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"/>
  </p:notesMasterIdLst>
  <p:sldIdLst>
    <p:sldId id="256" r:id="rId2"/>
    <p:sldId id="259" r:id="rId3"/>
    <p:sldId id="263" r:id="rId4"/>
    <p:sldId id="257" r:id="rId5"/>
    <p:sldId id="264" r:id="rId6"/>
    <p:sldId id="265" r:id="rId7"/>
    <p:sldId id="266" r:id="rId8"/>
    <p:sldId id="268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D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05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12/19/2019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3" y="770467"/>
            <a:ext cx="11244367" cy="3352800"/>
          </a:xfrm>
        </p:spPr>
        <p:txBody>
          <a:bodyPr/>
          <a:lstStyle/>
          <a:p>
            <a:r>
              <a:rPr lang="en-IN" dirty="0" smtClean="0"/>
              <a:t>Advanced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6 Golden Rules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746376"/>
          </a:xfrm>
        </p:spPr>
        <p:txBody>
          <a:bodyPr>
            <a:normAutofit/>
          </a:bodyPr>
          <a:lstStyle/>
          <a:p>
            <a:r>
              <a:rPr lang="en-IN" b="1" dirty="0" smtClean="0"/>
              <a:t>RULE 1</a:t>
            </a:r>
            <a:r>
              <a:rPr lang="en-IN" dirty="0" smtClean="0"/>
              <a:t>: When we give a variable as input, the value stored inside that variable gets passed as an argument</a:t>
            </a:r>
          </a:p>
          <a:p>
            <a:pPr lvl="1"/>
            <a:r>
              <a:rPr lang="en-IN" dirty="0" smtClean="0"/>
              <a:t>If that variable is a pointer, the address stored inside that pointer gets passed</a:t>
            </a:r>
          </a:p>
          <a:p>
            <a:pPr lvl="1"/>
            <a:r>
              <a:rPr lang="en-IN" i="1" dirty="0" smtClean="0"/>
              <a:t>Rule 1 of pointers</a:t>
            </a:r>
            <a:r>
              <a:rPr lang="en-IN" dirty="0" smtClean="0"/>
              <a:t>: all pointers (even pointers to pointers) store addresses</a:t>
            </a:r>
            <a:br>
              <a:rPr lang="en-IN" dirty="0" smtClean="0"/>
            </a:br>
            <a:endParaRPr lang="en-IN" dirty="0"/>
          </a:p>
          <a:p>
            <a:r>
              <a:rPr lang="en-IN" b="1" dirty="0" smtClean="0"/>
              <a:t>RULE 2</a:t>
            </a:r>
            <a:r>
              <a:rPr lang="en-IN" dirty="0" smtClean="0"/>
              <a:t>: When we give an expression as input, the value generated by that expression gets passed as argument</a:t>
            </a:r>
          </a:p>
          <a:p>
            <a:pPr lvl="1"/>
            <a:r>
              <a:rPr lang="en-IN" dirty="0" smtClean="0"/>
              <a:t>If the expression is generating an address (e.g. &amp;a), that address gets passed</a:t>
            </a:r>
          </a:p>
          <a:p>
            <a:pPr lvl="1"/>
            <a:r>
              <a:rPr lang="en-IN" i="1" dirty="0" smtClean="0"/>
              <a:t>Rule 2 of pointers</a:t>
            </a:r>
            <a:r>
              <a:rPr lang="en-IN" dirty="0" smtClean="0"/>
              <a:t>: the expression &amp;a generates the address of a as a value</a:t>
            </a:r>
            <a:br>
              <a:rPr lang="en-IN" dirty="0" smtClean="0"/>
            </a:br>
            <a:endParaRPr lang="en-IN" dirty="0"/>
          </a:p>
          <a:p>
            <a:r>
              <a:rPr lang="en-IN" b="1" dirty="0"/>
              <a:t>RULE 3</a:t>
            </a:r>
            <a:r>
              <a:rPr lang="en-IN" dirty="0"/>
              <a:t>: </a:t>
            </a:r>
            <a:r>
              <a:rPr lang="en-IN" dirty="0" smtClean="0"/>
              <a:t>In case of a </a:t>
            </a:r>
            <a:r>
              <a:rPr lang="en-IN" dirty="0"/>
              <a:t>mismatch </a:t>
            </a:r>
            <a:r>
              <a:rPr lang="en-IN" dirty="0" smtClean="0"/>
              <a:t>b/w type </a:t>
            </a:r>
            <a:r>
              <a:rPr lang="en-IN" dirty="0"/>
              <a:t>of </a:t>
            </a:r>
            <a:r>
              <a:rPr lang="en-IN" dirty="0" err="1" smtClean="0"/>
              <a:t>arg</a:t>
            </a:r>
            <a:r>
              <a:rPr lang="en-IN" dirty="0" smtClean="0"/>
              <a:t> promised and type of </a:t>
            </a:r>
            <a:r>
              <a:rPr lang="en-IN" dirty="0" err="1" smtClean="0"/>
              <a:t>arg</a:t>
            </a:r>
            <a:r>
              <a:rPr lang="en-IN" dirty="0" smtClean="0"/>
              <a:t> passed, typecasting will be attempted</a:t>
            </a:r>
          </a:p>
          <a:p>
            <a:pPr lvl="1"/>
            <a:r>
              <a:rPr lang="en-IN" dirty="0" smtClean="0"/>
              <a:t>WARNING: may cause loss of information or unexpected </a:t>
            </a:r>
            <a:r>
              <a:rPr lang="en-IN" dirty="0" err="1" smtClean="0"/>
              <a:t>behavior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2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6 Golden Rules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746376"/>
          </a:xfrm>
        </p:spPr>
        <p:txBody>
          <a:bodyPr>
            <a:normAutofit/>
          </a:bodyPr>
          <a:lstStyle/>
          <a:p>
            <a:r>
              <a:rPr lang="en-IN" b="1" dirty="0" smtClean="0"/>
              <a:t>RULE 4</a:t>
            </a:r>
            <a:r>
              <a:rPr lang="en-IN" dirty="0"/>
              <a:t>: </a:t>
            </a:r>
            <a:r>
              <a:rPr lang="en-IN" dirty="0" smtClean="0"/>
              <a:t>All values passed to </a:t>
            </a:r>
            <a:r>
              <a:rPr lang="en-IN" dirty="0"/>
              <a:t>a </a:t>
            </a:r>
            <a:r>
              <a:rPr lang="en-IN" dirty="0" smtClean="0"/>
              <a:t>function get stored </a:t>
            </a:r>
            <a:r>
              <a:rPr lang="en-IN" dirty="0"/>
              <a:t>in a fresh variable inside that function</a:t>
            </a:r>
          </a:p>
          <a:p>
            <a:pPr lvl="1"/>
            <a:r>
              <a:rPr lang="en-IN" dirty="0"/>
              <a:t>Modifying that value inside the function will </a:t>
            </a:r>
            <a:r>
              <a:rPr lang="en-IN" b="1" dirty="0"/>
              <a:t>NOT</a:t>
            </a:r>
            <a:r>
              <a:rPr lang="en-IN" dirty="0"/>
              <a:t> change the original value </a:t>
            </a:r>
          </a:p>
          <a:p>
            <a:pPr lvl="1"/>
            <a:r>
              <a:rPr lang="en-IN" dirty="0"/>
              <a:t>Does not matter whether the value passed is char or long or an </a:t>
            </a:r>
            <a:r>
              <a:rPr lang="en-IN" dirty="0" smtClean="0"/>
              <a:t>address</a:t>
            </a:r>
            <a:br>
              <a:rPr lang="en-IN" dirty="0" smtClean="0"/>
            </a:br>
            <a:endParaRPr lang="en-IN" dirty="0"/>
          </a:p>
          <a:p>
            <a:r>
              <a:rPr lang="en-IN" b="1" dirty="0" smtClean="0"/>
              <a:t>RULE 5</a:t>
            </a:r>
            <a:r>
              <a:rPr lang="en-IN" dirty="0"/>
              <a:t>: Value returned by a function can be used freely in any way values of that data-type could have been used</a:t>
            </a:r>
          </a:p>
          <a:p>
            <a:pPr lvl="1"/>
            <a:r>
              <a:rPr lang="en-IN" dirty="0" smtClean="0"/>
              <a:t>If function is returning a float, feel free to take square root with it</a:t>
            </a:r>
          </a:p>
          <a:p>
            <a:pPr lvl="1"/>
            <a:r>
              <a:rPr lang="en-IN" dirty="0" smtClean="0"/>
              <a:t>If function is returning an </a:t>
            </a:r>
            <a:r>
              <a:rPr lang="en-IN" dirty="0" err="1" smtClean="0"/>
              <a:t>int</a:t>
            </a:r>
            <a:r>
              <a:rPr lang="en-IN" dirty="0" smtClean="0"/>
              <a:t>, feel fee to use it as an array index</a:t>
            </a:r>
            <a:endParaRPr lang="en-IN" dirty="0"/>
          </a:p>
          <a:p>
            <a:pPr lvl="1"/>
            <a:r>
              <a:rPr lang="en-IN" dirty="0"/>
              <a:t>If function is returning an address, feel free to dereference that </a:t>
            </a:r>
            <a:r>
              <a:rPr lang="en-IN" dirty="0" smtClean="0"/>
              <a:t>address</a:t>
            </a:r>
            <a:br>
              <a:rPr lang="en-IN" dirty="0" smtClean="0"/>
            </a:br>
            <a:endParaRPr lang="en-IN" dirty="0" smtClean="0"/>
          </a:p>
          <a:p>
            <a:r>
              <a:rPr lang="en-IN" b="1" dirty="0" smtClean="0"/>
              <a:t>RULE 6</a:t>
            </a:r>
            <a:r>
              <a:rPr lang="en-IN" dirty="0"/>
              <a:t>: All clones share the memory </a:t>
            </a:r>
            <a:r>
              <a:rPr lang="en-IN" dirty="0" smtClean="0"/>
              <a:t>address space</a:t>
            </a:r>
          </a:p>
          <a:p>
            <a:pPr lvl="1"/>
            <a:r>
              <a:rPr lang="en-IN" dirty="0" smtClean="0"/>
              <a:t>Let us look at this rule more closely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37" y="36191"/>
            <a:ext cx="1982762" cy="1982762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5902687" y="159220"/>
            <a:ext cx="4086137" cy="829373"/>
          </a:xfrm>
          <a:prstGeom prst="wedgeRectCallout">
            <a:avLst>
              <a:gd name="adj1" fmla="val 72703"/>
              <a:gd name="adj2" fmla="val 6701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 verify that the float returned is not negative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902687" y="2018953"/>
            <a:ext cx="4086137" cy="829373"/>
          </a:xfrm>
          <a:prstGeom prst="wedgeRectCallout">
            <a:avLst>
              <a:gd name="adj1" fmla="val 75560"/>
              <a:gd name="adj2" fmla="val -13038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 verify that the address returned isn’t NULL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902687" y="1105558"/>
            <a:ext cx="4086137" cy="829373"/>
          </a:xfrm>
          <a:prstGeom prst="wedgeRectCallout">
            <a:avLst>
              <a:gd name="adj1" fmla="val 71943"/>
              <a:gd name="adj2" fmla="val -3151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 verify that the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gives an index within bounds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88825" y="2676980"/>
            <a:ext cx="1981961" cy="1981961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4508434" y="3828767"/>
            <a:ext cx="5797163" cy="830174"/>
          </a:xfrm>
          <a:prstGeom prst="wedgeRectCallout">
            <a:avLst>
              <a:gd name="adj1" fmla="val 64494"/>
              <a:gd name="adj2" fmla="val -5032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Remember,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terminates a function the moment any return statement is seen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53353" y="1482700"/>
            <a:ext cx="1858617" cy="904461"/>
            <a:chOff x="3286682" y="2292350"/>
            <a:chExt cx="1858617" cy="904461"/>
          </a:xfrm>
        </p:grpSpPr>
        <p:sp>
          <p:nvSpPr>
            <p:cNvPr id="12" name="Rounded Rectangle 11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ular Callout 14"/>
          <p:cNvSpPr/>
          <p:nvPr/>
        </p:nvSpPr>
        <p:spPr>
          <a:xfrm>
            <a:off x="758217" y="159220"/>
            <a:ext cx="5034264" cy="1160794"/>
          </a:xfrm>
          <a:prstGeom prst="wedgeRectCallout">
            <a:avLst>
              <a:gd name="adj1" fmla="val -40790"/>
              <a:gd name="adj2" fmla="val 7659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Yes, you may have multiple return statements but the clone will die the moment any one of them is seen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758217" y="2507166"/>
            <a:ext cx="5034264" cy="1160794"/>
          </a:xfrm>
          <a:prstGeom prst="wedgeRectCallout">
            <a:avLst>
              <a:gd name="adj1" fmla="val -40395"/>
              <a:gd name="adj2" fmla="val -6640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Careful, all return statements must return only one value, and that too of the type promised in the function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11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7" grpId="0" animBg="1"/>
      <p:bldP spid="10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RULE 6</a:t>
            </a:r>
            <a:r>
              <a:rPr lang="en-IN" dirty="0" smtClean="0"/>
              <a:t>: the address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9012564" cy="5300823"/>
          </a:xfrm>
        </p:spPr>
        <p:txBody>
          <a:bodyPr/>
          <a:lstStyle/>
          <a:p>
            <a:r>
              <a:rPr lang="en-IN" dirty="0" smtClean="0"/>
              <a:t>We have seen that the clones do not care what names other clones have given to variables – all passed values are copied</a:t>
            </a:r>
          </a:p>
          <a:p>
            <a:r>
              <a:rPr lang="en-IN" dirty="0" smtClean="0"/>
              <a:t>However, all clones work with the same set of memory addresses</a:t>
            </a:r>
          </a:p>
          <a:p>
            <a:r>
              <a:rPr lang="en-IN" dirty="0" smtClean="0"/>
              <a:t>Consider an address 000008 – no matter which clone tries to read from, or write to, address 000008, they will all do so from the exact same address</a:t>
            </a:r>
          </a:p>
          <a:p>
            <a:r>
              <a:rPr lang="en-IN" dirty="0" smtClean="0"/>
              <a:t>Will exploit this feature very soon!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60467" y="206328"/>
            <a:ext cx="2056189" cy="6324013"/>
            <a:chOff x="9960467" y="206328"/>
            <a:chExt cx="2056189" cy="6324013"/>
          </a:xfrm>
        </p:grpSpPr>
        <p:sp>
          <p:nvSpPr>
            <p:cNvPr id="6" name="Rectangle 5"/>
            <p:cNvSpPr/>
            <p:nvPr/>
          </p:nvSpPr>
          <p:spPr>
            <a:xfrm>
              <a:off x="9960467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216631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472795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728959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98512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41286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960467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216631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472795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728959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98512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41286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960467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216631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72795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728959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98512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241286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960467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216631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472795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728959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98512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241286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960467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216631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472795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728959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98512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241286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960467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216631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472795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728959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98512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1241286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960467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216631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472795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728959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98512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241286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960467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216631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472795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728959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98512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241286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960467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16631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472795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728959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98512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241286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960467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0216631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472795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728959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098512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1241286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960467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216631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472795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728959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098512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1241286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960467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216631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472795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0728959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098512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241286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960467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216631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472795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728959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098512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1241286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960467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0216631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0472795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0728959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098512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1241286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9960467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0216631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472795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728959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98512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1241286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9960467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216631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0472795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728959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098512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1241286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9960467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0216631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0472795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0728959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098512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1241286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9960467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0216631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0472795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0728959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098512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1241286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9960467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0216631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472795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728959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098512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1241286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9960467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0216631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0472795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728959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098512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1241286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9960467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216631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0472795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0728959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098512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1241286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9960467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0216631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0472795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0728959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098512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1241286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9960467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0216631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0472795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0728959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098512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1241286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9960467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0216631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0472795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728959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098512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1241286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9960467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0216631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0472795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0728959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098512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1241286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9960467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0216631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0472795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0728959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098512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1241286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1504328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176049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1504328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176049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1504328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176049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1504328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176049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1504328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76049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504328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76049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1504328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176049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1504328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176049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1504328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176049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1504328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176049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1504328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176049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1504328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176049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1504328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1176049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1504328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176049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1504328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176049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1504328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176049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1504328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176049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1504328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176049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1504328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176049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1504328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176049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11504328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176049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1504328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176049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1504328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176049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11504328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176049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1504328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176049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1504328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176049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4" name="TextBox 213"/>
          <p:cNvSpPr txBox="1"/>
          <p:nvPr/>
        </p:nvSpPr>
        <p:spPr>
          <a:xfrm>
            <a:off x="9104242" y="164303"/>
            <a:ext cx="86652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000004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000005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000006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000007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000008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000009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000014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000015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000016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000017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000018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000019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9960467" y="206328"/>
            <a:ext cx="2056189" cy="97912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6" name="Group 215"/>
          <p:cNvGrpSpPr/>
          <p:nvPr/>
        </p:nvGrpSpPr>
        <p:grpSpPr>
          <a:xfrm>
            <a:off x="423682" y="5895332"/>
            <a:ext cx="1858617" cy="904461"/>
            <a:chOff x="3286682" y="2292350"/>
            <a:chExt cx="1858617" cy="904461"/>
          </a:xfrm>
        </p:grpSpPr>
        <p:sp>
          <p:nvSpPr>
            <p:cNvPr id="217" name="Rounded Rectangle 216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0" name="Rectangle 219"/>
          <p:cNvSpPr/>
          <p:nvPr/>
        </p:nvSpPr>
        <p:spPr>
          <a:xfrm>
            <a:off x="9960467" y="2149222"/>
            <a:ext cx="2064872" cy="95587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1" name="Group 220"/>
          <p:cNvGrpSpPr/>
          <p:nvPr/>
        </p:nvGrpSpPr>
        <p:grpSpPr>
          <a:xfrm>
            <a:off x="2697663" y="5895332"/>
            <a:ext cx="1858617" cy="904461"/>
            <a:chOff x="3286682" y="2292350"/>
            <a:chExt cx="1858617" cy="904461"/>
          </a:xfrm>
        </p:grpSpPr>
        <p:sp>
          <p:nvSpPr>
            <p:cNvPr id="222" name="Rounded Rectangle 221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4971644" y="5895332"/>
            <a:ext cx="1858617" cy="904461"/>
            <a:chOff x="3286682" y="2292350"/>
            <a:chExt cx="1858617" cy="904461"/>
          </a:xfrm>
        </p:grpSpPr>
        <p:sp>
          <p:nvSpPr>
            <p:cNvPr id="226" name="Rounded Rectangle 225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7245624" y="5895332"/>
            <a:ext cx="1858617" cy="904461"/>
            <a:chOff x="3286682" y="2292350"/>
            <a:chExt cx="1858617" cy="904461"/>
          </a:xfrm>
        </p:grpSpPr>
        <p:sp>
          <p:nvSpPr>
            <p:cNvPr id="230" name="Rounded Rectangle 22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3" name="TextBox 232"/>
          <p:cNvSpPr txBox="1"/>
          <p:nvPr/>
        </p:nvSpPr>
        <p:spPr>
          <a:xfrm>
            <a:off x="8282406" y="2104201"/>
            <a:ext cx="919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a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10554519" y="2136097"/>
            <a:ext cx="887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>
                <a:latin typeface="Arial Narrow" panose="020B0606020202030204" pitchFamily="34" charset="0"/>
              </a:rPr>
              <a:t>42</a:t>
            </a:r>
            <a:endParaRPr lang="en-US" sz="6000" b="1" dirty="0">
              <a:latin typeface="Arial Narrow" panose="020B0606020202030204" pitchFamily="34" charset="0"/>
            </a:endParaRPr>
          </a:p>
        </p:txBody>
      </p:sp>
      <p:sp>
        <p:nvSpPr>
          <p:cNvPr id="235" name="Rectangular Callout 234"/>
          <p:cNvSpPr/>
          <p:nvPr/>
        </p:nvSpPr>
        <p:spPr>
          <a:xfrm>
            <a:off x="257215" y="4458523"/>
            <a:ext cx="2481314" cy="1160794"/>
          </a:xfrm>
          <a:prstGeom prst="wedgeRectCallout">
            <a:avLst>
              <a:gd name="adj1" fmla="val -15555"/>
              <a:gd name="adj2" fmla="val 8686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location 000008 stores the integer 42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Rectangular Callout 235"/>
          <p:cNvSpPr/>
          <p:nvPr/>
        </p:nvSpPr>
        <p:spPr>
          <a:xfrm>
            <a:off x="2841246" y="4485583"/>
            <a:ext cx="2169966" cy="1160794"/>
          </a:xfrm>
          <a:prstGeom prst="wedgeRectCallout">
            <a:avLst>
              <a:gd name="adj1" fmla="val -10788"/>
              <a:gd name="adj2" fmla="val 8344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also see 42 at memory location 00008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7" name="Rectangular Callout 236"/>
          <p:cNvSpPr/>
          <p:nvPr/>
        </p:nvSpPr>
        <p:spPr>
          <a:xfrm>
            <a:off x="5111203" y="4949687"/>
            <a:ext cx="2388081" cy="696690"/>
          </a:xfrm>
          <a:prstGeom prst="wedgeRectCallout">
            <a:avLst>
              <a:gd name="adj1" fmla="val -20387"/>
              <a:gd name="adj2" fmla="val 10854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too see 42 at location 000008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Rectangular Callout 237"/>
          <p:cNvSpPr/>
          <p:nvPr/>
        </p:nvSpPr>
        <p:spPr>
          <a:xfrm>
            <a:off x="7599104" y="4922627"/>
            <a:ext cx="4331184" cy="696690"/>
          </a:xfrm>
          <a:prstGeom prst="wedgeRectCallout">
            <a:avLst>
              <a:gd name="adj1" fmla="val -47461"/>
              <a:gd name="adj2" fmla="val 9856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Guys, I am changing the value at location 000008 to 55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Rectangular Callout 238"/>
          <p:cNvSpPr/>
          <p:nvPr/>
        </p:nvSpPr>
        <p:spPr>
          <a:xfrm>
            <a:off x="259146" y="4458523"/>
            <a:ext cx="2481314" cy="1160794"/>
          </a:xfrm>
          <a:prstGeom prst="wedgeRectCallout">
            <a:avLst>
              <a:gd name="adj1" fmla="val -15555"/>
              <a:gd name="adj2" fmla="val 8686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location 000008 stores the integer 55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Rectangular Callout 239"/>
          <p:cNvSpPr/>
          <p:nvPr/>
        </p:nvSpPr>
        <p:spPr>
          <a:xfrm>
            <a:off x="2843177" y="4485583"/>
            <a:ext cx="2169966" cy="1160794"/>
          </a:xfrm>
          <a:prstGeom prst="wedgeRectCallout">
            <a:avLst>
              <a:gd name="adj1" fmla="val -10788"/>
              <a:gd name="adj2" fmla="val 8344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also see 55 at memory location 00008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Rectangular Callout 240"/>
          <p:cNvSpPr/>
          <p:nvPr/>
        </p:nvSpPr>
        <p:spPr>
          <a:xfrm>
            <a:off x="5113134" y="4949687"/>
            <a:ext cx="2388081" cy="696690"/>
          </a:xfrm>
          <a:prstGeom prst="wedgeRectCallout">
            <a:avLst>
              <a:gd name="adj1" fmla="val -20387"/>
              <a:gd name="adj2" fmla="val 10854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too see 55 at location 000008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10554519" y="2135982"/>
            <a:ext cx="887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>
                <a:latin typeface="Arial Narrow" panose="020B0606020202030204" pitchFamily="34" charset="0"/>
              </a:rPr>
              <a:t>55</a:t>
            </a:r>
            <a:endParaRPr lang="en-US" sz="60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4" grpId="0"/>
      <p:bldP spid="215" grpId="0" animBg="1"/>
      <p:bldP spid="220" grpId="0" animBg="1"/>
      <p:bldP spid="233" grpId="0"/>
      <p:bldP spid="234" grpId="0"/>
      <p:bldP spid="234" grpId="1"/>
      <p:bldP spid="235" grpId="0" animBg="1"/>
      <p:bldP spid="235" grpId="1" animBg="1"/>
      <p:bldP spid="236" grpId="0" animBg="1"/>
      <p:bldP spid="236" grpId="1" animBg="1"/>
      <p:bldP spid="237" grpId="0" animBg="1"/>
      <p:bldP spid="237" grpId="1" animBg="1"/>
      <p:bldP spid="238" grpId="0" animBg="1"/>
      <p:bldP spid="239" grpId="0" animBg="1"/>
      <p:bldP spid="240" grpId="0" animBg="1"/>
      <p:bldP spid="241" grpId="0" animBg="1"/>
      <p:bldP spid="2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word of caution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When you go on internet websites or read books, you will find several terms such as </a:t>
            </a:r>
            <a:r>
              <a:rPr lang="en-IN" i="1" dirty="0" smtClean="0"/>
              <a:t>pass-by-value, pass-by-reference, pass-by-array,</a:t>
            </a:r>
            <a:r>
              <a:rPr lang="en-IN" dirty="0" smtClean="0"/>
              <a:t> and </a:t>
            </a:r>
            <a:r>
              <a:rPr lang="en-IN" i="1" dirty="0" smtClean="0"/>
              <a:t>pass-by-pointer</a:t>
            </a:r>
            <a:r>
              <a:rPr lang="en-IN" dirty="0" smtClean="0"/>
              <a:t>.</a:t>
            </a:r>
          </a:p>
          <a:p>
            <a:r>
              <a:rPr lang="en-IN" dirty="0" smtClean="0"/>
              <a:t>If you follow the 6 rules of functions you will </a:t>
            </a:r>
            <a:r>
              <a:rPr lang="en-IN" b="1" dirty="0" smtClean="0"/>
              <a:t>not</a:t>
            </a:r>
            <a:r>
              <a:rPr lang="en-IN" dirty="0" smtClean="0"/>
              <a:t> have to worry about these pass-by rules separately</a:t>
            </a:r>
          </a:p>
          <a:p>
            <a:r>
              <a:rPr lang="en-IN" dirty="0" smtClean="0"/>
              <a:t>All these pass-by cases will follow automatically</a:t>
            </a:r>
          </a:p>
          <a:p>
            <a:r>
              <a:rPr lang="en-IN" dirty="0" smtClean="0"/>
              <a:t>We will take examples to understand each of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8476696" y="5049678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842564" y="5049678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Passing simple variables/expressions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6" y="1111624"/>
            <a:ext cx="11456116" cy="1870264"/>
          </a:xfrm>
        </p:spPr>
        <p:txBody>
          <a:bodyPr/>
          <a:lstStyle/>
          <a:p>
            <a:r>
              <a:rPr lang="en-IN" dirty="0" smtClean="0"/>
              <a:t>This is the case when the input to the function is either a variable (Rule 1) or an expression (Rule 2)</a:t>
            </a:r>
          </a:p>
          <a:p>
            <a:pPr lvl="1"/>
            <a:r>
              <a:rPr lang="en-IN" dirty="0" smtClean="0"/>
              <a:t>Rule 4 will always apply no matter what is passed as input</a:t>
            </a:r>
          </a:p>
          <a:p>
            <a:pPr lvl="1"/>
            <a:r>
              <a:rPr lang="en-IN" dirty="0" smtClean="0"/>
              <a:t>Books, websites often call this technique </a:t>
            </a:r>
            <a:r>
              <a:rPr lang="en-IN" i="1" dirty="0" smtClean="0"/>
              <a:t>pass-by-value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5115" y="2887682"/>
            <a:ext cx="32500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</a:t>
            </a:r>
            <a:r>
              <a:rPr lang="en-IN" sz="2800" dirty="0" err="1" smtClean="0">
                <a:latin typeface="Arial Narrow" panose="020B0606020202030204" pitchFamily="34" charset="0"/>
              </a:rPr>
              <a:t>inc</a:t>
            </a:r>
            <a:r>
              <a:rPr lang="en-IN" sz="2800" dirty="0" smtClean="0">
                <a:latin typeface="Arial Narrow" panose="020B0606020202030204" pitchFamily="34" charset="0"/>
              </a:rPr>
              <a:t>(</a:t>
            </a: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a){</a:t>
            </a:r>
          </a:p>
          <a:p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return -a;</a:t>
            </a:r>
          </a:p>
          <a:p>
            <a:r>
              <a:rPr lang="en-IN" sz="28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main(void){</a:t>
            </a:r>
          </a:p>
          <a:p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</a:t>
            </a: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a = 2;</a:t>
            </a:r>
            <a:endParaRPr lang="en-IN" sz="2800" dirty="0">
              <a:latin typeface="Arial Narrow" panose="020B0606020202030204" pitchFamily="34" charset="0"/>
            </a:endParaRPr>
          </a:p>
          <a:p>
            <a:r>
              <a:rPr lang="en-IN" sz="2800" dirty="0" smtClean="0">
                <a:latin typeface="Arial Narrow" panose="020B0606020202030204" pitchFamily="34" charset="0"/>
              </a:rPr>
              <a:t>    </a:t>
            </a:r>
            <a:r>
              <a:rPr lang="en-IN" sz="2800" dirty="0" err="1" smtClean="0">
                <a:latin typeface="Arial Narrow" panose="020B0606020202030204" pitchFamily="34" charset="0"/>
              </a:rPr>
              <a:t>printf</a:t>
            </a:r>
            <a:r>
              <a:rPr lang="en-IN" sz="2800" dirty="0" smtClean="0">
                <a:latin typeface="Arial Narrow" panose="020B0606020202030204" pitchFamily="34" charset="0"/>
              </a:rPr>
              <a:t>("%d", </a:t>
            </a:r>
            <a:r>
              <a:rPr lang="en-IN" sz="2800" dirty="0" err="1" smtClean="0">
                <a:latin typeface="Arial Narrow" panose="020B0606020202030204" pitchFamily="34" charset="0"/>
              </a:rPr>
              <a:t>neg</a:t>
            </a:r>
            <a:r>
              <a:rPr lang="en-IN" sz="2800" dirty="0" smtClean="0">
                <a:latin typeface="Arial Narrow" panose="020B0606020202030204" pitchFamily="34" charset="0"/>
              </a:rPr>
              <a:t>(a));</a:t>
            </a:r>
          </a:p>
          <a:p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</a:t>
            </a:r>
            <a:r>
              <a:rPr lang="en-IN" sz="2800" dirty="0" err="1" smtClean="0">
                <a:latin typeface="Arial Narrow" panose="020B0606020202030204" pitchFamily="34" charset="0"/>
              </a:rPr>
              <a:t>printf</a:t>
            </a:r>
            <a:r>
              <a:rPr lang="en-IN" sz="2800" dirty="0" smtClean="0">
                <a:latin typeface="Arial Narrow" panose="020B0606020202030204" pitchFamily="34" charset="0"/>
              </a:rPr>
              <a:t>("%d", </a:t>
            </a:r>
            <a:r>
              <a:rPr lang="en-IN" sz="2800" dirty="0" err="1" smtClean="0">
                <a:latin typeface="Arial Narrow" panose="020B0606020202030204" pitchFamily="34" charset="0"/>
              </a:rPr>
              <a:t>neg</a:t>
            </a:r>
            <a:r>
              <a:rPr lang="en-IN" sz="2800" dirty="0" smtClean="0">
                <a:latin typeface="Arial Narrow" panose="020B0606020202030204" pitchFamily="34" charset="0"/>
              </a:rPr>
              <a:t>(4*2);</a:t>
            </a:r>
          </a:p>
          <a:p>
            <a:r>
              <a:rPr lang="en-IN" sz="2800" dirty="0" smtClean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2800" dirty="0" smtClean="0">
                <a:latin typeface="Arial Narrow" panose="020B0606020202030204" pitchFamily="34" charset="0"/>
              </a:rPr>
              <a:t>}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412974" y="4732998"/>
            <a:ext cx="7440708" cy="1990825"/>
            <a:chOff x="4412974" y="4732998"/>
            <a:chExt cx="7440708" cy="1990825"/>
          </a:xfrm>
        </p:grpSpPr>
        <p:sp>
          <p:nvSpPr>
            <p:cNvPr id="7" name="Rectangle 6"/>
            <p:cNvSpPr/>
            <p:nvPr/>
          </p:nvSpPr>
          <p:spPr>
            <a:xfrm>
              <a:off x="4412974" y="4974536"/>
              <a:ext cx="7440708" cy="1749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799650" y="4732998"/>
              <a:ext cx="1858617" cy="904461"/>
              <a:chOff x="3286682" y="2292350"/>
              <a:chExt cx="1858617" cy="904461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0141004" y="5644058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Arial Narrow" panose="020B0606020202030204" pitchFamily="34" charset="0"/>
                </a:rPr>
                <a:t>main()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29194" y="5049678"/>
            <a:ext cx="1214175" cy="1808322"/>
            <a:chOff x="4529194" y="5049678"/>
            <a:chExt cx="1214175" cy="1808322"/>
          </a:xfrm>
        </p:grpSpPr>
        <p:sp>
          <p:nvSpPr>
            <p:cNvPr id="19" name="Rectangle 18"/>
            <p:cNvSpPr/>
            <p:nvPr/>
          </p:nvSpPr>
          <p:spPr>
            <a:xfrm>
              <a:off x="4529194" y="5049678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03685" y="6027003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4800" dirty="0">
                  <a:latin typeface="Arial Narrow" panose="020B0606020202030204" pitchFamily="34" charset="0"/>
                </a:rPr>
                <a:t>a</a:t>
              </a:r>
              <a:endParaRPr lang="en-US" sz="4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42468" y="5223757"/>
              <a:ext cx="38762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400" dirty="0" smtClean="0">
                  <a:latin typeface="Arial Narrow" panose="020B0606020202030204" pitchFamily="34" charset="0"/>
                </a:rPr>
                <a:t>2</a:t>
              </a:r>
              <a:endParaRPr lang="en-US" sz="44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412974" y="2565186"/>
            <a:ext cx="7440708" cy="1990825"/>
            <a:chOff x="4412974" y="2565186"/>
            <a:chExt cx="7440708" cy="1990825"/>
          </a:xfrm>
        </p:grpSpPr>
        <p:sp>
          <p:nvSpPr>
            <p:cNvPr id="30" name="Rectangle 29"/>
            <p:cNvSpPr/>
            <p:nvPr/>
          </p:nvSpPr>
          <p:spPr>
            <a:xfrm>
              <a:off x="4412974" y="2806724"/>
              <a:ext cx="7440708" cy="1749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9799650" y="2565186"/>
              <a:ext cx="1858617" cy="904461"/>
              <a:chOff x="3286682" y="2292350"/>
              <a:chExt cx="1858617" cy="904461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0141004" y="3460116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err="1" smtClean="0">
                  <a:latin typeface="Arial Narrow" panose="020B0606020202030204" pitchFamily="34" charset="0"/>
                </a:rPr>
                <a:t>neg</a:t>
              </a:r>
              <a:r>
                <a:rPr lang="en-IN" sz="2800" dirty="0" smtClean="0">
                  <a:latin typeface="Arial Narrow" panose="020B0606020202030204" pitchFamily="34" charset="0"/>
                </a:rPr>
                <a:t>()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529194" y="2865736"/>
            <a:ext cx="1214175" cy="1808322"/>
            <a:chOff x="4529194" y="2865736"/>
            <a:chExt cx="1214175" cy="1808322"/>
          </a:xfrm>
        </p:grpSpPr>
        <p:sp>
          <p:nvSpPr>
            <p:cNvPr id="38" name="Rectangle 37"/>
            <p:cNvSpPr/>
            <p:nvPr/>
          </p:nvSpPr>
          <p:spPr>
            <a:xfrm>
              <a:off x="4529194" y="2865736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903685" y="3843061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4800" dirty="0">
                  <a:latin typeface="Arial Narrow" panose="020B0606020202030204" pitchFamily="34" charset="0"/>
                </a:rPr>
                <a:t>a</a:t>
              </a:r>
              <a:endParaRPr lang="en-US" sz="48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942468" y="5219991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2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39584" y="2865736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098016" y="3038437"/>
            <a:ext cx="7034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-2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8016" y="3026487"/>
            <a:ext cx="595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-2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49" name="Rectangular Callout 48"/>
          <p:cNvSpPr/>
          <p:nvPr/>
        </p:nvSpPr>
        <p:spPr>
          <a:xfrm>
            <a:off x="8704920" y="4412974"/>
            <a:ext cx="872147" cy="599544"/>
          </a:xfrm>
          <a:prstGeom prst="wedgeRectCallout">
            <a:avLst>
              <a:gd name="adj1" fmla="val 109864"/>
              <a:gd name="adj2" fmla="val 5005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-2-8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160155" y="5049678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561403" y="5219990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Arial Narrow" panose="020B0606020202030204" pitchFamily="34" charset="0"/>
              </a:rPr>
              <a:t>8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52010" y="5229955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8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96325" y="3038437"/>
            <a:ext cx="7034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-8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98016" y="3026487"/>
            <a:ext cx="595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-8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135225" y="4568288"/>
            <a:ext cx="289933" cy="294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1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7 L -3.95833E-6 -0.31782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07407E-6 L 3.75E-6 0.31829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-0.2155 -0.3125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81" y="-1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07407E-6 L 0.21757 0.32292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72" y="1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48" grpId="0" animBg="1"/>
      <p:bldP spid="3" grpId="0" uiExpand="1" build="p"/>
      <p:bldP spid="5" grpId="0"/>
      <p:bldP spid="43" grpId="0"/>
      <p:bldP spid="43" grpId="1"/>
      <p:bldP spid="43" grpId="2"/>
      <p:bldP spid="44" grpId="0" animBg="1"/>
      <p:bldP spid="44" grpId="1" animBg="1"/>
      <p:bldP spid="44" grpId="2" animBg="1"/>
      <p:bldP spid="44" grpId="3" animBg="1"/>
      <p:bldP spid="46" grpId="0"/>
      <p:bldP spid="46" grpId="1"/>
      <p:bldP spid="47" grpId="0"/>
      <p:bldP spid="47" grpId="1"/>
      <p:bldP spid="49" grpId="0" animBg="1"/>
      <p:bldP spid="50" grpId="0" animBg="1"/>
      <p:bldP spid="51" grpId="0"/>
      <p:bldP spid="51" grpId="1"/>
      <p:bldP spid="51" grpId="2"/>
      <p:bldP spid="52" grpId="0"/>
      <p:bldP spid="54" grpId="0"/>
      <p:bldP spid="54" grpId="1"/>
      <p:bldP spid="55" grpId="0"/>
      <p:bldP spid="55" grpId="1"/>
      <p:bldP spid="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Passing pointers/addresses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5993442" cy="5746376"/>
          </a:xfrm>
        </p:spPr>
        <p:txBody>
          <a:bodyPr>
            <a:normAutofit/>
          </a:bodyPr>
          <a:lstStyle/>
          <a:p>
            <a:r>
              <a:rPr lang="en-IN" b="1" dirty="0" smtClean="0"/>
              <a:t>Case 1</a:t>
            </a:r>
            <a:r>
              <a:rPr lang="en-IN" dirty="0" smtClean="0"/>
              <a:t>: the input to the function is a pointer variable</a:t>
            </a:r>
          </a:p>
          <a:p>
            <a:pPr lvl="1"/>
            <a:r>
              <a:rPr lang="en-IN" dirty="0" smtClean="0"/>
              <a:t>Rules 1, 4 and 6 </a:t>
            </a:r>
            <a:r>
              <a:rPr lang="en-IN" dirty="0"/>
              <a:t>apply </a:t>
            </a:r>
            <a:r>
              <a:rPr lang="en-IN" dirty="0" smtClean="0"/>
              <a:t>here (remember – rule 4 always applies)</a:t>
            </a:r>
            <a:endParaRPr lang="en-IN" dirty="0"/>
          </a:p>
          <a:p>
            <a:pPr lvl="1"/>
            <a:r>
              <a:rPr lang="en-IN" dirty="0" smtClean="0"/>
              <a:t>Books/websites </a:t>
            </a:r>
            <a:r>
              <a:rPr lang="en-IN" dirty="0"/>
              <a:t>call this technique </a:t>
            </a:r>
            <a:r>
              <a:rPr lang="en-IN" i="1" dirty="0" smtClean="0"/>
              <a:t>pass-by-pointer</a:t>
            </a:r>
            <a:br>
              <a:rPr lang="en-IN" i="1" dirty="0" smtClean="0"/>
            </a:br>
            <a:endParaRPr lang="en-IN" i="1" dirty="0" smtClean="0"/>
          </a:p>
          <a:p>
            <a:r>
              <a:rPr lang="en-IN" b="1" dirty="0" smtClean="0"/>
              <a:t>Case 2</a:t>
            </a:r>
            <a:r>
              <a:rPr lang="en-IN" dirty="0" smtClean="0"/>
              <a:t>: the input to the function is an expression that generates an address value</a:t>
            </a:r>
          </a:p>
          <a:p>
            <a:pPr lvl="1"/>
            <a:r>
              <a:rPr lang="en-IN" dirty="0"/>
              <a:t>Rules </a:t>
            </a:r>
            <a:r>
              <a:rPr lang="en-IN" dirty="0" smtClean="0"/>
              <a:t>2, </a:t>
            </a:r>
            <a:r>
              <a:rPr lang="en-IN" dirty="0"/>
              <a:t>4 and 6 apply here (remember </a:t>
            </a:r>
            <a:r>
              <a:rPr lang="en-IN" dirty="0" smtClean="0"/>
              <a:t>– rule 4 </a:t>
            </a:r>
            <a:r>
              <a:rPr lang="en-IN" dirty="0"/>
              <a:t>always applies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Books/websites call this technique </a:t>
            </a:r>
            <a:r>
              <a:rPr lang="en-IN" i="1" dirty="0" smtClean="0"/>
              <a:t>pass-by-reference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46796" y="904953"/>
            <a:ext cx="32500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 Narrow" panose="020B0606020202030204" pitchFamily="34" charset="0"/>
              </a:rPr>
              <a:t>void prn(</a:t>
            </a:r>
            <a:r>
              <a:rPr lang="en-IN" sz="2400" dirty="0" err="1" smtClean="0">
                <a:latin typeface="Arial Narrow" panose="020B0606020202030204" pitchFamily="34" charset="0"/>
              </a:rPr>
              <a:t>int</a:t>
            </a:r>
            <a:r>
              <a:rPr lang="en-IN" sz="2400" dirty="0" smtClean="0">
                <a:latin typeface="Arial Narrow" panose="020B0606020202030204" pitchFamily="34" charset="0"/>
              </a:rPr>
              <a:t> *</a:t>
            </a:r>
            <a:r>
              <a:rPr lang="en-IN" sz="2400" dirty="0" err="1" smtClean="0">
                <a:latin typeface="Arial Narrow" panose="020B0606020202030204" pitchFamily="34" charset="0"/>
              </a:rPr>
              <a:t>ptr</a:t>
            </a:r>
            <a:r>
              <a:rPr lang="en-IN" sz="2400" dirty="0" smtClean="0">
                <a:latin typeface="Arial Narrow" panose="020B0606020202030204" pitchFamily="34" charset="0"/>
              </a:rPr>
              <a:t>){</a:t>
            </a:r>
          </a:p>
          <a:p>
            <a:r>
              <a:rPr lang="en-IN" sz="2400" dirty="0">
                <a:latin typeface="Arial Narrow" panose="020B0606020202030204" pitchFamily="34" charset="0"/>
              </a:rPr>
              <a:t> </a:t>
            </a:r>
            <a:r>
              <a:rPr lang="en-IN" sz="2400" dirty="0" smtClean="0">
                <a:latin typeface="Arial Narrow" panose="020B0606020202030204" pitchFamily="34" charset="0"/>
              </a:rPr>
              <a:t>   </a:t>
            </a:r>
            <a:r>
              <a:rPr lang="en-IN" sz="2400" dirty="0" err="1" smtClean="0">
                <a:latin typeface="Arial Narrow" panose="020B0606020202030204" pitchFamily="34" charset="0"/>
              </a:rPr>
              <a:t>printf</a:t>
            </a:r>
            <a:r>
              <a:rPr lang="en-IN" sz="2400" dirty="0" smtClean="0">
                <a:latin typeface="Arial Narrow" panose="020B0606020202030204" pitchFamily="34" charset="0"/>
              </a:rPr>
              <a:t>("%d", *</a:t>
            </a:r>
            <a:r>
              <a:rPr lang="en-IN" sz="2400" dirty="0" err="1" smtClean="0">
                <a:latin typeface="Arial Narrow" panose="020B0606020202030204" pitchFamily="34" charset="0"/>
              </a:rPr>
              <a:t>ptr</a:t>
            </a:r>
            <a:r>
              <a:rPr lang="en-IN" sz="2400" dirty="0" smtClean="0">
                <a:latin typeface="Arial Narrow" panose="020B0606020202030204" pitchFamily="34" charset="0"/>
              </a:rPr>
              <a:t>);</a:t>
            </a:r>
          </a:p>
          <a:p>
            <a:r>
              <a:rPr lang="en-IN" sz="2400" dirty="0">
                <a:latin typeface="Arial Narrow" panose="020B0606020202030204" pitchFamily="34" charset="0"/>
              </a:rPr>
              <a:t> </a:t>
            </a:r>
            <a:r>
              <a:rPr lang="en-IN" sz="2400" dirty="0" smtClean="0">
                <a:latin typeface="Arial Narrow" panose="020B0606020202030204" pitchFamily="34" charset="0"/>
              </a:rPr>
              <a:t>   *</a:t>
            </a:r>
            <a:r>
              <a:rPr lang="en-IN" sz="2400" dirty="0" err="1" smtClean="0">
                <a:latin typeface="Arial Narrow" panose="020B0606020202030204" pitchFamily="34" charset="0"/>
              </a:rPr>
              <a:t>ptr</a:t>
            </a:r>
            <a:r>
              <a:rPr lang="en-IN" sz="2400" dirty="0" smtClean="0">
                <a:latin typeface="Arial Narrow" panose="020B0606020202030204" pitchFamily="34" charset="0"/>
              </a:rPr>
              <a:t>++;</a:t>
            </a:r>
          </a:p>
          <a:p>
            <a:r>
              <a:rPr lang="en-IN" sz="24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en-IN" sz="2400" dirty="0" err="1" smtClean="0">
                <a:latin typeface="Arial Narrow" panose="020B0606020202030204" pitchFamily="34" charset="0"/>
              </a:rPr>
              <a:t>int</a:t>
            </a:r>
            <a:r>
              <a:rPr lang="en-IN" sz="2400" dirty="0" smtClean="0">
                <a:latin typeface="Arial Narrow" panose="020B0606020202030204" pitchFamily="34" charset="0"/>
              </a:rPr>
              <a:t> main(void){</a:t>
            </a:r>
          </a:p>
          <a:p>
            <a:r>
              <a:rPr lang="en-IN" sz="2400" dirty="0">
                <a:latin typeface="Arial Narrow" panose="020B0606020202030204" pitchFamily="34" charset="0"/>
              </a:rPr>
              <a:t> </a:t>
            </a:r>
            <a:r>
              <a:rPr lang="en-IN" sz="2400" dirty="0" smtClean="0">
                <a:latin typeface="Arial Narrow" panose="020B0606020202030204" pitchFamily="34" charset="0"/>
              </a:rPr>
              <a:t>   </a:t>
            </a:r>
            <a:r>
              <a:rPr lang="en-IN" sz="2400" dirty="0" err="1" smtClean="0">
                <a:latin typeface="Arial Narrow" panose="020B0606020202030204" pitchFamily="34" charset="0"/>
              </a:rPr>
              <a:t>int</a:t>
            </a:r>
            <a:r>
              <a:rPr lang="en-IN" sz="2400" dirty="0" smtClean="0">
                <a:latin typeface="Arial Narrow" panose="020B0606020202030204" pitchFamily="34" charset="0"/>
              </a:rPr>
              <a:t> a = 42;</a:t>
            </a:r>
          </a:p>
          <a:p>
            <a:r>
              <a:rPr lang="en-IN" sz="2400" dirty="0">
                <a:latin typeface="Arial Narrow" panose="020B0606020202030204" pitchFamily="34" charset="0"/>
              </a:rPr>
              <a:t> </a:t>
            </a:r>
            <a:r>
              <a:rPr lang="en-IN" sz="2400" dirty="0" smtClean="0">
                <a:latin typeface="Arial Narrow" panose="020B0606020202030204" pitchFamily="34" charset="0"/>
              </a:rPr>
              <a:t>   </a:t>
            </a:r>
            <a:r>
              <a:rPr lang="en-IN" sz="2400" dirty="0" err="1" smtClean="0">
                <a:latin typeface="Arial Narrow" panose="020B0606020202030204" pitchFamily="34" charset="0"/>
              </a:rPr>
              <a:t>int</a:t>
            </a:r>
            <a:r>
              <a:rPr lang="en-IN" sz="2400" dirty="0" smtClean="0">
                <a:latin typeface="Arial Narrow" panose="020B0606020202030204" pitchFamily="34" charset="0"/>
              </a:rPr>
              <a:t> *b= &amp;a;</a:t>
            </a:r>
            <a:endParaRPr lang="en-IN" sz="2400" dirty="0">
              <a:latin typeface="Arial Narrow" panose="020B0606020202030204" pitchFamily="34" charset="0"/>
            </a:endParaRPr>
          </a:p>
          <a:p>
            <a:r>
              <a:rPr lang="en-IN" sz="2400" dirty="0" smtClean="0">
                <a:latin typeface="Arial Narrow" panose="020B0606020202030204" pitchFamily="34" charset="0"/>
              </a:rPr>
              <a:t>    prn(b);</a:t>
            </a:r>
          </a:p>
          <a:p>
            <a:r>
              <a:rPr lang="en-IN" sz="2400" dirty="0">
                <a:latin typeface="Arial Narrow" panose="020B0606020202030204" pitchFamily="34" charset="0"/>
              </a:rPr>
              <a:t> </a:t>
            </a:r>
            <a:r>
              <a:rPr lang="en-IN" sz="2400" dirty="0" smtClean="0">
                <a:latin typeface="Arial Narrow" panose="020B0606020202030204" pitchFamily="34" charset="0"/>
              </a:rPr>
              <a:t>   prn(&amp;a);</a:t>
            </a:r>
          </a:p>
          <a:p>
            <a:r>
              <a:rPr lang="en-IN" sz="2400" dirty="0" smtClean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2400" dirty="0" smtClean="0">
                <a:latin typeface="Arial Narrow" panose="020B0606020202030204" pitchFamily="34" charset="0"/>
              </a:rPr>
              <a:t>}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27763" y="4867175"/>
            <a:ext cx="6088149" cy="1990825"/>
            <a:chOff x="5765533" y="4732998"/>
            <a:chExt cx="6088149" cy="1990825"/>
          </a:xfrm>
        </p:grpSpPr>
        <p:sp>
          <p:nvSpPr>
            <p:cNvPr id="7" name="Rectangle 6"/>
            <p:cNvSpPr/>
            <p:nvPr/>
          </p:nvSpPr>
          <p:spPr>
            <a:xfrm>
              <a:off x="5765533" y="4974536"/>
              <a:ext cx="6088149" cy="1749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799650" y="4732998"/>
              <a:ext cx="1858617" cy="904461"/>
              <a:chOff x="3286682" y="2292350"/>
              <a:chExt cx="1858617" cy="904461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0141004" y="5644058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Arial Narrow" panose="020B0606020202030204" pitchFamily="34" charset="0"/>
                </a:rPr>
                <a:t>main()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9957951" y="164187"/>
            <a:ext cx="2056189" cy="2185045"/>
            <a:chOff x="9960467" y="206328"/>
            <a:chExt cx="2056189" cy="2185045"/>
          </a:xfrm>
        </p:grpSpPr>
        <p:sp>
          <p:nvSpPr>
            <p:cNvPr id="235" name="Rectangle 234"/>
            <p:cNvSpPr/>
            <p:nvPr/>
          </p:nvSpPr>
          <p:spPr>
            <a:xfrm>
              <a:off x="9960467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10216631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10472795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10728959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1098512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1241286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9960467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0216631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0472795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0728959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098512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1241286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9960467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10216631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10472795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10728959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1098512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11241286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9960467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10216631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10472795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0728959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098512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1241286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9960467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10216631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10472795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10728959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1098512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11241286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9960467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0216631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0472795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0728959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098512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1241286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9960467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0216631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0472795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10728959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1098512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1241286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9960467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0216631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0472795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0728959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098512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1241286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9960467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10216631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10472795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0728959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1098512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11241286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11504328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1176049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11504328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1176049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11504328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176049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11504328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1176049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11504328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1176049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11504328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1176049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11504328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1176049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1504328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176049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11504328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1176049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7" name="Rectangle 306"/>
          <p:cNvSpPr/>
          <p:nvPr/>
        </p:nvSpPr>
        <p:spPr>
          <a:xfrm>
            <a:off x="9957951" y="155195"/>
            <a:ext cx="2056189" cy="97912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9957951" y="1393353"/>
            <a:ext cx="2064872" cy="95587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TextBox 308"/>
          <p:cNvSpPr txBox="1"/>
          <p:nvPr/>
        </p:nvSpPr>
        <p:spPr>
          <a:xfrm>
            <a:off x="9101726" y="122162"/>
            <a:ext cx="866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000004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000005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000006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000007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000008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10552003" y="1312099"/>
            <a:ext cx="887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>
                <a:latin typeface="Arial Narrow" panose="020B0606020202030204" pitchFamily="34" charset="0"/>
              </a:rPr>
              <a:t>42</a:t>
            </a:r>
            <a:endParaRPr lang="en-US" sz="6000" b="1" dirty="0">
              <a:latin typeface="Arial Narrow" panose="020B0606020202030204" pitchFamily="34" charset="0"/>
            </a:endParaRPr>
          </a:p>
        </p:txBody>
      </p:sp>
      <p:grpSp>
        <p:nvGrpSpPr>
          <p:cNvPr id="395" name="Group 394"/>
          <p:cNvGrpSpPr/>
          <p:nvPr/>
        </p:nvGrpSpPr>
        <p:grpSpPr>
          <a:xfrm>
            <a:off x="8239539" y="2565186"/>
            <a:ext cx="3876372" cy="1990825"/>
            <a:chOff x="7977309" y="2565186"/>
            <a:chExt cx="3876372" cy="1990825"/>
          </a:xfrm>
        </p:grpSpPr>
        <p:sp>
          <p:nvSpPr>
            <p:cNvPr id="396" name="Rectangle 395"/>
            <p:cNvSpPr/>
            <p:nvPr/>
          </p:nvSpPr>
          <p:spPr>
            <a:xfrm>
              <a:off x="7977309" y="2806724"/>
              <a:ext cx="3876372" cy="1749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7" name="Group 396"/>
            <p:cNvGrpSpPr/>
            <p:nvPr/>
          </p:nvGrpSpPr>
          <p:grpSpPr>
            <a:xfrm>
              <a:off x="9799650" y="2565186"/>
              <a:ext cx="1858617" cy="904461"/>
              <a:chOff x="3286682" y="2292350"/>
              <a:chExt cx="1858617" cy="904461"/>
            </a:xfrm>
          </p:grpSpPr>
          <p:sp>
            <p:nvSpPr>
              <p:cNvPr id="399" name="Rounded Rectangle 398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Oval 399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Oval 400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8" name="TextBox 397"/>
            <p:cNvSpPr txBox="1"/>
            <p:nvPr/>
          </p:nvSpPr>
          <p:spPr>
            <a:xfrm>
              <a:off x="10141004" y="3460116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Arial Narrow" panose="020B0606020202030204" pitchFamily="34" charset="0"/>
                </a:rPr>
                <a:t>prn()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412" name="TextBox 411"/>
          <p:cNvSpPr txBox="1"/>
          <p:nvPr/>
        </p:nvSpPr>
        <p:spPr>
          <a:xfrm>
            <a:off x="8282406" y="1369858"/>
            <a:ext cx="919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a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438" name="Group 437"/>
          <p:cNvGrpSpPr/>
          <p:nvPr/>
        </p:nvGrpSpPr>
        <p:grpSpPr>
          <a:xfrm>
            <a:off x="6027763" y="5188224"/>
            <a:ext cx="1420865" cy="1808322"/>
            <a:chOff x="6027763" y="5188224"/>
            <a:chExt cx="1420865" cy="1808322"/>
          </a:xfrm>
        </p:grpSpPr>
        <p:sp>
          <p:nvSpPr>
            <p:cNvPr id="409" name="Rectangle 408"/>
            <p:cNvSpPr/>
            <p:nvPr/>
          </p:nvSpPr>
          <p:spPr>
            <a:xfrm>
              <a:off x="6103212" y="5188224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6983436" y="6165549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4800" dirty="0">
                  <a:latin typeface="Arial Narrow" panose="020B0606020202030204" pitchFamily="34" charset="0"/>
                </a:rPr>
                <a:t>a</a:t>
              </a:r>
              <a:endParaRPr lang="en-US" sz="4800" dirty="0"/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6344750" y="5362303"/>
              <a:ext cx="73109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400" dirty="0" smtClean="0">
                  <a:latin typeface="Arial Narrow" panose="020B0606020202030204" pitchFamily="34" charset="0"/>
                </a:rPr>
                <a:t>42</a:t>
              </a:r>
              <a:endParaRPr lang="en-US" sz="4400" dirty="0">
                <a:latin typeface="Arial Narrow" panose="020B0606020202030204" pitchFamily="34" charset="0"/>
              </a:endParaRPr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6027763" y="6249070"/>
              <a:ext cx="1031051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2400" dirty="0" smtClean="0">
                  <a:latin typeface="Arial Narrow" panose="020B0606020202030204" pitchFamily="34" charset="0"/>
                </a:rPr>
                <a:t>000005</a:t>
              </a:r>
              <a:endParaRPr lang="en-US" sz="4800" dirty="0"/>
            </a:p>
          </p:txBody>
        </p:sp>
      </p:grpSp>
      <p:grpSp>
        <p:nvGrpSpPr>
          <p:cNvPr id="439" name="Group 438"/>
          <p:cNvGrpSpPr/>
          <p:nvPr/>
        </p:nvGrpSpPr>
        <p:grpSpPr>
          <a:xfrm>
            <a:off x="7300427" y="5188224"/>
            <a:ext cx="1446145" cy="1772330"/>
            <a:chOff x="7317387" y="5190411"/>
            <a:chExt cx="1446145" cy="1772330"/>
          </a:xfrm>
        </p:grpSpPr>
        <p:sp>
          <p:nvSpPr>
            <p:cNvPr id="422" name="Rectangle 421"/>
            <p:cNvSpPr/>
            <p:nvPr/>
          </p:nvSpPr>
          <p:spPr>
            <a:xfrm>
              <a:off x="8298340" y="6131744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4800" dirty="0" smtClean="0">
                  <a:latin typeface="Arial Narrow" panose="020B0606020202030204" pitchFamily="34" charset="0"/>
                </a:rPr>
                <a:t>b</a:t>
              </a:r>
              <a:endParaRPr lang="en-US" sz="4800" dirty="0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7317387" y="6245645"/>
              <a:ext cx="1031051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2400" dirty="0" smtClean="0">
                  <a:latin typeface="Arial Narrow" panose="020B0606020202030204" pitchFamily="34" charset="0"/>
                </a:rPr>
                <a:t>000009</a:t>
              </a:r>
              <a:endParaRPr lang="en-US" sz="4800" dirty="0"/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7424433" y="5197587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434" name="Group 433"/>
            <p:cNvGrpSpPr/>
            <p:nvPr/>
          </p:nvGrpSpPr>
          <p:grpSpPr>
            <a:xfrm>
              <a:off x="7424431" y="5190411"/>
              <a:ext cx="1214175" cy="1119252"/>
              <a:chOff x="3571409" y="4749932"/>
              <a:chExt cx="1214175" cy="1119252"/>
            </a:xfrm>
          </p:grpSpPr>
          <p:sp>
            <p:nvSpPr>
              <p:cNvPr id="435" name="Rectangle 434"/>
              <p:cNvSpPr/>
              <p:nvPr/>
            </p:nvSpPr>
            <p:spPr>
              <a:xfrm>
                <a:off x="3571409" y="4751584"/>
                <a:ext cx="1214175" cy="111760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36" name="Isosceles Triangle 435"/>
              <p:cNvSpPr/>
              <p:nvPr/>
            </p:nvSpPr>
            <p:spPr>
              <a:xfrm flipV="1">
                <a:off x="3571409" y="4749932"/>
                <a:ext cx="1214175" cy="321601"/>
              </a:xfrm>
              <a:prstGeom prst="triangle">
                <a:avLst>
                  <a:gd name="adj" fmla="val 50243"/>
                </a:avLst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437" name="TextBox 39"/>
            <p:cNvSpPr txBox="1"/>
            <p:nvPr/>
          </p:nvSpPr>
          <p:spPr>
            <a:xfrm>
              <a:off x="7435480" y="5599073"/>
              <a:ext cx="12141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dirty="0" smtClean="0">
                  <a:latin typeface="Arial Narrow" panose="020B0606020202030204" pitchFamily="34" charset="0"/>
                </a:rPr>
                <a:t>000005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440" name="Group 439"/>
          <p:cNvGrpSpPr/>
          <p:nvPr/>
        </p:nvGrpSpPr>
        <p:grpSpPr>
          <a:xfrm>
            <a:off x="8729611" y="5193999"/>
            <a:ext cx="1225225" cy="1124776"/>
            <a:chOff x="7424431" y="5190411"/>
            <a:chExt cx="1225225" cy="1124776"/>
          </a:xfrm>
        </p:grpSpPr>
        <p:sp>
          <p:nvSpPr>
            <p:cNvPr id="441" name="Rectangle 440"/>
            <p:cNvSpPr/>
            <p:nvPr/>
          </p:nvSpPr>
          <p:spPr>
            <a:xfrm>
              <a:off x="7424433" y="5197587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442" name="Group 441"/>
            <p:cNvGrpSpPr/>
            <p:nvPr/>
          </p:nvGrpSpPr>
          <p:grpSpPr>
            <a:xfrm>
              <a:off x="7424431" y="5190411"/>
              <a:ext cx="1214175" cy="1119252"/>
              <a:chOff x="3571409" y="4749932"/>
              <a:chExt cx="1214175" cy="1119252"/>
            </a:xfrm>
          </p:grpSpPr>
          <p:sp>
            <p:nvSpPr>
              <p:cNvPr id="444" name="Rectangle 443"/>
              <p:cNvSpPr/>
              <p:nvPr/>
            </p:nvSpPr>
            <p:spPr>
              <a:xfrm>
                <a:off x="3571409" y="4751584"/>
                <a:ext cx="1214175" cy="1117600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45" name="Isosceles Triangle 444"/>
              <p:cNvSpPr/>
              <p:nvPr/>
            </p:nvSpPr>
            <p:spPr>
              <a:xfrm flipV="1">
                <a:off x="3571409" y="4749932"/>
                <a:ext cx="1214175" cy="321601"/>
              </a:xfrm>
              <a:prstGeom prst="triangle">
                <a:avLst>
                  <a:gd name="adj" fmla="val 50243"/>
                </a:avLst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443" name="TextBox 39"/>
            <p:cNvSpPr txBox="1"/>
            <p:nvPr/>
          </p:nvSpPr>
          <p:spPr>
            <a:xfrm>
              <a:off x="7435480" y="5599073"/>
              <a:ext cx="12141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dirty="0" smtClean="0">
                  <a:latin typeface="Arial Narrow" panose="020B0606020202030204" pitchFamily="34" charset="0"/>
                </a:rPr>
                <a:t>000005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446" name="Group 445"/>
          <p:cNvGrpSpPr/>
          <p:nvPr/>
        </p:nvGrpSpPr>
        <p:grpSpPr>
          <a:xfrm>
            <a:off x="8349610" y="2884096"/>
            <a:ext cx="1324246" cy="1772330"/>
            <a:chOff x="7424431" y="5190411"/>
            <a:chExt cx="1324246" cy="1772330"/>
          </a:xfrm>
        </p:grpSpPr>
        <p:sp>
          <p:nvSpPr>
            <p:cNvPr id="447" name="Rectangle 446"/>
            <p:cNvSpPr/>
            <p:nvPr/>
          </p:nvSpPr>
          <p:spPr>
            <a:xfrm>
              <a:off x="7974106" y="6131744"/>
              <a:ext cx="77457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4800" dirty="0" err="1" smtClean="0">
                  <a:latin typeface="Arial Narrow" panose="020B0606020202030204" pitchFamily="34" charset="0"/>
                </a:rPr>
                <a:t>ptr</a:t>
              </a:r>
              <a:endParaRPr lang="en-US" sz="4800" dirty="0"/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7424433" y="5197587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450" name="Group 449"/>
            <p:cNvGrpSpPr/>
            <p:nvPr/>
          </p:nvGrpSpPr>
          <p:grpSpPr>
            <a:xfrm>
              <a:off x="7424431" y="5190411"/>
              <a:ext cx="1214175" cy="1119252"/>
              <a:chOff x="3571409" y="4749932"/>
              <a:chExt cx="1214175" cy="1119252"/>
            </a:xfrm>
          </p:grpSpPr>
          <p:sp>
            <p:nvSpPr>
              <p:cNvPr id="452" name="Rectangle 451"/>
              <p:cNvSpPr/>
              <p:nvPr/>
            </p:nvSpPr>
            <p:spPr>
              <a:xfrm>
                <a:off x="3571409" y="4751584"/>
                <a:ext cx="1214175" cy="111760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53" name="Isosceles Triangle 452"/>
              <p:cNvSpPr/>
              <p:nvPr/>
            </p:nvSpPr>
            <p:spPr>
              <a:xfrm flipV="1">
                <a:off x="3571409" y="4749932"/>
                <a:ext cx="1214175" cy="321601"/>
              </a:xfrm>
              <a:prstGeom prst="triangle">
                <a:avLst>
                  <a:gd name="adj" fmla="val 50243"/>
                </a:avLst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  <p:sp>
        <p:nvSpPr>
          <p:cNvPr id="454" name="TextBox 39"/>
          <p:cNvSpPr txBox="1"/>
          <p:nvPr/>
        </p:nvSpPr>
        <p:spPr>
          <a:xfrm>
            <a:off x="7420967" y="5596828"/>
            <a:ext cx="121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dirty="0" smtClean="0">
                <a:latin typeface="Arial Narrow" panose="020B0606020202030204" pitchFamily="34" charset="0"/>
              </a:rPr>
              <a:t>000005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455" name="Rectangular Callout 454"/>
          <p:cNvSpPr/>
          <p:nvPr/>
        </p:nvSpPr>
        <p:spPr>
          <a:xfrm>
            <a:off x="9674376" y="3767845"/>
            <a:ext cx="872147" cy="447410"/>
          </a:xfrm>
          <a:prstGeom prst="wedgeRectCallout">
            <a:avLst>
              <a:gd name="adj1" fmla="val 77955"/>
              <a:gd name="adj2" fmla="val -9748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6" name="Rectangular Callout 455"/>
          <p:cNvSpPr/>
          <p:nvPr/>
        </p:nvSpPr>
        <p:spPr>
          <a:xfrm>
            <a:off x="9668893" y="3771742"/>
            <a:ext cx="872147" cy="447410"/>
          </a:xfrm>
          <a:prstGeom prst="wedgeRectCallout">
            <a:avLst>
              <a:gd name="adj1" fmla="val 77955"/>
              <a:gd name="adj2" fmla="val -9748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7" name="Picture 4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2" y="653749"/>
            <a:ext cx="2129790" cy="1925330"/>
          </a:xfrm>
          <a:prstGeom prst="rect">
            <a:avLst/>
          </a:prstGeom>
        </p:spPr>
      </p:pic>
      <p:sp>
        <p:nvSpPr>
          <p:cNvPr id="458" name="Rectangular Callout 457"/>
          <p:cNvSpPr/>
          <p:nvPr/>
        </p:nvSpPr>
        <p:spPr>
          <a:xfrm>
            <a:off x="2422667" y="374339"/>
            <a:ext cx="4911425" cy="1267899"/>
          </a:xfrm>
          <a:prstGeom prst="wedgeRectCallout">
            <a:avLst>
              <a:gd name="adj1" fmla="val -64149"/>
              <a:gd name="adj2" fmla="val 5183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variables b,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also stored in memory. However, I ran out of space to draw more squares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" name="TextBox 459"/>
          <p:cNvSpPr txBox="1"/>
          <p:nvPr/>
        </p:nvSpPr>
        <p:spPr>
          <a:xfrm>
            <a:off x="10552223" y="1312072"/>
            <a:ext cx="887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>
                <a:latin typeface="Arial Narrow" panose="020B0606020202030204" pitchFamily="34" charset="0"/>
              </a:rPr>
              <a:t>43</a:t>
            </a:r>
            <a:endParaRPr lang="en-US" sz="6000" b="1" dirty="0">
              <a:latin typeface="Arial Narrow" panose="020B0606020202030204" pitchFamily="34" charset="0"/>
            </a:endParaRPr>
          </a:p>
        </p:txBody>
      </p:sp>
      <p:sp>
        <p:nvSpPr>
          <p:cNvPr id="461" name="TextBox 460"/>
          <p:cNvSpPr txBox="1"/>
          <p:nvPr/>
        </p:nvSpPr>
        <p:spPr>
          <a:xfrm>
            <a:off x="6345441" y="5362302"/>
            <a:ext cx="731098" cy="769441"/>
          </a:xfrm>
          <a:prstGeom prst="rect">
            <a:avLst/>
          </a:prstGeom>
          <a:solidFill>
            <a:srgbClr val="AFD8F8"/>
          </a:solidFill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43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462" name="TextBox 39"/>
          <p:cNvSpPr txBox="1"/>
          <p:nvPr/>
        </p:nvSpPr>
        <p:spPr>
          <a:xfrm>
            <a:off x="8734675" y="5599031"/>
            <a:ext cx="121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dirty="0" smtClean="0">
                <a:latin typeface="Arial Narrow" panose="020B0606020202030204" pitchFamily="34" charset="0"/>
              </a:rPr>
              <a:t>000005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464" name="TextBox 463"/>
          <p:cNvSpPr txBox="1"/>
          <p:nvPr/>
        </p:nvSpPr>
        <p:spPr>
          <a:xfrm>
            <a:off x="10550489" y="1310840"/>
            <a:ext cx="887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>
                <a:latin typeface="Arial Narrow" panose="020B0606020202030204" pitchFamily="34" charset="0"/>
              </a:rPr>
              <a:t>44</a:t>
            </a:r>
            <a:endParaRPr lang="en-US" sz="6000" b="1" dirty="0">
              <a:latin typeface="Arial Narrow" panose="020B0606020202030204" pitchFamily="34" charset="0"/>
            </a:endParaRPr>
          </a:p>
        </p:txBody>
      </p:sp>
      <p:sp>
        <p:nvSpPr>
          <p:cNvPr id="465" name="TextBox 464"/>
          <p:cNvSpPr txBox="1"/>
          <p:nvPr/>
        </p:nvSpPr>
        <p:spPr>
          <a:xfrm>
            <a:off x="6350874" y="5354347"/>
            <a:ext cx="731098" cy="769441"/>
          </a:xfrm>
          <a:prstGeom prst="rect">
            <a:avLst/>
          </a:prstGeom>
          <a:solidFill>
            <a:srgbClr val="AFD8F8"/>
          </a:solidFill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44</a:t>
            </a:r>
            <a:endParaRPr lang="en-US" sz="4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35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33333E-6 L 0.07474 -0.3294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7" y="-1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-0.03308 -0.3287 " pathEditMode="relative" rAng="0" ptsTypes="AA">
                                      <p:cBhvr>
                                        <p:cTn id="135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" y="-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4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307" grpId="0" animBg="1"/>
      <p:bldP spid="308" grpId="0" animBg="1"/>
      <p:bldP spid="309" grpId="0"/>
      <p:bldP spid="310" grpId="0"/>
      <p:bldP spid="310" grpId="1"/>
      <p:bldP spid="412" grpId="0"/>
      <p:bldP spid="454" grpId="0"/>
      <p:bldP spid="454" grpId="1"/>
      <p:bldP spid="454" grpId="2"/>
      <p:bldP spid="455" grpId="0" animBg="1"/>
      <p:bldP spid="455" grpId="1" animBg="1"/>
      <p:bldP spid="456" grpId="0" animBg="1"/>
      <p:bldP spid="456" grpId="1" animBg="1"/>
      <p:bldP spid="458" grpId="0" animBg="1"/>
      <p:bldP spid="460" grpId="0"/>
      <p:bldP spid="460" grpId="1"/>
      <p:bldP spid="461" grpId="0" animBg="1"/>
      <p:bldP spid="462" grpId="0"/>
      <p:bldP spid="462" grpId="1"/>
      <p:bldP spid="462" grpId="3"/>
      <p:bldP spid="464" grpId="0"/>
      <p:bldP spid="46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have seen how normal variables (</a:t>
            </a:r>
            <a:r>
              <a:rPr lang="en-IN" dirty="0" err="1" smtClean="0"/>
              <a:t>int</a:t>
            </a:r>
            <a:r>
              <a:rPr lang="en-IN" dirty="0" smtClean="0"/>
              <a:t>, float, char) can be passed to functions (rule 1) and how expressions of these </a:t>
            </a:r>
            <a:r>
              <a:rPr lang="en-IN" dirty="0"/>
              <a:t>(rule </a:t>
            </a:r>
            <a:r>
              <a:rPr lang="en-IN" dirty="0" smtClean="0"/>
              <a:t>2) can be passed to functions</a:t>
            </a:r>
          </a:p>
          <a:p>
            <a:pPr lvl="1"/>
            <a:r>
              <a:rPr lang="en-IN" dirty="0" smtClean="0"/>
              <a:t>Sometimes called pass-by-value</a:t>
            </a:r>
          </a:p>
          <a:p>
            <a:r>
              <a:rPr lang="en-IN" dirty="0" smtClean="0"/>
              <a:t>We have seen how pointers (rule 1) and expressions that generate addresses (rule 2) can be passed to functions</a:t>
            </a:r>
          </a:p>
          <a:p>
            <a:pPr lvl="1"/>
            <a:r>
              <a:rPr lang="en-IN" dirty="0" smtClean="0"/>
              <a:t>Sometimes called pass-by-pointer or pass-by-reference</a:t>
            </a:r>
          </a:p>
          <a:p>
            <a:r>
              <a:rPr lang="en-IN" dirty="0" smtClean="0"/>
              <a:t>Remember - rule 4 always applies, no matter what!</a:t>
            </a:r>
          </a:p>
          <a:p>
            <a:r>
              <a:rPr lang="en-IN" dirty="0" smtClean="0"/>
              <a:t>Will see pass-by-array tomorrow</a:t>
            </a:r>
          </a:p>
          <a:p>
            <a:r>
              <a:rPr lang="en-IN" dirty="0" smtClean="0"/>
              <a:t>For now, let us see a neat trick to return multiple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2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Returning more than one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3"/>
            <a:ext cx="11938645" cy="5984915"/>
          </a:xfrm>
        </p:spPr>
        <p:txBody>
          <a:bodyPr>
            <a:normAutofit/>
          </a:bodyPr>
          <a:lstStyle/>
          <a:p>
            <a:r>
              <a:rPr lang="en-IN" dirty="0" smtClean="0"/>
              <a:t>Can trick Mr C into returning more than one value</a:t>
            </a:r>
          </a:p>
          <a:p>
            <a:r>
              <a:rPr lang="en-IN" b="1" dirty="0" smtClean="0">
                <a:sym typeface="Wingdings" panose="05000000000000000000" pitchFamily="2" charset="2"/>
              </a:rPr>
              <a:t>METHOD</a:t>
            </a:r>
            <a:r>
              <a:rPr lang="en-IN" dirty="0" smtClean="0">
                <a:sym typeface="Wingdings" panose="05000000000000000000" pitchFamily="2" charset="2"/>
              </a:rPr>
              <a:t>: pass the address of a variable and ask the function to directly modify that variable – exploit rule 6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Does not “return” the variable in strictest sense of the term but effectively we get back more values from the function</a:t>
            </a:r>
          </a:p>
          <a:p>
            <a:pPr lvl="1"/>
            <a:r>
              <a:rPr lang="en-IN" u="sng" dirty="0" smtClean="0">
                <a:sym typeface="Wingdings" panose="05000000000000000000" pitchFamily="2" charset="2"/>
              </a:rPr>
              <a:t>Advantage</a:t>
            </a:r>
            <a:r>
              <a:rPr lang="en-IN" dirty="0" smtClean="0">
                <a:sym typeface="Wingdings" panose="05000000000000000000" pitchFamily="2" charset="2"/>
              </a:rPr>
              <a:t>: can return different datatypes using this trick</a:t>
            </a:r>
          </a:p>
          <a:p>
            <a:pPr lvl="1"/>
            <a:r>
              <a:rPr lang="en-IN" u="sng" dirty="0" smtClean="0">
                <a:sym typeface="Wingdings" panose="05000000000000000000" pitchFamily="2" charset="2"/>
              </a:rPr>
              <a:t>Advantage</a:t>
            </a:r>
            <a:r>
              <a:rPr lang="en-IN" dirty="0" smtClean="0">
                <a:sym typeface="Wingdings" panose="05000000000000000000" pitchFamily="2" charset="2"/>
              </a:rPr>
              <a:t>: can return multiple arrays using this trick  (wait for next class)</a:t>
            </a:r>
          </a:p>
          <a:p>
            <a:pPr lvl="1"/>
            <a:r>
              <a:rPr lang="en-IN" u="sng" dirty="0" smtClean="0">
                <a:sym typeface="Wingdings" panose="05000000000000000000" pitchFamily="2" charset="2"/>
              </a:rPr>
              <a:t>Disadvantage</a:t>
            </a:r>
            <a:r>
              <a:rPr lang="en-IN" dirty="0" smtClean="0">
                <a:sym typeface="Wingdings" panose="05000000000000000000" pitchFamily="2" charset="2"/>
              </a:rPr>
              <a:t>: have to be careful handling pointers, memory leaks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Think of this technique as a controlled way of cheating</a:t>
            </a:r>
          </a:p>
          <a:p>
            <a:pPr lvl="1"/>
            <a:r>
              <a:rPr lang="en-IN" b="1" dirty="0" smtClean="0">
                <a:sym typeface="Wingdings" panose="05000000000000000000" pitchFamily="2" charset="2"/>
              </a:rPr>
              <a:t>Government rule</a:t>
            </a:r>
            <a:r>
              <a:rPr lang="en-IN" dirty="0" smtClean="0">
                <a:sym typeface="Wingdings" panose="05000000000000000000" pitchFamily="2" charset="2"/>
              </a:rPr>
              <a:t>: to get passport, only INR 100 can be paid to official</a:t>
            </a:r>
          </a:p>
          <a:p>
            <a:pPr lvl="1"/>
            <a:r>
              <a:rPr lang="en-IN" b="1" dirty="0" smtClean="0">
                <a:sym typeface="Wingdings" panose="05000000000000000000" pitchFamily="2" charset="2"/>
              </a:rPr>
              <a:t>Our desire</a:t>
            </a:r>
            <a:r>
              <a:rPr lang="en-IN" dirty="0" smtClean="0">
                <a:sym typeface="Wingdings" panose="05000000000000000000" pitchFamily="2" charset="2"/>
              </a:rPr>
              <a:t>: pay INR 100 for passport but also INR 500 bribe to get it quickly</a:t>
            </a:r>
          </a:p>
          <a:p>
            <a:pPr lvl="1"/>
            <a:r>
              <a:rPr lang="en-IN" b="1" dirty="0" smtClean="0">
                <a:sym typeface="Wingdings" panose="05000000000000000000" pitchFamily="2" charset="2"/>
              </a:rPr>
              <a:t>Problem</a:t>
            </a:r>
            <a:r>
              <a:rPr lang="en-IN" dirty="0" smtClean="0">
                <a:sym typeface="Wingdings" panose="05000000000000000000" pitchFamily="2" charset="2"/>
              </a:rPr>
              <a:t>: </a:t>
            </a:r>
            <a:r>
              <a:rPr lang="en-IN" dirty="0" err="1" smtClean="0">
                <a:sym typeface="Wingdings" panose="05000000000000000000" pitchFamily="2" charset="2"/>
              </a:rPr>
              <a:t>Govt</a:t>
            </a:r>
            <a:r>
              <a:rPr lang="en-IN" dirty="0" smtClean="0">
                <a:sym typeface="Wingdings" panose="05000000000000000000" pitchFamily="2" charset="2"/>
              </a:rPr>
              <a:t> rule prevents us from paying more than INR 100 to official</a:t>
            </a:r>
          </a:p>
          <a:p>
            <a:pPr lvl="1"/>
            <a:r>
              <a:rPr lang="en-IN" b="1" dirty="0" smtClean="0">
                <a:sym typeface="Wingdings" panose="05000000000000000000" pitchFamily="2" charset="2"/>
              </a:rPr>
              <a:t>Solution</a:t>
            </a:r>
            <a:r>
              <a:rPr lang="en-IN" dirty="0" smtClean="0">
                <a:sym typeface="Wingdings" panose="05000000000000000000" pitchFamily="2" charset="2"/>
              </a:rPr>
              <a:t>: Corrupt official gives us his bank account number. We pay official INR 100 the normal route but also directly deposit INR 500 in his bank account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2" y="653749"/>
            <a:ext cx="2129790" cy="192533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2651267" y="573090"/>
            <a:ext cx="6088472" cy="848174"/>
          </a:xfrm>
          <a:prstGeom prst="wedgeRectCallout">
            <a:avLst>
              <a:gd name="adj1" fmla="val -64149"/>
              <a:gd name="adj2" fmla="val 5183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rule on paying only INR 100 is like Mr C’s rule of returning only one variable 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2651267" y="1534076"/>
            <a:ext cx="7745063" cy="848174"/>
          </a:xfrm>
          <a:prstGeom prst="wedgeRectCallout">
            <a:avLst>
              <a:gd name="adj1" fmla="val -60939"/>
              <a:gd name="adj2" fmla="val -4425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official giving us his account number is like main() passing the address of a variable to be modified directly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142" y="2382250"/>
            <a:ext cx="2208582" cy="22085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600" y="2382250"/>
            <a:ext cx="2208583" cy="220858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88938" y="3132725"/>
            <a:ext cx="1858617" cy="904461"/>
            <a:chOff x="3286682" y="2292350"/>
            <a:chExt cx="1858617" cy="904461"/>
          </a:xfrm>
        </p:grpSpPr>
        <p:sp>
          <p:nvSpPr>
            <p:cNvPr id="12" name="Rounded Rectangle 11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ular Callout 15"/>
          <p:cNvSpPr/>
          <p:nvPr/>
        </p:nvSpPr>
        <p:spPr>
          <a:xfrm>
            <a:off x="6862324" y="2506147"/>
            <a:ext cx="3120716" cy="848174"/>
          </a:xfrm>
          <a:prstGeom prst="wedgeRectCallout">
            <a:avLst>
              <a:gd name="adj1" fmla="val -73093"/>
              <a:gd name="adj2" fmla="val 4729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Never pay bribes, kickbacks in real life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6862324" y="3487690"/>
            <a:ext cx="3120716" cy="848174"/>
          </a:xfrm>
          <a:prstGeom prst="wedgeRectCallout">
            <a:avLst>
              <a:gd name="adj1" fmla="val -70626"/>
              <a:gd name="adj2" fmla="val -3781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Corrupt behaviour is detrimental to society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1552</TotalTime>
  <Words>1013</Words>
  <Application>Microsoft Office PowerPoint</Application>
  <PresentationFormat>Widescreen</PresentationFormat>
  <Paragraphs>181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Advanced Functions</vt:lpstr>
      <vt:lpstr>The 6 Golden Rules of Functions</vt:lpstr>
      <vt:lpstr>The 6 Golden Rules of Functions</vt:lpstr>
      <vt:lpstr>RULE 6: the address rule</vt:lpstr>
      <vt:lpstr>A word of caution</vt:lpstr>
      <vt:lpstr>Passing simple variables/expressions</vt:lpstr>
      <vt:lpstr>Passing pointers/addresses</vt:lpstr>
      <vt:lpstr>Summary</vt:lpstr>
      <vt:lpstr>Returning more than one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90</cp:revision>
  <dcterms:created xsi:type="dcterms:W3CDTF">2018-07-30T05:08:11Z</dcterms:created>
  <dcterms:modified xsi:type="dcterms:W3CDTF">2019-12-19T07:20:16Z</dcterms:modified>
</cp:coreProperties>
</file>