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283696" cy="3352800"/>
          </a:xfrm>
        </p:spPr>
        <p:txBody>
          <a:bodyPr/>
          <a:lstStyle/>
          <a:p>
            <a:r>
              <a:rPr lang="en-IN" dirty="0" smtClean="0"/>
              <a:t>Arrays </a:t>
            </a:r>
            <a:r>
              <a:rPr lang="en-IN" smtClean="0"/>
              <a:t>and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978481" cy="5300823"/>
          </a:xfrm>
        </p:spPr>
        <p:txBody>
          <a:bodyPr/>
          <a:lstStyle/>
          <a:p>
            <a:r>
              <a:rPr lang="en-IN" b="1" dirty="0" smtClean="0"/>
              <a:t>Case 2</a:t>
            </a:r>
            <a:r>
              <a:rPr lang="en-IN" dirty="0" smtClean="0"/>
              <a:t>: number </a:t>
            </a:r>
            <a:r>
              <a:rPr lang="en-IN" dirty="0"/>
              <a:t>of rows unknown but number of columns are fixed</a:t>
            </a:r>
          </a:p>
          <a:p>
            <a:r>
              <a:rPr lang="en-IN" dirty="0" smtClean="0"/>
              <a:t>Notice that our usual way of accessing array elements still works here just fine!</a:t>
            </a:r>
          </a:p>
          <a:p>
            <a:r>
              <a:rPr lang="en-IN" dirty="0" smtClean="0"/>
              <a:t>Note that specifying number of rows is not needed at 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1835" y="993913"/>
            <a:ext cx="5960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access2D(char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[][5],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j){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("%c",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][j]);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[3][5] = {"</a:t>
            </a:r>
            <a:r>
              <a:rPr lang="en-IN" sz="3200" dirty="0" err="1" smtClean="0">
                <a:latin typeface="Arial Narrow" panose="020B0606020202030204" pitchFamily="34" charset="0"/>
              </a:rPr>
              <a:t>Hi","Wow","Bye</a:t>
            </a:r>
            <a:r>
              <a:rPr lang="en-IN" sz="3200" dirty="0" smtClean="0">
                <a:latin typeface="Arial Narrow" panose="020B0606020202030204" pitchFamily="34" charset="0"/>
              </a:rPr>
              <a:t>"};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access2D(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2, 1);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31835" y="5770003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8521758" y="5321462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1624"/>
            <a:ext cx="6157385" cy="5300823"/>
          </a:xfrm>
        </p:spPr>
        <p:txBody>
          <a:bodyPr>
            <a:normAutofit/>
          </a:bodyPr>
          <a:lstStyle/>
          <a:p>
            <a:r>
              <a:rPr lang="en-IN" b="1" dirty="0" smtClean="0"/>
              <a:t>Case 3</a:t>
            </a:r>
            <a:r>
              <a:rPr lang="en-IN" dirty="0" smtClean="0"/>
              <a:t>: both num. </a:t>
            </a:r>
            <a:r>
              <a:rPr lang="en-IN" dirty="0"/>
              <a:t>of rows </a:t>
            </a:r>
            <a:r>
              <a:rPr lang="en-IN" dirty="0" smtClean="0"/>
              <a:t>and number </a:t>
            </a:r>
            <a:r>
              <a:rPr lang="en-IN" dirty="0"/>
              <a:t>of </a:t>
            </a:r>
            <a:r>
              <a:rPr lang="en-IN" dirty="0" smtClean="0"/>
              <a:t>columns are unknown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Here, Mr C doesn’t know how to access 2</a:t>
            </a:r>
            <a:r>
              <a:rPr lang="en-IN" baseline="30000" dirty="0" smtClean="0">
                <a:sym typeface="Wingdings" panose="05000000000000000000" pitchFamily="2" charset="2"/>
              </a:rPr>
              <a:t>nd</a:t>
            </a:r>
            <a:r>
              <a:rPr lang="en-IN" dirty="0" smtClean="0">
                <a:sym typeface="Wingdings" panose="05000000000000000000" pitchFamily="2" charset="2"/>
              </a:rPr>
              <a:t> row elements</a:t>
            </a:r>
            <a:endParaRPr lang="en-IN" dirty="0"/>
          </a:p>
          <a:p>
            <a:r>
              <a:rPr lang="en-IN" b="1" dirty="0" smtClean="0"/>
              <a:t>Trick 1</a:t>
            </a:r>
            <a:r>
              <a:rPr lang="en-IN" dirty="0" smtClean="0"/>
              <a:t>: treat 2D array as a 1D array and do the indexing yourself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Works since internally Mr C stores all 2D arrays as nothing but 1D arrays 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2871" y="993913"/>
            <a:ext cx="61291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access2D(char*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j,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c){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// c gives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 of columns i.e.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 of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// elements in each row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("%c", *(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 + c *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 + j));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[3][5] = {"</a:t>
            </a:r>
            <a:r>
              <a:rPr lang="en-IN" sz="3200" dirty="0" err="1" smtClean="0">
                <a:latin typeface="Arial Narrow" panose="020B0606020202030204" pitchFamily="34" charset="0"/>
              </a:rPr>
              <a:t>Hi","Wow","Bye</a:t>
            </a:r>
            <a:r>
              <a:rPr lang="en-IN" sz="3200" dirty="0" smtClean="0">
                <a:latin typeface="Arial Narrow" panose="020B0606020202030204" pitchFamily="34" charset="0"/>
              </a:rPr>
              <a:t>"};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char *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 = &amp;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[0][0];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numCols</a:t>
            </a:r>
            <a:r>
              <a:rPr lang="en-IN" sz="3200" dirty="0" smtClean="0">
                <a:latin typeface="Arial Narrow" panose="020B0606020202030204" pitchFamily="34" charset="0"/>
              </a:rPr>
              <a:t> = 5;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access2D(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1, 2, </a:t>
            </a:r>
            <a:r>
              <a:rPr lang="en-IN" sz="3200" dirty="0" err="1" smtClean="0">
                <a:latin typeface="Arial Narrow" panose="020B0606020202030204" pitchFamily="34" charset="0"/>
              </a:rPr>
              <a:t>numCols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27436" y="595353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11259931" y="5749787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653749"/>
            <a:ext cx="2129790" cy="1925330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2422667" y="374339"/>
            <a:ext cx="9156420" cy="1267899"/>
          </a:xfrm>
          <a:prstGeom prst="wedgeRectCallout">
            <a:avLst>
              <a:gd name="adj1" fmla="val -56768"/>
              <a:gd name="adj2" fmla="val 502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accessing row index 0 column index 2, simply skip 2 elements of first row. If accessing row index 1 column index 2, first skip 5 elements of first row and then skip 2 elements of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/>
      <p:bldP spid="10" grpId="0" uiExpan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1624"/>
            <a:ext cx="6311348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Case 3</a:t>
            </a:r>
            <a:r>
              <a:rPr lang="en-IN" dirty="0" smtClean="0"/>
              <a:t>: both num. </a:t>
            </a:r>
            <a:r>
              <a:rPr lang="en-IN" dirty="0"/>
              <a:t>of rows </a:t>
            </a:r>
            <a:r>
              <a:rPr lang="en-IN" dirty="0" smtClean="0"/>
              <a:t>and number </a:t>
            </a:r>
            <a:r>
              <a:rPr lang="en-IN" dirty="0"/>
              <a:t>of </a:t>
            </a:r>
            <a:r>
              <a:rPr lang="en-IN" dirty="0" smtClean="0"/>
              <a:t>columns are unknown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Here, Mr C doesn’t know how to access 2</a:t>
            </a:r>
            <a:r>
              <a:rPr lang="en-IN" baseline="30000" dirty="0" smtClean="0">
                <a:sym typeface="Wingdings" panose="05000000000000000000" pitchFamily="2" charset="2"/>
              </a:rPr>
              <a:t>nd</a:t>
            </a:r>
            <a:r>
              <a:rPr lang="en-IN" dirty="0" smtClean="0">
                <a:sym typeface="Wingdings" panose="05000000000000000000" pitchFamily="2" charset="2"/>
              </a:rPr>
              <a:t> row elements</a:t>
            </a:r>
            <a:endParaRPr lang="en-IN" dirty="0" smtClean="0"/>
          </a:p>
          <a:p>
            <a:r>
              <a:rPr lang="en-IN" b="1" dirty="0" smtClean="0"/>
              <a:t>Trick 2</a:t>
            </a:r>
            <a:r>
              <a:rPr lang="en-IN" dirty="0" smtClean="0"/>
              <a:t>: create array of arrays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Advantage</a:t>
            </a:r>
            <a:r>
              <a:rPr lang="en-IN" dirty="0" smtClean="0">
                <a:sym typeface="Wingdings" panose="05000000000000000000" pitchFamily="2" charset="2"/>
              </a:rPr>
              <a:t>: hassle free indexing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Disadvantage</a:t>
            </a:r>
            <a:r>
              <a:rPr lang="en-IN" dirty="0" smtClean="0">
                <a:sym typeface="Wingdings" panose="05000000000000000000" pitchFamily="2" charset="2"/>
              </a:rPr>
              <a:t>: write code for </a:t>
            </a:r>
            <a:r>
              <a:rPr lang="en-IN" dirty="0" err="1" smtClean="0">
                <a:sym typeface="Wingdings" panose="05000000000000000000" pitchFamily="2" charset="2"/>
              </a:rPr>
              <a:t>malloc</a:t>
            </a:r>
            <a:r>
              <a:rPr lang="en-IN" dirty="0" smtClean="0">
                <a:sym typeface="Wingdings" panose="05000000000000000000" pitchFamily="2" charset="2"/>
              </a:rPr>
              <a:t> 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This works since </a:t>
            </a:r>
            <a:r>
              <a:rPr lang="en-US" dirty="0"/>
              <a:t>going to the second row does not require knowing how many elements are there in </a:t>
            </a:r>
            <a:r>
              <a:rPr lang="en-US" dirty="0" smtClean="0"/>
              <a:t>first row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case of arrays of </a:t>
            </a:r>
            <a:r>
              <a:rPr lang="en-US" dirty="0" smtClean="0"/>
              <a:t>arrays, every </a:t>
            </a:r>
            <a:r>
              <a:rPr lang="en-US" dirty="0"/>
              <a:t>row has a separate pointer pointing to its first </a:t>
            </a:r>
            <a:r>
              <a:rPr lang="en-US" dirty="0" smtClean="0"/>
              <a:t>element – see last week’s lecture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2871" y="993913"/>
            <a:ext cx="61291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void access2D(char** 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,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,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j){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("%c", 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[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][j]);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char **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 = (char**)</a:t>
            </a:r>
            <a:r>
              <a:rPr lang="en-IN" sz="2800" dirty="0" err="1" smtClean="0">
                <a:latin typeface="Arial Narrow" panose="020B0606020202030204" pitchFamily="34" charset="0"/>
              </a:rPr>
              <a:t>malloc</a:t>
            </a:r>
            <a:r>
              <a:rPr lang="en-IN" sz="2800" dirty="0" smtClean="0">
                <a:latin typeface="Arial Narrow" panose="020B0606020202030204" pitchFamily="34" charset="0"/>
              </a:rPr>
              <a:t>(3*</a:t>
            </a:r>
            <a:r>
              <a:rPr lang="en-IN" sz="2800" dirty="0" err="1" smtClean="0">
                <a:latin typeface="Arial Narrow" panose="020B0606020202030204" pitchFamily="34" charset="0"/>
              </a:rPr>
              <a:t>sizeof</a:t>
            </a:r>
            <a:r>
              <a:rPr lang="en-IN" sz="2800" dirty="0" smtClean="0">
                <a:latin typeface="Arial Narrow" panose="020B0606020202030204" pitchFamily="34" charset="0"/>
              </a:rPr>
              <a:t>(char*));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for(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= 0;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&lt; 3;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++){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    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[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] = (char*)</a:t>
            </a:r>
            <a:r>
              <a:rPr lang="en-IN" sz="2800" dirty="0" err="1" smtClean="0">
                <a:latin typeface="Arial Narrow" panose="020B0606020202030204" pitchFamily="34" charset="0"/>
              </a:rPr>
              <a:t>malloc</a:t>
            </a:r>
            <a:r>
              <a:rPr lang="en-IN" sz="2800" dirty="0" smtClean="0">
                <a:latin typeface="Arial Narrow" panose="020B0606020202030204" pitchFamily="34" charset="0"/>
              </a:rPr>
              <a:t>(5*</a:t>
            </a:r>
            <a:r>
              <a:rPr lang="en-IN" sz="2800" dirty="0" err="1" smtClean="0">
                <a:latin typeface="Arial Narrow" panose="020B0606020202030204" pitchFamily="34" charset="0"/>
              </a:rPr>
              <a:t>sizeof</a:t>
            </a:r>
            <a:r>
              <a:rPr lang="en-IN" sz="28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    gets(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[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]);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}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access2D(</a:t>
            </a:r>
            <a:r>
              <a:rPr lang="en-IN" sz="2800" dirty="0" err="1" smtClean="0">
                <a:latin typeface="Arial Narrow" panose="020B0606020202030204" pitchFamily="34" charset="0"/>
              </a:rPr>
              <a:t>str</a:t>
            </a:r>
            <a:r>
              <a:rPr lang="en-IN" sz="2800" dirty="0" smtClean="0">
                <a:latin typeface="Arial Narrow" panose="020B0606020202030204" pitchFamily="34" charset="0"/>
              </a:rPr>
              <a:t>, 1, 1);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28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}</a:t>
            </a:r>
            <a:endParaRPr lang="en-IN" sz="2800" dirty="0" smtClean="0"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53" y="1111624"/>
            <a:ext cx="4640448" cy="1750280"/>
          </a:xfrm>
          <a:prstGeom prst="rect">
            <a:avLst/>
          </a:prstGeom>
        </p:spPr>
      </p:pic>
      <p:sp>
        <p:nvSpPr>
          <p:cNvPr id="14" name="TextBox 64"/>
          <p:cNvSpPr txBox="1"/>
          <p:nvPr/>
        </p:nvSpPr>
        <p:spPr>
          <a:xfrm>
            <a:off x="253353" y="1476909"/>
            <a:ext cx="105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solidFill>
                  <a:srgbClr val="C6CFD1"/>
                </a:solidFill>
                <a:latin typeface="Arial Narrow" panose="020B0606020202030204" pitchFamily="34" charset="0"/>
              </a:rPr>
              <a:t>Hi</a:t>
            </a:r>
          </a:p>
          <a:p>
            <a:r>
              <a:rPr lang="en-IN" sz="2800" dirty="0" smtClean="0">
                <a:solidFill>
                  <a:srgbClr val="C6CFD1"/>
                </a:solidFill>
                <a:latin typeface="Arial Narrow" panose="020B0606020202030204" pitchFamily="34" charset="0"/>
              </a:rPr>
              <a:t>Wow</a:t>
            </a:r>
          </a:p>
          <a:p>
            <a:r>
              <a:rPr lang="en-IN" sz="2800" dirty="0" smtClean="0">
                <a:solidFill>
                  <a:srgbClr val="C6CFD1"/>
                </a:solidFill>
                <a:latin typeface="Arial Narrow" panose="020B0606020202030204" pitchFamily="34" charset="0"/>
              </a:rPr>
              <a:t>Bye</a:t>
            </a:r>
            <a:endParaRPr lang="en-US" dirty="0">
              <a:solidFill>
                <a:srgbClr val="C6CFD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20540" y="5953539"/>
            <a:ext cx="1858617" cy="904461"/>
            <a:chOff x="3286682" y="2292350"/>
            <a:chExt cx="1858617" cy="904461"/>
          </a:xfrm>
        </p:grpSpPr>
        <p:sp>
          <p:nvSpPr>
            <p:cNvPr id="16" name="Rounded Rectangle 1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10817263" y="5505947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4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– 6 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b="1" dirty="0"/>
              <a:t>RULE 1</a:t>
            </a:r>
            <a:r>
              <a:rPr lang="en-IN" dirty="0"/>
              <a:t>: When we give a variable as input, the value stored inside that variable gets passed as an argument</a:t>
            </a:r>
          </a:p>
          <a:p>
            <a:r>
              <a:rPr lang="en-IN" b="1" dirty="0"/>
              <a:t>RULE 2</a:t>
            </a:r>
            <a:r>
              <a:rPr lang="en-IN" dirty="0"/>
              <a:t>: When we give an expression as input, the value generated by that expression gets passed as argument</a:t>
            </a:r>
          </a:p>
          <a:p>
            <a:r>
              <a:rPr lang="en-IN" b="1" dirty="0"/>
              <a:t>RULE 3</a:t>
            </a:r>
            <a:r>
              <a:rPr lang="en-IN" dirty="0"/>
              <a:t>: In case of a mismatch b/w type of </a:t>
            </a:r>
            <a:r>
              <a:rPr lang="en-IN" dirty="0" err="1"/>
              <a:t>arg</a:t>
            </a:r>
            <a:r>
              <a:rPr lang="en-IN" dirty="0"/>
              <a:t> promised and type of </a:t>
            </a:r>
            <a:r>
              <a:rPr lang="en-IN" dirty="0" err="1"/>
              <a:t>arg</a:t>
            </a:r>
            <a:r>
              <a:rPr lang="en-IN" dirty="0"/>
              <a:t> passed, typecasting will be attempted</a:t>
            </a:r>
          </a:p>
          <a:p>
            <a:r>
              <a:rPr lang="en-IN" b="1" dirty="0"/>
              <a:t>RULE 4</a:t>
            </a:r>
            <a:r>
              <a:rPr lang="en-IN" dirty="0"/>
              <a:t>: All values passed to a function get stored in a fresh variable inside that function</a:t>
            </a:r>
          </a:p>
          <a:p>
            <a:r>
              <a:rPr lang="en-IN" b="1" dirty="0"/>
              <a:t>RULE 5</a:t>
            </a:r>
            <a:r>
              <a:rPr lang="en-IN" dirty="0"/>
              <a:t>: Value returned by a function can be used freely in any way values of that data-type could have been </a:t>
            </a:r>
            <a:r>
              <a:rPr lang="en-IN" dirty="0" smtClean="0"/>
              <a:t>used</a:t>
            </a:r>
          </a:p>
          <a:p>
            <a:r>
              <a:rPr lang="en-IN" b="1" dirty="0"/>
              <a:t>RULE 6</a:t>
            </a:r>
            <a:r>
              <a:rPr lang="en-IN" dirty="0"/>
              <a:t>: All clones </a:t>
            </a:r>
            <a:r>
              <a:rPr lang="en-IN" dirty="0" smtClean="0"/>
              <a:t>share the memory address space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No new rules need to be learnt. Let us see how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Rule 5 </a:t>
            </a:r>
            <a:r>
              <a:rPr lang="en-IN" dirty="0" smtClean="0">
                <a:sym typeface="Wingdings" panose="05000000000000000000" pitchFamily="2" charset="2"/>
              </a:rPr>
              <a:t>(of pointers): name of an array is nothing but a pointer to the first element of that array</a:t>
            </a:r>
          </a:p>
          <a:p>
            <a:r>
              <a:rPr lang="en-IN" dirty="0" smtClean="0"/>
              <a:t>Thus, when we pass an array into a function, we are just sending a pointer, </a:t>
            </a:r>
            <a:r>
              <a:rPr lang="en-IN" b="1" dirty="0" smtClean="0"/>
              <a:t>not the entire array</a:t>
            </a:r>
          </a:p>
          <a:p>
            <a:r>
              <a:rPr lang="en-IN" b="1" dirty="0" smtClean="0"/>
              <a:t>CAREFUL</a:t>
            </a:r>
            <a:r>
              <a:rPr lang="en-IN" dirty="0" smtClean="0"/>
              <a:t>: this has two important consequences</a:t>
            </a:r>
          </a:p>
          <a:p>
            <a:pPr lvl="1"/>
            <a:r>
              <a:rPr lang="en-IN" dirty="0" smtClean="0"/>
              <a:t>The array will not get copied onto a new array inside the function since the only thing that will get copied is the address to the first element of the array</a:t>
            </a:r>
          </a:p>
          <a:p>
            <a:pPr lvl="1"/>
            <a:r>
              <a:rPr lang="en-IN" dirty="0" smtClean="0"/>
              <a:t>If you make changes to the array inside the function, main() will see them</a:t>
            </a:r>
          </a:p>
          <a:p>
            <a:r>
              <a:rPr lang="en-IN" dirty="0" smtClean="0"/>
              <a:t>Notice that when we pass an array to </a:t>
            </a:r>
            <a:r>
              <a:rPr lang="en-IN" dirty="0" err="1" smtClean="0"/>
              <a:t>scanf</a:t>
            </a:r>
            <a:r>
              <a:rPr lang="en-IN" dirty="0" smtClean="0"/>
              <a:t> (strings), </a:t>
            </a:r>
            <a:r>
              <a:rPr lang="en-IN" dirty="0" err="1" smtClean="0"/>
              <a:t>scanf</a:t>
            </a:r>
            <a:r>
              <a:rPr lang="en-IN" dirty="0" smtClean="0"/>
              <a:t> is able to change the values inside that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3760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Two styles – both are exactly the same. Some people prefer one style and some prefer the other style</a:t>
            </a:r>
          </a:p>
          <a:p>
            <a:r>
              <a:rPr lang="en-IN" b="1" dirty="0" smtClean="0"/>
              <a:t>Note</a:t>
            </a:r>
            <a:r>
              <a:rPr lang="en-IN" dirty="0" smtClean="0"/>
              <a:t>: since passing an array is just like passing a pointer, if a clone uses the </a:t>
            </a:r>
            <a:r>
              <a:rPr lang="en-IN" dirty="0" err="1" smtClean="0"/>
              <a:t>sizeof</a:t>
            </a:r>
            <a:r>
              <a:rPr lang="en-IN" dirty="0" smtClean="0"/>
              <a:t> operator on an array passed to it, it will just get the value 8</a:t>
            </a:r>
          </a:p>
          <a:p>
            <a:r>
              <a:rPr lang="en-IN" b="1" dirty="0" smtClean="0"/>
              <a:t>Careful</a:t>
            </a:r>
            <a:r>
              <a:rPr lang="en-IN" dirty="0" smtClean="0"/>
              <a:t>: this means that info about length of array must be passed separately to a clone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78487" y="993913"/>
            <a:ext cx="54135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print2ndElement(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*b){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 %d\n", b[1],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(b));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a[5] = {1,2,3,4,5};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("%d\n",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(a));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print2ndElement(a);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print2ndElement(a+1);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3939" y="5685635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10266434" y="5088835"/>
            <a:ext cx="1380318" cy="1501261"/>
          </a:xfrm>
          <a:prstGeom prst="wedgeRectCallout">
            <a:avLst>
              <a:gd name="adj1" fmla="val -84645"/>
              <a:gd name="adj2" fmla="val 105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2 8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3 8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89431" y="5088835"/>
            <a:ext cx="2643809" cy="507348"/>
          </a:xfrm>
          <a:prstGeom prst="wedgeRectCallout">
            <a:avLst>
              <a:gd name="adj1" fmla="val 82367"/>
              <a:gd name="adj2" fmla="val -1149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&amp;a[1] gets passed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589431" y="3471941"/>
            <a:ext cx="2643809" cy="507348"/>
          </a:xfrm>
          <a:prstGeom prst="wedgeRectCallout">
            <a:avLst>
              <a:gd name="adj1" fmla="val 82743"/>
              <a:gd name="adj2" fmla="val 1181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&amp;a[0] gets passed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8488" y="993913"/>
            <a:ext cx="54135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print2ndElement(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b[5]){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 %d\n", b[1],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(b));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a[5] = {1,2,3,4,5};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("%d\n", 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(a));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print2ndElement(a);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print2ndElement(a+1);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3141851" y="2294482"/>
            <a:ext cx="5306066" cy="507348"/>
          </a:xfrm>
          <a:prstGeom prst="wedgeRectCallout">
            <a:avLst>
              <a:gd name="adj1" fmla="val 77547"/>
              <a:gd name="adj2" fmla="val -1110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that b[1] is the same as *(b+1)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10" grpId="0" animBg="1"/>
      <p:bldP spid="11" grpId="0" animBg="1"/>
      <p:bldP spid="12" grpId="0" animBg="1"/>
      <p:bldP spid="1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No matter what the manner in which you declare function</a:t>
            </a:r>
            <a:endParaRPr lang="en-US" dirty="0" smtClean="0"/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void </a:t>
            </a:r>
            <a:r>
              <a:rPr lang="en-US" sz="3200" dirty="0">
                <a:latin typeface="Arial Narrow" panose="020B0606020202030204" pitchFamily="34" charset="0"/>
              </a:rPr>
              <a:t>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b</a:t>
            </a:r>
            <a:r>
              <a:rPr lang="en-US" sz="3200" dirty="0" smtClean="0">
                <a:latin typeface="Arial Narrow" panose="020B0606020202030204" pitchFamily="34" charset="0"/>
              </a:rPr>
              <a:t>[])</a:t>
            </a:r>
            <a:endParaRPr lang="en-US" sz="3200" dirty="0">
              <a:latin typeface="Arial Narrow" panose="020B0606020202030204" pitchFamily="34" charset="0"/>
            </a:endParaRPr>
          </a:p>
          <a:p>
            <a:pPr lvl="1"/>
            <a:r>
              <a:rPr lang="en-US" sz="3200" dirty="0">
                <a:latin typeface="Arial Narrow" panose="020B0606020202030204" pitchFamily="34" charset="0"/>
              </a:rPr>
              <a:t>void 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b[5</a:t>
            </a:r>
            <a:r>
              <a:rPr lang="en-US" sz="3200" dirty="0" smtClean="0">
                <a:latin typeface="Arial Narrow" panose="020B0606020202030204" pitchFamily="34" charset="0"/>
              </a:rPr>
              <a:t>])</a:t>
            </a:r>
            <a:endParaRPr lang="en-US" sz="3200" dirty="0">
              <a:latin typeface="Arial Narrow" panose="020B0606020202030204" pitchFamily="34" charset="0"/>
            </a:endParaRPr>
          </a:p>
          <a:p>
            <a:pPr lvl="1"/>
            <a:r>
              <a:rPr lang="en-US" sz="3200" dirty="0">
                <a:latin typeface="Arial Narrow" panose="020B0606020202030204" pitchFamily="34" charset="0"/>
              </a:rPr>
              <a:t>void 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*b</a:t>
            </a:r>
            <a:r>
              <a:rPr lang="en-US" sz="3200" dirty="0" smtClean="0">
                <a:latin typeface="Arial Narrow" panose="020B0606020202030204" pitchFamily="34" charset="0"/>
              </a:rPr>
              <a:t>)</a:t>
            </a: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dirty="0" smtClean="0"/>
              <a:t>In all cases, just pointer </a:t>
            </a:r>
            <a:r>
              <a:rPr lang="en-US" dirty="0"/>
              <a:t>to first element of array </a:t>
            </a:r>
            <a:r>
              <a:rPr lang="en-US" dirty="0" smtClean="0"/>
              <a:t>gets passed</a:t>
            </a:r>
          </a:p>
          <a:p>
            <a:r>
              <a:rPr lang="en-IN" dirty="0" smtClean="0"/>
              <a:t>In second case you are telling Mr C that you will pass an array of 5 integers but he will throw that information away!</a:t>
            </a:r>
          </a:p>
          <a:p>
            <a:pPr lvl="1"/>
            <a:r>
              <a:rPr lang="en-IN" dirty="0" smtClean="0"/>
              <a:t>You can pass an </a:t>
            </a:r>
            <a:r>
              <a:rPr lang="en-IN" dirty="0" err="1" smtClean="0"/>
              <a:t>int</a:t>
            </a:r>
            <a:r>
              <a:rPr lang="en-IN" dirty="0" smtClean="0"/>
              <a:t> array of any length here. Just a pointer will get passed.</a:t>
            </a:r>
          </a:p>
          <a:p>
            <a:r>
              <a:rPr lang="en-IN" dirty="0" smtClean="0"/>
              <a:t>This is why you must always pass the actual length </a:t>
            </a:r>
            <a:r>
              <a:rPr lang="en-IN" dirty="0"/>
              <a:t>of array </a:t>
            </a:r>
            <a:r>
              <a:rPr lang="en-IN" dirty="0" smtClean="0"/>
              <a:t>as a separate argument</a:t>
            </a:r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void </a:t>
            </a:r>
            <a:r>
              <a:rPr lang="en-US" sz="3200" dirty="0">
                <a:latin typeface="Arial Narrow" panose="020B0606020202030204" pitchFamily="34" charset="0"/>
              </a:rPr>
              <a:t>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b</a:t>
            </a:r>
            <a:r>
              <a:rPr lang="en-US" sz="3200" dirty="0" smtClean="0">
                <a:latin typeface="Arial Narrow" panose="020B0606020202030204" pitchFamily="34" charset="0"/>
              </a:rPr>
              <a:t>[], </a:t>
            </a:r>
            <a:r>
              <a:rPr lang="en-US" sz="3200" dirty="0" err="1" smtClean="0"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latin typeface="Arial Narrow" panose="020B0606020202030204" pitchFamily="34" charset="0"/>
              </a:rPr>
              <a:t>arrLength</a:t>
            </a:r>
            <a:r>
              <a:rPr lang="en-US" sz="3200" dirty="0" smtClean="0">
                <a:latin typeface="Arial Narrow" panose="020B0606020202030204" pitchFamily="34" charset="0"/>
              </a:rPr>
              <a:t>)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3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arrays inside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938646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We can declare and use new variables inside functions – char, float, long, </a:t>
            </a:r>
            <a:r>
              <a:rPr lang="en-IN" dirty="0" err="1" smtClean="0"/>
              <a:t>int</a:t>
            </a:r>
            <a:r>
              <a:rPr lang="en-IN" dirty="0" smtClean="0"/>
              <a:t>, even arrays of </a:t>
            </a:r>
            <a:r>
              <a:rPr lang="en-IN" dirty="0" err="1" smtClean="0"/>
              <a:t>int</a:t>
            </a:r>
            <a:r>
              <a:rPr lang="en-IN" dirty="0" smtClean="0"/>
              <a:t>, char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However, all these (including arrays) get destroyed when the clone dies –are called </a:t>
            </a:r>
            <a:r>
              <a:rPr lang="en-IN" i="1" dirty="0" smtClean="0"/>
              <a:t>local variables </a:t>
            </a:r>
            <a:r>
              <a:rPr lang="en-IN" dirty="0" smtClean="0"/>
              <a:t>of the function</a:t>
            </a:r>
          </a:p>
          <a:p>
            <a:pPr lvl="1"/>
            <a:r>
              <a:rPr lang="en-US" dirty="0"/>
              <a:t>If you declare a double variable inside a function, it will be destroyed when the function returns</a:t>
            </a:r>
          </a:p>
          <a:p>
            <a:pPr lvl="1"/>
            <a:r>
              <a:rPr lang="en-US" dirty="0"/>
              <a:t>If you declare a static float array inside a function, it will be destroyed when the function returns</a:t>
            </a:r>
            <a:endParaRPr lang="en-IN" dirty="0" smtClean="0"/>
          </a:p>
          <a:p>
            <a:r>
              <a:rPr lang="en-IN" dirty="0" smtClean="0"/>
              <a:t>… except dynamically declared arrays (i.e. those declared using </a:t>
            </a:r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realloc</a:t>
            </a:r>
            <a:r>
              <a:rPr lang="en-IN" dirty="0" smtClean="0"/>
              <a:t>) – these are not destroyed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u="sng" dirty="0" smtClean="0"/>
              <a:t>Advantage</a:t>
            </a:r>
            <a:r>
              <a:rPr lang="en-US" dirty="0" smtClean="0"/>
              <a:t>: can exploit this to return arrays from a function</a:t>
            </a:r>
          </a:p>
          <a:p>
            <a:pPr lvl="1"/>
            <a:r>
              <a:rPr lang="en-US" u="sng" dirty="0" smtClean="0"/>
              <a:t>Disadvantage</a:t>
            </a:r>
            <a:r>
              <a:rPr lang="en-US" dirty="0" smtClean="0"/>
              <a:t>: can </a:t>
            </a:r>
            <a:r>
              <a:rPr lang="en-US" dirty="0"/>
              <a:t>cause memory </a:t>
            </a:r>
            <a:r>
              <a:rPr lang="en-US" dirty="0" smtClean="0"/>
              <a:t>leaks if you are not careful </a:t>
            </a:r>
            <a:r>
              <a:rPr lang="en-US" dirty="0"/>
              <a:t>– remember to free </a:t>
            </a:r>
            <a:r>
              <a:rPr lang="en-US" dirty="0" smtClean="0"/>
              <a:t>arrays before </a:t>
            </a:r>
            <a:r>
              <a:rPr lang="en-US" dirty="0"/>
              <a:t>a function exits </a:t>
            </a:r>
            <a:r>
              <a:rPr lang="en-US" dirty="0" smtClean="0"/>
              <a:t>if the array </a:t>
            </a:r>
            <a:r>
              <a:rPr lang="en-US" dirty="0"/>
              <a:t>no longer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Returning Arrays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To return an array, s</a:t>
            </a:r>
            <a:r>
              <a:rPr lang="en-US" dirty="0" smtClean="0"/>
              <a:t>imply </a:t>
            </a:r>
            <a:r>
              <a:rPr lang="en-US" dirty="0"/>
              <a:t>return the address of the first element of the </a:t>
            </a:r>
            <a:r>
              <a:rPr lang="en-US" dirty="0" smtClean="0"/>
              <a:t>array – as simple as that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IN" b="1" dirty="0">
                <a:sym typeface="Wingdings" panose="05000000000000000000" pitchFamily="2" charset="2"/>
              </a:rPr>
              <a:t>Rule 5 </a:t>
            </a:r>
            <a:r>
              <a:rPr lang="en-IN" dirty="0">
                <a:sym typeface="Wingdings" panose="05000000000000000000" pitchFamily="2" charset="2"/>
              </a:rPr>
              <a:t>(of pointers): name of an array is nothing but a pointer to the first element of that </a:t>
            </a:r>
            <a:r>
              <a:rPr lang="en-IN" dirty="0" smtClean="0">
                <a:sym typeface="Wingdings" panose="05000000000000000000" pitchFamily="2" charset="2"/>
              </a:rPr>
              <a:t>array</a:t>
            </a:r>
            <a:endParaRPr lang="en-US" dirty="0"/>
          </a:p>
          <a:p>
            <a:r>
              <a:rPr lang="en-US" b="1" dirty="0"/>
              <a:t>WARNING</a:t>
            </a:r>
            <a:r>
              <a:rPr lang="en-US" dirty="0"/>
              <a:t>: </a:t>
            </a:r>
            <a:r>
              <a:rPr lang="en-US" dirty="0" smtClean="0"/>
              <a:t>return only those arrays that have been </a:t>
            </a:r>
            <a:r>
              <a:rPr lang="en-US" dirty="0" err="1" smtClean="0"/>
              <a:t>malloced</a:t>
            </a:r>
            <a:r>
              <a:rPr lang="en-US" dirty="0" smtClean="0"/>
              <a:t>/</a:t>
            </a:r>
            <a:r>
              <a:rPr lang="en-US" dirty="0" err="1" smtClean="0"/>
              <a:t>calloced</a:t>
            </a:r>
            <a:r>
              <a:rPr lang="en-US" dirty="0" smtClean="0"/>
              <a:t>/</a:t>
            </a:r>
            <a:r>
              <a:rPr lang="en-US" dirty="0" err="1" smtClean="0"/>
              <a:t>realloced</a:t>
            </a:r>
            <a:r>
              <a:rPr lang="en-US" dirty="0" smtClean="0"/>
              <a:t>. Do </a:t>
            </a:r>
            <a:r>
              <a:rPr lang="en-US" dirty="0"/>
              <a:t>not return statically declared arrays – they are </a:t>
            </a:r>
            <a:r>
              <a:rPr lang="en-US" dirty="0" smtClean="0"/>
              <a:t>destroyed!</a:t>
            </a:r>
          </a:p>
          <a:p>
            <a:pPr lvl="1"/>
            <a:r>
              <a:rPr lang="en-IN" dirty="0" smtClean="0"/>
              <a:t>If the main function tries to read a destroyed array – SEGFAULT!</a:t>
            </a:r>
          </a:p>
          <a:p>
            <a:r>
              <a:rPr lang="en-IN" dirty="0" smtClean="0"/>
              <a:t>Gives us another trick of returning multiple values from a function – simply return an array</a:t>
            </a:r>
          </a:p>
          <a:p>
            <a:pPr lvl="1"/>
            <a:r>
              <a:rPr lang="en-US" u="sng" dirty="0"/>
              <a:t>Advantage</a:t>
            </a:r>
            <a:r>
              <a:rPr lang="en-US" dirty="0"/>
              <a:t>: can return as many values as you want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u="sng" dirty="0"/>
              <a:t>Disadvantage</a:t>
            </a:r>
            <a:r>
              <a:rPr lang="en-US" dirty="0"/>
              <a:t>: all those values have to be of that same type</a:t>
            </a:r>
          </a:p>
          <a:p>
            <a:pPr lvl="1"/>
            <a:r>
              <a:rPr lang="en-US" u="sng" dirty="0"/>
              <a:t>Disadvantage</a:t>
            </a:r>
            <a:r>
              <a:rPr lang="en-US" dirty="0"/>
              <a:t>: can only return one array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5200064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66" y="208788"/>
            <a:ext cx="2100916" cy="2100916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352120" y="282249"/>
            <a:ext cx="5625546" cy="829373"/>
          </a:xfrm>
          <a:prstGeom prst="wedgeRectCallout">
            <a:avLst>
              <a:gd name="adj1" fmla="val 62247"/>
              <a:gd name="adj2" fmla="val 574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to return multiple arrays?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666" y="2476237"/>
            <a:ext cx="2103162" cy="2103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06" y="2484063"/>
            <a:ext cx="2095336" cy="209533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377070" y="2309704"/>
            <a:ext cx="4600596" cy="829373"/>
          </a:xfrm>
          <a:prstGeom prst="wedgeRectCallout">
            <a:avLst>
              <a:gd name="adj1" fmla="val 62247"/>
              <a:gd name="adj2" fmla="val 574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Returning multiple arrays means returning multiple pointers!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8347758" y="4184988"/>
            <a:ext cx="1380318" cy="623077"/>
          </a:xfrm>
          <a:prstGeom prst="wedgeRectCallout">
            <a:avLst>
              <a:gd name="adj1" fmla="val 110491"/>
              <a:gd name="adj2" fmla="val 1140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188226" y="3305610"/>
            <a:ext cx="4789440" cy="590529"/>
          </a:xfrm>
          <a:prstGeom prst="wedgeRectCallout">
            <a:avLst>
              <a:gd name="adj1" fmla="val 69999"/>
              <a:gd name="adj2" fmla="val 304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return multiple pointers?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36104" y="4898416"/>
            <a:ext cx="9131815" cy="1880071"/>
          </a:xfrm>
          <a:prstGeom prst="wedgeRectCallout">
            <a:avLst>
              <a:gd name="adj1" fmla="val 54839"/>
              <a:gd name="adj2" fmla="val 6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same tricks we learnt till now to return multiple variables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Trick 1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array of pointers and return that array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Trick 2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ask the calling function to tell you the address where a pointer variable is stored so that you can modify the address (this will require passing a pointer to a pointer to the function)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as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8307717" cy="5300823"/>
          </a:xfrm>
        </p:spPr>
        <p:txBody>
          <a:bodyPr/>
          <a:lstStyle/>
          <a:p>
            <a:r>
              <a:rPr lang="en-IN" dirty="0" smtClean="0"/>
              <a:t>More care required for 2D arrays</a:t>
            </a:r>
          </a:p>
          <a:p>
            <a:r>
              <a:rPr lang="en-IN" dirty="0" smtClean="0"/>
              <a:t>Recall 2D arrays are stored as 1D arrays</a:t>
            </a:r>
          </a:p>
          <a:p>
            <a:pPr lvl="1"/>
            <a:r>
              <a:rPr lang="en-IN" sz="3200" dirty="0">
                <a:latin typeface="Arial Narrow" panose="020B0606020202030204" pitchFamily="34" charset="0"/>
              </a:rPr>
              <a:t>char </a:t>
            </a:r>
            <a:r>
              <a:rPr lang="en-IN" sz="3200" dirty="0" err="1">
                <a:latin typeface="Arial Narrow" panose="020B0606020202030204" pitchFamily="34" charset="0"/>
              </a:rPr>
              <a:t>str</a:t>
            </a:r>
            <a:r>
              <a:rPr lang="en-IN" sz="3200" dirty="0">
                <a:latin typeface="Arial Narrow" panose="020B0606020202030204" pitchFamily="34" charset="0"/>
              </a:rPr>
              <a:t>[3][5</a:t>
            </a:r>
            <a:r>
              <a:rPr lang="en-IN" sz="3200" dirty="0" smtClean="0">
                <a:latin typeface="Arial Narrow" panose="020B0606020202030204" pitchFamily="34" charset="0"/>
              </a:rPr>
              <a:t>];</a:t>
            </a:r>
          </a:p>
          <a:p>
            <a:r>
              <a:rPr lang="en-IN" dirty="0" smtClean="0"/>
              <a:t>This means, in order to access </a:t>
            </a:r>
            <a:r>
              <a:rPr lang="en-IN" dirty="0" err="1" smtClean="0"/>
              <a:t>str</a:t>
            </a:r>
            <a:r>
              <a:rPr lang="en-IN" dirty="0" smtClean="0"/>
              <a:t>[1][0], we need to skip 5 elements</a:t>
            </a:r>
          </a:p>
          <a:p>
            <a:r>
              <a:rPr lang="en-IN" dirty="0" smtClean="0"/>
              <a:t>To do so we need to know how many elements are there in each row</a:t>
            </a:r>
          </a:p>
          <a:p>
            <a:r>
              <a:rPr lang="en-IN" dirty="0" smtClean="0"/>
              <a:t>If passing a 2D array to a clone, must tell that clone this information</a:t>
            </a:r>
            <a:endParaRPr lang="en-IN" dirty="0"/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/>
        </p:nvSpPr>
        <p:spPr>
          <a:xfrm>
            <a:off x="9265920" y="184957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7B8E69-23A9-4619-9CFE-E27BFD8A78F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9104243" y="307005"/>
            <a:ext cx="2912414" cy="6366038"/>
            <a:chOff x="9104243" y="307005"/>
            <a:chExt cx="2912414" cy="6366038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…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60468" y="1328748"/>
            <a:ext cx="2064872" cy="36304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222"/>
          <p:cNvSpPr txBox="1"/>
          <p:nvPr/>
        </p:nvSpPr>
        <p:spPr>
          <a:xfrm>
            <a:off x="8346051" y="1266338"/>
            <a:ext cx="919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978481" cy="5300823"/>
          </a:xfrm>
        </p:spPr>
        <p:txBody>
          <a:bodyPr/>
          <a:lstStyle/>
          <a:p>
            <a:r>
              <a:rPr lang="en-IN" b="1" dirty="0" smtClean="0"/>
              <a:t>Case 1</a:t>
            </a:r>
            <a:r>
              <a:rPr lang="en-IN" dirty="0" smtClean="0"/>
              <a:t>: both the number of rows and the number of columns are fixed</a:t>
            </a:r>
          </a:p>
          <a:p>
            <a:r>
              <a:rPr lang="en-IN" dirty="0" smtClean="0"/>
              <a:t>Notice that our usual way of accessing array elements works here just fine!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1835" y="993913"/>
            <a:ext cx="5960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void access2D(char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[3][5],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,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j){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("%c",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][j]);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char 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[3][5] = {"</a:t>
            </a:r>
            <a:r>
              <a:rPr lang="en-IN" sz="3200" dirty="0" err="1" smtClean="0">
                <a:latin typeface="Arial Narrow" panose="020B0606020202030204" pitchFamily="34" charset="0"/>
              </a:rPr>
              <a:t>Hi","Wow","Bye</a:t>
            </a:r>
            <a:r>
              <a:rPr lang="en-IN" sz="3200" dirty="0" smtClean="0">
                <a:latin typeface="Arial Narrow" panose="020B0606020202030204" pitchFamily="34" charset="0"/>
              </a:rPr>
              <a:t>"};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access2D(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, 1, 0);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31835" y="5266886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8521758" y="4818345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454</TotalTime>
  <Words>1656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Arrays and Functions</vt:lpstr>
      <vt:lpstr>Recap – 6 golden rules of functions</vt:lpstr>
      <vt:lpstr>Passing Arrays to Functions</vt:lpstr>
      <vt:lpstr>Passing arrays to functions</vt:lpstr>
      <vt:lpstr>Passing arrays to functions</vt:lpstr>
      <vt:lpstr>Declaring arrays inside functions</vt:lpstr>
      <vt:lpstr>Returning Arrays from Functions</vt:lpstr>
      <vt:lpstr>Passing 2D arrays as inputs</vt:lpstr>
      <vt:lpstr>Passing 2D arrays to functions</vt:lpstr>
      <vt:lpstr>Passing 2D arrays to functions</vt:lpstr>
      <vt:lpstr>Passing 2D arrays to functions</vt:lpstr>
      <vt:lpstr>Passing 2D arrays to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74</cp:revision>
  <dcterms:created xsi:type="dcterms:W3CDTF">2018-07-30T05:08:11Z</dcterms:created>
  <dcterms:modified xsi:type="dcterms:W3CDTF">2019-12-19T07:21:06Z</dcterms:modified>
</cp:coreProperties>
</file>