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E71E-D8D5-4F73-A415-EDE6201F31A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25A34-601F-478A-BE69-55C12A9F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wa5Owp0-k" TargetMode="External"/><Relationship Id="rId2" Type="http://schemas.openxmlformats.org/officeDocument/2006/relationships/hyperlink" Target="https://www.youtube.com/watch?v=nKIu9yen5n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091191" cy="3352800"/>
          </a:xfrm>
        </p:spPr>
        <p:txBody>
          <a:bodyPr/>
          <a:lstStyle/>
          <a:p>
            <a:r>
              <a:rPr lang="en-IN" dirty="0" smtClean="0"/>
              <a:t>My First Words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Name suggests it is a “language” like Bengali, Tamil</a:t>
            </a:r>
          </a:p>
          <a:p>
            <a:r>
              <a:rPr lang="en-IN" dirty="0" smtClean="0"/>
              <a:t>Who speaks this language?</a:t>
            </a:r>
          </a:p>
          <a:p>
            <a:r>
              <a:rPr lang="en-IN" dirty="0" smtClean="0"/>
              <a:t>Introducing Mr. C Compiler</a:t>
            </a:r>
          </a:p>
          <a:p>
            <a:pPr lvl="1"/>
            <a:r>
              <a:rPr lang="en-IN" dirty="0" smtClean="0"/>
              <a:t>Other pet names: Compiler, </a:t>
            </a:r>
            <a:r>
              <a:rPr lang="en-IN" dirty="0" err="1" smtClean="0"/>
              <a:t>Prutor</a:t>
            </a:r>
            <a:r>
              <a:rPr lang="en-IN" dirty="0" smtClean="0"/>
              <a:t>, Computer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ill warn us if we are speaking C language wrong</a:t>
            </a:r>
          </a:p>
          <a:p>
            <a:pPr lvl="1"/>
            <a:r>
              <a:rPr lang="en-IN" dirty="0" smtClean="0"/>
              <a:t>Will help us correct our mistakes as well</a:t>
            </a:r>
          </a:p>
          <a:p>
            <a:pPr lvl="1"/>
            <a:r>
              <a:rPr lang="en-IN" dirty="0" smtClean="0"/>
              <a:t>Our friend but is very strict about rules</a:t>
            </a:r>
          </a:p>
          <a:p>
            <a:r>
              <a:rPr lang="en-IN" dirty="0" smtClean="0"/>
              <a:t>You are going to learn a new language</a:t>
            </a:r>
          </a:p>
          <a:p>
            <a:pPr lvl="1"/>
            <a:r>
              <a:rPr lang="en-IN" dirty="0" smtClean="0"/>
              <a:t>Be patient at the beginning</a:t>
            </a:r>
          </a:p>
          <a:p>
            <a:pPr lvl="1"/>
            <a:r>
              <a:rPr lang="en-IN" dirty="0" smtClean="0"/>
              <a:t>Some things may seem unfamiliar, strange for few days</a:t>
            </a:r>
          </a:p>
          <a:p>
            <a:pPr lvl="1"/>
            <a:r>
              <a:rPr lang="en-IN" dirty="0" smtClean="0"/>
              <a:t>Will get used to these very quickly</a:t>
            </a:r>
          </a:p>
          <a:p>
            <a:pPr lvl="1"/>
            <a:r>
              <a:rPr lang="en-IN" dirty="0" smtClean="0"/>
              <a:t>Best way to learn a new language – speak it and practice!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927602" y="2088948"/>
            <a:ext cx="2603439" cy="3346173"/>
            <a:chOff x="8286279" y="2216426"/>
            <a:chExt cx="2603439" cy="3346173"/>
          </a:xfrm>
        </p:grpSpPr>
        <p:sp>
          <p:nvSpPr>
            <p:cNvPr id="16" name="Arc 15"/>
            <p:cNvSpPr/>
            <p:nvPr/>
          </p:nvSpPr>
          <p:spPr>
            <a:xfrm>
              <a:off x="9331674" y="3106947"/>
              <a:ext cx="400050" cy="685800"/>
            </a:xfrm>
            <a:prstGeom prst="arc">
              <a:avLst/>
            </a:prstGeom>
            <a:ln w="1524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66922" y="2216426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40800" y="2424816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33169" y="2424816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9900000">
              <a:off x="8286279" y="3344140"/>
              <a:ext cx="455034" cy="45212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514108" y="3438897"/>
              <a:ext cx="400050" cy="685800"/>
            </a:xfrm>
            <a:prstGeom prst="arc">
              <a:avLst>
                <a:gd name="adj1" fmla="val 19443473"/>
                <a:gd name="adj2" fmla="val 5209210"/>
              </a:avLst>
            </a:prstGeom>
            <a:ln w="1524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10434684" y="3375899"/>
              <a:ext cx="455034" cy="45212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10280703" y="3471898"/>
              <a:ext cx="400050" cy="685800"/>
            </a:xfrm>
            <a:prstGeom prst="arc">
              <a:avLst>
                <a:gd name="adj1" fmla="val 19443473"/>
                <a:gd name="adj2" fmla="val 5209210"/>
              </a:avLst>
            </a:prstGeom>
            <a:ln w="1524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966336" y="5020532"/>
              <a:ext cx="298450" cy="5420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22399" y="5020532"/>
              <a:ext cx="298450" cy="5420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>
              <a:off x="8520457" y="3433585"/>
              <a:ext cx="2151545" cy="1686265"/>
            </a:xfrm>
            <a:prstGeom prst="trapezoid">
              <a:avLst>
                <a:gd name="adj" fmla="val 159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8966336" y="3659479"/>
              <a:ext cx="1259785" cy="586445"/>
            </a:xfrm>
            <a:prstGeom prst="trapezoid">
              <a:avLst>
                <a:gd name="adj" fmla="val 15909"/>
              </a:avLst>
            </a:prstGeom>
            <a:solidFill>
              <a:schemeClr val="bg1">
                <a:lumMod val="85000"/>
              </a:schemeClr>
            </a:solidFill>
            <a:ln w="952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914158" y="4379421"/>
              <a:ext cx="184794" cy="1847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6880" y="4379421"/>
              <a:ext cx="184794" cy="1847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66558" y="3760950"/>
              <a:ext cx="1060450" cy="406400"/>
            </a:xfrm>
            <a:custGeom>
              <a:avLst/>
              <a:gdLst>
                <a:gd name="connsiteX0" fmla="*/ 0 w 1073150"/>
                <a:gd name="connsiteY0" fmla="*/ 196850 h 406400"/>
                <a:gd name="connsiteX1" fmla="*/ 88900 w 1073150"/>
                <a:gd name="connsiteY1" fmla="*/ 342900 h 406400"/>
                <a:gd name="connsiteX2" fmla="*/ 203200 w 1073150"/>
                <a:gd name="connsiteY2" fmla="*/ 76200 h 406400"/>
                <a:gd name="connsiteX3" fmla="*/ 215900 w 1073150"/>
                <a:gd name="connsiteY3" fmla="*/ 184150 h 406400"/>
                <a:gd name="connsiteX4" fmla="*/ 254000 w 1073150"/>
                <a:gd name="connsiteY4" fmla="*/ 19050 h 406400"/>
                <a:gd name="connsiteX5" fmla="*/ 336550 w 1073150"/>
                <a:gd name="connsiteY5" fmla="*/ 355600 h 406400"/>
                <a:gd name="connsiteX6" fmla="*/ 381000 w 1073150"/>
                <a:gd name="connsiteY6" fmla="*/ 127000 h 406400"/>
                <a:gd name="connsiteX7" fmla="*/ 438150 w 1073150"/>
                <a:gd name="connsiteY7" fmla="*/ 234950 h 406400"/>
                <a:gd name="connsiteX8" fmla="*/ 533400 w 1073150"/>
                <a:gd name="connsiteY8" fmla="*/ 19050 h 406400"/>
                <a:gd name="connsiteX9" fmla="*/ 647700 w 1073150"/>
                <a:gd name="connsiteY9" fmla="*/ 374650 h 406400"/>
                <a:gd name="connsiteX10" fmla="*/ 698500 w 1073150"/>
                <a:gd name="connsiteY10" fmla="*/ 133350 h 406400"/>
                <a:gd name="connsiteX11" fmla="*/ 742950 w 1073150"/>
                <a:gd name="connsiteY11" fmla="*/ 209550 h 406400"/>
                <a:gd name="connsiteX12" fmla="*/ 819150 w 1073150"/>
                <a:gd name="connsiteY12" fmla="*/ 0 h 406400"/>
                <a:gd name="connsiteX13" fmla="*/ 844550 w 1073150"/>
                <a:gd name="connsiteY13" fmla="*/ 171450 h 406400"/>
                <a:gd name="connsiteX14" fmla="*/ 889000 w 1073150"/>
                <a:gd name="connsiteY14" fmla="*/ 57150 h 406400"/>
                <a:gd name="connsiteX15" fmla="*/ 971550 w 1073150"/>
                <a:gd name="connsiteY15" fmla="*/ 323850 h 406400"/>
                <a:gd name="connsiteX16" fmla="*/ 996950 w 1073150"/>
                <a:gd name="connsiteY16" fmla="*/ 190500 h 406400"/>
                <a:gd name="connsiteX17" fmla="*/ 1073150 w 1073150"/>
                <a:gd name="connsiteY17" fmla="*/ 406400 h 406400"/>
                <a:gd name="connsiteX18" fmla="*/ 1073150 w 1073150"/>
                <a:gd name="connsiteY18" fmla="*/ 19685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3150" h="406400">
                  <a:moveTo>
                    <a:pt x="0" y="196850"/>
                  </a:moveTo>
                  <a:lnTo>
                    <a:pt x="88900" y="342900"/>
                  </a:lnTo>
                  <a:lnTo>
                    <a:pt x="203200" y="76200"/>
                  </a:lnTo>
                  <a:lnTo>
                    <a:pt x="215900" y="184150"/>
                  </a:lnTo>
                  <a:lnTo>
                    <a:pt x="254000" y="19050"/>
                  </a:lnTo>
                  <a:lnTo>
                    <a:pt x="336550" y="355600"/>
                  </a:lnTo>
                  <a:lnTo>
                    <a:pt x="381000" y="127000"/>
                  </a:lnTo>
                  <a:lnTo>
                    <a:pt x="438150" y="234950"/>
                  </a:lnTo>
                  <a:lnTo>
                    <a:pt x="533400" y="19050"/>
                  </a:lnTo>
                  <a:lnTo>
                    <a:pt x="647700" y="374650"/>
                  </a:lnTo>
                  <a:lnTo>
                    <a:pt x="698500" y="133350"/>
                  </a:lnTo>
                  <a:lnTo>
                    <a:pt x="742950" y="209550"/>
                  </a:lnTo>
                  <a:lnTo>
                    <a:pt x="819150" y="0"/>
                  </a:lnTo>
                  <a:lnTo>
                    <a:pt x="844550" y="171450"/>
                  </a:lnTo>
                  <a:lnTo>
                    <a:pt x="889000" y="57150"/>
                  </a:lnTo>
                  <a:lnTo>
                    <a:pt x="971550" y="323850"/>
                  </a:lnTo>
                  <a:lnTo>
                    <a:pt x="996950" y="190500"/>
                  </a:lnTo>
                  <a:lnTo>
                    <a:pt x="1073150" y="406400"/>
                  </a:lnTo>
                  <a:lnTo>
                    <a:pt x="1073150" y="19685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Figure adapted from publicdomainvectors.org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need for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Computer usage is everywhere</a:t>
            </a:r>
          </a:p>
          <a:p>
            <a:pPr lvl="1"/>
            <a:r>
              <a:rPr lang="en-IN" dirty="0" smtClean="0"/>
              <a:t>Engineering (civil, chemical), Sciences, Economics, AI</a:t>
            </a:r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www.youtube.com/watch?v=nKIu9yen5nc</a:t>
            </a:r>
            <a:r>
              <a:rPr lang="en-IN" dirty="0" smtClean="0"/>
              <a:t> </a:t>
            </a:r>
            <a:endParaRPr lang="en-IN" dirty="0"/>
          </a:p>
          <a:p>
            <a:pPr lvl="1"/>
            <a:r>
              <a:rPr lang="en-IN" dirty="0" smtClean="0"/>
              <a:t>Even artists, comedians need to code </a:t>
            </a:r>
            <a:r>
              <a:rPr lang="en-IN" dirty="0">
                <a:sym typeface="Wingdings" panose="05000000000000000000" pitchFamily="2" charset="2"/>
              </a:rPr>
              <a:t> </a:t>
            </a:r>
            <a:r>
              <a:rPr lang="en-IN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IN" dirty="0" smtClean="0">
                <a:sym typeface="Wingdings" panose="05000000000000000000" pitchFamily="2" charset="2"/>
                <a:hlinkClick r:id="rId3"/>
              </a:rPr>
              <a:t>www.youtube.com/watch?v=EFwa5Owp0-k</a:t>
            </a:r>
            <a:endParaRPr lang="en-IN" dirty="0" smtClean="0"/>
          </a:p>
          <a:p>
            <a:pPr lvl="1"/>
            <a:r>
              <a:rPr lang="en-IN" dirty="0" smtClean="0"/>
              <a:t>Be prepared for the future – job markets changing rapidly</a:t>
            </a:r>
          </a:p>
          <a:p>
            <a:pPr lvl="1"/>
            <a:r>
              <a:rPr lang="en-IN" dirty="0" smtClean="0"/>
              <a:t>People who can code often deal with problems in day to day life in more efficient manner</a:t>
            </a:r>
          </a:p>
          <a:p>
            <a:r>
              <a:rPr lang="en-IN" dirty="0" smtClean="0"/>
              <a:t>I already know how to code (some other language)</a:t>
            </a:r>
          </a:p>
          <a:p>
            <a:pPr lvl="1"/>
            <a:r>
              <a:rPr lang="en-IN" dirty="0" smtClean="0"/>
              <a:t>Do well in the first few weeks and use advanced track, bonus problems</a:t>
            </a:r>
          </a:p>
          <a:p>
            <a:r>
              <a:rPr lang="en-IN" dirty="0" smtClean="0"/>
              <a:t>I have no programming experience</a:t>
            </a:r>
          </a:p>
          <a:p>
            <a:pPr lvl="1"/>
            <a:r>
              <a:rPr lang="en-IN" dirty="0" smtClean="0"/>
              <a:t>This course is meant exactly for you</a:t>
            </a:r>
          </a:p>
          <a:p>
            <a:pPr lvl="1"/>
            <a:r>
              <a:rPr lang="en-IN" dirty="0" smtClean="0"/>
              <a:t>If you work with us, you will finish this course as an expert programmer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first C Program!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How to speak with Mr. Compiler (in his language C)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How to get him to speak our language (English)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How to ask Mr. Compiler to add two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643382" cy="451267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</a:t>
            </a:r>
            <a:r>
              <a:rPr lang="en-IN" sz="3200" dirty="0" smtClean="0"/>
              <a:t> is a variable.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b</a:t>
            </a:r>
            <a:r>
              <a:rPr lang="en-IN" sz="3200" dirty="0" smtClean="0"/>
              <a:t> </a:t>
            </a:r>
            <a:r>
              <a:rPr lang="en-IN" sz="3200" dirty="0"/>
              <a:t>is </a:t>
            </a:r>
            <a:r>
              <a:rPr lang="en-IN" sz="3200" dirty="0" smtClean="0"/>
              <a:t>another variable.</a:t>
            </a:r>
            <a:endParaRPr lang="en-IN" sz="3200" dirty="0" smtClean="0">
              <a:cs typeface="Arial" panose="020B0604020202020204" pitchFamily="34" charset="0"/>
            </a:endParaRPr>
          </a:p>
          <a:p>
            <a:r>
              <a:rPr lang="en-IN" sz="3200" dirty="0" smtClean="0"/>
              <a:t>a = 5.</a:t>
            </a:r>
          </a:p>
          <a:p>
            <a:r>
              <a:rPr lang="en-IN" sz="3200" dirty="0" smtClean="0"/>
              <a:t>b = 4.</a:t>
            </a:r>
          </a:p>
          <a:p>
            <a:r>
              <a:rPr lang="en-IN" sz="3200" dirty="0" smtClean="0"/>
              <a:t>Please add them.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300" y="1947948"/>
            <a:ext cx="10922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900" y="1947948"/>
            <a:ext cx="1697218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4300" y="5448300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900" y="5448300"/>
            <a:ext cx="1409700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792817" y="412271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2530093" y="5376238"/>
            <a:ext cx="3143970" cy="1097537"/>
          </a:xfrm>
          <a:prstGeom prst="wedgeRectCallout">
            <a:avLst>
              <a:gd name="adj1" fmla="val -67069"/>
              <a:gd name="adj2" fmla="val -66172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I do with this 9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8766771" y="3667825"/>
            <a:ext cx="2833844" cy="1150956"/>
          </a:xfrm>
          <a:prstGeom prst="wedgeRectCallout">
            <a:avLst>
              <a:gd name="adj1" fmla="val -87148"/>
              <a:gd name="adj2" fmla="val 28053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is like a </a:t>
            </a:r>
            <a:r>
              <a:rPr lang="en-IN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fullstop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14" grpId="0" animBg="1"/>
      <p:bldP spid="15" grpId="0" animBg="1"/>
      <p:bldP spid="16" grpId="0" animBg="1"/>
      <p:bldP spid="17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C Compiler speaks to us!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456092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(“Hello”);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09788"/>
            <a:ext cx="5643382" cy="451267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Can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/>
              <a:t>Please say “Hello” to me.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300" y="2493373"/>
            <a:ext cx="1104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900" y="2565400"/>
            <a:ext cx="1739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4300" y="3608983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900" y="3711894"/>
            <a:ext cx="1739900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69899" y="513773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464300" y="1920667"/>
            <a:ext cx="4749800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9899" y="1986170"/>
            <a:ext cx="2755625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2840218" y="2786127"/>
            <a:ext cx="2833844" cy="2560001"/>
          </a:xfrm>
          <a:prstGeom prst="wedgeRectCallout">
            <a:avLst>
              <a:gd name="adj1" fmla="val -68325"/>
              <a:gd name="adj2" fmla="val 41085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like to be told beforehand what all you are going to ask me to do!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3278916" y="4155083"/>
            <a:ext cx="1956447" cy="982655"/>
          </a:xfrm>
          <a:prstGeom prst="wedgeRectCallout">
            <a:avLst>
              <a:gd name="adj1" fmla="val -95589"/>
              <a:gd name="adj2" fmla="val 449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C Compiler speaks to us!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51267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d”,a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24154" y="1866373"/>
            <a:ext cx="5643382" cy="451267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Can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</a:t>
            </a:r>
            <a:r>
              <a:rPr lang="en-IN" sz="3200" dirty="0" smtClean="0"/>
              <a:t> is </a:t>
            </a:r>
            <a:r>
              <a:rPr lang="en-IN" sz="3200" smtClean="0"/>
              <a:t>a variable.</a:t>
            </a:r>
            <a:endParaRPr lang="en-IN" sz="3200" dirty="0" smtClean="0"/>
          </a:p>
          <a:p>
            <a:r>
              <a:rPr lang="en-IN" sz="3200" dirty="0" smtClean="0"/>
              <a:t>a = 5.</a:t>
            </a:r>
          </a:p>
          <a:p>
            <a:r>
              <a:rPr lang="en-IN" sz="3200" dirty="0" smtClean="0"/>
              <a:t>Please tell me value of a.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4300" y="2551672"/>
            <a:ext cx="11557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900" y="2551672"/>
            <a:ext cx="17272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4300" y="4833178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900" y="4833178"/>
            <a:ext cx="1397000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496051" y="413710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372310" y="215384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46801" y="325874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4785584" y="232792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4567735" y="5259875"/>
            <a:ext cx="893581" cy="732462"/>
          </a:xfrm>
          <a:prstGeom prst="wedgeRectCallout">
            <a:avLst>
              <a:gd name="adj1" fmla="val -114778"/>
              <a:gd name="adj2" fmla="val -64417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4300" y="1986170"/>
            <a:ext cx="4749800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899" y="1986170"/>
            <a:ext cx="2755625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14" grpId="0" animBg="1"/>
      <p:bldP spid="15" grpId="0" animBg="1"/>
      <p:bldP spid="16" grpId="0" animBg="1"/>
      <p:bldP spid="17" grpId="0" animBg="1"/>
      <p:bldP spid="35" grpId="0" animBg="1"/>
      <p:bldP spid="37" grpId="0"/>
      <p:bldP spid="39" grpId="0"/>
      <p:bldP spid="42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634</TotalTime>
  <Words>508</Words>
  <Application>Microsoft Office PowerPoint</Application>
  <PresentationFormat>Widescreen</PresentationFormat>
  <Paragraphs>100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My First Words in C</vt:lpstr>
      <vt:lpstr>The C Language</vt:lpstr>
      <vt:lpstr>The need for programming</vt:lpstr>
      <vt:lpstr>My first C Program!</vt:lpstr>
      <vt:lpstr>Adding two numbers</vt:lpstr>
      <vt:lpstr>Mr. C Compiler speaks to us!</vt:lpstr>
      <vt:lpstr>Mr. C Compiler speaks to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73</cp:revision>
  <dcterms:created xsi:type="dcterms:W3CDTF">2018-07-30T05:08:11Z</dcterms:created>
  <dcterms:modified xsi:type="dcterms:W3CDTF">2019-12-19T06:41:25Z</dcterms:modified>
</cp:coreProperties>
</file>