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12/19/2019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Linked </a:t>
            </a:r>
            <a:r>
              <a:rPr lang="en-IN" smtClean="0"/>
              <a:t>Lists in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Are Arrays the Best?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6049572"/>
          </a:xfrm>
        </p:spPr>
        <p:txBody>
          <a:bodyPr>
            <a:normAutofit/>
          </a:bodyPr>
          <a:lstStyle/>
          <a:p>
            <a:r>
              <a:rPr lang="en-IN" b="1" dirty="0" smtClean="0"/>
              <a:t>ADVANTAGES</a:t>
            </a:r>
          </a:p>
          <a:p>
            <a:pPr lvl="1"/>
            <a:r>
              <a:rPr lang="en-IN" dirty="0" smtClean="0"/>
              <a:t>Allow us to create several variables of a given type</a:t>
            </a:r>
          </a:p>
          <a:p>
            <a:pPr lvl="1"/>
            <a:r>
              <a:rPr lang="en-IN" dirty="0" smtClean="0"/>
              <a:t>Allow us to give them very convenient names e.g. </a:t>
            </a:r>
            <a:r>
              <a:rPr lang="en-IN" dirty="0" err="1" smtClean="0"/>
              <a:t>arr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</a:t>
            </a:r>
          </a:p>
          <a:p>
            <a:pPr lvl="1"/>
            <a:r>
              <a:rPr lang="en-IN" dirty="0" smtClean="0"/>
              <a:t>Can access n-</a:t>
            </a:r>
            <a:r>
              <a:rPr lang="en-IN" dirty="0" err="1" smtClean="0"/>
              <a:t>th</a:t>
            </a:r>
            <a:r>
              <a:rPr lang="en-IN" dirty="0" smtClean="0"/>
              <a:t> element very </a:t>
            </a:r>
            <a:r>
              <a:rPr lang="en-IN" dirty="0" err="1" smtClean="0"/>
              <a:t>very</a:t>
            </a:r>
            <a:r>
              <a:rPr lang="en-IN" dirty="0" smtClean="0"/>
              <a:t> easily – just use </a:t>
            </a:r>
            <a:r>
              <a:rPr lang="en-IN" dirty="0" err="1" smtClean="0"/>
              <a:t>arr</a:t>
            </a:r>
            <a:r>
              <a:rPr lang="en-IN" dirty="0" smtClean="0"/>
              <a:t>[n-1]</a:t>
            </a:r>
          </a:p>
          <a:p>
            <a:pPr lvl="1"/>
            <a:r>
              <a:rPr lang="en-IN" dirty="0" smtClean="0"/>
              <a:t>Very easy to set up, can also change size (</a:t>
            </a:r>
            <a:r>
              <a:rPr lang="en-IN" dirty="0" err="1" smtClean="0"/>
              <a:t>realloc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Can have arrays of structures as well</a:t>
            </a:r>
          </a:p>
          <a:p>
            <a:pPr lvl="1"/>
            <a:r>
              <a:rPr lang="en-IN" dirty="0"/>
              <a:t>Inserting a new element at the end of the array simple</a:t>
            </a:r>
            <a:endParaRPr lang="en-IN" dirty="0" smtClean="0"/>
          </a:p>
          <a:p>
            <a:r>
              <a:rPr lang="en-IN" b="1" dirty="0" smtClean="0"/>
              <a:t>DISADVANTAGES</a:t>
            </a:r>
          </a:p>
          <a:p>
            <a:pPr lvl="1"/>
            <a:r>
              <a:rPr lang="en-US" dirty="0" smtClean="0"/>
              <a:t>Inserting in the middle/beginning of array tedious </a:t>
            </a:r>
            <a:r>
              <a:rPr lang="en-US" dirty="0" smtClean="0">
                <a:sym typeface="Wingdings" panose="05000000000000000000" pitchFamily="2" charset="2"/>
              </a:rPr>
              <a:t> - need to shift elements one location to make space – can be time consuming too!</a:t>
            </a:r>
          </a:p>
          <a:p>
            <a:pPr lvl="1"/>
            <a:r>
              <a:rPr lang="en-IN" dirty="0" err="1" smtClean="0">
                <a:sym typeface="Wingdings" panose="05000000000000000000" pitchFamily="2" charset="2"/>
              </a:rPr>
              <a:t>Realloc</a:t>
            </a:r>
            <a:r>
              <a:rPr lang="en-IN" dirty="0" smtClean="0">
                <a:sym typeface="Wingdings" panose="05000000000000000000" pitchFamily="2" charset="2"/>
              </a:rPr>
              <a:t> is an expensive procedure – Mr C has to find new space for the enlarged array, allocate that space and then copy all old elements one by one </a:t>
            </a:r>
            <a:endParaRPr lang="en-IN" dirty="0">
              <a:sym typeface="Wingdings" panose="05000000000000000000" pitchFamily="2" charset="2"/>
            </a:endParaRP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Sometimes if there is not enough memory, </a:t>
            </a:r>
            <a:r>
              <a:rPr lang="en-IN" dirty="0" err="1" smtClean="0">
                <a:sym typeface="Wingdings" panose="05000000000000000000" pitchFamily="2" charset="2"/>
              </a:rPr>
              <a:t>realloc</a:t>
            </a:r>
            <a:r>
              <a:rPr lang="en-IN" dirty="0" smtClean="0">
                <a:sym typeface="Wingdings" panose="05000000000000000000" pitchFamily="2" charset="2"/>
              </a:rPr>
              <a:t> may just fail and return a NULL pointer 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Realloc</a:t>
            </a:r>
            <a:r>
              <a:rPr lang="en-IN" dirty="0" smtClean="0"/>
              <a:t> can fail!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04243" y="307005"/>
            <a:ext cx="2912414" cy="6494085"/>
            <a:chOff x="9104243" y="307005"/>
            <a:chExt cx="2912414" cy="6494085"/>
          </a:xfrm>
        </p:grpSpPr>
        <p:grpSp>
          <p:nvGrpSpPr>
            <p:cNvPr id="6" name="Group 5"/>
            <p:cNvGrpSpPr/>
            <p:nvPr/>
          </p:nvGrpSpPr>
          <p:grpSpPr>
            <a:xfrm>
              <a:off x="9960468" y="349030"/>
              <a:ext cx="2056189" cy="6324013"/>
              <a:chOff x="9960467" y="206328"/>
              <a:chExt cx="2056189" cy="632401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9960467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216631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0472795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728959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0985122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1241286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960467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0216631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472795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0728959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0985122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1241286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9960467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0216631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0472795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0728959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0985122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1241286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9960467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0216631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0472795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0728959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0985122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1241286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9960467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0216631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0472795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0728959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0985122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1241286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9960467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0216631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0472795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0728959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0985122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1241286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9960467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0216631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0472795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0728959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0985122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1241286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9960467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0216631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0472795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0728959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0985122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1241286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9960467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216631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0472795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0728959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0985122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1241286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960467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0216631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0472795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0728959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0985122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1241286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9960467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0216631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0472795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728959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985122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1241286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9960467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0216631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0472795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0728959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0985122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1241286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9960467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0216631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0472795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0728959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0985122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1241286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9960467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0216631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0472795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0728959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0985122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1241286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9960467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0216631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0472795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0728959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0985122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1241286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9960467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0216631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0472795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0728959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0985122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1241286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9960467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0216631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0472795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0728959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10985122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1241286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9960467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0216631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0472795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0728959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0985122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1241286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9960467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0216631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0472795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0728959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0985122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1241286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9960467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0216631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0472795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10728959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0985122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1241286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9960467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10216631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10472795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0728959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0985122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11241286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9960467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10216631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10472795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10728959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10985122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11241286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9960467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10216631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10472795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728959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0985122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1241286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9960467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10216631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10472795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0728959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0985122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1241286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9960467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10216631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0472795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0728959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10985122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11241286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9960467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0216631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0472795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10728959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10985122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11241286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1504328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1760492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11504328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11760492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11504328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1760492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1504328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11760492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11504328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11760492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1504328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1760492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1504328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11760492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11504328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11760492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11504328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11760492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11504328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11760492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11504328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11760492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11504328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1760492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1504328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11760492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11504328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11760492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1504328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1760492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11504328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11760492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11504328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1760492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1504328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11760492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11504328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11760492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1504328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1760492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11504328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11760492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11504328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1760492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1504328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11760492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11504328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11760492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1504328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1760492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11504328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11760492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7" name="TextBox 218"/>
            <p:cNvSpPr txBox="1"/>
            <p:nvPr/>
          </p:nvSpPr>
          <p:spPr>
            <a:xfrm>
              <a:off x="9104243" y="307005"/>
              <a:ext cx="866525" cy="6494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000000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000001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000002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000003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000004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000005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000006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000007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000008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000009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000010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000011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000012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000013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000014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000015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000016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000017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000018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000019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000020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000021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000022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000023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000024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000025</a:t>
              </a:r>
            </a:p>
          </p:txBody>
        </p:sp>
      </p:grpSp>
      <p:sp>
        <p:nvSpPr>
          <p:cNvPr id="216" name="Rectangle 215"/>
          <p:cNvSpPr/>
          <p:nvPr/>
        </p:nvSpPr>
        <p:spPr>
          <a:xfrm>
            <a:off x="9960468" y="349030"/>
            <a:ext cx="2056189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9960468" y="1328748"/>
            <a:ext cx="2064872" cy="363048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8" name="TextBox 222"/>
          <p:cNvSpPr txBox="1"/>
          <p:nvPr/>
        </p:nvSpPr>
        <p:spPr>
          <a:xfrm>
            <a:off x="8346051" y="1266338"/>
            <a:ext cx="9198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[0]</a:t>
            </a: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[1]</a:t>
            </a: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[2]</a:t>
            </a: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[3]</a:t>
            </a: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[4]</a:t>
            </a: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[5]</a:t>
            </a: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[6]</a:t>
            </a: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[7]</a:t>
            </a: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[8]</a:t>
            </a: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[9]</a:t>
            </a: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[10]</a:t>
            </a: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[11]</a:t>
            </a: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[12]</a:t>
            </a: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[13]</a:t>
            </a: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[14]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253353" y="1111624"/>
            <a:ext cx="75906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char *</a:t>
            </a:r>
            <a:r>
              <a:rPr lang="en-IN" sz="3200" dirty="0" err="1" smtClean="0">
                <a:latin typeface="Arial Narrow" panose="020B0606020202030204" pitchFamily="34" charset="0"/>
              </a:rPr>
              <a:t>str</a:t>
            </a:r>
            <a:r>
              <a:rPr lang="en-IN" sz="3200" dirty="0" smtClean="0">
                <a:latin typeface="Arial Narrow" panose="020B0606020202030204" pitchFamily="34" charset="0"/>
              </a:rPr>
              <a:t> = (char*)</a:t>
            </a:r>
            <a:r>
              <a:rPr lang="en-IN" sz="3200" dirty="0" err="1" smtClean="0">
                <a:latin typeface="Arial Narrow" panose="020B0606020202030204" pitchFamily="34" charset="0"/>
              </a:rPr>
              <a:t>malloc</a:t>
            </a:r>
            <a:r>
              <a:rPr lang="en-IN" sz="3200" dirty="0" smtClean="0">
                <a:latin typeface="Arial Narrow" panose="020B0606020202030204" pitchFamily="34" charset="0"/>
              </a:rPr>
              <a:t>(15 * </a:t>
            </a:r>
            <a:r>
              <a:rPr lang="en-IN" sz="3200" dirty="0" err="1" smtClean="0">
                <a:latin typeface="Arial Narrow" panose="020B0606020202030204" pitchFamily="34" charset="0"/>
              </a:rPr>
              <a:t>sizeof</a:t>
            </a:r>
            <a:r>
              <a:rPr lang="en-IN" sz="3200" dirty="0" smtClean="0">
                <a:latin typeface="Arial Narrow" panose="020B0606020202030204" pitchFamily="34" charset="0"/>
              </a:rPr>
              <a:t>(char));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char *</a:t>
            </a:r>
            <a:r>
              <a:rPr lang="en-IN" sz="3200" dirty="0" err="1" smtClean="0">
                <a:latin typeface="Arial Narrow" panose="020B0606020202030204" pitchFamily="34" charset="0"/>
              </a:rPr>
              <a:t>ptr</a:t>
            </a:r>
            <a:r>
              <a:rPr lang="en-IN" sz="3200" dirty="0" smtClean="0">
                <a:latin typeface="Arial Narrow" panose="020B0606020202030204" pitchFamily="34" charset="0"/>
              </a:rPr>
              <a:t> = (char*)</a:t>
            </a:r>
            <a:r>
              <a:rPr lang="en-IN" sz="3200" dirty="0" err="1" smtClean="0">
                <a:latin typeface="Arial Narrow" panose="020B0606020202030204" pitchFamily="34" charset="0"/>
              </a:rPr>
              <a:t>realloc</a:t>
            </a:r>
            <a:r>
              <a:rPr lang="en-IN" sz="3200" dirty="0" smtClean="0">
                <a:latin typeface="Arial Narrow" panose="020B0606020202030204" pitchFamily="34" charset="0"/>
              </a:rPr>
              <a:t>(</a:t>
            </a:r>
            <a:r>
              <a:rPr lang="en-IN" sz="3200" dirty="0" err="1" smtClean="0">
                <a:latin typeface="Arial Narrow" panose="020B0606020202030204" pitchFamily="34" charset="0"/>
              </a:rPr>
              <a:t>str</a:t>
            </a:r>
            <a:r>
              <a:rPr lang="en-IN" sz="3200" dirty="0" smtClean="0">
                <a:latin typeface="Arial Narrow" panose="020B0606020202030204" pitchFamily="34" charset="0"/>
              </a:rPr>
              <a:t>, 18 * </a:t>
            </a:r>
            <a:r>
              <a:rPr lang="en-IN" sz="3200" dirty="0" err="1" smtClean="0">
                <a:latin typeface="Arial Narrow" panose="020B0606020202030204" pitchFamily="34" charset="0"/>
              </a:rPr>
              <a:t>sizeof</a:t>
            </a:r>
            <a:r>
              <a:rPr lang="en-IN" sz="3200" dirty="0" smtClean="0">
                <a:latin typeface="Arial Narrow" panose="020B0606020202030204" pitchFamily="34" charset="0"/>
              </a:rPr>
              <a:t>(char));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if(</a:t>
            </a:r>
            <a:r>
              <a:rPr lang="en-IN" sz="3200" dirty="0" err="1" smtClean="0">
                <a:latin typeface="Arial Narrow" panose="020B0606020202030204" pitchFamily="34" charset="0"/>
              </a:rPr>
              <a:t>ptr</a:t>
            </a:r>
            <a:r>
              <a:rPr lang="en-IN" sz="3200" dirty="0" smtClean="0">
                <a:latin typeface="Arial Narrow" panose="020B0606020202030204" pitchFamily="34" charset="0"/>
              </a:rPr>
              <a:t> != NULL)</a:t>
            </a:r>
            <a:endParaRPr lang="en-US" sz="3200" dirty="0" smtClean="0">
              <a:latin typeface="Arial Narrow" panose="020B0606020202030204" pitchFamily="34" charset="0"/>
            </a:endParaRP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str</a:t>
            </a:r>
            <a:r>
              <a:rPr lang="en-IN" sz="3200" dirty="0" smtClean="0">
                <a:latin typeface="Arial Narrow" panose="020B0606020202030204" pitchFamily="34" charset="0"/>
              </a:rPr>
              <a:t> = </a:t>
            </a:r>
            <a:r>
              <a:rPr lang="en-IN" sz="3200" dirty="0" err="1" smtClean="0">
                <a:latin typeface="Arial Narrow" panose="020B0606020202030204" pitchFamily="34" charset="0"/>
              </a:rPr>
              <a:t>ptr</a:t>
            </a:r>
            <a:r>
              <a:rPr lang="en-IN" sz="3200" dirty="0" smtClean="0">
                <a:latin typeface="Arial Narrow" panose="020B0606020202030204" pitchFamily="34" charset="0"/>
              </a:rPr>
              <a:t>;</a:t>
            </a:r>
            <a:endParaRPr lang="en-IN" sz="3200" dirty="0">
              <a:latin typeface="Arial Narrow" panose="020B0606020202030204" pitchFamily="34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9960468" y="4959233"/>
            <a:ext cx="2064872" cy="97013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1" name="TextBox 222"/>
          <p:cNvSpPr txBox="1"/>
          <p:nvPr/>
        </p:nvSpPr>
        <p:spPr>
          <a:xfrm>
            <a:off x="4851387" y="4882713"/>
            <a:ext cx="919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a</a:t>
            </a:r>
          </a:p>
        </p:txBody>
      </p:sp>
      <p:grpSp>
        <p:nvGrpSpPr>
          <p:cNvPr id="222" name="Group 221"/>
          <p:cNvGrpSpPr/>
          <p:nvPr/>
        </p:nvGrpSpPr>
        <p:grpSpPr>
          <a:xfrm>
            <a:off x="253353" y="4922936"/>
            <a:ext cx="1858617" cy="904461"/>
            <a:chOff x="3286682" y="2292350"/>
            <a:chExt cx="1858617" cy="904461"/>
          </a:xfrm>
        </p:grpSpPr>
        <p:sp>
          <p:nvSpPr>
            <p:cNvPr id="223" name="Rounded Rectangle 22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6" name="Rectangle 225"/>
          <p:cNvSpPr/>
          <p:nvPr/>
        </p:nvSpPr>
        <p:spPr>
          <a:xfrm>
            <a:off x="253353" y="1681837"/>
            <a:ext cx="7141360" cy="505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253353" y="2142837"/>
            <a:ext cx="7141360" cy="505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253353" y="2589749"/>
            <a:ext cx="7141360" cy="107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eardrop 229"/>
          <p:cNvSpPr/>
          <p:nvPr/>
        </p:nvSpPr>
        <p:spPr>
          <a:xfrm rot="18900000">
            <a:off x="1764924" y="5697587"/>
            <a:ext cx="244781" cy="244781"/>
          </a:xfrm>
          <a:prstGeom prst="teardrop">
            <a:avLst>
              <a:gd name="adj" fmla="val 2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ardrop 230"/>
          <p:cNvSpPr/>
          <p:nvPr/>
        </p:nvSpPr>
        <p:spPr>
          <a:xfrm rot="18900000">
            <a:off x="1540269" y="5970850"/>
            <a:ext cx="244781" cy="244781"/>
          </a:xfrm>
          <a:prstGeom prst="teardrop">
            <a:avLst>
              <a:gd name="adj" fmla="val 2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ardrop 231"/>
          <p:cNvSpPr/>
          <p:nvPr/>
        </p:nvSpPr>
        <p:spPr>
          <a:xfrm rot="18900000">
            <a:off x="1796433" y="6236694"/>
            <a:ext cx="244781" cy="244781"/>
          </a:xfrm>
          <a:prstGeom prst="teardrop">
            <a:avLst>
              <a:gd name="adj" fmla="val 2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ular Callout 233"/>
          <p:cNvSpPr/>
          <p:nvPr/>
        </p:nvSpPr>
        <p:spPr>
          <a:xfrm>
            <a:off x="2501827" y="5687268"/>
            <a:ext cx="4482587" cy="811943"/>
          </a:xfrm>
          <a:prstGeom prst="wedgeRectCallout">
            <a:avLst>
              <a:gd name="adj1" fmla="val -61164"/>
              <a:gd name="adj2" fmla="val -5295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only have enough space to create a char array of length 3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" name="Picture 2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409" y="300536"/>
            <a:ext cx="2082459" cy="2082459"/>
          </a:xfrm>
          <a:prstGeom prst="rect">
            <a:avLst/>
          </a:prstGeom>
        </p:spPr>
      </p:pic>
      <p:sp>
        <p:nvSpPr>
          <p:cNvPr id="236" name="Rectangular Callout 235"/>
          <p:cNvSpPr/>
          <p:nvPr/>
        </p:nvSpPr>
        <p:spPr>
          <a:xfrm>
            <a:off x="1714228" y="193820"/>
            <a:ext cx="5293014" cy="811943"/>
          </a:xfrm>
          <a:prstGeom prst="wedgeRectCallout">
            <a:avLst>
              <a:gd name="adj1" fmla="val 61775"/>
              <a:gd name="adj2" fmla="val 5848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close! We did have space for 18 characters, just not contiguous space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7" name="Picture 2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49" y="277696"/>
            <a:ext cx="2100916" cy="2100916"/>
          </a:xfrm>
          <a:prstGeom prst="rect">
            <a:avLst/>
          </a:prstGeom>
        </p:spPr>
      </p:pic>
      <p:sp>
        <p:nvSpPr>
          <p:cNvPr id="238" name="Rectangular Callout 237"/>
          <p:cNvSpPr/>
          <p:nvPr/>
        </p:nvSpPr>
        <p:spPr>
          <a:xfrm>
            <a:off x="1987445" y="1563943"/>
            <a:ext cx="4882143" cy="829373"/>
          </a:xfrm>
          <a:prstGeom prst="wedgeRectCallout">
            <a:avLst>
              <a:gd name="adj1" fmla="val -66732"/>
              <a:gd name="adj2" fmla="val -5282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we create a 3 length array and link the two arrays together?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Rectangular Callout 238"/>
          <p:cNvSpPr/>
          <p:nvPr/>
        </p:nvSpPr>
        <p:spPr>
          <a:xfrm>
            <a:off x="1489573" y="3888581"/>
            <a:ext cx="3640618" cy="811943"/>
          </a:xfrm>
          <a:prstGeom prst="wedgeRectCallout">
            <a:avLst>
              <a:gd name="adj1" fmla="val -45186"/>
              <a:gd name="adj2" fmla="val 8930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you can – using structures and linked lists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Rectangular Callout 232"/>
          <p:cNvSpPr/>
          <p:nvPr/>
        </p:nvSpPr>
        <p:spPr>
          <a:xfrm>
            <a:off x="2501827" y="4759414"/>
            <a:ext cx="4482587" cy="811943"/>
          </a:xfrm>
          <a:prstGeom prst="wedgeRectCallout">
            <a:avLst>
              <a:gd name="adj1" fmla="val -62667"/>
              <a:gd name="adj2" fmla="val 1698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more memory left for me to create a char array of length 18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21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animBg="1"/>
      <p:bldP spid="217" grpId="0" animBg="1"/>
      <p:bldP spid="218" grpId="0"/>
      <p:bldP spid="219" grpId="0"/>
      <p:bldP spid="220" grpId="0" animBg="1"/>
      <p:bldP spid="221" grpId="0"/>
      <p:bldP spid="226" grpId="0" animBg="1"/>
      <p:bldP spid="227" grpId="0" animBg="1"/>
      <p:bldP spid="228" grpId="0" animBg="1"/>
      <p:bldP spid="230" grpId="0" animBg="1"/>
      <p:bldP spid="231" grpId="0" animBg="1"/>
      <p:bldP spid="232" grpId="0" animBg="1"/>
      <p:bldP spid="234" grpId="0" animBg="1"/>
      <p:bldP spid="236" grpId="0" animBg="1"/>
      <p:bldP spid="238" grpId="0" animBg="1"/>
      <p:bldP spid="239" grpId="0" animBg="1"/>
      <p:bldP spid="2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6147446" cy="5746376"/>
          </a:xfrm>
        </p:spPr>
        <p:txBody>
          <a:bodyPr/>
          <a:lstStyle/>
          <a:p>
            <a:r>
              <a:rPr lang="en-IN" dirty="0" smtClean="0"/>
              <a:t>Allow for more efficient usage of space</a:t>
            </a:r>
          </a:p>
          <a:p>
            <a:r>
              <a:rPr lang="en-IN" b="1" dirty="0" smtClean="0"/>
              <a:t>ADVANTAGES</a:t>
            </a:r>
          </a:p>
          <a:p>
            <a:pPr lvl="1"/>
            <a:r>
              <a:rPr lang="en-IN" dirty="0" smtClean="0"/>
              <a:t>Allow as many elements as you want</a:t>
            </a:r>
          </a:p>
          <a:p>
            <a:pPr lvl="1"/>
            <a:r>
              <a:rPr lang="en-IN" dirty="0" smtClean="0"/>
              <a:t>Do not require contiguous space to be available – pack things better</a:t>
            </a:r>
          </a:p>
          <a:p>
            <a:pPr lvl="1"/>
            <a:r>
              <a:rPr lang="en-IN" dirty="0" smtClean="0"/>
              <a:t>Can expand without calling </a:t>
            </a:r>
            <a:r>
              <a:rPr lang="en-IN" dirty="0" err="1" smtClean="0"/>
              <a:t>realloc</a:t>
            </a:r>
            <a:endParaRPr lang="en-IN" dirty="0" smtClean="0"/>
          </a:p>
          <a:p>
            <a:pPr lvl="1"/>
            <a:r>
              <a:rPr lang="en-IN" dirty="0" smtClean="0"/>
              <a:t>Inserting in the middle very simple</a:t>
            </a:r>
          </a:p>
          <a:p>
            <a:r>
              <a:rPr lang="en-IN" b="1" dirty="0" smtClean="0"/>
              <a:t>DISADVANTAGES</a:t>
            </a:r>
          </a:p>
          <a:p>
            <a:pPr lvl="1"/>
            <a:r>
              <a:rPr lang="en-IN" dirty="0" smtClean="0"/>
              <a:t>No convenient “names” for elements</a:t>
            </a:r>
          </a:p>
          <a:p>
            <a:pPr lvl="1"/>
            <a:r>
              <a:rPr lang="en-IN" dirty="0" smtClean="0"/>
              <a:t>Accessing n-</a:t>
            </a:r>
            <a:r>
              <a:rPr lang="en-IN" dirty="0" err="1" smtClean="0"/>
              <a:t>th</a:t>
            </a:r>
            <a:r>
              <a:rPr lang="en-IN" dirty="0" smtClean="0"/>
              <a:t> element slow – require going through first n-1 elements</a:t>
            </a:r>
          </a:p>
          <a:p>
            <a:pPr lvl="1"/>
            <a:r>
              <a:rPr lang="en-IN" dirty="0" smtClean="0"/>
              <a:t>Setting them up requires more work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04243" y="307005"/>
            <a:ext cx="2912414" cy="6494085"/>
            <a:chOff x="9104243" y="307005"/>
            <a:chExt cx="2912414" cy="6494085"/>
          </a:xfrm>
        </p:grpSpPr>
        <p:grpSp>
          <p:nvGrpSpPr>
            <p:cNvPr id="6" name="Group 5"/>
            <p:cNvGrpSpPr/>
            <p:nvPr/>
          </p:nvGrpSpPr>
          <p:grpSpPr>
            <a:xfrm>
              <a:off x="9960468" y="349030"/>
              <a:ext cx="2056189" cy="6324013"/>
              <a:chOff x="9960467" y="206328"/>
              <a:chExt cx="2056189" cy="632401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9960467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216631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0472795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728959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0985122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1241286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960467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0216631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472795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0728959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0985122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1241286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9960467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0216631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0472795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0728959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0985122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1241286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9960467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0216631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0472795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0728959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0985122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1241286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9960467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0216631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0472795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0728959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0985122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1241286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9960467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0216631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0472795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0728959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0985122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1241286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9960467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0216631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0472795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0728959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0985122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1241286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9960467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0216631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0472795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0728959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0985122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1241286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9960467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216631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0472795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0728959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0985122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1241286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960467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0216631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0472795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0728959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0985122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1241286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9960467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0216631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0472795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728959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985122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1241286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9960467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0216631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0472795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0728959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0985122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1241286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9960467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0216631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0472795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0728959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0985122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1241286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9960467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0216631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0472795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0728959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0985122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1241286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9960467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0216631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0472795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0728959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0985122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1241286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9960467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0216631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0472795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0728959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0985122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1241286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9960467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0216631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0472795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0728959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10985122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1241286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9960467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0216631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0472795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0728959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0985122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1241286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9960467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0216631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0472795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0728959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0985122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1241286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9960467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0216631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0472795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10728959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0985122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1241286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9960467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10216631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10472795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0728959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0985122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11241286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9960467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10216631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10472795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10728959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10985122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11241286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9960467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10216631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10472795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728959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0985122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1241286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9960467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10216631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10472795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0728959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0985122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1241286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9960467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10216631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0472795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0728959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10985122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11241286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9960467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0216631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0472795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10728959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10985122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11241286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1504328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1760492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11504328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11760492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11504328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1760492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1504328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11760492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11504328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11760492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1504328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1760492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1504328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11760492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11504328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11760492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11504328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11760492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11504328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11760492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11504328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11760492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11504328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1760492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1504328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11760492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11504328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11760492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1504328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1760492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11504328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11760492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11504328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1760492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1504328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11760492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11504328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11760492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1504328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1760492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11504328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11760492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11504328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1760492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1504328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11760492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11504328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11760492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1504328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1760492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11504328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11760492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7" name="TextBox 218"/>
            <p:cNvSpPr txBox="1"/>
            <p:nvPr/>
          </p:nvSpPr>
          <p:spPr>
            <a:xfrm>
              <a:off x="9104243" y="307005"/>
              <a:ext cx="866525" cy="6494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000000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000001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000002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000003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000004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000005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000006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000007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000008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000009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000010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000011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000012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000013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000014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000015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000016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000017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000018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000019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000020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000021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000022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000023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000024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000025</a:t>
              </a:r>
            </a:p>
          </p:txBody>
        </p:sp>
      </p:grpSp>
      <p:sp>
        <p:nvSpPr>
          <p:cNvPr id="216" name="Rectangle 215"/>
          <p:cNvSpPr/>
          <p:nvPr/>
        </p:nvSpPr>
        <p:spPr>
          <a:xfrm>
            <a:off x="9960468" y="349030"/>
            <a:ext cx="2056189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9960468" y="1328749"/>
            <a:ext cx="2064872" cy="4709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9960468" y="1820965"/>
            <a:ext cx="2064872" cy="4709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5" name="Arc 224"/>
          <p:cNvSpPr/>
          <p:nvPr/>
        </p:nvSpPr>
        <p:spPr>
          <a:xfrm>
            <a:off x="8102452" y="1692917"/>
            <a:ext cx="2541021" cy="232541"/>
          </a:xfrm>
          <a:prstGeom prst="arc">
            <a:avLst>
              <a:gd name="adj1" fmla="val 6359712"/>
              <a:gd name="adj2" fmla="val 14763317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extBox 225"/>
          <p:cNvSpPr txBox="1"/>
          <p:nvPr/>
        </p:nvSpPr>
        <p:spPr>
          <a:xfrm>
            <a:off x="9951785" y="1487534"/>
            <a:ext cx="207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 Narrow" panose="020B0606020202030204" pitchFamily="34" charset="0"/>
              </a:rPr>
              <a:t>0   0   0   0   0   0   0  6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9951785" y="1987655"/>
            <a:ext cx="207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 Narrow" panose="020B0606020202030204" pitchFamily="34" charset="0"/>
              </a:rPr>
              <a:t>0   0   0   0   0   0   0  </a:t>
            </a:r>
            <a:r>
              <a:rPr lang="en-IN" dirty="0">
                <a:latin typeface="Arial Narrow" panose="020B0606020202030204" pitchFamily="34" charset="0"/>
              </a:rPr>
              <a:t>8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9974154" y="3770086"/>
            <a:ext cx="2064872" cy="4709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0" name="Arc 229"/>
          <p:cNvSpPr/>
          <p:nvPr/>
        </p:nvSpPr>
        <p:spPr>
          <a:xfrm>
            <a:off x="8600786" y="2654122"/>
            <a:ext cx="2030882" cy="1263885"/>
          </a:xfrm>
          <a:prstGeom prst="arc">
            <a:avLst>
              <a:gd name="adj1" fmla="val 7078738"/>
              <a:gd name="adj2" fmla="val 14638174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9960468" y="2792515"/>
            <a:ext cx="2064872" cy="97013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2" name="TextBox 231"/>
          <p:cNvSpPr txBox="1"/>
          <p:nvPr/>
        </p:nvSpPr>
        <p:spPr>
          <a:xfrm>
            <a:off x="9951785" y="3931666"/>
            <a:ext cx="207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 Narrow" panose="020B0606020202030204" pitchFamily="34" charset="0"/>
              </a:rPr>
              <a:t>0   0   0   0   0   0   1  6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9960468" y="2306021"/>
            <a:ext cx="2064872" cy="4709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9951785" y="2483069"/>
            <a:ext cx="207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 Narrow" panose="020B0606020202030204" pitchFamily="34" charset="0"/>
              </a:rPr>
              <a:t>0   0   0   0   0   0  1   4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9952687" y="4236293"/>
            <a:ext cx="2064872" cy="4709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9960468" y="4742058"/>
            <a:ext cx="2064872" cy="97013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9960468" y="5704288"/>
            <a:ext cx="2064872" cy="97013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9951785" y="4421045"/>
            <a:ext cx="207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 Narrow" panose="020B0606020202030204" pitchFamily="34" charset="0"/>
              </a:rPr>
              <a:t>0   0   0   0   0   0  0   0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41" name="Arc 240"/>
          <p:cNvSpPr/>
          <p:nvPr/>
        </p:nvSpPr>
        <p:spPr>
          <a:xfrm>
            <a:off x="8102452" y="2189181"/>
            <a:ext cx="2541021" cy="232541"/>
          </a:xfrm>
          <a:prstGeom prst="arc">
            <a:avLst>
              <a:gd name="adj1" fmla="val 6359712"/>
              <a:gd name="adj2" fmla="val 14763317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Arc 241"/>
          <p:cNvSpPr/>
          <p:nvPr/>
        </p:nvSpPr>
        <p:spPr>
          <a:xfrm>
            <a:off x="8102452" y="4135217"/>
            <a:ext cx="2541021" cy="232541"/>
          </a:xfrm>
          <a:prstGeom prst="arc">
            <a:avLst>
              <a:gd name="adj1" fmla="val 6359712"/>
              <a:gd name="adj2" fmla="val 14763317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1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6" grpId="0" animBg="1"/>
      <p:bldP spid="217" grpId="0" animBg="1"/>
      <p:bldP spid="218" grpId="0" animBg="1"/>
      <p:bldP spid="225" grpId="0" animBg="1"/>
      <p:bldP spid="226" grpId="0"/>
      <p:bldP spid="228" grpId="0"/>
      <p:bldP spid="229" grpId="0" animBg="1"/>
      <p:bldP spid="230" grpId="0" animBg="1"/>
      <p:bldP spid="231" grpId="0" animBg="1"/>
      <p:bldP spid="232" grpId="0"/>
      <p:bldP spid="233" grpId="0" animBg="1"/>
      <p:bldP spid="235" grpId="0"/>
      <p:bldP spid="237" grpId="0" animBg="1"/>
      <p:bldP spid="238" grpId="0" animBg="1"/>
      <p:bldP spid="239" grpId="0" animBg="1"/>
      <p:bldP spid="240" grpId="0"/>
      <p:bldP spid="241" grpId="0" animBg="1"/>
      <p:bldP spid="2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Cartoon of Linked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53353" y="1111624"/>
            <a:ext cx="2305878" cy="1182757"/>
            <a:chOff x="253353" y="1111624"/>
            <a:chExt cx="2305878" cy="1182757"/>
          </a:xfrm>
        </p:grpSpPr>
        <p:sp>
          <p:nvSpPr>
            <p:cNvPr id="5" name="Rectangle 4"/>
            <p:cNvSpPr/>
            <p:nvPr/>
          </p:nvSpPr>
          <p:spPr>
            <a:xfrm>
              <a:off x="253353" y="1111624"/>
              <a:ext cx="2305878" cy="11827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7991" y="1192696"/>
              <a:ext cx="1431235" cy="1003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33863" y="119269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1459439" y="1567123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6341" y="1371456"/>
            <a:ext cx="1134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atin typeface="Arial Narrow" panose="020B0606020202030204" pitchFamily="34" charset="0"/>
              </a:rPr>
              <a:t>data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1925344" y="1441392"/>
            <a:ext cx="587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err="1" smtClean="0">
                <a:latin typeface="Arial Narrow" panose="020B0606020202030204" pitchFamily="34" charset="0"/>
              </a:rPr>
              <a:t>ptr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39153" y="3369814"/>
            <a:ext cx="2305878" cy="1182757"/>
            <a:chOff x="253353" y="1111624"/>
            <a:chExt cx="2305878" cy="1182757"/>
          </a:xfrm>
        </p:grpSpPr>
        <p:sp>
          <p:nvSpPr>
            <p:cNvPr id="14" name="Rectangle 13"/>
            <p:cNvSpPr/>
            <p:nvPr/>
          </p:nvSpPr>
          <p:spPr>
            <a:xfrm>
              <a:off x="253353" y="1111624"/>
              <a:ext cx="2305878" cy="11827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7991" y="1192696"/>
              <a:ext cx="1431235" cy="1003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33863" y="119269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459439" y="1567123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162141" y="3638026"/>
            <a:ext cx="1134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atin typeface="Arial Narrow" panose="020B0606020202030204" pitchFamily="34" charset="0"/>
              </a:rPr>
              <a:t>0.0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2432262" y="3721979"/>
            <a:ext cx="1026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latin typeface="Arial Narrow" panose="020B0606020202030204" pitchFamily="34" charset="0"/>
              </a:rPr>
              <a:t>NULL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594480" y="3369814"/>
            <a:ext cx="2305878" cy="1182757"/>
            <a:chOff x="253353" y="1111624"/>
            <a:chExt cx="2305878" cy="1182757"/>
          </a:xfrm>
        </p:grpSpPr>
        <p:sp>
          <p:nvSpPr>
            <p:cNvPr id="22" name="Rectangle 21"/>
            <p:cNvSpPr/>
            <p:nvPr/>
          </p:nvSpPr>
          <p:spPr>
            <a:xfrm>
              <a:off x="253353" y="1111624"/>
              <a:ext cx="2305878" cy="11827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7991" y="1192696"/>
              <a:ext cx="1431235" cy="1003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33863" y="119269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 rot="5400000">
              <a:off x="1459439" y="1567123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817468" y="3638026"/>
            <a:ext cx="1134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atin typeface="Arial Narrow" panose="020B0606020202030204" pitchFamily="34" charset="0"/>
              </a:rPr>
              <a:t>1.0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5087589" y="3721979"/>
            <a:ext cx="1026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latin typeface="Arial Narrow" panose="020B0606020202030204" pitchFamily="34" charset="0"/>
              </a:rPr>
              <a:t>NULL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2852342" y="3831982"/>
            <a:ext cx="726115" cy="25841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249807" y="3369814"/>
            <a:ext cx="2305878" cy="1182757"/>
            <a:chOff x="253353" y="1111624"/>
            <a:chExt cx="2305878" cy="1182757"/>
          </a:xfrm>
        </p:grpSpPr>
        <p:sp>
          <p:nvSpPr>
            <p:cNvPr id="30" name="Rectangle 29"/>
            <p:cNvSpPr/>
            <p:nvPr/>
          </p:nvSpPr>
          <p:spPr>
            <a:xfrm>
              <a:off x="253353" y="1111624"/>
              <a:ext cx="2305878" cy="11827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7991" y="1192696"/>
              <a:ext cx="1431235" cy="1003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833863" y="119269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/>
            <p:cNvSpPr/>
            <p:nvPr/>
          </p:nvSpPr>
          <p:spPr>
            <a:xfrm rot="5400000">
              <a:off x="1459439" y="1567123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472795" y="3638026"/>
            <a:ext cx="1134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atin typeface="Arial Narrow" panose="020B0606020202030204" pitchFamily="34" charset="0"/>
              </a:rPr>
              <a:t>2.0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7742916" y="3721979"/>
            <a:ext cx="1026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latin typeface="Arial Narrow" panose="020B0606020202030204" pitchFamily="34" charset="0"/>
              </a:rPr>
              <a:t>NULL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5500789" y="3831982"/>
            <a:ext cx="726115" cy="25841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939153" y="5233399"/>
            <a:ext cx="2305878" cy="1182757"/>
            <a:chOff x="253353" y="1111624"/>
            <a:chExt cx="2305878" cy="1182757"/>
          </a:xfrm>
        </p:grpSpPr>
        <p:sp>
          <p:nvSpPr>
            <p:cNvPr id="38" name="Rectangle 37"/>
            <p:cNvSpPr/>
            <p:nvPr/>
          </p:nvSpPr>
          <p:spPr>
            <a:xfrm>
              <a:off x="253353" y="1111624"/>
              <a:ext cx="2305878" cy="11827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7991" y="1192696"/>
              <a:ext cx="1431235" cy="1003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833863" y="119269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5400000">
              <a:off x="1459439" y="1567123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162141" y="5501611"/>
            <a:ext cx="1134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atin typeface="Arial Narrow" panose="020B0606020202030204" pitchFamily="34" charset="0"/>
              </a:rPr>
              <a:t>-1.0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rot="16200000">
            <a:off x="2432262" y="5585564"/>
            <a:ext cx="1026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latin typeface="Arial Narrow" panose="020B0606020202030204" pitchFamily="34" charset="0"/>
              </a:rPr>
              <a:t>NULL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44" name="Right Arrow 43"/>
          <p:cNvSpPr/>
          <p:nvPr/>
        </p:nvSpPr>
        <p:spPr>
          <a:xfrm rot="16200000">
            <a:off x="2300116" y="5038513"/>
            <a:ext cx="1239462" cy="290358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8905134" y="3369814"/>
            <a:ext cx="2305878" cy="1182757"/>
            <a:chOff x="253353" y="1111624"/>
            <a:chExt cx="2305878" cy="1182757"/>
          </a:xfrm>
        </p:grpSpPr>
        <p:sp>
          <p:nvSpPr>
            <p:cNvPr id="46" name="Rectangle 45"/>
            <p:cNvSpPr/>
            <p:nvPr/>
          </p:nvSpPr>
          <p:spPr>
            <a:xfrm>
              <a:off x="253353" y="1111624"/>
              <a:ext cx="2305878" cy="11827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7991" y="1192696"/>
              <a:ext cx="1431235" cy="1003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33863" y="119269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/>
            <p:cNvSpPr/>
            <p:nvPr/>
          </p:nvSpPr>
          <p:spPr>
            <a:xfrm rot="5400000">
              <a:off x="1459439" y="1567123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9128122" y="3638026"/>
            <a:ext cx="1134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atin typeface="Arial Narrow" panose="020B0606020202030204" pitchFamily="34" charset="0"/>
              </a:rPr>
              <a:t>3.0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 rot="16200000">
            <a:off x="10398243" y="3721979"/>
            <a:ext cx="1026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latin typeface="Arial Narrow" panose="020B0606020202030204" pitchFamily="34" charset="0"/>
              </a:rPr>
              <a:t>NULL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52" name="Right Arrow 51"/>
          <p:cNvSpPr/>
          <p:nvPr/>
        </p:nvSpPr>
        <p:spPr>
          <a:xfrm>
            <a:off x="8155089" y="3831982"/>
            <a:ext cx="726115" cy="25841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4952001" y="1111624"/>
            <a:ext cx="2305878" cy="1182757"/>
            <a:chOff x="253353" y="1111624"/>
            <a:chExt cx="2305878" cy="1182757"/>
          </a:xfrm>
        </p:grpSpPr>
        <p:sp>
          <p:nvSpPr>
            <p:cNvPr id="54" name="Rectangle 53"/>
            <p:cNvSpPr/>
            <p:nvPr/>
          </p:nvSpPr>
          <p:spPr>
            <a:xfrm>
              <a:off x="253353" y="1111624"/>
              <a:ext cx="2305878" cy="11827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27991" y="1192696"/>
              <a:ext cx="1431235" cy="1003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833863" y="119269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 rot="5400000">
              <a:off x="1459439" y="1567123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174989" y="1379836"/>
            <a:ext cx="1134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atin typeface="Arial Narrow" panose="020B0606020202030204" pitchFamily="34" charset="0"/>
              </a:rPr>
              <a:t>1.5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 rot="16200000">
            <a:off x="6445110" y="1463789"/>
            <a:ext cx="1026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latin typeface="Arial Narrow" panose="020B0606020202030204" pitchFamily="34" charset="0"/>
              </a:rPr>
              <a:t>NULL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61" name="Right Arrow 60"/>
          <p:cNvSpPr/>
          <p:nvPr/>
        </p:nvSpPr>
        <p:spPr>
          <a:xfrm rot="16200000">
            <a:off x="4719110" y="3008436"/>
            <a:ext cx="1718467" cy="290358"/>
          </a:xfrm>
          <a:prstGeom prst="rightArrow">
            <a:avLst>
              <a:gd name="adj1" fmla="val 43001"/>
              <a:gd name="adj2" fmla="val 5000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 rot="5400000">
            <a:off x="6099191" y="2352905"/>
            <a:ext cx="1718467" cy="290358"/>
          </a:xfrm>
          <a:prstGeom prst="rightArrow">
            <a:avLst>
              <a:gd name="adj1" fmla="val 46501"/>
              <a:gd name="adj2" fmla="val 5000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8905134" y="5233399"/>
            <a:ext cx="2305878" cy="1182757"/>
            <a:chOff x="253353" y="1111624"/>
            <a:chExt cx="2305878" cy="1182757"/>
          </a:xfrm>
        </p:grpSpPr>
        <p:sp>
          <p:nvSpPr>
            <p:cNvPr id="64" name="Rectangle 63"/>
            <p:cNvSpPr/>
            <p:nvPr/>
          </p:nvSpPr>
          <p:spPr>
            <a:xfrm>
              <a:off x="253353" y="1111624"/>
              <a:ext cx="2305878" cy="11827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27991" y="1192696"/>
              <a:ext cx="1431235" cy="1003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33863" y="119269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/>
            <p:cNvSpPr/>
            <p:nvPr/>
          </p:nvSpPr>
          <p:spPr>
            <a:xfrm rot="5400000">
              <a:off x="1459439" y="1567123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9128122" y="5501611"/>
            <a:ext cx="1134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atin typeface="Arial Narrow" panose="020B0606020202030204" pitchFamily="34" charset="0"/>
              </a:rPr>
              <a:t>4.0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 rot="16200000">
            <a:off x="10398243" y="5585564"/>
            <a:ext cx="1026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latin typeface="Arial Narrow" panose="020B0606020202030204" pitchFamily="34" charset="0"/>
              </a:rPr>
              <a:t>NULL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70" name="Right Arrow 69"/>
          <p:cNvSpPr/>
          <p:nvPr/>
        </p:nvSpPr>
        <p:spPr>
          <a:xfrm rot="5400000">
            <a:off x="10259546" y="4445314"/>
            <a:ext cx="1285814" cy="290358"/>
          </a:xfrm>
          <a:prstGeom prst="rightArrow">
            <a:avLst>
              <a:gd name="adj1" fmla="val 36003"/>
              <a:gd name="adj2" fmla="val 5000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Bent-Up Arrow 70"/>
          <p:cNvSpPr/>
          <p:nvPr/>
        </p:nvSpPr>
        <p:spPr>
          <a:xfrm rot="5400000">
            <a:off x="7482001" y="4574033"/>
            <a:ext cx="2072290" cy="726115"/>
          </a:xfrm>
          <a:prstGeom prst="bentUpArrow">
            <a:avLst>
              <a:gd name="adj1" fmla="val 15843"/>
              <a:gd name="adj2" fmla="val 18878"/>
              <a:gd name="adj3" fmla="val 18004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1043607" y="6088938"/>
            <a:ext cx="1344828" cy="654435"/>
            <a:chOff x="4929725" y="3392279"/>
            <a:chExt cx="1858617" cy="904461"/>
          </a:xfrm>
        </p:grpSpPr>
        <p:sp>
          <p:nvSpPr>
            <p:cNvPr id="79" name="Rounded Rectangle 78"/>
            <p:cNvSpPr/>
            <p:nvPr/>
          </p:nvSpPr>
          <p:spPr>
            <a:xfrm>
              <a:off x="4929725" y="3392279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889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5203603" y="3600669"/>
              <a:ext cx="487680" cy="487680"/>
            </a:xfrm>
            <a:prstGeom prst="ellipse">
              <a:avLst/>
            </a:prstGeom>
            <a:solidFill>
              <a:schemeClr val="tx1"/>
            </a:solidFill>
            <a:ln w="666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995974" y="3600670"/>
              <a:ext cx="487681" cy="487679"/>
            </a:xfrm>
            <a:prstGeom prst="ellipse">
              <a:avLst/>
            </a:prstGeom>
            <a:solidFill>
              <a:schemeClr val="tx1"/>
            </a:solidFill>
            <a:ln w="666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2" name="Picture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320" y="5139123"/>
            <a:ext cx="1604250" cy="160425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725" y="1705166"/>
            <a:ext cx="1590156" cy="1590156"/>
          </a:xfrm>
          <a:prstGeom prst="rect">
            <a:avLst/>
          </a:prstGeom>
        </p:spPr>
      </p:pic>
      <p:sp>
        <p:nvSpPr>
          <p:cNvPr id="84" name="Rectangular Callout 83"/>
          <p:cNvSpPr/>
          <p:nvPr/>
        </p:nvSpPr>
        <p:spPr>
          <a:xfrm>
            <a:off x="4561885" y="4769005"/>
            <a:ext cx="3513344" cy="829373"/>
          </a:xfrm>
          <a:prstGeom prst="wedgeRectCallout">
            <a:avLst>
              <a:gd name="adj1" fmla="val -57143"/>
              <a:gd name="adj2" fmla="val 9805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seems we can only go forward in this linked list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ular Callout 84"/>
          <p:cNvSpPr/>
          <p:nvPr/>
        </p:nvSpPr>
        <p:spPr>
          <a:xfrm>
            <a:off x="8280936" y="1404028"/>
            <a:ext cx="2554064" cy="826458"/>
          </a:xfrm>
          <a:prstGeom prst="wedgeRectCallout">
            <a:avLst>
              <a:gd name="adj1" fmla="val 70133"/>
              <a:gd name="adj2" fmla="val 11190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no way to go backwards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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004" y="87591"/>
            <a:ext cx="1765375" cy="1595899"/>
          </a:xfrm>
          <a:prstGeom prst="rect">
            <a:avLst/>
          </a:prstGeom>
        </p:spPr>
      </p:pic>
      <p:sp>
        <p:nvSpPr>
          <p:cNvPr id="87" name="Rectangular Callout 86"/>
          <p:cNvSpPr/>
          <p:nvPr/>
        </p:nvSpPr>
        <p:spPr>
          <a:xfrm>
            <a:off x="8279249" y="196474"/>
            <a:ext cx="2237470" cy="826458"/>
          </a:xfrm>
          <a:prstGeom prst="wedgeRectCallout">
            <a:avLst>
              <a:gd name="adj1" fmla="val 82090"/>
              <a:gd name="adj2" fmla="val 3737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Fear not – a simple solution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99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L 4.79167E-6 -0.27176 " pathEditMode="relative" rAng="0" ptsTypes="AA">
                                      <p:cBhvr>
                                        <p:cTn id="18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0.27176 L 0.21888 -0.27176 " pathEditMode="relative" rAng="0" ptsTypes="AA">
                                      <p:cBhvr>
                                        <p:cTn id="19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88 -0.27176 L 0.33177 -0.60347 " pathEditMode="relative" rAng="0" ptsTypes="AA">
                                      <p:cBhvr>
                                        <p:cTn id="19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38" y="-1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177 -0.60347 L 0.43385 -0.27176 " pathEditMode="relative" rAng="0" ptsTypes="AA">
                                      <p:cBhvr>
                                        <p:cTn id="20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1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385 -0.27176 L 0.65182 1.85185E-6 " pathEditMode="relative" rAng="0" ptsTypes="AA">
                                      <p:cBhvr>
                                        <p:cTn id="20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98" y="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9" grpId="0"/>
      <p:bldP spid="20" grpId="0"/>
      <p:bldP spid="20" grpId="1"/>
      <p:bldP spid="26" grpId="0"/>
      <p:bldP spid="27" grpId="0"/>
      <p:bldP spid="27" grpId="1"/>
      <p:bldP spid="28" grpId="0" animBg="1"/>
      <p:bldP spid="34" grpId="0"/>
      <p:bldP spid="35" grpId="0"/>
      <p:bldP spid="35" grpId="1"/>
      <p:bldP spid="36" grpId="0" animBg="1"/>
      <p:bldP spid="36" grpId="1" animBg="1"/>
      <p:bldP spid="42" grpId="0"/>
      <p:bldP spid="43" grpId="0"/>
      <p:bldP spid="43" grpId="1"/>
      <p:bldP spid="44" grpId="0" animBg="1"/>
      <p:bldP spid="50" grpId="0"/>
      <p:bldP spid="50" grpId="1"/>
      <p:bldP spid="51" grpId="0"/>
      <p:bldP spid="51" grpId="1"/>
      <p:bldP spid="51" grpId="2"/>
      <p:bldP spid="52" grpId="0" animBg="1"/>
      <p:bldP spid="52" grpId="1" animBg="1"/>
      <p:bldP spid="58" grpId="0"/>
      <p:bldP spid="59" grpId="0"/>
      <p:bldP spid="59" grpId="1"/>
      <p:bldP spid="61" grpId="0" animBg="1"/>
      <p:bldP spid="62" grpId="0" animBg="1"/>
      <p:bldP spid="68" grpId="0"/>
      <p:bldP spid="69" grpId="0"/>
      <p:bldP spid="70" grpId="0" animBg="1"/>
      <p:bldP spid="70" grpId="1" animBg="1"/>
      <p:bldP spid="71" grpId="0" animBg="1"/>
      <p:bldP spid="84" grpId="0" animBg="1"/>
      <p:bldP spid="85" grpId="0" animBg="1"/>
      <p:bldP spid="8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Doubly Linked Lists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021353" y="3061806"/>
            <a:ext cx="2957208" cy="1182757"/>
            <a:chOff x="7443837" y="3369814"/>
            <a:chExt cx="2957208" cy="1182757"/>
          </a:xfrm>
        </p:grpSpPr>
        <p:sp>
          <p:nvSpPr>
            <p:cNvPr id="43" name="Rectangle 42"/>
            <p:cNvSpPr/>
            <p:nvPr/>
          </p:nvSpPr>
          <p:spPr>
            <a:xfrm>
              <a:off x="7443837" y="3369814"/>
              <a:ext cx="2957208" cy="11827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518475" y="3450886"/>
              <a:ext cx="1431235" cy="1003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024347" y="345088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/>
            <p:cNvSpPr/>
            <p:nvPr/>
          </p:nvSpPr>
          <p:spPr>
            <a:xfrm rot="5400000">
              <a:off x="8649923" y="3825313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666825" y="3638026"/>
              <a:ext cx="1134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 smtClean="0">
                  <a:latin typeface="Arial Narrow" panose="020B0606020202030204" pitchFamily="34" charset="0"/>
                </a:rPr>
                <a:t>3.5</a:t>
              </a:r>
              <a:endParaRPr lang="en-US" sz="3600" dirty="0">
                <a:latin typeface="Arial Narrow" panose="020B060602020203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711439" y="345088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/>
            <p:nvPr/>
          </p:nvSpPr>
          <p:spPr>
            <a:xfrm rot="5400000">
              <a:off x="9341352" y="3825314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 rot="16200000">
              <a:off x="9645243" y="3721980"/>
              <a:ext cx="1026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Arial Narrow" panose="020B0606020202030204" pitchFamily="34" charset="0"/>
                </a:rPr>
                <a:t>NULL</a:t>
              </a:r>
              <a:endParaRPr lang="en-US" sz="2400" dirty="0">
                <a:latin typeface="Arial Narrow" panose="020B060602020203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 rot="16200000">
              <a:off x="8809752" y="3807302"/>
              <a:ext cx="5989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 smtClean="0">
                  <a:latin typeface="Arial Narrow" panose="020B0606020202030204" pitchFamily="34" charset="0"/>
                </a:rPr>
                <a:t>PREV</a:t>
              </a:r>
              <a:endParaRPr lang="en-US" sz="1400" dirty="0">
                <a:latin typeface="Arial Narrow" panose="020B060602020203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 rot="16200000">
              <a:off x="9505453" y="3807302"/>
              <a:ext cx="5989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 smtClean="0">
                  <a:latin typeface="Arial Narrow" panose="020B0606020202030204" pitchFamily="34" charset="0"/>
                </a:rPr>
                <a:t>NEXT</a:t>
              </a:r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770864" y="3061806"/>
            <a:ext cx="2957208" cy="1182757"/>
            <a:chOff x="4193348" y="3369814"/>
            <a:chExt cx="2957208" cy="1182757"/>
          </a:xfrm>
        </p:grpSpPr>
        <p:sp>
          <p:nvSpPr>
            <p:cNvPr id="35" name="Rectangle 34"/>
            <p:cNvSpPr/>
            <p:nvPr/>
          </p:nvSpPr>
          <p:spPr>
            <a:xfrm>
              <a:off x="4193348" y="3369814"/>
              <a:ext cx="2957208" cy="11827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67986" y="3450886"/>
              <a:ext cx="1431235" cy="1003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773858" y="345088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/>
            <p:cNvSpPr/>
            <p:nvPr/>
          </p:nvSpPr>
          <p:spPr>
            <a:xfrm rot="5400000">
              <a:off x="5399434" y="3825313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16336" y="3638026"/>
              <a:ext cx="1134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 smtClean="0">
                  <a:latin typeface="Arial Narrow" panose="020B0606020202030204" pitchFamily="34" charset="0"/>
                </a:rPr>
                <a:t>2.0</a:t>
              </a:r>
              <a:endParaRPr lang="en-US" sz="3600" dirty="0">
                <a:latin typeface="Arial Narrow" panose="020B060602020203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460950" y="345088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 rot="5400000">
              <a:off x="6090863" y="3825314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 rot="16200000">
              <a:off x="5562277" y="3807302"/>
              <a:ext cx="5989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 smtClean="0">
                  <a:latin typeface="Arial Narrow" panose="020B0606020202030204" pitchFamily="34" charset="0"/>
                </a:rPr>
                <a:t>PREV</a:t>
              </a:r>
              <a:endParaRPr lang="en-US" sz="1400" dirty="0">
                <a:latin typeface="Arial Narrow" panose="020B0606020202030204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 rot="16200000">
              <a:off x="6238806" y="3807302"/>
              <a:ext cx="5989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 smtClean="0">
                  <a:latin typeface="Arial Narrow" panose="020B0606020202030204" pitchFamily="34" charset="0"/>
                </a:rPr>
                <a:t>NEXT</a:t>
              </a:r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516669" y="3061806"/>
            <a:ext cx="2957208" cy="1182757"/>
            <a:chOff x="939153" y="3369814"/>
            <a:chExt cx="2957208" cy="1182757"/>
          </a:xfrm>
        </p:grpSpPr>
        <p:sp>
          <p:nvSpPr>
            <p:cNvPr id="14" name="Rectangle 13"/>
            <p:cNvSpPr/>
            <p:nvPr/>
          </p:nvSpPr>
          <p:spPr>
            <a:xfrm>
              <a:off x="939153" y="3369814"/>
              <a:ext cx="2957208" cy="11827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13791" y="3450886"/>
              <a:ext cx="1431235" cy="1003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19663" y="345088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2145239" y="3825313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62141" y="3638026"/>
              <a:ext cx="1134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 smtClean="0">
                  <a:latin typeface="Arial Narrow" panose="020B0606020202030204" pitchFamily="34" charset="0"/>
                </a:rPr>
                <a:t>0.5</a:t>
              </a:r>
              <a:endParaRPr lang="en-US" sz="3600" dirty="0">
                <a:latin typeface="Arial Narrow" panose="020B0606020202030204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206755" y="345088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/>
            <p:cNvSpPr/>
            <p:nvPr/>
          </p:nvSpPr>
          <p:spPr>
            <a:xfrm rot="5400000">
              <a:off x="2836668" y="3825314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 rot="16200000">
              <a:off x="2432262" y="3721979"/>
              <a:ext cx="1026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Arial Narrow" panose="020B0606020202030204" pitchFamily="34" charset="0"/>
                </a:rPr>
                <a:t>NULL</a:t>
              </a:r>
              <a:endParaRPr lang="en-US" sz="2400" dirty="0">
                <a:latin typeface="Arial Narrow" panose="020B060602020203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2310622" y="3807302"/>
              <a:ext cx="5989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 smtClean="0">
                  <a:latin typeface="Arial Narrow" panose="020B0606020202030204" pitchFamily="34" charset="0"/>
                </a:rPr>
                <a:t>PREV</a:t>
              </a:r>
              <a:endParaRPr lang="en-US" sz="1400" dirty="0">
                <a:latin typeface="Arial Narrow" panose="020B060602020203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2989780" y="3807302"/>
              <a:ext cx="5989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 smtClean="0">
                  <a:latin typeface="Arial Narrow" panose="020B0606020202030204" pitchFamily="34" charset="0"/>
                </a:rPr>
                <a:t>NEXT</a:t>
              </a:r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28" name="U-Turn Arrow 27"/>
          <p:cNvSpPr/>
          <p:nvPr/>
        </p:nvSpPr>
        <p:spPr>
          <a:xfrm>
            <a:off x="4118248" y="2422290"/>
            <a:ext cx="1603908" cy="1230894"/>
          </a:xfrm>
          <a:prstGeom prst="uturnArrow">
            <a:avLst>
              <a:gd name="adj1" fmla="val 11713"/>
              <a:gd name="adj2" fmla="val 18540"/>
              <a:gd name="adj3" fmla="val 13695"/>
              <a:gd name="adj4" fmla="val 0"/>
              <a:gd name="adj5" fmla="val 4854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U-Turn Arrow 57"/>
          <p:cNvSpPr/>
          <p:nvPr/>
        </p:nvSpPr>
        <p:spPr>
          <a:xfrm rot="10800000">
            <a:off x="3911193" y="3653185"/>
            <a:ext cx="2883672" cy="1230894"/>
          </a:xfrm>
          <a:prstGeom prst="uturnArrow">
            <a:avLst>
              <a:gd name="adj1" fmla="val 11713"/>
              <a:gd name="adj2" fmla="val 18540"/>
              <a:gd name="adj3" fmla="val 13695"/>
              <a:gd name="adj4" fmla="val 0"/>
              <a:gd name="adj5" fmla="val 4854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U-Turn Arrow 58"/>
          <p:cNvSpPr/>
          <p:nvPr/>
        </p:nvSpPr>
        <p:spPr>
          <a:xfrm rot="10800000">
            <a:off x="7187071" y="3653185"/>
            <a:ext cx="2883672" cy="1230894"/>
          </a:xfrm>
          <a:prstGeom prst="uturnArrow">
            <a:avLst>
              <a:gd name="adj1" fmla="val 11713"/>
              <a:gd name="adj2" fmla="val 18540"/>
              <a:gd name="adj3" fmla="val 13695"/>
              <a:gd name="adj4" fmla="val 0"/>
              <a:gd name="adj5" fmla="val 4854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-Turn Arrow 56"/>
          <p:cNvSpPr/>
          <p:nvPr/>
        </p:nvSpPr>
        <p:spPr>
          <a:xfrm>
            <a:off x="7363798" y="2422290"/>
            <a:ext cx="1594495" cy="1230894"/>
          </a:xfrm>
          <a:prstGeom prst="uturnArrow">
            <a:avLst>
              <a:gd name="adj1" fmla="val 11713"/>
              <a:gd name="adj2" fmla="val 18540"/>
              <a:gd name="adj3" fmla="val 13695"/>
              <a:gd name="adj4" fmla="val 0"/>
              <a:gd name="adj5" fmla="val 4854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004" y="87591"/>
            <a:ext cx="1765375" cy="1595899"/>
          </a:xfrm>
          <a:prstGeom prst="rect">
            <a:avLst/>
          </a:prstGeom>
        </p:spPr>
      </p:pic>
      <p:sp>
        <p:nvSpPr>
          <p:cNvPr id="46" name="Rectangular Callout 45"/>
          <p:cNvSpPr/>
          <p:nvPr/>
        </p:nvSpPr>
        <p:spPr>
          <a:xfrm>
            <a:off x="6351373" y="196474"/>
            <a:ext cx="4165346" cy="826458"/>
          </a:xfrm>
          <a:prstGeom prst="wedgeRectCallout">
            <a:avLst>
              <a:gd name="adj1" fmla="val 68251"/>
              <a:gd name="adj2" fmla="val 4458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traversal both ways.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 more code needed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55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8" grpId="0" animBg="1"/>
      <p:bldP spid="59" grpId="0" animBg="1"/>
      <p:bldP spid="57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3503" y="576940"/>
            <a:ext cx="11706483" cy="3591937"/>
          </a:xfrm>
        </p:spPr>
        <p:txBody>
          <a:bodyPr anchor="t">
            <a:noAutofit/>
          </a:bodyPr>
          <a:lstStyle/>
          <a:p>
            <a:r>
              <a:rPr lang="en-IN" dirty="0" smtClean="0"/>
              <a:t>Please see accompanying</a:t>
            </a:r>
            <a:br>
              <a:rPr lang="en-IN" dirty="0" smtClean="0"/>
            </a:br>
            <a:r>
              <a:rPr lang="en-IN" dirty="0" smtClean="0"/>
              <a:t>code for </a:t>
            </a:r>
            <a:r>
              <a:rPr lang="en-IN" dirty="0" smtClean="0"/>
              <a:t>examples of sin</a:t>
            </a:r>
            <a:r>
              <a:rPr lang="en-IN" dirty="0" smtClean="0"/>
              <a:t>gly and doubly </a:t>
            </a:r>
            <a:r>
              <a:rPr lang="en-IN" dirty="0" smtClean="0"/>
              <a:t>linked lists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5059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692</TotalTime>
  <Words>530</Words>
  <Application>Microsoft Office PowerPoint</Application>
  <PresentationFormat>Widescreen</PresentationFormat>
  <Paragraphs>151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Linked Lists in C</vt:lpstr>
      <vt:lpstr>Are Arrays the Best?</vt:lpstr>
      <vt:lpstr>Realloc can fail!</vt:lpstr>
      <vt:lpstr>Linked Lists</vt:lpstr>
      <vt:lpstr>A Cartoon of Linked Lists</vt:lpstr>
      <vt:lpstr>Doubly Linked Lists</vt:lpstr>
      <vt:lpstr>Please see accompanying code for examples of singly and doubly linked lists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45</cp:revision>
  <dcterms:created xsi:type="dcterms:W3CDTF">2018-07-30T05:08:11Z</dcterms:created>
  <dcterms:modified xsi:type="dcterms:W3CDTF">2019-12-19T07:34:40Z</dcterms:modified>
</cp:coreProperties>
</file>