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6"/>
  </p:notesMasterIdLst>
  <p:sldIdLst>
    <p:sldId id="304" r:id="rId3"/>
    <p:sldId id="261" r:id="rId4"/>
    <p:sldId id="259" r:id="rId5"/>
    <p:sldId id="260" r:id="rId6"/>
    <p:sldId id="262" r:id="rId7"/>
    <p:sldId id="275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64" r:id="rId18"/>
    <p:sldId id="265" r:id="rId19"/>
    <p:sldId id="276" r:id="rId20"/>
    <p:sldId id="273" r:id="rId21"/>
    <p:sldId id="277" r:id="rId22"/>
    <p:sldId id="278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39C12"/>
    <a:srgbClr val="E74C3C"/>
    <a:srgbClr val="27AE60"/>
    <a:srgbClr val="C0392B"/>
    <a:srgbClr val="D35400"/>
    <a:srgbClr val="E67E22"/>
    <a:srgbClr val="F1C40F"/>
    <a:srgbClr val="16A085"/>
    <a:srgbClr val="1AB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6E341-2063-4E51-97D7-24F79278A07D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393F0-0011-41EC-A925-AC7296CEFC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35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393F0-0011-41EC-A925-AC7296CEFCB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8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393F0-0011-41EC-A925-AC7296CEFCB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4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393F0-0011-41EC-A925-AC7296CEFCB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6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59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04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84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pPr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85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572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69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192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432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42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79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8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69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pPr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58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04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28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68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588" y="1185462"/>
            <a:ext cx="5661212" cy="49915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85462"/>
            <a:ext cx="5661212" cy="49915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15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53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92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72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47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2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8" y="1"/>
            <a:ext cx="11474824" cy="1006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8" y="1085531"/>
            <a:ext cx="11474824" cy="5176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8" y="6356350"/>
            <a:ext cx="1586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030A0"/>
                </a:solidFill>
                <a:latin typeface="Nexa Bold Regular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5341" y="6356350"/>
            <a:ext cx="9412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exa Book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8282" y="6356350"/>
            <a:ext cx="475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030A0"/>
                </a:solidFill>
                <a:latin typeface="Nexa Bold Regular" panose="02000000000000000000" pitchFamily="2" charset="0"/>
              </a:defRPr>
            </a:lvl1pPr>
          </a:lstStyle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785632" y="5242476"/>
            <a:ext cx="1406368" cy="1615524"/>
            <a:chOff x="4018863" y="2225751"/>
            <a:chExt cx="1406368" cy="1615524"/>
          </a:xfrm>
        </p:grpSpPr>
        <p:sp>
          <p:nvSpPr>
            <p:cNvPr id="8" name="TextBox 7"/>
            <p:cNvSpPr txBox="1"/>
            <p:nvPr/>
          </p:nvSpPr>
          <p:spPr>
            <a:xfrm>
              <a:off x="4018865" y="3579665"/>
              <a:ext cx="14063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rgbClr val="7030A0"/>
                  </a:solidFill>
                  <a:latin typeface="Nexa Bold Regular" panose="02000000000000000000" pitchFamily="2" charset="0"/>
                </a:rPr>
                <a:t>ESC101</a:t>
              </a:r>
              <a:endParaRPr lang="en-US" sz="1100" dirty="0">
                <a:solidFill>
                  <a:srgbClr val="7030A0"/>
                </a:solidFill>
                <a:latin typeface="Nexa Bold Regular" panose="02000000000000000000" pitchFamily="2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8864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018863" y="2225751"/>
              <a:ext cx="1406367" cy="161552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449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7030A0"/>
          </a:solidFill>
          <a:latin typeface="Nexa Bold Regula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12/19/2019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rgbClr val="F03B5E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rgbClr val="F03B5E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25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Sorting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2261937"/>
                <a:ext cx="11833412" cy="4459538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Lets take an example – search for the element 1 in the array</a:t>
                </a:r>
              </a:p>
              <a:p>
                <a:r>
                  <a:rPr lang="en-IN" dirty="0" smtClean="0"/>
                  <a:t>We will always maintain an </a:t>
                </a:r>
                <a:r>
                  <a:rPr lang="en-IN" i="1" dirty="0" smtClean="0"/>
                  <a:t>active range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 smtClean="0"/>
                  <a:t>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dirty="0" smtClean="0"/>
              </a:p>
              <a:p>
                <a:pPr lvl="1"/>
                <a:r>
                  <a:rPr lang="en-IN" dirty="0" smtClean="0"/>
                  <a:t>Initially the active range is entire array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 smtClean="0"/>
              </a:p>
              <a:p>
                <a:pPr lvl="1"/>
                <a:r>
                  <a:rPr lang="en-IN" dirty="0" smtClean="0"/>
                  <a:t>At every time step, we check the middle element of active range</a:t>
                </a:r>
              </a:p>
              <a:p>
                <a:r>
                  <a:rPr lang="en-IN" dirty="0" smtClean="0"/>
                  <a:t>Invariants: we will ensure two things</a:t>
                </a:r>
              </a:p>
              <a:p>
                <a:pPr lvl="1"/>
                <a:r>
                  <a:rPr lang="en-IN" dirty="0" smtClean="0"/>
                  <a:t>At all points of time, if the key we are searching for is at all present in the array, it must be present within our chosen active range</a:t>
                </a:r>
              </a:p>
              <a:p>
                <a:pPr lvl="1"/>
                <a:r>
                  <a:rPr lang="en-IN" dirty="0" smtClean="0"/>
                  <a:t>At every time step, we will halve the size of the active range</a:t>
                </a:r>
              </a:p>
              <a:p>
                <a:r>
                  <a:rPr lang="en-IN" dirty="0"/>
                  <a:t>Will need to </a:t>
                </a:r>
                <a:r>
                  <a:rPr lang="en-IN" dirty="0" smtClean="0"/>
                  <a:t>be careful </a:t>
                </a:r>
                <a:r>
                  <a:rPr lang="en-IN" dirty="0"/>
                  <a:t>about termination criterion – more </a:t>
                </a:r>
                <a:r>
                  <a:rPr lang="en-IN" dirty="0" smtClean="0"/>
                  <a:t>later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2261937"/>
                <a:ext cx="11833412" cy="4459538"/>
              </a:xfrm>
              <a:blipFill rotWithShape="0">
                <a:blip r:embed="rId2"/>
                <a:stretch>
                  <a:fillRect l="-927" t="-2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588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20281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81974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43667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2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05360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3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67053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4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28746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4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90439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6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852132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8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13825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8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975518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9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881526" y="308008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601888" y="985791"/>
            <a:ext cx="6333423" cy="10537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/>
          <p:cNvSpPr/>
          <p:nvPr/>
        </p:nvSpPr>
        <p:spPr>
          <a:xfrm>
            <a:off x="205740" y="790393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/>
          <p:cNvSpPr/>
          <p:nvPr/>
        </p:nvSpPr>
        <p:spPr>
          <a:xfrm flipH="1">
            <a:off x="11694309" y="790392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6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52304 4.81481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26159 -3.33333E-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CC71"/>
                                      </p:to>
                                    </p:animClr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9" grpId="1" animBg="1"/>
      <p:bldP spid="28" grpId="0" animBg="1"/>
      <p:bldP spid="10" grpId="0" animBg="1"/>
      <p:bldP spid="29" grpId="0" animBg="1"/>
      <p:bldP spid="2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2261937"/>
                <a:ext cx="11833412" cy="4459538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Lets take an example – search for the element 7 in the array</a:t>
                </a:r>
              </a:p>
              <a:p>
                <a:r>
                  <a:rPr lang="en-IN" dirty="0" smtClean="0"/>
                  <a:t>We will always maintain an </a:t>
                </a:r>
                <a:r>
                  <a:rPr lang="en-IN" i="1" dirty="0" smtClean="0"/>
                  <a:t>active range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 smtClean="0"/>
                  <a:t>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dirty="0" smtClean="0"/>
              </a:p>
              <a:p>
                <a:pPr lvl="1"/>
                <a:r>
                  <a:rPr lang="en-IN" dirty="0" smtClean="0"/>
                  <a:t>Initially the active range is entire array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 smtClean="0"/>
              </a:p>
              <a:p>
                <a:pPr lvl="1"/>
                <a:r>
                  <a:rPr lang="en-IN" dirty="0" smtClean="0"/>
                  <a:t>At every time step, we check the middle element of active range</a:t>
                </a:r>
              </a:p>
              <a:p>
                <a:r>
                  <a:rPr lang="en-IN" dirty="0" smtClean="0"/>
                  <a:t>Invariants: we will ensure two things</a:t>
                </a:r>
              </a:p>
              <a:p>
                <a:pPr lvl="1"/>
                <a:r>
                  <a:rPr lang="en-IN" dirty="0" smtClean="0"/>
                  <a:t>At all points of time, if the key we are searching for is at all present in the array, it must be present within our chosen active range</a:t>
                </a:r>
              </a:p>
              <a:p>
                <a:pPr lvl="1"/>
                <a:r>
                  <a:rPr lang="en-IN" dirty="0" smtClean="0"/>
                  <a:t>At every time step, we will halve the size of the active range</a:t>
                </a:r>
              </a:p>
              <a:p>
                <a:r>
                  <a:rPr lang="en-IN" dirty="0" smtClean="0"/>
                  <a:t>Will need to be careful about termination criterion – more later</a:t>
                </a:r>
              </a:p>
            </p:txBody>
          </p:sp>
        </mc:Choice>
        <mc:Fallback xmlns="">
          <p:sp>
            <p:nvSpPr>
              <p:cNvPr id="2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2261937"/>
                <a:ext cx="11833412" cy="4459538"/>
              </a:xfrm>
              <a:blipFill rotWithShape="0">
                <a:blip r:embed="rId2"/>
                <a:stretch>
                  <a:fillRect l="-927" t="-2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 Search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588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20281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81974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43667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2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05360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3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67053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4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28746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4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90439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6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852132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8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13825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8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975518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9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9133" y="1006075"/>
            <a:ext cx="6333423" cy="10537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723703" y="1006075"/>
            <a:ext cx="3260750" cy="10537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5881526" y="308008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651810" y="999299"/>
            <a:ext cx="2070085" cy="10537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/>
          <p:cNvSpPr/>
          <p:nvPr/>
        </p:nvSpPr>
        <p:spPr>
          <a:xfrm>
            <a:off x="196115" y="790393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ket 29"/>
          <p:cNvSpPr/>
          <p:nvPr/>
        </p:nvSpPr>
        <p:spPr>
          <a:xfrm flipH="1">
            <a:off x="11694309" y="790392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2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81481E-6 L 0.52305 4.81481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2612 -3.33333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26171 4.81481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2 -3.33333E-6 L 0.17422 -3.33333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305 0.00277 L 0.71446 -0.00047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70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31" grpId="0" animBg="1"/>
      <p:bldP spid="31" grpId="1" animBg="1"/>
      <p:bldP spid="31" grpId="2" animBg="1"/>
      <p:bldP spid="32" grpId="0" animBg="1"/>
      <p:bldP spid="29" grpId="0" animBg="1"/>
      <p:bldP spid="29" grpId="1" animBg="1"/>
      <p:bldP spid="29" grpId="2" animBg="1"/>
      <p:bldP spid="30" grpId="0" animBg="1"/>
      <p:bldP spid="3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 Search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2269" y="1197411"/>
                <a:ext cx="10943925" cy="4093428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 smtClean="0">
                    <a:latin typeface="Nexa Bold Regular" panose="02000000000000000000" pitchFamily="2" charset="0"/>
                  </a:rPr>
                  <a:t>BINARY SEARCH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Given: Sorted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elements, key to search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𝐾</m:t>
                    </m:r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←0</m:t>
                    </m:r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       //</a:t>
                </a:r>
                <a:r>
                  <a:rPr lang="en-IN" sz="2800" b="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Initial active range is full array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</m:oMath>
                </a14:m>
                <a:endParaRPr lang="en-IN" sz="2800" b="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m:rPr>
                        <m:sty m:val="p"/>
                      </m:rPr>
                      <a:rPr lang="en-IN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ceil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𝐿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/2)</m:t>
                    </m:r>
                  </m:oMath>
                </a14:m>
                <a:endParaRPr lang="en-IN" sz="2800" b="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==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𝐾</m:t>
                    </m:r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, return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             //</a:t>
                </a:r>
                <a:r>
                  <a:rPr lang="en-IN" sz="2800" b="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Found key, return location</a:t>
                </a:r>
                <a:endParaRPr lang="en-IN" sz="2800" i="1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𝐾</m:t>
                    </m:r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, set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      //</a:t>
                </a:r>
                <a:r>
                  <a:rPr lang="en-IN" sz="2800" b="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Right portion can’t host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𝐾</m:t>
                    </m:r>
                  </m:oMath>
                </a14:m>
                <a:endParaRPr lang="en-IN" sz="2800" b="0" i="1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𝐾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,</a:t>
                </a: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set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	       </a:t>
                </a: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//</a:t>
                </a:r>
                <a:r>
                  <a:rPr lang="en-IN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Left portion can’t host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𝐾</m:t>
                    </m:r>
                  </m:oMath>
                </a14:m>
                <a:endParaRPr lang="en-IN" sz="2800" i="1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			    //</a:t>
                </a:r>
                <a:r>
                  <a:rPr lang="en-IN" sz="2800" b="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We failed to find the key </a:t>
                </a:r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</a:t>
                </a:r>
                <a:endParaRPr lang="en-IN" sz="2800" b="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9" y="1197411"/>
                <a:ext cx="10943925" cy="4093428"/>
              </a:xfrm>
              <a:prstGeom prst="rect">
                <a:avLst/>
              </a:prstGeom>
              <a:blipFill rotWithShape="0">
                <a:blip r:embed="rId2"/>
                <a:stretch>
                  <a:fillRect l="-1110" t="-1770" r="-666" b="-3392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12269" y="5326180"/>
            <a:ext cx="10943926" cy="1359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The above is often known as </a:t>
            </a:r>
            <a:r>
              <a:rPr lang="en-IN" i="1" dirty="0" smtClean="0"/>
              <a:t>pseudo code</a:t>
            </a:r>
            <a:r>
              <a:rPr lang="en-IN" dirty="0" smtClean="0"/>
              <a:t>, something that gives details of an algorithm but does not strictly follow rules of C or any other programming language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653111" y="701935"/>
            <a:ext cx="3356763" cy="99095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Exercise: convert this to proper C code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184231" y="15124"/>
            <a:ext cx="2798497" cy="99095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Exercise: write a recursive version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85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Asymptotic Time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An effort to quantify the </a:t>
                </a:r>
                <a:r>
                  <a:rPr lang="en-IN" i="1" dirty="0" smtClean="0"/>
                  <a:t>speed</a:t>
                </a:r>
                <a:r>
                  <a:rPr lang="en-IN" dirty="0" smtClean="0"/>
                  <a:t> of algorithms in a manner that is independent of the computer on which they are executed</a:t>
                </a:r>
              </a:p>
              <a:p>
                <a:r>
                  <a:rPr lang="en-IN" dirty="0" smtClean="0"/>
                  <a:t>Arguably binary search seems “faster” than brute force search</a:t>
                </a:r>
              </a:p>
              <a:p>
                <a:r>
                  <a:rPr lang="en-IN" dirty="0" smtClean="0"/>
                  <a:t>We saw that in the worse case, brute force search on an unsorted array must check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elements before answering</a:t>
                </a:r>
              </a:p>
              <a:p>
                <a:r>
                  <a:rPr lang="en-IN" dirty="0" smtClean="0"/>
                  <a:t>Can binary search on sorted arrays also be forced to do so?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denote the time taken by binary search to search for a key in a sorted array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elements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know that </a:t>
                </a:r>
                <a:r>
                  <a:rPr lang="en-US" dirty="0" smtClean="0"/>
                  <a:t>at </a:t>
                </a:r>
                <a:r>
                  <a:rPr lang="en-US" dirty="0"/>
                  <a:t>every iteration of the while loop, binary search either discovers the element being searched or else reduces the length of the active range by a factor of 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6" t="-1885" r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4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Asymptotic Time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474824" cy="5635944"/>
              </a:xfrm>
            </p:spPr>
            <p:txBody>
              <a:bodyPr/>
              <a:lstStyle/>
              <a:p>
                <a:r>
                  <a:rPr lang="en-US" dirty="0" smtClean="0"/>
                  <a:t>Thus, we must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the time taken to compare the middle element and update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does not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at all. Also note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above is a </a:t>
                </a:r>
                <a:r>
                  <a:rPr lang="en-US" i="1" dirty="0" smtClean="0"/>
                  <a:t>recurrence relation</a:t>
                </a:r>
                <a:r>
                  <a:rPr lang="en-US" dirty="0" smtClean="0"/>
                  <a:t>. It expresses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in terms of itself</a:t>
                </a:r>
              </a:p>
              <a:p>
                <a:r>
                  <a:rPr lang="en-US" dirty="0" smtClean="0"/>
                  <a:t>Applying the above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dirty="0" smtClean="0"/>
                  <a:t> gives us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/4)</m:t>
                    </m:r>
                  </m:oMath>
                </a14:m>
                <a:r>
                  <a:rPr lang="en-US" dirty="0" smtClean="0"/>
                  <a:t>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/4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IN" dirty="0" smtClean="0"/>
                  <a:t>Repeating this gives us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for any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r>
                  <a:rPr lang="en-IN" dirty="0" smtClean="0"/>
                  <a:t>However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ceil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r>
                  <a:rPr lang="en-IN" dirty="0" smtClean="0"/>
                  <a:t>This means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ceil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ceil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ceil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+1≤2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 smtClean="0"/>
                  <a:t> which gives us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474824" cy="5635944"/>
              </a:xfrm>
              <a:blipFill rotWithShape="0">
                <a:blip r:embed="rId2"/>
                <a:stretch>
                  <a:fillRect l="-956" t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7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Big-Oh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474824" cy="5635944"/>
              </a:xfrm>
            </p:spPr>
            <p:txBody>
              <a:bodyPr/>
              <a:lstStyle/>
              <a:p>
                <a:r>
                  <a:rPr lang="en-IN" dirty="0" smtClean="0"/>
                  <a:t>Suppose we have two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 smtClean="0"/>
                  <a:t> such that there exists a constant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so that for all “large” values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 smtClean="0"/>
                  <a:t> i.e.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for some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, we have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b="0" dirty="0" smtClean="0"/>
                  <a:t/>
                </a:r>
                <a:br>
                  <a:rPr lang="en-IN" b="0" dirty="0" smtClean="0"/>
                </a:br>
                <a:r>
                  <a:rPr lang="en-IN" b="0" dirty="0" smtClean="0"/>
                  <a:t>Then we say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IN" dirty="0" smtClean="0"/>
                  <a:t>Be careful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must not depend 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for the above statement</a:t>
                </a:r>
              </a:p>
              <a:p>
                <a:r>
                  <a:rPr lang="en-IN" dirty="0" smtClean="0"/>
                  <a:t>The above discussion shows that </a:t>
                </a:r>
                <a:r>
                  <a:rPr lang="en-US" dirty="0" smtClean="0"/>
                  <a:t>the runtime complexity of Binary search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since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that doesn’t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Exercise: show that the runtime of brute force search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474824" cy="5635944"/>
              </a:xfrm>
              <a:blipFill rotWithShape="0">
                <a:blip r:embed="rId2"/>
                <a:stretch>
                  <a:fillRect l="-956" t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3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833412" cy="5176203"/>
              </a:xfrm>
            </p:spPr>
            <p:txBody>
              <a:bodyPr/>
              <a:lstStyle/>
              <a:p>
                <a:r>
                  <a:rPr lang="en-IN" dirty="0" smtClean="0"/>
                  <a:t>Given a array </a:t>
                </a:r>
                <a:r>
                  <a:rPr lang="en-IN" dirty="0" err="1" smtClean="0">
                    <a:latin typeface="Lucida Sans Typewriter" panose="020B0509030504030204" pitchFamily="49" charset="0"/>
                  </a:rPr>
                  <a:t>int</a:t>
                </a:r>
                <a:r>
                  <a:rPr lang="en-IN" dirty="0" smtClean="0">
                    <a:latin typeface="Lucida Sans Typewriter" panose="020B0509030504030204" pitchFamily="49" charset="0"/>
                  </a:rPr>
                  <a:t> a[N];</a:t>
                </a:r>
                <a:r>
                  <a:rPr lang="en-IN" dirty="0" smtClean="0"/>
                  <a:t>sorted in ascending order</a:t>
                </a:r>
              </a:p>
              <a:p>
                <a:pPr lvl="1"/>
                <a:r>
                  <a:rPr lang="en-IN" dirty="0" smtClean="0"/>
                  <a:t>Find the number of occurrences of a given number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in the array</a:t>
                </a:r>
              </a:p>
              <a:p>
                <a:pPr lvl="2"/>
                <a:r>
                  <a:rPr lang="en-IN" dirty="0" smtClean="0"/>
                  <a:t>Generalizes the search problem we just studied</a:t>
                </a:r>
                <a:endParaRPr lang="en-US" dirty="0" smtClean="0"/>
              </a:p>
              <a:p>
                <a:pPr lvl="1"/>
                <a:r>
                  <a:rPr lang="en-IN" dirty="0" smtClean="0"/>
                  <a:t>Find the predecessor of a given number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in the array</a:t>
                </a:r>
              </a:p>
              <a:p>
                <a:pPr lvl="2"/>
                <a:r>
                  <a:rPr lang="en-IN" dirty="0" smtClean="0"/>
                  <a:t>Largest number in the array that is strictly smaller 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. Return </a:t>
                </a:r>
                <a:r>
                  <a:rPr lang="en-US" dirty="0" smtClean="0">
                    <a:latin typeface="Lucida Sans Typewriter" panose="020B0509030504030204" pitchFamily="49" charset="0"/>
                  </a:rPr>
                  <a:t>NULL</a:t>
                </a:r>
                <a:r>
                  <a:rPr lang="en-US" dirty="0" smtClean="0"/>
                  <a:t> if none.</a:t>
                </a:r>
              </a:p>
              <a:p>
                <a:pPr lvl="2"/>
                <a:r>
                  <a:rPr lang="en-US" dirty="0" smtClean="0"/>
                  <a:t>Be careful, the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may itself occur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 times in the array</a:t>
                </a:r>
              </a:p>
              <a:p>
                <a:pPr lvl="1"/>
                <a:r>
                  <a:rPr lang="en-IN" dirty="0" smtClean="0"/>
                  <a:t>Given a positive integer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, find the element of the array which is greater than or equal to exactly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elements of the array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gives the smallest element,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the largest element,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 the median</a:t>
                </a:r>
              </a:p>
              <a:p>
                <a:pPr lvl="2"/>
                <a:r>
                  <a:rPr lang="en-IN" dirty="0" smtClean="0"/>
                  <a:t>If you are interested, look up the term </a:t>
                </a:r>
                <a:r>
                  <a:rPr lang="en-IN" i="1" dirty="0" smtClean="0"/>
                  <a:t>quantile</a:t>
                </a:r>
                <a:r>
                  <a:rPr lang="en-IN" dirty="0" smtClean="0"/>
                  <a:t> on the internet for more info</a:t>
                </a:r>
              </a:p>
              <a:p>
                <a:r>
                  <a:rPr lang="en-IN" dirty="0" smtClean="0"/>
                  <a:t>Make sure your algorithms take no more 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steps!</a:t>
                </a:r>
              </a:p>
              <a:p>
                <a:r>
                  <a:rPr lang="en-IN" dirty="0" smtClean="0"/>
                  <a:t>Can you do the above operations as fast if the array is not sorted?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833412" cy="5176203"/>
              </a:xfrm>
              <a:blipFill rotWithShape="0">
                <a:blip r:embed="rId2"/>
                <a:stretch>
                  <a:fillRect l="-927" t="-2356" r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3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833412" cy="5176203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Given a (non-sorted) array </a:t>
                </a:r>
                <a:r>
                  <a:rPr lang="en-IN" dirty="0" err="1">
                    <a:latin typeface="Lucida Sans Typewriter" panose="020B0509030504030204" pitchFamily="49" charset="0"/>
                  </a:rPr>
                  <a:t>int</a:t>
                </a:r>
                <a:r>
                  <a:rPr lang="en-IN" dirty="0">
                    <a:latin typeface="Lucida Sans Typewriter" panose="020B0509030504030204" pitchFamily="49" charset="0"/>
                  </a:rPr>
                  <a:t> a[N];</a:t>
                </a:r>
                <a:r>
                  <a:rPr lang="en-IN" dirty="0"/>
                  <a:t> count the number of </a:t>
                </a:r>
                <a:r>
                  <a:rPr lang="en-IN" dirty="0" smtClean="0"/>
                  <a:t>swaps A </a:t>
                </a:r>
                <a:r>
                  <a:rPr lang="en-IN" dirty="0"/>
                  <a:t>swap is a pair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but </a:t>
                </a:r>
                <a:r>
                  <a:rPr lang="en-US" dirty="0">
                    <a:latin typeface="Lucida Sans Typewriter" panose="020B0509030504030204" pitchFamily="49" charset="0"/>
                  </a:rPr>
                  <a:t>a[</a:t>
                </a:r>
                <a:r>
                  <a:rPr lang="en-US" dirty="0" err="1">
                    <a:latin typeface="Lucida Sans Typewriter" panose="020B0509030504030204" pitchFamily="49" charset="0"/>
                  </a:rPr>
                  <a:t>i</a:t>
                </a:r>
                <a:r>
                  <a:rPr lang="en-US" dirty="0">
                    <a:latin typeface="Lucida Sans Typewriter" panose="020B0509030504030204" pitchFamily="49" charset="0"/>
                  </a:rPr>
                  <a:t>] &gt; a[j</a:t>
                </a:r>
                <a:r>
                  <a:rPr lang="en-US" dirty="0" smtClean="0">
                    <a:latin typeface="Lucida Sans Typewriter" panose="020B0509030504030204" pitchFamily="49" charset="0"/>
                  </a:rPr>
                  <a:t>]</a:t>
                </a:r>
              </a:p>
              <a:p>
                <a:pPr lvl="1"/>
                <a:r>
                  <a:rPr lang="en-IN" dirty="0" smtClean="0"/>
                  <a:t>This problem is related to </a:t>
                </a:r>
                <a:r>
                  <a:rPr lang="en-IN" dirty="0"/>
                  <a:t>a ranking metric </a:t>
                </a:r>
                <a:r>
                  <a:rPr lang="en-IN" dirty="0" smtClean="0"/>
                  <a:t>known as </a:t>
                </a:r>
                <a:r>
                  <a:rPr lang="en-IN" i="1" dirty="0" smtClean="0"/>
                  <a:t>area </a:t>
                </a:r>
                <a:r>
                  <a:rPr lang="en-IN" i="1" dirty="0"/>
                  <a:t>under the ROC curve</a:t>
                </a:r>
                <a:r>
                  <a:rPr lang="en-IN" dirty="0"/>
                  <a:t>. Check it out if </a:t>
                </a:r>
                <a:r>
                  <a:rPr lang="en-IN" dirty="0" smtClean="0"/>
                  <a:t>interested</a:t>
                </a:r>
              </a:p>
              <a:p>
                <a:r>
                  <a:rPr lang="en-IN" dirty="0" smtClean="0"/>
                  <a:t>We have two arrays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 smtClean="0"/>
                  <a:t> numbers </a:t>
                </a:r>
                <a:r>
                  <a:rPr lang="en-IN" dirty="0" err="1">
                    <a:latin typeface="Lucida Sans Typewriter" panose="020B0509030504030204" pitchFamily="49" charset="0"/>
                  </a:rPr>
                  <a:t>int</a:t>
                </a:r>
                <a:r>
                  <a:rPr lang="en-IN" dirty="0">
                    <a:latin typeface="Lucida Sans Typewriter" panose="020B0509030504030204" pitchFamily="49" charset="0"/>
                  </a:rPr>
                  <a:t> P</a:t>
                </a:r>
                <a:r>
                  <a:rPr lang="en-IN" dirty="0" smtClean="0">
                    <a:latin typeface="Lucida Sans Typewriter" panose="020B0509030504030204" pitchFamily="49" charset="0"/>
                  </a:rPr>
                  <a:t>[N],F[N];</a:t>
                </a:r>
                <a:r>
                  <a:rPr lang="en-IN" dirty="0" smtClean="0"/>
                  <a:t> containing 12</a:t>
                </a:r>
                <a:r>
                  <a:rPr lang="en-IN" baseline="30000" dirty="0" smtClean="0"/>
                  <a:t>th</a:t>
                </a:r>
                <a:r>
                  <a:rPr lang="en-IN" dirty="0" smtClean="0"/>
                  <a:t> marks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students each who cleared and did not clear JEE</a:t>
                </a:r>
              </a:p>
              <a:p>
                <a:pPr lvl="1"/>
                <a:r>
                  <a:rPr lang="en-IN" dirty="0" smtClean="0"/>
                  <a:t>Find out the number of students who did not clear JEE but had 12</a:t>
                </a:r>
                <a:r>
                  <a:rPr lang="en-IN" baseline="30000" dirty="0" smtClean="0"/>
                  <a:t>th</a:t>
                </a:r>
                <a:r>
                  <a:rPr lang="en-IN" dirty="0" smtClean="0"/>
                  <a:t> </a:t>
                </a:r>
                <a:r>
                  <a:rPr lang="en-IN" dirty="0" err="1" smtClean="0"/>
                  <a:t>std</a:t>
                </a:r>
                <a:r>
                  <a:rPr lang="en-IN" dirty="0" smtClean="0"/>
                  <a:t> marks more than at least 50% of students who did clear JEE</a:t>
                </a:r>
                <a:endParaRPr lang="en-US" dirty="0"/>
              </a:p>
              <a:p>
                <a:r>
                  <a:rPr lang="en-IN" dirty="0" smtClean="0"/>
                  <a:t>Solve these problems faster </a:t>
                </a:r>
                <a:r>
                  <a:rPr lang="en-IN" dirty="0"/>
                  <a:t>than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time</a:t>
                </a:r>
                <a:r>
                  <a:rPr lang="en-US" dirty="0"/>
                  <a:t> </a:t>
                </a:r>
                <a:r>
                  <a:rPr lang="en-US" dirty="0" smtClean="0"/>
                  <a:t>(Hint may involve sorting). </a:t>
                </a:r>
                <a:r>
                  <a:rPr lang="en-IN" dirty="0" smtClean="0"/>
                  <a:t>Assume you have a routine that can sort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elements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time – will see such methods soon.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833412" cy="5176203"/>
              </a:xfrm>
              <a:blipFill rotWithShape="0">
                <a:blip r:embed="rId2"/>
                <a:stretch>
                  <a:fillRect l="-927" t="-2356" r="-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Sorting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Selection 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2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One of the many (many) algorithms for sorting – very simple</a:t>
                </a:r>
              </a:p>
              <a:p>
                <a:r>
                  <a:rPr lang="en-IN" dirty="0" smtClean="0"/>
                  <a:t>Like binary search, maintains </a:t>
                </a:r>
                <a:r>
                  <a:rPr lang="en-IN" i="1" dirty="0" smtClean="0"/>
                  <a:t>active </a:t>
                </a:r>
                <a:r>
                  <a:rPr lang="en-IN" i="1" dirty="0"/>
                  <a:t>range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[0: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Initially the active range is entire array </a:t>
                </a:r>
                <a:r>
                  <a:rPr lang="en-IN" dirty="0" smtClean="0"/>
                  <a:t>i.e.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/>
              </a:p>
              <a:p>
                <a:r>
                  <a:rPr lang="en-IN" dirty="0" smtClean="0"/>
                  <a:t>Invariants</a:t>
                </a:r>
                <a:r>
                  <a:rPr lang="en-IN" dirty="0"/>
                  <a:t>: </a:t>
                </a:r>
                <a:r>
                  <a:rPr lang="en-IN" dirty="0" smtClean="0"/>
                  <a:t>we </a:t>
                </a:r>
                <a:r>
                  <a:rPr lang="en-IN" dirty="0"/>
                  <a:t>will ensure two things</a:t>
                </a:r>
              </a:p>
              <a:p>
                <a:pPr lvl="1"/>
                <a:r>
                  <a:rPr lang="en-IN" dirty="0"/>
                  <a:t>At all points of time, </a:t>
                </a:r>
                <a:r>
                  <a:rPr lang="en-IN" dirty="0" smtClean="0"/>
                  <a:t>the non-active portion will be sorted in ascending order i.e.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 smtClean="0"/>
                  <a:t> we will ensure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IN" dirty="0"/>
              </a:p>
              <a:p>
                <a:pPr lvl="1"/>
                <a:r>
                  <a:rPr lang="en-IN" dirty="0" smtClean="0"/>
                  <a:t>The non-active elements will never be smaller than the elements in the active range i.e.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 smtClean="0"/>
                  <a:t>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The active region will shrink by one element at each step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6" t="-1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48571" y="5066247"/>
            <a:ext cx="8294859" cy="1472665"/>
            <a:chOff x="1686539" y="4826548"/>
            <a:chExt cx="8294859" cy="1472665"/>
          </a:xfrm>
        </p:grpSpPr>
        <p:sp>
          <p:nvSpPr>
            <p:cNvPr id="7" name="Rectangle 6"/>
            <p:cNvSpPr/>
            <p:nvPr/>
          </p:nvSpPr>
          <p:spPr>
            <a:xfrm>
              <a:off x="1858713" y="5130265"/>
              <a:ext cx="865232" cy="8652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40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68289" y="5130265"/>
              <a:ext cx="865232" cy="86523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40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77865" y="5130265"/>
              <a:ext cx="865232" cy="8652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40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87441" y="5130265"/>
              <a:ext cx="865232" cy="8652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dirty="0" smtClean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40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97017" y="5130265"/>
              <a:ext cx="865232" cy="865232"/>
            </a:xfrm>
            <a:prstGeom prst="rect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dirty="0" smtClean="0">
                  <a:latin typeface="Nexa Bold Regular" panose="02000000000000000000" pitchFamily="2" charset="0"/>
                </a:rPr>
                <a:t>6</a:t>
              </a:r>
              <a:endParaRPr lang="en-US" sz="4000" dirty="0">
                <a:latin typeface="Nexa Bold Regular" panose="02000000000000000000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06593" y="5130265"/>
              <a:ext cx="865232" cy="8652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dirty="0">
                  <a:solidFill>
                    <a:schemeClr val="bg1"/>
                  </a:solidFill>
                  <a:latin typeface="Nexa Bold Regular" panose="02000000000000000000" pitchFamily="2" charset="0"/>
                </a:rPr>
                <a:t>8</a:t>
              </a:r>
              <a:endParaRPr lang="en-US" sz="4000" dirty="0">
                <a:solidFill>
                  <a:schemeClr val="bg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16166" y="5130265"/>
              <a:ext cx="865232" cy="86523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dirty="0" smtClean="0">
                  <a:solidFill>
                    <a:schemeClr val="bg1"/>
                  </a:solidFill>
                  <a:latin typeface="Nexa Bold Regular" panose="02000000000000000000" pitchFamily="2" charset="0"/>
                </a:rPr>
                <a:t>9</a:t>
              </a:r>
              <a:endParaRPr lang="en-US" sz="4000" dirty="0">
                <a:solidFill>
                  <a:schemeClr val="bg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4" name="Left Bracket 13"/>
            <p:cNvSpPr/>
            <p:nvPr/>
          </p:nvSpPr>
          <p:spPr>
            <a:xfrm flipH="1">
              <a:off x="5023316" y="4826548"/>
              <a:ext cx="291951" cy="1472665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/>
            <p:cNvSpPr/>
            <p:nvPr/>
          </p:nvSpPr>
          <p:spPr>
            <a:xfrm>
              <a:off x="1686539" y="4826548"/>
              <a:ext cx="291951" cy="1472665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804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8859" y="1982803"/>
            <a:ext cx="134753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9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99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77018" y="3201640"/>
            <a:ext cx="113578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9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”</a:t>
            </a:r>
            <a:endParaRPr lang="en-US" sz="199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Sorting?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173" y="3064134"/>
            <a:ext cx="10365654" cy="123415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4000" dirty="0" smtClean="0">
                <a:latin typeface="Nexa Book Italic" panose="02000000000000000000" pitchFamily="2" charset="0"/>
              </a:rPr>
              <a:t>Sorting is the process of arranging items systematically, ordered by some criterion</a:t>
            </a:r>
            <a:endParaRPr lang="en-US" sz="4000" dirty="0">
              <a:latin typeface="Nexa Book Italic" panose="02000000000000000000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Notice that we never have to touch the non-active region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r>
              <a:rPr lang="en-IN" dirty="0" smtClean="0"/>
              <a:t>To maintain the invariant and still shrink the active region</a:t>
            </a:r>
          </a:p>
          <a:p>
            <a:pPr lvl="1"/>
            <a:r>
              <a:rPr lang="en-IN" dirty="0" smtClean="0"/>
              <a:t>We search for the largest element in the active region</a:t>
            </a:r>
          </a:p>
          <a:p>
            <a:pPr lvl="1"/>
            <a:r>
              <a:rPr lang="en-IN" dirty="0" smtClean="0"/>
              <a:t>Bring it to the right-most end of the active region using a swap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2557" y="3335632"/>
            <a:ext cx="865232" cy="8652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4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42133" y="3335632"/>
            <a:ext cx="865232" cy="86523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1709" y="3335632"/>
            <a:ext cx="865232" cy="865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3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61285" y="3335632"/>
            <a:ext cx="865232" cy="8652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5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70861" y="3335632"/>
            <a:ext cx="865232" cy="865232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latin typeface="Nexa Bold Regular" panose="02000000000000000000" pitchFamily="2" charset="0"/>
              </a:rPr>
              <a:t>6</a:t>
            </a:r>
            <a:endParaRPr lang="en-US" sz="4000" dirty="0">
              <a:latin typeface="Nexa Bold Regular" panose="020000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0437" y="3335632"/>
            <a:ext cx="865232" cy="8652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Nexa Bold Regular" panose="02000000000000000000" pitchFamily="2" charset="0"/>
              </a:rPr>
              <a:t>8</a:t>
            </a:r>
            <a:endParaRPr lang="en-US" sz="4000" dirty="0">
              <a:solidFill>
                <a:schemeClr val="bg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90010" y="3335632"/>
            <a:ext cx="865232" cy="86523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bg1"/>
                </a:solidFill>
                <a:latin typeface="Nexa Bold Regular" panose="02000000000000000000" pitchFamily="2" charset="0"/>
              </a:rPr>
              <a:t>9</a:t>
            </a:r>
            <a:endParaRPr lang="en-US" sz="4000" dirty="0">
              <a:solidFill>
                <a:schemeClr val="bg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4" name="Left Bracket 13"/>
          <p:cNvSpPr/>
          <p:nvPr/>
        </p:nvSpPr>
        <p:spPr>
          <a:xfrm flipH="1">
            <a:off x="3897160" y="3031915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/>
          <p:cNvSpPr/>
          <p:nvPr/>
        </p:nvSpPr>
        <p:spPr>
          <a:xfrm>
            <a:off x="560383" y="3031915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51705" y="5187402"/>
            <a:ext cx="865232" cy="8652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4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2133" y="5187402"/>
            <a:ext cx="865232" cy="86523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2557" y="5187402"/>
            <a:ext cx="865232" cy="865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3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61285" y="5187402"/>
            <a:ext cx="865232" cy="8652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5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70861" y="5187402"/>
            <a:ext cx="865232" cy="865232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latin typeface="Nexa Bold Regular" panose="02000000000000000000" pitchFamily="2" charset="0"/>
              </a:rPr>
              <a:t>6</a:t>
            </a:r>
            <a:endParaRPr lang="en-US" sz="4000" dirty="0">
              <a:latin typeface="Nexa Bold Regular" panose="020000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80437" y="5187402"/>
            <a:ext cx="865232" cy="8652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Nexa Bold Regular" panose="02000000000000000000" pitchFamily="2" charset="0"/>
              </a:rPr>
              <a:t>8</a:t>
            </a:r>
            <a:endParaRPr lang="en-US" sz="4000" dirty="0">
              <a:solidFill>
                <a:schemeClr val="bg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90010" y="5187402"/>
            <a:ext cx="865232" cy="86523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bg1"/>
                </a:solidFill>
                <a:latin typeface="Nexa Bold Regular" panose="02000000000000000000" pitchFamily="2" charset="0"/>
              </a:rPr>
              <a:t>9</a:t>
            </a:r>
            <a:endParaRPr lang="en-US" sz="4000" dirty="0">
              <a:solidFill>
                <a:schemeClr val="bg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5" name="Left Bracket 24"/>
          <p:cNvSpPr/>
          <p:nvPr/>
        </p:nvSpPr>
        <p:spPr>
          <a:xfrm flipH="1">
            <a:off x="3897160" y="4883685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/>
          <p:cNvSpPr/>
          <p:nvPr/>
        </p:nvSpPr>
        <p:spPr>
          <a:xfrm>
            <a:off x="560383" y="4883685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/>
          <p:cNvCxnSpPr>
            <a:stCxn id="7" idx="0"/>
            <a:endCxn id="9" idx="0"/>
          </p:cNvCxnSpPr>
          <p:nvPr/>
        </p:nvCxnSpPr>
        <p:spPr>
          <a:xfrm rot="5400000" flipH="1" flipV="1">
            <a:off x="2374749" y="2126056"/>
            <a:ext cx="12700" cy="2419152"/>
          </a:xfrm>
          <a:prstGeom prst="curvedConnector3">
            <a:avLst>
              <a:gd name="adj1" fmla="val 475579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9" idx="2"/>
            <a:endCxn id="7" idx="2"/>
          </p:cNvCxnSpPr>
          <p:nvPr/>
        </p:nvCxnSpPr>
        <p:spPr>
          <a:xfrm rot="5400000">
            <a:off x="2374749" y="2991288"/>
            <a:ext cx="12700" cy="2419152"/>
          </a:xfrm>
          <a:prstGeom prst="curvedConnector3">
            <a:avLst>
              <a:gd name="adj1" fmla="val 513474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9058903" y="3868994"/>
            <a:ext cx="2934103" cy="162667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Verify that all promises of the invariant still hold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87121" y="3094468"/>
            <a:ext cx="1368804" cy="136880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-0.1013 -4.44444E-6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37" grpId="0" animBg="1"/>
      <p:bldP spid="38" grpId="0" animBg="1"/>
      <p:bldP spid="3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Selection 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8589" y="880946"/>
                <a:ext cx="11474824" cy="2369880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 smtClean="0">
                    <a:latin typeface="Nexa Bold Regular" panose="02000000000000000000" pitchFamily="2" charset="0"/>
                  </a:rPr>
                  <a:t>SELECTION SORT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Given: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elements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&gt;0;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−−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   //</a:t>
                </a:r>
                <a:r>
                  <a:rPr lang="en-IN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Initial active range is full </a:t>
                </a:r>
                <a:r>
                  <a:rPr lang="en-IN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array</a:t>
                </a:r>
                <a:endParaRPr lang="en-US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m:rPr>
                        <m:sty m:val="p"/>
                      </m:rPr>
                      <a:rPr lang="en-IN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FINDMAX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,0,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    //</a:t>
                </a:r>
                <a:r>
                  <a:rPr lang="en-IN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Location of </a:t>
                </a:r>
                <a:r>
                  <a:rPr lang="en-IN" sz="2800" b="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largest element in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[0,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IN" sz="2800" b="0" i="1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SWAP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IN" sz="2800" b="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	        //</a:t>
                </a:r>
                <a:r>
                  <a:rPr lang="en-IN" sz="2800" b="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Bring largest element to the end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9" y="880946"/>
                <a:ext cx="11474824" cy="2369880"/>
              </a:xfrm>
              <a:prstGeom prst="rect">
                <a:avLst/>
              </a:prstGeom>
              <a:blipFill rotWithShape="0">
                <a:blip r:embed="rId2"/>
                <a:stretch>
                  <a:fillRect l="-1059" t="-3299" r="-530" b="-5838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8653111" y="653752"/>
            <a:ext cx="3356763" cy="99095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Exercise: convert this to proper C code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184231" y="15124"/>
            <a:ext cx="2798497" cy="99095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Exercise: write a recursive version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8590" y="3478020"/>
                <a:ext cx="5108560" cy="236988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 smtClean="0">
                    <a:latin typeface="Nexa Bold Regular" panose="02000000000000000000" pitchFamily="2" charset="0"/>
                  </a:rPr>
                  <a:t>SWAP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Given: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, location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𝑡𝑚𝑝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𝑡𝑚𝑝</m:t>
                    </m:r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90" y="3478020"/>
                <a:ext cx="5108560" cy="2369880"/>
              </a:xfrm>
              <a:prstGeom prst="rect">
                <a:avLst/>
              </a:prstGeom>
              <a:blipFill rotWithShape="0">
                <a:blip r:embed="rId3"/>
                <a:stretch>
                  <a:fillRect l="-2370" t="-3299" b="-6599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87238" y="3478020"/>
                <a:ext cx="6046174" cy="280076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 smtClean="0">
                    <a:latin typeface="Nexa Bold Regular" panose="02000000000000000000" pitchFamily="2" charset="0"/>
                  </a:rPr>
                  <a:t>FINDMAX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Given: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, locations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func>
                      <m:func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max</m:t>
                        </m:r>
                      </m:fName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=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𝑘</m:t>
                            </m:r>
                          </m:e>
                        </m:d>
                      </m:e>
                    </m:func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++</m:t>
                    </m:r>
                  </m:oMath>
                </a14:m>
                <a:endParaRPr lang="en-IN" sz="2800" b="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𝑙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func>
                      <m:func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max</m:t>
                        </m:r>
                      </m:fName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func>
                          <m:func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800" b="0" i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=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𝑎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𝑘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=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𝑙</m:t>
                            </m:r>
                          </m:e>
                        </m:func>
                      </m:e>
                    </m:func>
                  </m:oMath>
                </a14:m>
                <a:endParaRPr lang="en-IN" sz="2800" b="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238" y="3478020"/>
                <a:ext cx="6046174" cy="2800767"/>
              </a:xfrm>
              <a:prstGeom prst="rect">
                <a:avLst/>
              </a:prstGeom>
              <a:blipFill rotWithShape="0">
                <a:blip r:embed="rId4"/>
                <a:stretch>
                  <a:fillRect l="-2004" t="-2796" b="-5376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0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</p:spPr>
            <p:txBody>
              <a:bodyPr/>
              <a:lstStyle/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IN" dirty="0" smtClean="0"/>
                  <a:t> be the time taken for selection sort to sort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 smtClean="0"/>
                  <a:t> elements</a:t>
                </a:r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be the time taken to find location of max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 smtClean="0"/>
                  <a:t> elements</a:t>
                </a:r>
              </a:p>
              <a:p>
                <a:r>
                  <a:rPr lang="en-IN" dirty="0" smtClean="0"/>
                  <a:t>At any time step when active region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IN" dirty="0" smtClean="0"/>
                  <a:t>, we do two things</a:t>
                </a:r>
              </a:p>
              <a:p>
                <a:pPr lvl="1"/>
                <a:r>
                  <a:rPr lang="en-IN" dirty="0" smtClean="0"/>
                  <a:t>Find the largest element within the active region – takes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IN" dirty="0" smtClean="0"/>
                  <a:t>Swap the largest element with the element 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 smtClean="0"/>
                  <a:t> - takes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const</a:t>
                </a:r>
                <a:r>
                  <a:rPr lang="en-US" dirty="0" smtClean="0"/>
                  <a:t>)</a:t>
                </a:r>
              </a:p>
              <a:p>
                <a:r>
                  <a:rPr lang="en-IN" dirty="0" smtClean="0"/>
                  <a:t>Thus,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IN" dirty="0" smtClean="0"/>
                  <a:t>It is easy to show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for some constant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r>
                  <a:rPr lang="en-IN" dirty="0" smtClean="0"/>
                  <a:t>Exercise: expand the recurrence as before and show that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:r>
                  <a:rPr lang="en-IN" dirty="0" smtClean="0"/>
                  <a:t>Assume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Notice that selection sort doesn’t need any extra memory (except a few </a:t>
                </a:r>
                <a:r>
                  <a:rPr lang="en-IN" dirty="0" err="1" smtClean="0"/>
                  <a:t>tmp</a:t>
                </a:r>
                <a:r>
                  <a:rPr lang="en-IN" dirty="0" smtClean="0"/>
                  <a:t> variables to store one integer each) – </a:t>
                </a:r>
                <a:r>
                  <a:rPr lang="en-IN" i="1" dirty="0" smtClean="0"/>
                  <a:t>in-place sorting</a:t>
                </a:r>
                <a:endParaRPr lang="en-IN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  <a:blipFill rotWithShape="0">
                <a:blip r:embed="rId2"/>
                <a:stretch>
                  <a:fillRect l="-927" t="-1730" b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5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58588" y="1185462"/>
                <a:ext cx="6161084" cy="4991501"/>
              </a:xfrm>
            </p:spPr>
            <p:txBody>
              <a:bodyPr/>
              <a:lstStyle/>
              <a:p>
                <a:r>
                  <a:rPr lang="en-IN" dirty="0" smtClean="0"/>
                  <a:t>Applications of sorting: ranking, recommendation, internet search</a:t>
                </a:r>
              </a:p>
              <a:p>
                <a:r>
                  <a:rPr lang="en-IN" dirty="0" smtClean="0"/>
                  <a:t>Brute force search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Fast searches on sorted arrays: binary search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Selection sort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IN" dirty="0" smtClean="0"/>
                  <a:t>Next: fast sorting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IN" dirty="0" smtClean="0"/>
                  <a:t>Merge Sort</a:t>
                </a:r>
              </a:p>
              <a:p>
                <a:pPr lvl="1"/>
                <a:r>
                  <a:rPr lang="en-IN" dirty="0" smtClean="0"/>
                  <a:t>Quick Sort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58588" y="1185462"/>
                <a:ext cx="6161084" cy="4991501"/>
              </a:xfrm>
              <a:blipFill rotWithShape="0">
                <a:blip r:embed="rId3"/>
                <a:stretch>
                  <a:fillRect l="-1780" t="-1954" r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6277010" y="3212662"/>
            <a:ext cx="5081272" cy="3120932"/>
            <a:chOff x="1342934" y="560629"/>
            <a:chExt cx="6942785" cy="4287165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203704" y="749808"/>
              <a:ext cx="0" cy="40690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1681148" y="4416552"/>
              <a:ext cx="660457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926080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92784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21330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498770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784232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069694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355156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64061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681147" y="850392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681147" y="3703320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681147" y="2990088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681147" y="2276856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681147" y="1563624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350117" y="560629"/>
              <a:ext cx="881021" cy="38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2500</a:t>
              </a:r>
              <a:endParaRPr lang="en-US" dirty="0">
                <a:latin typeface="Nexa Bold" panose="02000000000000000000" pitchFamily="50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342934" y="1190625"/>
              <a:ext cx="888204" cy="38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2000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342934" y="1907525"/>
              <a:ext cx="888204" cy="38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1500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342934" y="2630019"/>
              <a:ext cx="888204" cy="38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1000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45338" y="3323058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500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54649" y="4430328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54140" y="4458720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49085" y="4450303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363622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083724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798000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300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512538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3</a:t>
              </a:r>
              <a:r>
                <a:rPr lang="en-IN" sz="1200" dirty="0" smtClean="0">
                  <a:latin typeface="Nexa Bold" panose="02000000000000000000" pitchFamily="50" charset="0"/>
                </a:rPr>
                <a:t>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227077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400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</p:grpSp>
      <p:sp>
        <p:nvSpPr>
          <p:cNvPr id="104" name="Freeform 103"/>
          <p:cNvSpPr/>
          <p:nvPr/>
        </p:nvSpPr>
        <p:spPr>
          <a:xfrm>
            <a:off x="6905128" y="3413829"/>
            <a:ext cx="530352" cy="2606040"/>
          </a:xfrm>
          <a:custGeom>
            <a:avLst/>
            <a:gdLst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0352" h="2606040">
                <a:moveTo>
                  <a:pt x="0" y="2606040"/>
                </a:moveTo>
                <a:cubicBezTo>
                  <a:pt x="286851" y="2592493"/>
                  <a:pt x="459402" y="813648"/>
                  <a:pt x="530352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/>
          <p:cNvSpPr/>
          <p:nvPr/>
        </p:nvSpPr>
        <p:spPr>
          <a:xfrm>
            <a:off x="6905128" y="3338814"/>
            <a:ext cx="3235451" cy="2665499"/>
          </a:xfrm>
          <a:custGeom>
            <a:avLst/>
            <a:gdLst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1246118"/>
              <a:gd name="connsiteY0" fmla="*/ 4005613 h 4005613"/>
              <a:gd name="connsiteX1" fmla="*/ 1246118 w 1246118"/>
              <a:gd name="connsiteY1" fmla="*/ 0 h 4005613"/>
              <a:gd name="connsiteX0" fmla="*/ 0 w 1246118"/>
              <a:gd name="connsiteY0" fmla="*/ 4005613 h 4005613"/>
              <a:gd name="connsiteX1" fmla="*/ 1246118 w 1246118"/>
              <a:gd name="connsiteY1" fmla="*/ 0 h 4005613"/>
              <a:gd name="connsiteX0" fmla="*/ 0 w 1246118"/>
              <a:gd name="connsiteY0" fmla="*/ 4005613 h 4005613"/>
              <a:gd name="connsiteX1" fmla="*/ 1246118 w 1246118"/>
              <a:gd name="connsiteY1" fmla="*/ 0 h 400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6118" h="4005613">
                <a:moveTo>
                  <a:pt x="0" y="4005613"/>
                </a:moveTo>
                <a:cubicBezTo>
                  <a:pt x="312938" y="3597640"/>
                  <a:pt x="1049624" y="781841"/>
                  <a:pt x="1246118" y="0"/>
                </a:cubicBezTo>
              </a:path>
            </a:pathLst>
          </a:custGeom>
          <a:noFill/>
          <a:ln w="5715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6425145" y="107244"/>
            <a:ext cx="4933137" cy="3120932"/>
            <a:chOff x="1545338" y="560629"/>
            <a:chExt cx="6740381" cy="4287165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2203704" y="749808"/>
              <a:ext cx="0" cy="40690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1681148" y="4416552"/>
              <a:ext cx="660457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926080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92784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721330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498770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5784232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069694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355156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64061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1681147" y="850392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681147" y="3703320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681147" y="2990088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681147" y="2276856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681147" y="1563624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1545338" y="560629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250</a:t>
              </a:r>
              <a:endParaRPr lang="en-US" dirty="0">
                <a:latin typeface="Nexa Bold" panose="02000000000000000000" pitchFamily="50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545338" y="1190625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545338" y="1907525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545338" y="2630019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545338" y="3323058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254649" y="4430328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954140" y="4458720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649085" y="4450303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150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363622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083724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250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798000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300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512538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3</a:t>
              </a:r>
              <a:r>
                <a:rPr lang="en-IN" sz="1200" dirty="0" smtClean="0">
                  <a:latin typeface="Nexa Bold" panose="02000000000000000000" pitchFamily="50" charset="0"/>
                </a:rPr>
                <a:t>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227077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 smtClean="0">
                  <a:latin typeface="Nexa Bold" panose="02000000000000000000" pitchFamily="50" charset="0"/>
                </a:rPr>
                <a:t>400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</p:grpSp>
      <p:sp>
        <p:nvSpPr>
          <p:cNvPr id="135" name="Freeform 134"/>
          <p:cNvSpPr/>
          <p:nvPr/>
        </p:nvSpPr>
        <p:spPr>
          <a:xfrm>
            <a:off x="6932505" y="2790888"/>
            <a:ext cx="4413251" cy="101178"/>
          </a:xfrm>
          <a:custGeom>
            <a:avLst/>
            <a:gdLst>
              <a:gd name="connsiteX0" fmla="*/ 0 w 4419600"/>
              <a:gd name="connsiteY0" fmla="*/ 111760 h 111760"/>
              <a:gd name="connsiteX1" fmla="*/ 4419600 w 4419600"/>
              <a:gd name="connsiteY1" fmla="*/ 0 h 111760"/>
              <a:gd name="connsiteX0" fmla="*/ 0 w 4419600"/>
              <a:gd name="connsiteY0" fmla="*/ 111760 h 111760"/>
              <a:gd name="connsiteX1" fmla="*/ 4419600 w 4419600"/>
              <a:gd name="connsiteY1" fmla="*/ 0 h 111760"/>
              <a:gd name="connsiteX0" fmla="*/ 0 w 4419600"/>
              <a:gd name="connsiteY0" fmla="*/ 130016 h 130016"/>
              <a:gd name="connsiteX1" fmla="*/ 4419600 w 4419600"/>
              <a:gd name="connsiteY1" fmla="*/ 18256 h 130016"/>
              <a:gd name="connsiteX0" fmla="*/ 101 w 4419701"/>
              <a:gd name="connsiteY0" fmla="*/ 134839 h 134839"/>
              <a:gd name="connsiteX1" fmla="*/ 4419701 w 4419701"/>
              <a:gd name="connsiteY1" fmla="*/ 23079 h 134839"/>
              <a:gd name="connsiteX0" fmla="*/ 101 w 4419701"/>
              <a:gd name="connsiteY0" fmla="*/ 111760 h 111760"/>
              <a:gd name="connsiteX1" fmla="*/ 4419701 w 4419701"/>
              <a:gd name="connsiteY1" fmla="*/ 0 h 111760"/>
              <a:gd name="connsiteX0" fmla="*/ 116 w 4419716"/>
              <a:gd name="connsiteY0" fmla="*/ 128644 h 128644"/>
              <a:gd name="connsiteX1" fmla="*/ 4419716 w 4419716"/>
              <a:gd name="connsiteY1" fmla="*/ 16884 h 128644"/>
              <a:gd name="connsiteX0" fmla="*/ 0 w 4419600"/>
              <a:gd name="connsiteY0" fmla="*/ 189208 h 189208"/>
              <a:gd name="connsiteX1" fmla="*/ 4419600 w 4419600"/>
              <a:gd name="connsiteY1" fmla="*/ 77448 h 189208"/>
              <a:gd name="connsiteX0" fmla="*/ 0 w 4419600"/>
              <a:gd name="connsiteY0" fmla="*/ 158491 h 158491"/>
              <a:gd name="connsiteX1" fmla="*/ 4419600 w 4419600"/>
              <a:gd name="connsiteY1" fmla="*/ 46731 h 158491"/>
              <a:gd name="connsiteX0" fmla="*/ 0 w 4419600"/>
              <a:gd name="connsiteY0" fmla="*/ 151703 h 151703"/>
              <a:gd name="connsiteX1" fmla="*/ 4419600 w 4419600"/>
              <a:gd name="connsiteY1" fmla="*/ 39943 h 151703"/>
              <a:gd name="connsiteX0" fmla="*/ 0 w 4411134"/>
              <a:gd name="connsiteY0" fmla="*/ 142665 h 142665"/>
              <a:gd name="connsiteX1" fmla="*/ 4411134 w 4411134"/>
              <a:gd name="connsiteY1" fmla="*/ 52071 h 142665"/>
              <a:gd name="connsiteX0" fmla="*/ 0 w 4411134"/>
              <a:gd name="connsiteY0" fmla="*/ 112131 h 112131"/>
              <a:gd name="connsiteX1" fmla="*/ 4411134 w 4411134"/>
              <a:gd name="connsiteY1" fmla="*/ 21537 h 112131"/>
              <a:gd name="connsiteX0" fmla="*/ 0 w 4413251"/>
              <a:gd name="connsiteY0" fmla="*/ 117658 h 117658"/>
              <a:gd name="connsiteX1" fmla="*/ 4413251 w 4413251"/>
              <a:gd name="connsiteY1" fmla="*/ 16480 h 117658"/>
              <a:gd name="connsiteX0" fmla="*/ 0 w 4413251"/>
              <a:gd name="connsiteY0" fmla="*/ 108481 h 108481"/>
              <a:gd name="connsiteX1" fmla="*/ 846245 w 4413251"/>
              <a:gd name="connsiteY1" fmla="*/ 40324 h 108481"/>
              <a:gd name="connsiteX2" fmla="*/ 4413251 w 4413251"/>
              <a:gd name="connsiteY2" fmla="*/ 7303 h 108481"/>
              <a:gd name="connsiteX0" fmla="*/ 0 w 4413251"/>
              <a:gd name="connsiteY0" fmla="*/ 108481 h 108481"/>
              <a:gd name="connsiteX1" fmla="*/ 846245 w 4413251"/>
              <a:gd name="connsiteY1" fmla="*/ 40324 h 108481"/>
              <a:gd name="connsiteX2" fmla="*/ 4413251 w 4413251"/>
              <a:gd name="connsiteY2" fmla="*/ 7303 h 108481"/>
              <a:gd name="connsiteX0" fmla="*/ 0 w 4413251"/>
              <a:gd name="connsiteY0" fmla="*/ 108481 h 108481"/>
              <a:gd name="connsiteX1" fmla="*/ 846245 w 4413251"/>
              <a:gd name="connsiteY1" fmla="*/ 40324 h 108481"/>
              <a:gd name="connsiteX2" fmla="*/ 4413251 w 4413251"/>
              <a:gd name="connsiteY2" fmla="*/ 7303 h 108481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4128 w 4413251"/>
              <a:gd name="connsiteY1" fmla="*/ 26671 h 101178"/>
              <a:gd name="connsiteX2" fmla="*/ 4413251 w 4413251"/>
              <a:gd name="connsiteY2" fmla="*/ 0 h 10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3251" h="101178">
                <a:moveTo>
                  <a:pt x="0" y="101178"/>
                </a:moveTo>
                <a:cubicBezTo>
                  <a:pt x="68721" y="22791"/>
                  <a:pt x="523243" y="32596"/>
                  <a:pt x="844128" y="26671"/>
                </a:cubicBezTo>
                <a:lnTo>
                  <a:pt x="4413251" y="0"/>
                </a:lnTo>
              </a:path>
            </a:pathLst>
          </a:custGeom>
          <a:noFill/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646333" y="206162"/>
            <a:ext cx="2954867" cy="297389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8008722" y="644449"/>
                <a:ext cx="838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722" y="644449"/>
                <a:ext cx="83820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9162167" y="2252614"/>
                <a:ext cx="1652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167" y="2252614"/>
                <a:ext cx="165221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7232795" y="3945993"/>
                <a:ext cx="838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95" y="3945993"/>
                <a:ext cx="83820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8673278" y="4547277"/>
                <a:ext cx="12870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func>
                        <m:func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278" y="4547277"/>
                <a:ext cx="1287049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51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4" grpId="0" animBg="1"/>
      <p:bldP spid="105" grpId="0" animBg="1"/>
      <p:bldP spid="135" grpId="0" animBg="1"/>
      <p:bldP spid="137" grpId="0"/>
      <p:bldP spid="138" grpId="0"/>
      <p:bldP spid="139" grpId="0"/>
      <p:bldP spid="1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52994"/>
          <a:stretch/>
        </p:blipFill>
        <p:spPr>
          <a:xfrm>
            <a:off x="1059880" y="1006076"/>
            <a:ext cx="11132120" cy="58519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Internet Searches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045116" y="2867877"/>
            <a:ext cx="3898233" cy="162667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Google sorts webpages in decreasing relevance to the query you asked!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7514123" y="1104682"/>
            <a:ext cx="2480109" cy="1003251"/>
          </a:xfrm>
          <a:prstGeom prst="wedgeRoundRectCallout">
            <a:avLst>
              <a:gd name="adj1" fmla="val -106702"/>
              <a:gd name="adj2" fmla="val 75827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Most relevant webpage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514123" y="4923823"/>
            <a:ext cx="2480109" cy="1003251"/>
          </a:xfrm>
          <a:prstGeom prst="wedgeRoundRectCallout">
            <a:avLst>
              <a:gd name="adj1" fmla="val -106702"/>
              <a:gd name="adj2" fmla="val 75827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Less relevant webpage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4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3413"/>
            <a:ext cx="12192000" cy="5635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Email Clients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151964" y="1006075"/>
            <a:ext cx="2480109" cy="1003251"/>
          </a:xfrm>
          <a:prstGeom prst="wedgeRoundRectCallout">
            <a:avLst>
              <a:gd name="adj1" fmla="val 80749"/>
              <a:gd name="adj2" fmla="val 93096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I can sort by date of receipt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7726842" y="3458214"/>
            <a:ext cx="2480109" cy="1003251"/>
          </a:xfrm>
          <a:prstGeom prst="wedgeRoundRectCallout">
            <a:avLst>
              <a:gd name="adj1" fmla="val 88900"/>
              <a:gd name="adj2" fmla="val -117973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I can sort by size of the mail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029729" y="3458215"/>
            <a:ext cx="2480109" cy="1003251"/>
          </a:xfrm>
          <a:prstGeom prst="wedgeRoundRectCallout">
            <a:avLst>
              <a:gd name="adj1" fmla="val -108254"/>
              <a:gd name="adj2" fmla="val -128527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I can sort by sender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7852611" y="1091726"/>
            <a:ext cx="2480109" cy="1003251"/>
          </a:xfrm>
          <a:prstGeom prst="wedgeRoundRectCallout">
            <a:avLst>
              <a:gd name="adj1" fmla="val -121449"/>
              <a:gd name="adj2" fmla="val 85421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I can sort by subject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8653" y="4644029"/>
            <a:ext cx="4217469" cy="162667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The same set of objects can be ordered by more than one criterion or “</a:t>
            </a:r>
            <a:r>
              <a:rPr lang="en-IN" sz="24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key</a:t>
            </a:r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”!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45693" y="4644029"/>
            <a:ext cx="4705151" cy="162667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Sort criterion can be numeric (e.g. size, date, relevance) or lexicographic (e.g. alphabetic)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3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 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1085531"/>
            <a:ext cx="11474824" cy="5635944"/>
          </a:xfrm>
        </p:spPr>
        <p:txBody>
          <a:bodyPr/>
          <a:lstStyle/>
          <a:p>
            <a:r>
              <a:rPr lang="en-IN" dirty="0" smtClean="0"/>
              <a:t>The ability to order objects (webpages, emails, movies, songs) according to varied and user-dictated criteria can be lucrative</a:t>
            </a:r>
          </a:p>
          <a:p>
            <a:r>
              <a:rPr lang="en-IN" dirty="0" smtClean="0"/>
              <a:t>A subfield of machine learning called </a:t>
            </a:r>
            <a:r>
              <a:rPr lang="en-IN" i="1" dirty="0" smtClean="0"/>
              <a:t>ranking</a:t>
            </a:r>
            <a:r>
              <a:rPr lang="en-IN" dirty="0" smtClean="0"/>
              <a:t> is dedicated to this and has immense applications – recommendation systems (Amazon, Flipkart), internet search, personalized medicine</a:t>
            </a:r>
          </a:p>
          <a:p>
            <a:r>
              <a:rPr lang="en-IN" dirty="0" smtClean="0"/>
              <a:t>Profs especially love sorting since it helps them assign grades!</a:t>
            </a:r>
          </a:p>
          <a:p>
            <a:r>
              <a:rPr lang="en-IN" dirty="0" smtClean="0"/>
              <a:t>Sorting can also make other (less fancy) operations very simple</a:t>
            </a:r>
          </a:p>
          <a:p>
            <a:r>
              <a:rPr lang="en-IN" dirty="0" smtClean="0"/>
              <a:t>Agenda for the next couple of lectures</a:t>
            </a:r>
          </a:p>
          <a:p>
            <a:pPr lvl="1"/>
            <a:r>
              <a:rPr lang="en-IN" dirty="0" smtClean="0"/>
              <a:t>Look at a few applications of sorting</a:t>
            </a:r>
          </a:p>
          <a:p>
            <a:pPr lvl="1"/>
            <a:r>
              <a:rPr lang="en-IN" dirty="0" smtClean="0"/>
              <a:t>Look at a few efficient techniques of sorting</a:t>
            </a:r>
          </a:p>
          <a:p>
            <a:pPr lvl="1"/>
            <a:r>
              <a:rPr lang="en-IN" dirty="0" smtClean="0"/>
              <a:t>Get introduced to the divide and conquer technique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6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 in Sorted 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7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Brute Force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2261937"/>
            <a:ext cx="11474824" cy="3999797"/>
          </a:xfrm>
        </p:spPr>
        <p:txBody>
          <a:bodyPr>
            <a:normAutofit/>
          </a:bodyPr>
          <a:lstStyle/>
          <a:p>
            <a:r>
              <a:rPr lang="en-IN" dirty="0" smtClean="0"/>
              <a:t>Is the element 4 </a:t>
            </a:r>
            <a:r>
              <a:rPr lang="en-US" dirty="0" smtClean="0"/>
              <a:t>present in the array?</a:t>
            </a:r>
          </a:p>
          <a:p>
            <a:pPr lvl="1"/>
            <a:r>
              <a:rPr lang="en-IN" dirty="0" smtClean="0"/>
              <a:t>Can search the array from left to right or right to left</a:t>
            </a:r>
          </a:p>
          <a:p>
            <a:pPr lvl="1"/>
            <a:r>
              <a:rPr lang="en-IN" dirty="0" smtClean="0">
                <a:latin typeface="Lucida Sans Typewriter" panose="020B0509030504030204" pitchFamily="49" charset="0"/>
              </a:rPr>
              <a:t> </a:t>
            </a:r>
            <a:r>
              <a:rPr lang="en-IN" sz="2000" dirty="0" smtClean="0">
                <a:latin typeface="Lucida Sans Typewriter" panose="020B0509030504030204" pitchFamily="49" charset="0"/>
              </a:rPr>
              <a:t>for(</a:t>
            </a:r>
            <a:r>
              <a:rPr lang="en-IN" sz="2000" dirty="0" err="1" smtClean="0">
                <a:latin typeface="Lucida Sans Typewriter" panose="020B0509030504030204" pitchFamily="49" charset="0"/>
              </a:rPr>
              <a:t>i</a:t>
            </a:r>
            <a:r>
              <a:rPr lang="en-IN" sz="2000" dirty="0" smtClean="0">
                <a:latin typeface="Lucida Sans Typewriter" panose="020B0509030504030204" pitchFamily="49" charset="0"/>
              </a:rPr>
              <a:t>=0;i&lt;11;i++) if(a[</a:t>
            </a:r>
            <a:r>
              <a:rPr lang="en-IN" sz="2000" dirty="0" err="1" smtClean="0">
                <a:latin typeface="Lucida Sans Typewriter" panose="020B0509030504030204" pitchFamily="49" charset="0"/>
              </a:rPr>
              <a:t>i</a:t>
            </a:r>
            <a:r>
              <a:rPr lang="en-IN" sz="2000" dirty="0" smtClean="0">
                <a:latin typeface="Lucida Sans Typewriter" panose="020B0509030504030204" pitchFamily="49" charset="0"/>
              </a:rPr>
              <a:t>]==4) return </a:t>
            </a:r>
            <a:r>
              <a:rPr lang="en-IN" sz="2000" dirty="0" err="1" smtClean="0">
                <a:latin typeface="Lucida Sans Typewriter" panose="020B0509030504030204" pitchFamily="49" charset="0"/>
              </a:rPr>
              <a:t>i</a:t>
            </a:r>
            <a:r>
              <a:rPr lang="en-IN" sz="2000" dirty="0" smtClean="0">
                <a:latin typeface="Lucida Sans Typewriter" panose="020B0509030504030204" pitchFamily="49" charset="0"/>
              </a:rPr>
              <a:t>; return -1;</a:t>
            </a:r>
          </a:p>
          <a:p>
            <a:pPr lvl="1"/>
            <a:r>
              <a:rPr lang="en-IN" dirty="0" smtClean="0">
                <a:latin typeface="Lucida Sans Typewriter" panose="020B0509030504030204" pitchFamily="49" charset="0"/>
              </a:rPr>
              <a:t> </a:t>
            </a:r>
            <a:r>
              <a:rPr lang="en-IN" sz="2000" dirty="0" smtClean="0">
                <a:latin typeface="Lucida Sans Typewriter" panose="020B0509030504030204" pitchFamily="49" charset="0"/>
              </a:rPr>
              <a:t>for(</a:t>
            </a:r>
            <a:r>
              <a:rPr lang="en-IN" sz="2000" dirty="0" err="1" smtClean="0">
                <a:latin typeface="Lucida Sans Typewriter" panose="020B0509030504030204" pitchFamily="49" charset="0"/>
              </a:rPr>
              <a:t>i</a:t>
            </a:r>
            <a:r>
              <a:rPr lang="en-IN" sz="2000" dirty="0" smtClean="0">
                <a:latin typeface="Lucida Sans Typewriter" panose="020B0509030504030204" pitchFamily="49" charset="0"/>
              </a:rPr>
              <a:t>=10;i&gt;=0;i--) if(a[</a:t>
            </a:r>
            <a:r>
              <a:rPr lang="en-IN" sz="2000" dirty="0" err="1" smtClean="0">
                <a:latin typeface="Lucida Sans Typewriter" panose="020B0509030504030204" pitchFamily="49" charset="0"/>
              </a:rPr>
              <a:t>i</a:t>
            </a:r>
            <a:r>
              <a:rPr lang="en-IN" sz="2000" dirty="0" smtClean="0">
                <a:latin typeface="Lucida Sans Typewriter" panose="020B0509030504030204" pitchFamily="49" charset="0"/>
              </a:rPr>
              <a:t>]==4) return </a:t>
            </a:r>
            <a:r>
              <a:rPr lang="en-IN" sz="2000" dirty="0" err="1" smtClean="0">
                <a:latin typeface="Lucida Sans Typewriter" panose="020B0509030504030204" pitchFamily="49" charset="0"/>
              </a:rPr>
              <a:t>i</a:t>
            </a:r>
            <a:r>
              <a:rPr lang="en-IN" sz="2000" dirty="0" smtClean="0">
                <a:latin typeface="Lucida Sans Typewriter" panose="020B0509030504030204" pitchFamily="49" charset="0"/>
              </a:rPr>
              <a:t>; return -1;</a:t>
            </a:r>
          </a:p>
          <a:p>
            <a:pPr lvl="1"/>
            <a:r>
              <a:rPr lang="en-IN" dirty="0" smtClean="0"/>
              <a:t>Searching from left seems faster for the query 4</a:t>
            </a:r>
            <a:endParaRPr lang="en-IN" b="0" dirty="0" smtClean="0"/>
          </a:p>
          <a:p>
            <a:r>
              <a:rPr lang="en-IN" dirty="0" smtClean="0"/>
              <a:t>Is the element 3 present in the array?</a:t>
            </a:r>
          </a:p>
          <a:p>
            <a:r>
              <a:rPr lang="en-IN" dirty="0" smtClean="0"/>
              <a:t>Is the element 5 present in the array?</a:t>
            </a:r>
          </a:p>
          <a:p>
            <a:r>
              <a:rPr lang="en-IN" dirty="0" smtClean="0"/>
              <a:t>If there are N elements in the array we have to do at least N operations (to verify absence) - can we do any better?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588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6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20281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4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81974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9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43667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05360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67053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4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28746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90439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8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852132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2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13825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3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975518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8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0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2261937"/>
                <a:ext cx="11474824" cy="3999797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The above array is sorted in ascending order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]≤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Can sort arrays in descending order too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Now lets try searching again by exploiting </a:t>
                </a:r>
                <a:r>
                  <a:rPr lang="en-IN" dirty="0" err="1" smtClean="0"/>
                  <a:t>sortedness</a:t>
                </a:r>
                <a:endParaRPr lang="en-IN" dirty="0"/>
              </a:p>
              <a:p>
                <a:r>
                  <a:rPr lang="en-IN" dirty="0" smtClean="0"/>
                  <a:t>Crucial insight: if we are searching for the element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/>
                  <a:t> and if we know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]&lt;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then we also know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for all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IN" dirty="0" smtClean="0">
                    <a:latin typeface="Nexa Bold Regular" panose="02000000000000000000" pitchFamily="2" charset="0"/>
                  </a:rPr>
                  <a:t>Proof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since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and array is sorted and we know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IN" dirty="0" smtClean="0"/>
                  <a:t>Similarly, if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then we also know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i="1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for all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IN" dirty="0" smtClean="0"/>
                  <a:t>We will use the above to eliminate vast swathes of the array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2261937"/>
                <a:ext cx="11474824" cy="3999797"/>
              </a:xfrm>
              <a:blipFill rotWithShape="0">
                <a:blip r:embed="rId2"/>
                <a:stretch>
                  <a:fillRect l="-956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588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20281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81974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43667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2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05360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3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67053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4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28746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4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90439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6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852132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8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13825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8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975518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9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83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2261937"/>
                <a:ext cx="11833412" cy="4459538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Suppose we check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IN" dirty="0" smtClean="0"/>
                  <a:t> Three possible outcomes</a:t>
                </a:r>
              </a:p>
              <a:p>
                <a:pPr lvl="1"/>
                <a:r>
                  <a:rPr lang="en-IN" dirty="0" smtClean="0"/>
                  <a:t>Case 1: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/>
                  <a:t>. Great we have found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/>
                  <a:t>. Go home and rest</a:t>
                </a:r>
              </a:p>
              <a:p>
                <a:pPr lvl="1"/>
                <a:r>
                  <a:rPr lang="en-IN" dirty="0" smtClean="0"/>
                  <a:t>Case 2: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/>
                  <a:t>. The left half of the array can never contain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/>
                  <a:t> (e.g.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IN" dirty="0" smtClean="0"/>
                  <a:t>)</a:t>
                </a:r>
              </a:p>
              <a:p>
                <a:pPr lvl="2"/>
                <a:r>
                  <a:rPr lang="en-IN" dirty="0" smtClean="0"/>
                  <a:t>Continue search 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7:11</m:t>
                        </m:r>
                      </m:e>
                    </m:d>
                  </m:oMath>
                </a14:m>
                <a:r>
                  <a:rPr lang="en-IN" dirty="0" smtClean="0"/>
                  <a:t> -- use the same trick again </a:t>
                </a:r>
              </a:p>
              <a:p>
                <a:pPr lvl="1"/>
                <a:r>
                  <a:rPr lang="en-IN" dirty="0" smtClean="0"/>
                  <a:t>Case 3: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/>
                  <a:t>. The right half of the array can never contain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/>
                  <a:t> (e.g.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IN" dirty="0" smtClean="0"/>
                  <a:t>)</a:t>
                </a:r>
              </a:p>
              <a:p>
                <a:pPr lvl="2"/>
                <a:r>
                  <a:rPr lang="en-IN" dirty="0"/>
                  <a:t>Continue search 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IN" dirty="0" smtClean="0"/>
                  <a:t> -- use the same trick again</a:t>
                </a:r>
              </a:p>
              <a:p>
                <a:r>
                  <a:rPr lang="en-IN" dirty="0" smtClean="0"/>
                  <a:t>So a win-win situation – we either find the element or else reduce the search space to only half of the array</a:t>
                </a:r>
              </a:p>
              <a:p>
                <a:r>
                  <a:rPr lang="en-IN" dirty="0" smtClean="0"/>
                  <a:t>Example of the </a:t>
                </a:r>
                <a:r>
                  <a:rPr lang="en-IN" i="1" dirty="0" smtClean="0"/>
                  <a:t>Divide and Conquer</a:t>
                </a:r>
                <a:r>
                  <a:rPr lang="en-IN" dirty="0" smtClean="0"/>
                  <a:t> technique – divide original problem into smaller instances of the same problem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2261937"/>
                <a:ext cx="11833412" cy="4459538"/>
              </a:xfrm>
              <a:blipFill rotWithShape="0">
                <a:blip r:embed="rId2"/>
                <a:stretch>
                  <a:fillRect l="-927" t="-2186" r="-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588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20281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81974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1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43667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2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05360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3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67053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4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28746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4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90439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6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852132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8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13825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8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975518" y="1119358"/>
            <a:ext cx="857894" cy="814736"/>
          </a:xfrm>
          <a:prstGeom prst="rect">
            <a:avLst/>
          </a:prstGeom>
          <a:solidFill>
            <a:schemeClr val="bg1"/>
          </a:solidFill>
          <a:ln w="762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Nexa Bold Regular" panose="02000000000000000000" pitchFamily="2" charset="0"/>
              </a:rPr>
              <a:t>9</a:t>
            </a:r>
            <a:endParaRPr lang="en-US" sz="40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9133" y="1006075"/>
            <a:ext cx="6333423" cy="10537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79444" y="1006075"/>
            <a:ext cx="6333423" cy="10537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5881526" y="308008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6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8" grpId="1" animBg="1"/>
      <p:bldP spid="27" grpId="0" animBg="1"/>
      <p:bldP spid="27" grpId="1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6893</TotalTime>
  <Words>1443</Words>
  <Application>Microsoft Office PowerPoint</Application>
  <PresentationFormat>Widescreen</PresentationFormat>
  <Paragraphs>310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Century</vt:lpstr>
      <vt:lpstr>Century Gothic</vt:lpstr>
      <vt:lpstr>Courier New</vt:lpstr>
      <vt:lpstr>Lucida Sans Typewriter</vt:lpstr>
      <vt:lpstr>Nexa Bold</vt:lpstr>
      <vt:lpstr>Nexa Bold Regular</vt:lpstr>
      <vt:lpstr>Nexa Book</vt:lpstr>
      <vt:lpstr>Nexa Book Italic</vt:lpstr>
      <vt:lpstr>Wingdings</vt:lpstr>
      <vt:lpstr>Office Theme</vt:lpstr>
      <vt:lpstr>Metropolitan</vt:lpstr>
      <vt:lpstr>Sorting in C</vt:lpstr>
      <vt:lpstr>What is Sorting?</vt:lpstr>
      <vt:lpstr>Internet Searches</vt:lpstr>
      <vt:lpstr>Email Clients</vt:lpstr>
      <vt:lpstr>Applications of Sorting</vt:lpstr>
      <vt:lpstr>Search in Sorted Arrays</vt:lpstr>
      <vt:lpstr>Brute Force Search</vt:lpstr>
      <vt:lpstr>Binary Search</vt:lpstr>
      <vt:lpstr>Binary Search</vt:lpstr>
      <vt:lpstr>Binary Search</vt:lpstr>
      <vt:lpstr>Binary Search</vt:lpstr>
      <vt:lpstr>Binary Search</vt:lpstr>
      <vt:lpstr>Asymptotic Time Complexity</vt:lpstr>
      <vt:lpstr>Asymptotic Time Complexity</vt:lpstr>
      <vt:lpstr>Big-Oh Notation</vt:lpstr>
      <vt:lpstr>Exercises</vt:lpstr>
      <vt:lpstr>Exercises</vt:lpstr>
      <vt:lpstr>Sorting Algorithms</vt:lpstr>
      <vt:lpstr>Selection Sort</vt:lpstr>
      <vt:lpstr>Selection Sort</vt:lpstr>
      <vt:lpstr>Selection Sort</vt:lpstr>
      <vt:lpstr>Time Complexity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353</cp:revision>
  <dcterms:created xsi:type="dcterms:W3CDTF">2017-08-01T15:26:12Z</dcterms:created>
  <dcterms:modified xsi:type="dcterms:W3CDTF">2019-12-19T07:36:00Z</dcterms:modified>
</cp:coreProperties>
</file>