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sldIdLst>
    <p:sldId id="304" r:id="rId3"/>
    <p:sldId id="261" r:id="rId4"/>
    <p:sldId id="276" r:id="rId5"/>
    <p:sldId id="273" r:id="rId6"/>
    <p:sldId id="277" r:id="rId7"/>
    <p:sldId id="278" r:id="rId8"/>
    <p:sldId id="280" r:id="rId9"/>
    <p:sldId id="281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8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5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7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6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9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3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4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7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8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F03B5E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rgbClr val="F03B5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2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6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58588" y="1006075"/>
            <a:ext cx="11474824" cy="567891"/>
            <a:chOff x="358588" y="1006075"/>
            <a:chExt cx="11474824" cy="567891"/>
          </a:xfrm>
        </p:grpSpPr>
        <p:sp>
          <p:nvSpPr>
            <p:cNvPr id="7" name="Rectangle 6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0" name="Left Bracket 39"/>
          <p:cNvSpPr/>
          <p:nvPr/>
        </p:nvSpPr>
        <p:spPr>
          <a:xfrm flipH="1">
            <a:off x="11666520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>
          <a:xfrm flipH="1">
            <a:off x="5817659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/>
          <p:cNvSpPr/>
          <p:nvPr/>
        </p:nvSpPr>
        <p:spPr>
          <a:xfrm>
            <a:off x="6121278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72417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121278" y="2580039"/>
            <a:ext cx="5798305" cy="1009532"/>
            <a:chOff x="6121278" y="2580039"/>
            <a:chExt cx="5798305" cy="1009532"/>
          </a:xfrm>
        </p:grpSpPr>
        <p:sp>
          <p:nvSpPr>
            <p:cNvPr id="52" name="Rectangle 51"/>
            <p:cNvSpPr/>
            <p:nvPr/>
          </p:nvSpPr>
          <p:spPr>
            <a:xfrm>
              <a:off x="6175620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02749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9878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57007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84136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811265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38394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65521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0" name="Left Bracket 59"/>
            <p:cNvSpPr/>
            <p:nvPr/>
          </p:nvSpPr>
          <p:spPr>
            <a:xfrm flipH="1">
              <a:off x="11666520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ket 61"/>
            <p:cNvSpPr/>
            <p:nvPr/>
          </p:nvSpPr>
          <p:spPr>
            <a:xfrm>
              <a:off x="6121278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2417" y="2580039"/>
            <a:ext cx="5798305" cy="1009532"/>
            <a:chOff x="272417" y="2580039"/>
            <a:chExt cx="5798305" cy="1009532"/>
          </a:xfrm>
        </p:grpSpPr>
        <p:sp>
          <p:nvSpPr>
            <p:cNvPr id="44" name="Rectangle 43"/>
            <p:cNvSpPr/>
            <p:nvPr/>
          </p:nvSpPr>
          <p:spPr>
            <a:xfrm>
              <a:off x="358588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5717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12846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39975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67104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94233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21362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48491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1" name="Left Bracket 60"/>
            <p:cNvSpPr/>
            <p:nvPr/>
          </p:nvSpPr>
          <p:spPr>
            <a:xfrm flipH="1">
              <a:off x="5817659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ket 62"/>
            <p:cNvSpPr/>
            <p:nvPr/>
          </p:nvSpPr>
          <p:spPr>
            <a:xfrm>
              <a:off x="272417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own Arrow 66"/>
          <p:cNvSpPr/>
          <p:nvPr/>
        </p:nvSpPr>
        <p:spPr>
          <a:xfrm>
            <a:off x="3008376" y="1848369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8833104" y="1848369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358588" y="4835969"/>
            <a:ext cx="11474824" cy="567891"/>
            <a:chOff x="358588" y="4835969"/>
            <a:chExt cx="11474824" cy="567891"/>
          </a:xfrm>
        </p:grpSpPr>
        <p:sp>
          <p:nvSpPr>
            <p:cNvPr id="70" name="Rectangle 69"/>
            <p:cNvSpPr/>
            <p:nvPr/>
          </p:nvSpPr>
          <p:spPr>
            <a:xfrm>
              <a:off x="6175620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02749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987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35700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08413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81126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53839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6552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58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8571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1284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3997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6710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94233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21362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4849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91" name="Down Arrow 90"/>
          <p:cNvSpPr/>
          <p:nvPr/>
        </p:nvSpPr>
        <p:spPr>
          <a:xfrm>
            <a:off x="5922264" y="3917558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539975" y="1837666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57007" y="1837666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67103" y="1905620"/>
            <a:ext cx="234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  <a:latin typeface="Nexa Bold Regular" panose="02000000000000000000" pitchFamily="2" charset="0"/>
              </a:rPr>
              <a:t>Merge Sort</a:t>
            </a:r>
            <a:endParaRPr lang="en-US" sz="2800" dirty="0">
              <a:solidFill>
                <a:srgbClr val="7030A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84136" y="1899221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rgbClr val="7030A0"/>
                </a:solidFill>
                <a:latin typeface="Nexa Bold Regular" panose="02000000000000000000" pitchFamily="2" charset="0"/>
              </a:rPr>
              <a:t>Merge Sort</a:t>
            </a:r>
            <a:endParaRPr lang="en-US" sz="2800" dirty="0">
              <a:solidFill>
                <a:srgbClr val="7030A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75620" y="3946703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 smtClean="0">
                <a:solidFill>
                  <a:srgbClr val="F39C12"/>
                </a:solidFill>
                <a:latin typeface="Nexa Bold Regular" panose="02000000000000000000" pitchFamily="2" charset="0"/>
              </a:rPr>
              <a:t>Merge</a:t>
            </a:r>
            <a:endParaRPr lang="en-US" sz="2800" dirty="0">
              <a:solidFill>
                <a:srgbClr val="F39C12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903539" y="5741488"/>
            <a:ext cx="7119348" cy="84643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Trick: Merging two sorted arrays is very easy!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48491" y="3905952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67" grpId="0" animBg="1"/>
      <p:bldP spid="68" grpId="0" animBg="1"/>
      <p:bldP spid="91" grpId="0" animBg="1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 animBg="1"/>
      <p:bldP spid="99" grpId="0"/>
      <p:bldP spid="9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32316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MERGE 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&lt;2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An empty or singleton array is sorted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ceil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Find the “middle” of the array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MERGESORT(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left half</a:t>
                </a:r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   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right half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eturn MERGE(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    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Merge the two halves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231654"/>
              </a:xfrm>
              <a:prstGeom prst="rect">
                <a:avLst/>
              </a:prstGeom>
              <a:blipFill rotWithShape="0">
                <a:blip r:embed="rId2"/>
                <a:stretch>
                  <a:fillRect l="-1059" t="-2425" r="-742" b="-447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58588" y="4276084"/>
                <a:ext cx="6086457" cy="122408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ECC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Uses a lot of extra memory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. Even MERGE uses extra memory – not good! Need an in-place version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4276084"/>
                <a:ext cx="6086457" cy="1224081"/>
              </a:xfrm>
              <a:prstGeom prst="roundRect">
                <a:avLst/>
              </a:prstGeom>
              <a:blipFill rotWithShape="0">
                <a:blip r:embed="rId3"/>
                <a:stretch>
                  <a:fillRect r="-894" b="-7143"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5293896" y="5170923"/>
                <a:ext cx="6539516" cy="9854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Why did we split as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and not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? Hint: end-case.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6" y="5170923"/>
                <a:ext cx="6539516" cy="985451"/>
              </a:xfrm>
              <a:prstGeom prst="roundRect">
                <a:avLst/>
              </a:prstGeom>
              <a:blipFill rotWithShape="0">
                <a:blip r:embed="rId4"/>
                <a:stretch>
                  <a:fillRect r="-1201" b="-3509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6864608" y="2814029"/>
            <a:ext cx="4968804" cy="1195026"/>
          </a:xfrm>
          <a:prstGeom prst="wedgeRectCallout">
            <a:avLst>
              <a:gd name="adj1" fmla="val -64661"/>
              <a:gd name="adj2" fmla="val 10786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sort algorithm is called </a:t>
            </a:r>
            <a:r>
              <a:rPr kumimoji="0" lang="en-IN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in-place</a:t>
            </a:r>
            <a:r>
              <a:rPr kumimoji="0" lang="en-IN" sz="24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if it does not use extra </a:t>
            </a:r>
            <a:r>
              <a:rPr kumimoji="0" lang="en-IN" sz="2400" b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e.g. </a:t>
            </a:r>
            <a:r>
              <a:rPr kumimoji="0" lang="en-IN" sz="24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extra arrays,</a:t>
            </a:r>
            <a:r>
              <a:rPr kumimoji="0" lang="en-IN" sz="2400" b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sort the given array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4402318" y="162863"/>
                <a:ext cx="7431094" cy="127268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Why didn’t we split as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? </a:t>
                </a: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No need to find middle element. Also, </a:t>
                </a:r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ould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have made one of the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mergesort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calls so simple!</a:t>
                </a:r>
                <a:endParaRPr lang="en-US" sz="2400" i="1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18" y="162863"/>
                <a:ext cx="7431094" cy="1272682"/>
              </a:xfrm>
              <a:prstGeom prst="roundRect">
                <a:avLst/>
              </a:prstGeom>
              <a:blipFill rotWithShape="0">
                <a:blip r:embed="rId5"/>
                <a:stretch>
                  <a:fillRect b="-5530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1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 smtClean="0"/>
                  <a:t> be the time taken for merge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time merging two sorted arrays with total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: find middle index)</a:t>
                </a:r>
              </a:p>
              <a:p>
                <a:r>
                  <a:rPr lang="en-IN" dirty="0" smtClean="0"/>
                  <a:t>We will show next that we can do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IN" dirty="0" smtClean="0"/>
                  <a:t>This recurrence is a bit harder to solve but we can still try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≤4⋅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to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version of merging we will show uses extra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memory. Can you develop a version that uses only 2-3 extra integer variables i.e. an </a:t>
                </a:r>
                <a:r>
                  <a:rPr lang="en-IN" i="1" dirty="0" smtClean="0"/>
                  <a:t>in-place</a:t>
                </a:r>
                <a:r>
                  <a:rPr lang="en-IN" dirty="0" smtClean="0"/>
                  <a:t> version of merge sort?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 r="-618" b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4355185" y="165096"/>
                <a:ext cx="7478228" cy="1195026"/>
              </a:xfrm>
              <a:prstGeom prst="wedgeRectCallout">
                <a:avLst>
                  <a:gd name="adj1" fmla="val -64661"/>
                  <a:gd name="adj2" fmla="val 107861"/>
                </a:avLst>
              </a:prstGeom>
              <a:solidFill>
                <a:sysClr val="window" lastClr="FFFFFF"/>
              </a:solidFill>
              <a:ln w="44450" cap="flat" cmpd="sng" algn="ctr">
                <a:solidFill>
                  <a:srgbClr val="E8AB4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kumimoji="0" lang="en-I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If we had</a:t>
                </a:r>
                <a:r>
                  <a:rPr lang="en-IN" sz="2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2400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−1: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then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≤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would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have given us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𝒪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(divide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properly to rule powerfully 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)</a:t>
                </a: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85" y="165096"/>
                <a:ext cx="7478228" cy="1195026"/>
              </a:xfrm>
              <a:prstGeom prst="wedgeRectCallout">
                <a:avLst>
                  <a:gd name="adj1" fmla="val -64661"/>
                  <a:gd name="adj2" fmla="val 107861"/>
                </a:avLst>
              </a:prstGeom>
              <a:blipFill rotWithShape="0">
                <a:blip r:embed="rId3"/>
                <a:stretch>
                  <a:fillRect t="-946" r="-212"/>
                </a:stretch>
              </a:blipFill>
              <a:ln w="44450" cap="flat" cmpd="sng" algn="ctr">
                <a:solidFill>
                  <a:srgbClr val="E8AB4E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Merge 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Given 2 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both sorted in ascending order</a:t>
                </a:r>
              </a:p>
              <a:p>
                <a:r>
                  <a:rPr lang="en-IN" dirty="0" smtClean="0"/>
                  <a:t>Want a combined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sorted in ascending order</a:t>
                </a:r>
              </a:p>
              <a:p>
                <a:r>
                  <a:rPr lang="en-IN" dirty="0" smtClean="0"/>
                  <a:t>Will maintain </a:t>
                </a:r>
                <a:r>
                  <a:rPr lang="en-IN" i="1" dirty="0" smtClean="0"/>
                  <a:t>active ranges </a:t>
                </a:r>
                <a:r>
                  <a:rPr lang="en-IN" dirty="0" smtClean="0"/>
                  <a:t>for both 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[0: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</a:t>
                </a:r>
                <a:r>
                  <a:rPr lang="en-IN" dirty="0" smtClean="0"/>
                  <a:t>ranges are the entire arrays </a:t>
                </a:r>
                <a:r>
                  <a:rPr lang="en-I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Invariant: at all points of time, we will ensure that elements in the non-active regions of the arrays would have been inserted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at their proper locations</a:t>
                </a:r>
              </a:p>
              <a:p>
                <a:r>
                  <a:rPr lang="en-IN" dirty="0" smtClean="0"/>
                  <a:t>At least one active </a:t>
                </a:r>
                <a:r>
                  <a:rPr lang="en-IN" dirty="0"/>
                  <a:t>region will shrink by one element at each </a:t>
                </a:r>
                <a:r>
                  <a:rPr lang="en-IN" dirty="0" smtClean="0"/>
                  <a:t>step</a:t>
                </a:r>
              </a:p>
              <a:p>
                <a:r>
                  <a:rPr lang="en-IN" dirty="0" smtClean="0"/>
                  <a:t>Trick: the largest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can be found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 smtClean="0"/>
                  <a:t> time since the 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are sorted. If unsorted it would have taken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92891" y="122556"/>
            <a:ext cx="7591350" cy="76096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Actually, we have already done this – see Week 7 Monday lab question 1 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400" i="1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Merge Operation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175620" y="1783077"/>
            <a:ext cx="5657792" cy="567891"/>
            <a:chOff x="6175620" y="1226896"/>
            <a:chExt cx="5657792" cy="567891"/>
          </a:xfrm>
        </p:grpSpPr>
        <p:sp>
          <p:nvSpPr>
            <p:cNvPr id="50" name="Rectangle 49"/>
            <p:cNvSpPr/>
            <p:nvPr/>
          </p:nvSpPr>
          <p:spPr>
            <a:xfrm>
              <a:off x="6175620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02749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29878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57007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84136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811265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538394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265521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58" name="Left Bracket 57"/>
          <p:cNvSpPr/>
          <p:nvPr/>
        </p:nvSpPr>
        <p:spPr>
          <a:xfrm flipH="1">
            <a:off x="11666520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/>
          <p:cNvSpPr/>
          <p:nvPr/>
        </p:nvSpPr>
        <p:spPr>
          <a:xfrm>
            <a:off x="6121278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58588" y="1783077"/>
            <a:ext cx="5657794" cy="567891"/>
            <a:chOff x="358588" y="1226896"/>
            <a:chExt cx="5657794" cy="567891"/>
          </a:xfrm>
        </p:grpSpPr>
        <p:sp>
          <p:nvSpPr>
            <p:cNvPr id="61" name="Rectangle 60"/>
            <p:cNvSpPr/>
            <p:nvPr/>
          </p:nvSpPr>
          <p:spPr>
            <a:xfrm>
              <a:off x="358588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85717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12846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39975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67104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94233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21362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48491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69" name="Left Bracket 68"/>
          <p:cNvSpPr/>
          <p:nvPr/>
        </p:nvSpPr>
        <p:spPr>
          <a:xfrm flipH="1">
            <a:off x="5817659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/>
          <p:cNvSpPr/>
          <p:nvPr/>
        </p:nvSpPr>
        <p:spPr>
          <a:xfrm>
            <a:off x="272417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5922264" y="2899775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175620" y="2928920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 smtClean="0">
                <a:solidFill>
                  <a:srgbClr val="F39C12"/>
                </a:solidFill>
                <a:latin typeface="Nexa Bold Regular" panose="02000000000000000000" pitchFamily="2" charset="0"/>
              </a:rPr>
              <a:t>Merge</a:t>
            </a:r>
            <a:endParaRPr lang="en-US" sz="2800" dirty="0">
              <a:solidFill>
                <a:srgbClr val="F39C12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4" name="Down Arrow 93"/>
          <p:cNvSpPr/>
          <p:nvPr/>
        </p:nvSpPr>
        <p:spPr>
          <a:xfrm>
            <a:off x="5518525" y="92950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11334992" y="92950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358588" y="3905849"/>
            <a:ext cx="11474824" cy="567891"/>
            <a:chOff x="358588" y="4835969"/>
            <a:chExt cx="11474824" cy="567891"/>
          </a:xfrm>
        </p:grpSpPr>
        <p:sp>
          <p:nvSpPr>
            <p:cNvPr id="114" name="Rectangle 113"/>
            <p:cNvSpPr/>
            <p:nvPr/>
          </p:nvSpPr>
          <p:spPr>
            <a:xfrm>
              <a:off x="6175620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02749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62987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35700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08413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81126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53839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26552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58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8571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81284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3997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6710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994233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721362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4849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6175620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02749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29878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357007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084136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811265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538394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265521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588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85717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12846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39975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67104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94233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21362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48491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684354" y="248163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54" y="2481639"/>
                <a:ext cx="92382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8558517" y="248163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517" y="2481639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634086" y="4801727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86" y="4801727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5405967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686503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1230661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496860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65700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77640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4936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234842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32232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337" y="5454265"/>
            <a:ext cx="287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exa Book" panose="02000000000000000000" pitchFamily="2" charset="0"/>
              </a:rPr>
              <a:t>9 is larger: A wins 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8337" y="5454265"/>
            <a:ext cx="370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exa Book" panose="02000000000000000000" pitchFamily="2" charset="0"/>
              </a:rPr>
              <a:t>9 is larger: A wins again 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8337" y="5454265"/>
            <a:ext cx="281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exa Book" panose="02000000000000000000" pitchFamily="2" charset="0"/>
              </a:rPr>
              <a:t>8 is larger: B wins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8337" y="5454265"/>
            <a:ext cx="373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exa Book" panose="02000000000000000000" pitchFamily="2" charset="0"/>
              </a:rPr>
              <a:t>8 is larger: B wins again</a:t>
            </a:r>
            <a:endParaRPr lang="en-US" sz="2400" dirty="0"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-0.05911 1.11111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5963 -2.59259E-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63 -2.59259E-6 L -0.11914 -2.59259E-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11 1.11111E-6 L -0.11797 1.11111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6094 1.11111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05977 -2.59259E-6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4 1.11111E-6 L -0.12162 1.11111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7 -2.59259E-6 L -0.11928 -2.59259E-6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97 1.11111E-6 L -0.17878 1.11111E-6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4 -2.59259E-6 L -0.1789 -2.59259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62 1.11111E-6 L -0.24076 1.11111E-6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28 -2.59259E-6 L -0.23855 -2.59259E-6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77 1.11111E-6 L -0.23724 1.11111E-6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76 1.11111E-6 L -0.29948 1.11111E-6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 -2.59259E-6 L -0.23854 -2.59259E-6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55 -2.59259E-6 L -0.29818 -2.59259E-6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9" grpId="0" animBg="1"/>
      <p:bldP spid="69" grpId="1" animBg="1"/>
      <p:bldP spid="69" grpId="2" animBg="1"/>
      <p:bldP spid="69" grpId="3" animBg="1"/>
      <p:bldP spid="69" grpId="4" animBg="1"/>
      <p:bldP spid="70" grpId="0" animBg="1"/>
      <p:bldP spid="88" grpId="0" animBg="1"/>
      <p:bldP spid="89" grpId="0"/>
      <p:bldP spid="94" grpId="0" animBg="1"/>
      <p:bldP spid="94" grpId="1" animBg="1"/>
      <p:bldP spid="94" grpId="2" animBg="1"/>
      <p:bldP spid="94" grpId="3" animBg="1"/>
      <p:bldP spid="94" grpId="4" animBg="1"/>
      <p:bldP spid="95" grpId="0" animBg="1"/>
      <p:bldP spid="95" grpId="1" animBg="1"/>
      <p:bldP spid="95" grpId="2" animBg="1"/>
      <p:bldP spid="95" grpId="3" animBg="1"/>
      <p:bldP spid="95" grpId="4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7" grpId="1" animBg="1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3" grpId="0"/>
      <p:bldP spid="3" grpId="1"/>
      <p:bldP spid="92" grpId="0"/>
      <p:bldP spid="92" grpId="1"/>
      <p:bldP spid="93" grpId="0"/>
      <p:bldP spid="93" grpId="1"/>
      <p:bldP spid="96" grpId="0"/>
      <p:bldP spid="9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Merge Operation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94" y="1197411"/>
                <a:ext cx="11833412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MERGE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respectively.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int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IN" sz="2800" b="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		     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exhausted a</a:t>
                </a:r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err="1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Elseif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	        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exhausted b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 err="1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Elseif</a:t>
                </a:r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 </a:t>
                </a: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Both active, a wins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			</a:t>
                </a: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  	 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Both active, b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1197411"/>
                <a:ext cx="11833412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1027" t="-1770" r="-821" b="-339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467149" y="5365399"/>
                <a:ext cx="6545557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Exercise: show that merging two arrays of size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takes time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49" y="5365399"/>
                <a:ext cx="6545557" cy="990951"/>
              </a:xfrm>
              <a:prstGeom prst="roundRect">
                <a:avLst/>
              </a:prstGeom>
              <a:blipFill rotWithShape="0">
                <a:blip r:embed="rId3"/>
                <a:stretch>
                  <a:fillRect r="-646" b="-290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79294" y="5365399"/>
                <a:ext cx="4970222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Exercise: write an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in-place</a:t>
                </a:r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version – cant allocate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5365399"/>
                <a:ext cx="4970222" cy="990951"/>
              </a:xfrm>
              <a:prstGeom prst="roundRect">
                <a:avLst/>
              </a:prstGeom>
              <a:blipFill rotWithShape="0">
                <a:blip r:embed="rId4"/>
                <a:stretch>
                  <a:fillRect b="-290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3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Very popular sorting algorithm – try this before anything else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 complexity but in practice faster than merge sort</a:t>
                </a:r>
              </a:p>
              <a:p>
                <a:r>
                  <a:rPr lang="en-IN" dirty="0" smtClean="0"/>
                  <a:t>Merge sort lazily divides the array into two equal halves, sorts the halves recursively and then spends time merging them</a:t>
                </a:r>
              </a:p>
              <a:p>
                <a:r>
                  <a:rPr lang="en-IN" dirty="0" smtClean="0"/>
                  <a:t>Quick sort is more careful in splitting the array so that no need for merging once the subarrays are sorted!</a:t>
                </a:r>
              </a:p>
              <a:p>
                <a:r>
                  <a:rPr lang="en-IN" dirty="0" smtClean="0"/>
                  <a:t>Based on a cool trick known as </a:t>
                </a:r>
                <a:r>
                  <a:rPr lang="en-IN" i="1" dirty="0" smtClean="0"/>
                  <a:t>partitioning</a:t>
                </a:r>
                <a:endParaRPr lang="en-IN" dirty="0" smtClean="0"/>
              </a:p>
              <a:p>
                <a:r>
                  <a:rPr lang="en-IN" dirty="0" smtClean="0"/>
                  <a:t>Analysis of quick sort is much more advanced – in worst case quicksort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 but this happens very </a:t>
                </a:r>
                <a:r>
                  <a:rPr lang="en-US" dirty="0" err="1" smtClean="0"/>
                  <a:t>very</a:t>
                </a:r>
                <a:r>
                  <a:rPr lang="en-US" dirty="0"/>
                  <a:t> </a:t>
                </a:r>
                <a:r>
                  <a:rPr lang="en-US" dirty="0" smtClean="0"/>
                  <a:t>rarely.</a:t>
                </a:r>
              </a:p>
              <a:p>
                <a:r>
                  <a:rPr lang="en-US" dirty="0" smtClean="0"/>
                  <a:t>On average quicksort enjoys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Partition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and any element of the array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(called pivot)</a:t>
                </a:r>
              </a:p>
              <a:p>
                <a:r>
                  <a:rPr lang="en-IN" dirty="0" smtClean="0"/>
                  <a:t>Create a new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which is arranged as follows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Notice that left and right halves are not sorted yet! </a:t>
                </a:r>
                <a:r>
                  <a:rPr lang="en-IN" dirty="0" smtClean="0">
                    <a:sym typeface="Wingdings" panose="05000000000000000000" pitchFamily="2" charset="2"/>
                  </a:rPr>
                  <a:t></a:t>
                </a:r>
                <a:endParaRPr lang="en-IN" dirty="0" smtClean="0"/>
              </a:p>
              <a:p>
                <a:r>
                  <a:rPr lang="en-IN" dirty="0" smtClean="0"/>
                  <a:t>Also, the two halves are not balanced (of same size) either </a:t>
                </a:r>
                <a:r>
                  <a:rPr lang="en-IN" dirty="0" smtClean="0">
                    <a:sym typeface="Wingdings" panose="05000000000000000000" pitchFamily="2" charset="2"/>
                  </a:rPr>
                  <a:t>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3192370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15814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7699349" y="239968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4790833" y="385487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90149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>
            <a:off x="537901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 flipH="1">
            <a:off x="439024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11658402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859" y="1982803"/>
            <a:ext cx="13475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7018" y="3201640"/>
            <a:ext cx="113578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”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73" y="3064134"/>
            <a:ext cx="10365654" cy="12341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 smtClean="0">
                <a:latin typeface="Nexa Book Italic" panose="02000000000000000000" pitchFamily="2" charset="0"/>
              </a:rPr>
              <a:t>Sorting is the process of arranging items systematically, ordered by some criterion</a:t>
            </a:r>
            <a:endParaRPr lang="en-US" sz="4000" dirty="0">
              <a:latin typeface="Nexa Book Italic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97003" y="1528480"/>
            <a:ext cx="4619904" cy="853712"/>
          </a:xfrm>
          <a:prstGeom prst="wedgeRectCallout">
            <a:avLst>
              <a:gd name="adj1" fmla="val 63481"/>
              <a:gd name="adj2" fmla="val 1356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Useful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itself – internet search and recommendation systems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825005" y="4680236"/>
            <a:ext cx="4619904" cy="1239118"/>
          </a:xfrm>
          <a:prstGeom prst="wedgeRectCallout">
            <a:avLst>
              <a:gd name="adj1" fmla="val -62212"/>
              <a:gd name="adj2" fmla="val -914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Makes searching very fast – can search within</a:t>
            </a:r>
            <a:r>
              <a:rPr lang="en-IN" sz="24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sorted elements in just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O(log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n) operations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724345" y="4707761"/>
            <a:ext cx="3927465" cy="1239118"/>
          </a:xfrm>
          <a:prstGeom prst="wedgeRectCallout">
            <a:avLst>
              <a:gd name="adj1" fmla="val 62053"/>
              <a:gd name="adj2" fmla="val 317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within</a:t>
            </a:r>
            <a:r>
              <a:rPr lang="en-IN" sz="24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unsorted elements can take as much as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O(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n) operations 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12676" y="-18051"/>
            <a:ext cx="4933137" cy="3120932"/>
            <a:chOff x="1545338" y="560629"/>
            <a:chExt cx="6740381" cy="42871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43" name="Freeform 42"/>
          <p:cNvSpPr/>
          <p:nvPr/>
        </p:nvSpPr>
        <p:spPr>
          <a:xfrm>
            <a:off x="7220036" y="2665593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933864" y="80867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296253" y="519154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53" y="519154"/>
                <a:ext cx="8382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49698" y="2127319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698" y="2127319"/>
                <a:ext cx="16522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3" grpId="0" animBg="1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7" y="2358188"/>
                <a:ext cx="11552877" cy="3903545"/>
              </a:xfrm>
            </p:spPr>
            <p:txBody>
              <a:bodyPr/>
              <a:lstStyle/>
              <a:p>
                <a:r>
                  <a:rPr lang="en-IN" dirty="0" smtClean="0"/>
                  <a:t>Notice that even though the subarrays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not sorted, every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smaller than or equal to every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This means that if we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recursively, no need to merge 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  <a:endParaRPr lang="en-US" dirty="0" smtClean="0"/>
              </a:p>
              <a:p>
                <a:r>
                  <a:rPr lang="en-IN" dirty="0" smtClean="0"/>
                  <a:t>Key to quicksort’s success – partition and recursively sort!</a:t>
                </a:r>
              </a:p>
              <a:p>
                <a:r>
                  <a:rPr lang="en-IN" dirty="0" smtClean="0"/>
                  <a:t>Will discuss a partition algorithm that ensures a stricter condition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instances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our algorithm will use extra memory</a:t>
                </a:r>
              </a:p>
              <a:p>
                <a:r>
                  <a:rPr lang="en-IN" dirty="0" smtClean="0"/>
                  <a:t>Time complexity analysis of quicksort beyond scope of ESC101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7" y="2358188"/>
                <a:ext cx="11552877" cy="3903545"/>
              </a:xfrm>
              <a:blipFill rotWithShape="0">
                <a:blip r:embed="rId2"/>
                <a:stretch>
                  <a:fillRect l="-950" t="-2656" r="-897" b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1039496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4790833" y="278559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290149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5379016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 flipH="1">
            <a:off x="4390246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flipH="1">
            <a:off x="11658402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68731" y="1640808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731" y="1640808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97769" y="1640808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69" y="1640808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3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366254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QUICKSORT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&lt;2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An empty or singleton array is sorted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CHOOSEPIVOT(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Choose a pivot value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)←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PARTITION(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)	  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Partition along chosen pivot</a:t>
                </a:r>
                <a:endParaRPr lang="en-IN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	 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left half</a:t>
                </a:r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right half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662541"/>
              </a:xfrm>
              <a:prstGeom prst="rect">
                <a:avLst/>
              </a:prstGeom>
              <a:blipFill rotWithShape="0">
                <a:blip r:embed="rId2"/>
                <a:stretch>
                  <a:fillRect l="-1059" t="-2145" r="-742" b="-3960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58589" y="4718847"/>
                <a:ext cx="7158742" cy="200262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ECC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Common choices for pivot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end elements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random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a random element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MEDIAN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median element of the array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4718847"/>
                <a:ext cx="7158742" cy="200262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7292742" y="4217222"/>
            <a:ext cx="4151696" cy="501626"/>
          </a:xfrm>
          <a:prstGeom prst="wedgeRoundRectCallout">
            <a:avLst>
              <a:gd name="adj1" fmla="val -83669"/>
              <a:gd name="adj2" fmla="val 196712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Most popular, inexpensive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603959" y="4793330"/>
            <a:ext cx="4090736" cy="501626"/>
          </a:xfrm>
          <a:prstGeom prst="wedgeRoundRectCallout">
            <a:avLst>
              <a:gd name="adj1" fmla="val -69427"/>
              <a:gd name="adj2" fmla="val 135310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Also common, inexpensive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037095" y="5424432"/>
            <a:ext cx="3796317" cy="756558"/>
          </a:xfrm>
          <a:prstGeom prst="wedgeRoundRectCallout">
            <a:avLst>
              <a:gd name="adj1" fmla="val -66192"/>
              <a:gd name="adj2" fmla="val 41843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Ensures balanced partition but 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3814252" y="1381450"/>
                <a:ext cx="3227571" cy="820132"/>
              </a:xfrm>
              <a:prstGeom prst="wedgeRoundRectCallout">
                <a:avLst>
                  <a:gd name="adj1" fmla="val -93599"/>
                  <a:gd name="adj2" fmla="val 111655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is the new location of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52" y="1381450"/>
                <a:ext cx="3227571" cy="820132"/>
              </a:xfrm>
              <a:prstGeom prst="wedgeRoundRectCallout">
                <a:avLst>
                  <a:gd name="adj1" fmla="val -93599"/>
                  <a:gd name="adj2" fmla="val 111655"/>
                  <a:gd name="adj3" fmla="val 16667"/>
                </a:avLst>
              </a:prstGeom>
              <a:blipFill rotWithShape="0">
                <a:blip r:embed="rId4"/>
                <a:stretch>
                  <a:fillRect t="-1717" r="-1500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0"/>
            <a:ext cx="11549614" cy="5772469"/>
          </a:xfrm>
        </p:spPr>
        <p:txBody>
          <a:bodyPr>
            <a:normAutofit/>
          </a:bodyPr>
          <a:lstStyle/>
          <a:p>
            <a:r>
              <a:rPr lang="en-IN" dirty="0" smtClean="0"/>
              <a:t>The partition procedure maintains an interesting structure of one active region sandwiched between two inactive regions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Invariant: elements in the left inactive region are strictly less than the pivot, those in right invariant region strictly larger than pivot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What about element(s) equal to the pivot – need to be careful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Lets see a visualization of the partition procedure in action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Note: these regions will be maintained on a separate array and not the original array – we will only take a simple left-to-right pass on the original array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2278574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83776" y="2239939"/>
            <a:ext cx="2908516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>
            <a:off x="3182656" y="2067379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45452" y="2239939"/>
            <a:ext cx="4362750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7302003" y="2067379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71148" y="288509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48" y="2885099"/>
                <a:ext cx="92382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264913" y="288509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913" y="2885099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4" grpId="0" animBg="1"/>
      <p:bldP spid="27" grpId="0" animBg="1"/>
      <p:bldP spid="25" grpId="0" animBg="1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58588" y="1949146"/>
            <a:ext cx="11474824" cy="567891"/>
            <a:chOff x="358588" y="1006075"/>
            <a:chExt cx="11474824" cy="567891"/>
          </a:xfrm>
        </p:grpSpPr>
        <p:sp>
          <p:nvSpPr>
            <p:cNvPr id="33" name="Rectangle 32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8588" y="3931927"/>
            <a:ext cx="11474824" cy="567891"/>
            <a:chOff x="358588" y="1006075"/>
            <a:chExt cx="11474824" cy="567891"/>
          </a:xfrm>
        </p:grpSpPr>
        <p:sp>
          <p:nvSpPr>
            <p:cNvPr id="50" name="Rectangle 49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175620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02749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9878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7007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84136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811265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538394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265521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8588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5717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12846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39975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67104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94233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21362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48491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428059" y="114066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9423994" y="564334"/>
            <a:ext cx="2409418" cy="584775"/>
            <a:chOff x="7969737" y="564334"/>
            <a:chExt cx="2409418" cy="584775"/>
          </a:xfrm>
        </p:grpSpPr>
        <p:sp>
          <p:nvSpPr>
            <p:cNvPr id="83" name="Rectangle 82"/>
            <p:cNvSpPr/>
            <p:nvPr/>
          </p:nvSpPr>
          <p:spPr>
            <a:xfrm>
              <a:off x="9811264" y="572777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69737" y="564334"/>
              <a:ext cx="1841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latin typeface="Nexa Bold Regular" panose="02000000000000000000" pitchFamily="2" charset="0"/>
                </a:rPr>
                <a:t>PIVOT =</a:t>
              </a:r>
              <a:endParaRPr lang="en-US" sz="3200" dirty="0">
                <a:latin typeface="Nexa Bold Regular" panose="02000000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Nexa Book" panose="02000000000000000000" pitchFamily="2" charset="0"/>
                  </a:rPr>
                  <a:t>9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184039" y="4716090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39" y="4716090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084136" y="4716091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136" y="4716091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Nexa Book" panose="02000000000000000000" pitchFamily="2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/>
          <p:cNvSpPr/>
          <p:nvPr/>
        </p:nvSpPr>
        <p:spPr>
          <a:xfrm>
            <a:off x="232056" y="371110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11739585" y="371110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Nexa Book" panose="02000000000000000000" pitchFamily="2" charset="0"/>
                  </a:rPr>
                  <a:t>9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744931" y="4897878"/>
                <a:ext cx="5339205" cy="1736646"/>
              </a:xfrm>
              <a:prstGeom prst="roundRect">
                <a:avLst/>
              </a:prstGeom>
              <a:noFill/>
              <a:ln w="57150">
                <a:solidFill>
                  <a:srgbClr val="2ECC7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 smtClean="0">
                    <a:latin typeface="Nexa Book" panose="02000000000000000000" pitchFamily="2" charset="0"/>
                  </a:rPr>
                  <a:t>Can’t insert 4 now as there are still elements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left to be processed. If we insert 4 now, we may violate our invariant later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31" y="4897878"/>
                <a:ext cx="5339205" cy="1736646"/>
              </a:xfrm>
              <a:prstGeom prst="roundRect">
                <a:avLst/>
              </a:prstGeom>
              <a:blipFill rotWithShape="0">
                <a:blip r:embed="rId6"/>
                <a:stretch>
                  <a:fillRect b="-680"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4109073" y="291206"/>
            <a:ext cx="5085476" cy="13280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Nexa Book" panose="02000000000000000000" pitchFamily="2" charset="0"/>
              </a:rPr>
              <a:t>We will insert all occurrences of the pivot element 4 after we are done with non-pivot elements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5119" y="291206"/>
            <a:ext cx="5244712" cy="13280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Nexa Book" panose="02000000000000000000" pitchFamily="2" charset="0"/>
              </a:rPr>
              <a:t>We are sure now that any blank spaces left must be occurrences of pivot 4 that we omitted earlier</a:t>
            </a:r>
            <a:endParaRPr lang="en-US" sz="2400" dirty="0"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8</a:t>
                </a:r>
                <a:r>
                  <a:rPr lang="en-IN" sz="24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Nexa Book" panose="02000000000000000000" pitchFamily="2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6615 -4.81481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5964 3.7037E-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6224 -4.81481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3.7037E-7 L 0.11928 3.7037E-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15 -4.81481E-6 L -0.1263 -4.81481E-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3.7037E-7 L 0.17891 3.7037E-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91 3.7037E-7 L 0.23803 3.7037E-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3 3.7037E-7 L 0.8349 3.7037E-7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24 -4.81481E-6 L 0.42018 -4.81481E-6 " pathEditMode="relative" rAng="0" ptsTypes="AA">
                                      <p:cBhvr>
                                        <p:cTn id="2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1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3 -4.81481E-6 L -0.36407 -4.81481E-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override="childStyle">
                                        <p:cTn id="2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5" presetClass="emph" presetSubtype="0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49 3.7037E-7 L 0.89454 3.7037E-7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06 -4.81481E-6 L -0.42396 -4.81481E-6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7" grpId="0"/>
      <p:bldP spid="87" grpId="1"/>
      <p:bldP spid="90" grpId="0"/>
      <p:bldP spid="91" grpId="0"/>
      <p:bldP spid="92" grpId="0"/>
      <p:bldP spid="92" grpId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5" grpId="4" animBg="1"/>
      <p:bldP spid="93" grpId="0"/>
      <p:bldP spid="93" grpId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7" grpId="0"/>
      <p:bldP spid="97" grpId="1"/>
      <p:bldP spid="98" grpId="0"/>
      <p:bldP spid="9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Partition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PARTITION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elements, pivot element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int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to be an empty array</a:t>
                </a:r>
                <a:endParaRPr lang="en-IN" sz="2800" i="1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++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++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found a left element</a:t>
                </a:r>
                <a:endParaRPr lang="en-IN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found a right element</a:t>
                </a:r>
                <a:endParaRPr lang="en-IN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++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Fill up the remaining places with the pivot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IN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1059" t="-1920" r="-794" b="-339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6576979" y="5665362"/>
            <a:ext cx="478130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Explore/invent yourself 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an</a:t>
            </a:r>
          </a:p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Nexa Book" panose="02000000000000000000" pitchFamily="2" charset="0"/>
              </a:rPr>
              <a:t>in-place </a:t>
            </a:r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partitioning 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588" y="5169886"/>
            <a:ext cx="6042683" cy="155158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Hint: the in-place algorithm uses an identical notion of inactive regions but swaps elements at the boundaries of the regions which are wrongly placed</a:t>
            </a:r>
            <a:endParaRPr lang="en-IN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/>
              <p:cNvSpPr/>
              <p:nvPr/>
            </p:nvSpPr>
            <p:spPr>
              <a:xfrm>
                <a:off x="6537582" y="4679647"/>
                <a:ext cx="4820700" cy="820132"/>
              </a:xfrm>
              <a:prstGeom prst="wedgeRoundRectCallout">
                <a:avLst>
                  <a:gd name="adj1" fmla="val -116674"/>
                  <a:gd name="adj2" fmla="val -4236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has to be (one of) the new location(s) of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Rounded 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582" y="4679647"/>
                <a:ext cx="4820700" cy="820132"/>
              </a:xfrm>
              <a:prstGeom prst="wedgeRoundRectCallout">
                <a:avLst>
                  <a:gd name="adj1" fmla="val -116674"/>
                  <a:gd name="adj2" fmla="val -42368"/>
                  <a:gd name="adj3" fmla="val 16667"/>
                </a:avLst>
              </a:prstGeom>
              <a:blipFill rotWithShape="0">
                <a:blip r:embed="rId3"/>
                <a:stretch>
                  <a:fillRect r="-147" b="-11765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/>
              <p:cNvSpPr/>
              <p:nvPr/>
            </p:nvSpPr>
            <p:spPr>
              <a:xfrm>
                <a:off x="6775147" y="3684048"/>
                <a:ext cx="4820700" cy="820132"/>
              </a:xfrm>
              <a:prstGeom prst="wedgeRoundRectCallout">
                <a:avLst>
                  <a:gd name="adj1" fmla="val -121172"/>
                  <a:gd name="adj2" fmla="val 6108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In fact, the entire range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is filled with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6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47" y="3684048"/>
                <a:ext cx="4820700" cy="820132"/>
              </a:xfrm>
              <a:prstGeom prst="wedgeRoundRectCallout">
                <a:avLst>
                  <a:gd name="adj1" fmla="val -121172"/>
                  <a:gd name="adj2" fmla="val 61081"/>
                  <a:gd name="adj3" fmla="val 16667"/>
                </a:avLst>
              </a:prstGeom>
              <a:blipFill rotWithShape="0">
                <a:blip r:embed="rId4"/>
                <a:stretch>
                  <a:fillRect t="-1852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6947555" y="1610847"/>
                <a:ext cx="4885857" cy="1088486"/>
              </a:xfrm>
              <a:prstGeom prst="wedgeRoundRectCallout">
                <a:avLst>
                  <a:gd name="adj1" fmla="val -101661"/>
                  <a:gd name="adj2" fmla="val 3931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Verify that after the first loop has ended, we must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some space left for pivot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55" y="1610847"/>
                <a:ext cx="4885857" cy="1088486"/>
              </a:xfrm>
              <a:prstGeom prst="wedgeRoundRectCallout">
                <a:avLst>
                  <a:gd name="adj1" fmla="val -101661"/>
                  <a:gd name="adj2" fmla="val 39318"/>
                  <a:gd name="adj3" fmla="val 16667"/>
                </a:avLst>
              </a:prstGeom>
              <a:blipFill rotWithShape="0">
                <a:blip r:embed="rId5"/>
                <a:stretch>
                  <a:fillRect t="-6316" b="-12632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88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Choice of Pivot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Most crucial step in quicksort – may make or break the algorithm</a:t>
                </a:r>
              </a:p>
              <a:p>
                <a:r>
                  <a:rPr lang="en-IN" dirty="0" smtClean="0"/>
                  <a:t>Suppose we are so unlucky that we always end up choosing the smallest or the largest element of the array as the pivot</a:t>
                </a:r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/>
                  <a:t>Choosing an element close to the median is most beneficial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Quicksort becomes selection sort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 </a:t>
                </a:r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3201995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99759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428059" y="240931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1334992" y="393882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90149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10921178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ular Callout 46"/>
              <p:cNvSpPr/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Ironically, if the array is already sorted and we use end elements as pivots, then quicksort takes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time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  <a:sym typeface="Wingdings" panose="05000000000000000000" pitchFamily="2" charset="2"/>
                  </a:rPr>
                  <a:t>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Rounded Rectangular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blipFill rotWithShape="0">
                <a:blip r:embed="rId3"/>
                <a:stretch>
                  <a:fillRect r="-478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folklore wisdom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77246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“Slow” algorithms with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time (selection/insertion/bubble sort) actually faster than merge/quicksort for small arrays!</a:t>
                </a:r>
              </a:p>
              <a:p>
                <a:r>
                  <a:rPr lang="en-IN" dirty="0" smtClean="0"/>
                  <a:t>Constants hidden by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 smtClean="0"/>
                  <a:t> are the devil here – overheads in merge/ quicksort: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𝑑𝑁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really small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IN" dirty="0" smtClean="0"/>
                  <a:t>When executing recursive algorithms like Merge/Quicksort, once subarrays become small ~10-50, call insertion/selection sort</a:t>
                </a:r>
              </a:p>
              <a:p>
                <a:r>
                  <a:rPr lang="en-IN" dirty="0" smtClean="0"/>
                  <a:t>Several </a:t>
                </a:r>
                <a:r>
                  <a:rPr lang="en-IN" i="1" dirty="0" smtClean="0"/>
                  <a:t>integer-sorting</a:t>
                </a:r>
                <a:r>
                  <a:rPr lang="en-IN" dirty="0" smtClean="0"/>
                  <a:t> algorithms like Radix sort, Counting sort. Work only on integer arrays but can sort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time!!</a:t>
                </a:r>
              </a:p>
              <a:p>
                <a:r>
                  <a:rPr lang="en-IN" dirty="0" smtClean="0"/>
                  <a:t>Speed is just one aspect of sorting algorithms. Many other aspects</a:t>
                </a:r>
              </a:p>
              <a:p>
                <a:pPr lvl="1"/>
                <a:r>
                  <a:rPr lang="en-IN" dirty="0" smtClean="0"/>
                  <a:t>Additional memory usage (is it an in-place sorting method or not?)</a:t>
                </a:r>
              </a:p>
              <a:p>
                <a:pPr lvl="1"/>
                <a:r>
                  <a:rPr lang="en-IN" dirty="0" smtClean="0"/>
                  <a:t>Stability (does the algorithm preserve the order of repeated elements?)</a:t>
                </a:r>
              </a:p>
              <a:p>
                <a:pPr lvl="1"/>
                <a:r>
                  <a:rPr lang="en-IN" dirty="0" smtClean="0"/>
                  <a:t>Is the method extra quick at sorting partially sorted arrays? </a:t>
                </a:r>
                <a:r>
                  <a:rPr lang="en-IN" dirty="0" err="1" smtClean="0"/>
                  <a:t>Qsort</a:t>
                </a:r>
                <a:r>
                  <a:rPr lang="en-IN" dirty="0" smtClean="0"/>
                  <a:t> isn’t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  <a:p>
                <a:r>
                  <a:rPr lang="en-IN" dirty="0" smtClean="0"/>
                  <a:t>We have very good knowledge of sorting – ESO207/CS345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772469"/>
              </a:xfrm>
              <a:blipFill rotWithShape="0">
                <a:blip r:embed="rId2"/>
                <a:stretch>
                  <a:fillRect l="-927" t="-1690" r="-134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One of the many (many) algorithms for sorting – very simple</a:t>
                </a:r>
              </a:p>
              <a:p>
                <a:r>
                  <a:rPr lang="en-IN" dirty="0" smtClean="0"/>
                  <a:t>Like binary search, maintains </a:t>
                </a:r>
                <a:r>
                  <a:rPr lang="en-IN" i="1" dirty="0" smtClean="0"/>
                  <a:t>active </a:t>
                </a:r>
                <a:r>
                  <a:rPr lang="en-IN" i="1" dirty="0"/>
                  <a:t>range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</a:t>
                </a: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Invariants</a:t>
                </a:r>
                <a:r>
                  <a:rPr lang="en-IN" dirty="0"/>
                  <a:t>: </a:t>
                </a:r>
                <a:r>
                  <a:rPr lang="en-IN" dirty="0" smtClean="0"/>
                  <a:t>we </a:t>
                </a:r>
                <a:r>
                  <a:rPr lang="en-IN" dirty="0"/>
                  <a:t>will ensure two things</a:t>
                </a:r>
              </a:p>
              <a:p>
                <a:pPr lvl="1"/>
                <a:r>
                  <a:rPr lang="en-IN" dirty="0"/>
                  <a:t>At all points of time, </a:t>
                </a:r>
                <a:r>
                  <a:rPr lang="en-IN" dirty="0" smtClean="0"/>
                  <a:t>the non-active portion will be sorted in ascending order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we will ensure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 smtClean="0"/>
                  <a:t>The non-active elements will never be smaller than the elements in the active range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active region will shrink by one element at each step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48571" y="5066247"/>
            <a:ext cx="8294859" cy="1472665"/>
            <a:chOff x="1686539" y="4826548"/>
            <a:chExt cx="8294859" cy="1472665"/>
          </a:xfrm>
        </p:grpSpPr>
        <p:sp>
          <p:nvSpPr>
            <p:cNvPr id="7" name="Rectangle 6"/>
            <p:cNvSpPr/>
            <p:nvPr/>
          </p:nvSpPr>
          <p:spPr>
            <a:xfrm>
              <a:off x="1858713" y="5130265"/>
              <a:ext cx="865232" cy="865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8289" y="5130265"/>
              <a:ext cx="865232" cy="8652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7865" y="5130265"/>
              <a:ext cx="865232" cy="865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7441" y="5130265"/>
              <a:ext cx="865232" cy="8652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017" y="5130265"/>
              <a:ext cx="865232" cy="865232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latin typeface="Nexa Bold Regular" panose="02000000000000000000" pitchFamily="2" charset="0"/>
                </a:rPr>
                <a:t>6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06593" y="5130265"/>
              <a:ext cx="865232" cy="8652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>
                  <a:solidFill>
                    <a:schemeClr val="bg1"/>
                  </a:solidFill>
                  <a:latin typeface="Nexa Bold Regular" panose="02000000000000000000" pitchFamily="2" charset="0"/>
                </a:rPr>
                <a:t>8</a:t>
              </a:r>
              <a:endParaRPr lang="en-US" sz="4000" dirty="0">
                <a:solidFill>
                  <a:schemeClr val="bg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16166" y="5130265"/>
              <a:ext cx="865232" cy="8652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bg1"/>
                  </a:solidFill>
                  <a:latin typeface="Nexa Bold Regular" panose="02000000000000000000" pitchFamily="2" charset="0"/>
                </a:rPr>
                <a:t>9</a:t>
              </a:r>
              <a:endParaRPr lang="en-US" sz="4000" dirty="0">
                <a:solidFill>
                  <a:schemeClr val="bg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flipH="1">
              <a:off x="5023316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686539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0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Notice that we never have to touch the non-active region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To maintain the invariant and still shrink the active region</a:t>
            </a:r>
          </a:p>
          <a:p>
            <a:pPr lvl="1"/>
            <a:r>
              <a:rPr lang="en-IN" dirty="0" smtClean="0"/>
              <a:t>We search for the largest element in the active region</a:t>
            </a:r>
          </a:p>
          <a:p>
            <a:pPr lvl="1"/>
            <a:r>
              <a:rPr lang="en-IN" dirty="0" smtClean="0"/>
              <a:t>Bring it to the right-most end of the active region using a swap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557" y="333563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2133" y="333563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709" y="333563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1285" y="333563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5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0861" y="333563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Nexa Bold Regular" panose="02000000000000000000" pitchFamily="2" charset="0"/>
              </a:rPr>
              <a:t>6</a:t>
            </a:r>
            <a:endParaRPr lang="en-US" sz="4000" dirty="0">
              <a:latin typeface="Nexa Bold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0437" y="333563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0010" y="333563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4" name="Left Bracket 13"/>
          <p:cNvSpPr/>
          <p:nvPr/>
        </p:nvSpPr>
        <p:spPr>
          <a:xfrm flipH="1">
            <a:off x="3897160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560383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1705" y="518740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2133" y="518740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557" y="518740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61285" y="518740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5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0861" y="518740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Nexa Bold Regular" panose="02000000000000000000" pitchFamily="2" charset="0"/>
              </a:rPr>
              <a:t>6</a:t>
            </a:r>
            <a:endParaRPr lang="en-US" sz="4000" dirty="0"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80437" y="518740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0010" y="518740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Left Bracket 24"/>
          <p:cNvSpPr/>
          <p:nvPr/>
        </p:nvSpPr>
        <p:spPr>
          <a:xfrm flipH="1">
            <a:off x="3897160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560383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7" idx="0"/>
            <a:endCxn id="9" idx="0"/>
          </p:cNvCxnSpPr>
          <p:nvPr/>
        </p:nvCxnSpPr>
        <p:spPr>
          <a:xfrm rot="5400000" flipH="1" flipV="1">
            <a:off x="2374749" y="2126056"/>
            <a:ext cx="12700" cy="2419152"/>
          </a:xfrm>
          <a:prstGeom prst="curvedConnector3">
            <a:avLst>
              <a:gd name="adj1" fmla="val 47557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2"/>
            <a:endCxn id="7" idx="2"/>
          </p:cNvCxnSpPr>
          <p:nvPr/>
        </p:nvCxnSpPr>
        <p:spPr>
          <a:xfrm rot="5400000">
            <a:off x="2374749" y="2991288"/>
            <a:ext cx="12700" cy="2419152"/>
          </a:xfrm>
          <a:prstGeom prst="curvedConnector3">
            <a:avLst>
              <a:gd name="adj1" fmla="val 5134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058903" y="3868994"/>
            <a:ext cx="293410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Verify that all promises of the invariant still hold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7121" y="3094468"/>
            <a:ext cx="1368804" cy="1368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1013 -4.4444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37" grpId="0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SELECTION 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−−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 active range is full 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array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FINDMAX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,0,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Location of 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largest element in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IN" sz="2800" b="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SWAP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Bring largest element to the end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blipFill rotWithShape="0">
                <a:blip r:embed="rId2"/>
                <a:stretch>
                  <a:fillRect l="-1059" t="-3299" r="-530" b="-583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653111" y="653752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convert this to proper C code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write a recursive version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SWAP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location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𝑡𝑚𝑝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𝑡𝑚𝑝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blipFill rotWithShape="0">
                <a:blip r:embed="rId3"/>
                <a:stretch>
                  <a:fillRect l="-2370" t="-3299" b="-659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FINDMAX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locations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++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func>
                          <m:func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func>
                      </m:e>
                    </m:func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blipFill rotWithShape="0">
                <a:blip r:embed="rId4"/>
                <a:stretch>
                  <a:fillRect l="-2004" t="-2796" b="-537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0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 smtClean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At any time step when active region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dirty="0" smtClean="0"/>
                  <a:t>, we do two things</a:t>
                </a:r>
              </a:p>
              <a:p>
                <a:pPr lvl="1"/>
                <a:r>
                  <a:rPr lang="en-IN" dirty="0" smtClean="0"/>
                  <a:t>Find the largest element within the active region –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Swap the largest element with the element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-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const</a:t>
                </a:r>
                <a:r>
                  <a:rPr lang="en-US" dirty="0" smtClean="0"/>
                  <a:t>)</a:t>
                </a:r>
              </a:p>
              <a:p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It is easy to show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some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Exercise: expand the recurrence as before and show that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Notice that selection sort doesn’t need any extra memory (except a few </a:t>
                </a:r>
                <a:r>
                  <a:rPr lang="en-IN" dirty="0" err="1" smtClean="0"/>
                  <a:t>tmp</a:t>
                </a:r>
                <a:r>
                  <a:rPr lang="en-IN" dirty="0" smtClean="0"/>
                  <a:t> variables to store one integer each) – </a:t>
                </a:r>
                <a:r>
                  <a:rPr lang="en-IN" i="1" dirty="0" smtClean="0"/>
                  <a:t>in-place sorting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</p:spPr>
            <p:txBody>
              <a:bodyPr/>
              <a:lstStyle/>
              <a:p>
                <a:r>
                  <a:rPr lang="en-IN" dirty="0" smtClean="0"/>
                  <a:t>Applications of sorting: ranking, recommendation, internet search</a:t>
                </a:r>
              </a:p>
              <a:p>
                <a:r>
                  <a:rPr lang="en-IN" dirty="0" smtClean="0"/>
                  <a:t>Brute force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Fast searches on sorted arrays: binary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Selection sort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Next: fast sorting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Merge Sort</a:t>
                </a:r>
              </a:p>
              <a:p>
                <a:pPr lvl="1"/>
                <a:r>
                  <a:rPr lang="en-IN" dirty="0" smtClean="0"/>
                  <a:t>Quick Sort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  <a:blipFill rotWithShape="0">
                <a:blip r:embed="rId3"/>
                <a:stretch>
                  <a:fillRect l="-1780" t="-1954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277010" y="3212662"/>
            <a:ext cx="5081272" cy="3120932"/>
            <a:chOff x="1342934" y="560629"/>
            <a:chExt cx="6942785" cy="42871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50117" y="560629"/>
              <a:ext cx="881021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42934" y="11906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42934" y="19075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42934" y="2630019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104" name="Freeform 103"/>
          <p:cNvSpPr/>
          <p:nvPr/>
        </p:nvSpPr>
        <p:spPr>
          <a:xfrm>
            <a:off x="6905128" y="3413829"/>
            <a:ext cx="530352" cy="2606040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0352" h="2606040">
                <a:moveTo>
                  <a:pt x="0" y="2606040"/>
                </a:moveTo>
                <a:cubicBezTo>
                  <a:pt x="286851" y="2592493"/>
                  <a:pt x="459402" y="813648"/>
                  <a:pt x="530352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6905128" y="3338814"/>
            <a:ext cx="3235451" cy="2665499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118" h="4005613">
                <a:moveTo>
                  <a:pt x="0" y="4005613"/>
                </a:moveTo>
                <a:cubicBezTo>
                  <a:pt x="312938" y="3597640"/>
                  <a:pt x="1049624" y="781841"/>
                  <a:pt x="1246118" y="0"/>
                </a:cubicBezTo>
              </a:path>
            </a:pathLst>
          </a:custGeom>
          <a:noFill/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6425145" y="107244"/>
            <a:ext cx="4933137" cy="3120932"/>
            <a:chOff x="1545338" y="560629"/>
            <a:chExt cx="6740381" cy="4287165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135" name="Freeform 134"/>
          <p:cNvSpPr/>
          <p:nvPr/>
        </p:nvSpPr>
        <p:spPr>
          <a:xfrm>
            <a:off x="6932505" y="2790888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646333" y="206162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animBg="1"/>
      <p:bldP spid="105" grpId="0" animBg="1"/>
      <p:bldP spid="135" grpId="0" animBg="1"/>
      <p:bldP spid="137" grpId="0"/>
      <p:bldP spid="138" grpId="0"/>
      <p:bldP spid="139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based Sorting Techniques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 smtClean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For selection sort,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Active region shrank too slowly which gave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Selection sort is quite an expensive algorithm (imagine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 </a:t>
                </a:r>
                <a:r>
                  <a:rPr lang="en-US" dirty="0"/>
                  <a:t>complexity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=1,000,000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items </a:t>
                </a:r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  <a:r>
                  <a:rPr lang="en-US" dirty="0" smtClean="0"/>
                  <a:t>) </a:t>
                </a:r>
                <a:r>
                  <a:rPr lang="en-US" dirty="0"/>
                  <a:t>– much better can be done</a:t>
                </a:r>
              </a:p>
              <a:p>
                <a:r>
                  <a:rPr lang="en-IN" dirty="0"/>
                  <a:t>Will study two algorithms based on divide and conquer technique</a:t>
                </a:r>
              </a:p>
              <a:p>
                <a:r>
                  <a:rPr lang="en-IN" dirty="0"/>
                  <a:t>Both techniques split an array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 into two arrays, </a:t>
                </a:r>
                <a:r>
                  <a:rPr lang="en-US" dirty="0"/>
                  <a:t>sorts each smaller array and then does some clean up operations</a:t>
                </a:r>
              </a:p>
              <a:p>
                <a:pPr lvl="1"/>
                <a:r>
                  <a:rPr lang="en-IN" dirty="0"/>
                  <a:t>Merge Sort: popular for sorting large scale databases</a:t>
                </a:r>
              </a:p>
              <a:p>
                <a:pPr lvl="1"/>
                <a:r>
                  <a:rPr lang="en-IN" dirty="0"/>
                  <a:t>Quick Sort: extremely popular in general (see </a:t>
                </a:r>
                <a:r>
                  <a:rPr lang="en-IN" dirty="0" err="1"/>
                  <a:t>qsort</a:t>
                </a:r>
                <a:r>
                  <a:rPr lang="en-IN" dirty="0"/>
                  <a:t>() in </a:t>
                </a:r>
                <a:r>
                  <a:rPr lang="en-IN" dirty="0" err="1"/>
                  <a:t>stdlib.h</a:t>
                </a:r>
                <a:r>
                  <a:rPr lang="en-I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</TotalTime>
  <Words>1320</Words>
  <Application>Microsoft Office PowerPoint</Application>
  <PresentationFormat>Widescreen</PresentationFormat>
  <Paragraphs>532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Century</vt:lpstr>
      <vt:lpstr>Century Gothic</vt:lpstr>
      <vt:lpstr>Courier New</vt:lpstr>
      <vt:lpstr>Nexa Bold</vt:lpstr>
      <vt:lpstr>Nexa Bold Regular</vt:lpstr>
      <vt:lpstr>Nexa Book</vt:lpstr>
      <vt:lpstr>Nexa Book Italic</vt:lpstr>
      <vt:lpstr>Wingdings</vt:lpstr>
      <vt:lpstr>Office Theme</vt:lpstr>
      <vt:lpstr>Metropolitan</vt:lpstr>
      <vt:lpstr>Advanced Sorting</vt:lpstr>
      <vt:lpstr>What is Sorting?</vt:lpstr>
      <vt:lpstr>Sorting Algorithms</vt:lpstr>
      <vt:lpstr>Selection Sort</vt:lpstr>
      <vt:lpstr>Selection Sort</vt:lpstr>
      <vt:lpstr>Selection Sort</vt:lpstr>
      <vt:lpstr>Time Complexity</vt:lpstr>
      <vt:lpstr>Summary</vt:lpstr>
      <vt:lpstr>Partition based Sorting Techniques</vt:lpstr>
      <vt:lpstr>Sorting Algorithms</vt:lpstr>
      <vt:lpstr>Merge Sort</vt:lpstr>
      <vt:lpstr>Merge Sort</vt:lpstr>
      <vt:lpstr>Time Complexity</vt:lpstr>
      <vt:lpstr>The Merge Operation</vt:lpstr>
      <vt:lpstr>The Merge Operation</vt:lpstr>
      <vt:lpstr>The Merge Operation</vt:lpstr>
      <vt:lpstr>Sorting Algorithms</vt:lpstr>
      <vt:lpstr>Quick Sort</vt:lpstr>
      <vt:lpstr>The Partition Technique</vt:lpstr>
      <vt:lpstr>Quick Sort</vt:lpstr>
      <vt:lpstr>Quick Sort</vt:lpstr>
      <vt:lpstr>The Partition Procedure</vt:lpstr>
      <vt:lpstr>The Partition Procedure</vt:lpstr>
      <vt:lpstr>The Partition Procedure</vt:lpstr>
      <vt:lpstr>Choice of Pivot</vt:lpstr>
      <vt:lpstr>Some folklore wisdom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369</cp:revision>
  <dcterms:created xsi:type="dcterms:W3CDTF">2017-08-01T15:26:12Z</dcterms:created>
  <dcterms:modified xsi:type="dcterms:W3CDTF">2019-12-19T07:37:27Z</dcterms:modified>
</cp:coreProperties>
</file>