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66" r:id="rId3"/>
    <p:sldId id="267" r:id="rId4"/>
    <p:sldId id="269" r:id="rId5"/>
    <p:sldId id="270" r:id="rId6"/>
    <p:sldId id="272" r:id="rId7"/>
    <p:sldId id="271" r:id="rId8"/>
    <p:sldId id="273" r:id="rId9"/>
    <p:sldId id="264" r:id="rId10"/>
    <p:sldId id="257" r:id="rId11"/>
    <p:sldId id="260" r:id="rId12"/>
    <p:sldId id="262" r:id="rId13"/>
    <p:sldId id="261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s.llvm.org/download.html" TargetMode="External"/><Relationship Id="rId2" Type="http://schemas.openxmlformats.org/officeDocument/2006/relationships/hyperlink" Target="https://sourceforge.net/projects/tdm-g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vs/communit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forces.com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codechef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There is no Mr C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We introduced the character of Mr C to make the discussion fun and engaging – no Mr C in reality</a:t>
            </a:r>
          </a:p>
          <a:p>
            <a:r>
              <a:rPr lang="en-IN" dirty="0" smtClean="0"/>
              <a:t>When we said Mr C, some times we were referring to the compiler, sometimes the runtime environment, and sometimes the </a:t>
            </a:r>
            <a:r>
              <a:rPr lang="en-IN" dirty="0" err="1" smtClean="0"/>
              <a:t>Prutor</a:t>
            </a:r>
            <a:r>
              <a:rPr lang="en-IN" dirty="0" smtClean="0"/>
              <a:t> application</a:t>
            </a:r>
          </a:p>
          <a:p>
            <a:r>
              <a:rPr lang="en-IN" dirty="0" smtClean="0"/>
              <a:t>Please use the term “compiler” from now on. People will not understand you if you keep referring to Mr C</a:t>
            </a:r>
          </a:p>
          <a:p>
            <a:r>
              <a:rPr lang="en-IN" dirty="0" smtClean="0"/>
              <a:t>Also, no clones of Mr C are born when functions get called </a:t>
            </a:r>
          </a:p>
          <a:p>
            <a:r>
              <a:rPr lang="en-IN" dirty="0" smtClean="0"/>
              <a:t>When functions are invoked, the control gets passed from one function to another along with arguments as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Acknowledgements - Tutors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2956" y="1032788"/>
            <a:ext cx="11241121" cy="5238931"/>
            <a:chOff x="251839" y="1032788"/>
            <a:chExt cx="11241121" cy="5238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0" t="25588" r="21115" b="33373"/>
            <a:stretch/>
          </p:blipFill>
          <p:spPr>
            <a:xfrm>
              <a:off x="7621841" y="2935830"/>
              <a:ext cx="1457557" cy="13953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06" t="8570" r="10496" b="39227"/>
            <a:stretch/>
          </p:blipFill>
          <p:spPr>
            <a:xfrm>
              <a:off x="5119044" y="2954350"/>
              <a:ext cx="1474312" cy="13656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7" t="7026" r="29926" b="35923"/>
            <a:stretch/>
          </p:blipFill>
          <p:spPr>
            <a:xfrm>
              <a:off x="2712393" y="1040160"/>
              <a:ext cx="1417389" cy="14457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3" t="219" r="15054" b="19562"/>
            <a:stretch/>
          </p:blipFill>
          <p:spPr>
            <a:xfrm>
              <a:off x="10103738" y="2965383"/>
              <a:ext cx="1348000" cy="13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1" t="14376" r="38722" b="45090"/>
            <a:stretch/>
          </p:blipFill>
          <p:spPr>
            <a:xfrm>
              <a:off x="5154412" y="4834335"/>
              <a:ext cx="1435127" cy="143512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0" t="6435" r="1475" b="36839"/>
            <a:stretch/>
          </p:blipFill>
          <p:spPr>
            <a:xfrm>
              <a:off x="251840" y="4830597"/>
              <a:ext cx="1441122" cy="14411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8" t="5477" r="33853" b="44685"/>
            <a:stretch/>
          </p:blipFill>
          <p:spPr>
            <a:xfrm>
              <a:off x="2675806" y="2916377"/>
              <a:ext cx="1426568" cy="14265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3" t="12211" r="25415" b="39089"/>
            <a:stretch/>
          </p:blipFill>
          <p:spPr>
            <a:xfrm>
              <a:off x="10035404" y="1032788"/>
              <a:ext cx="1457556" cy="145755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57" t="24773" r="42468" b="44702"/>
            <a:stretch/>
          </p:blipFill>
          <p:spPr>
            <a:xfrm>
              <a:off x="7572473" y="1039785"/>
              <a:ext cx="1429714" cy="144633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4" t="12671" r="13882" b="23227"/>
            <a:stretch/>
          </p:blipFill>
          <p:spPr>
            <a:xfrm>
              <a:off x="5159949" y="1056521"/>
              <a:ext cx="1389305" cy="141950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1" t="6746" r="38171" b="67298"/>
            <a:stretch/>
          </p:blipFill>
          <p:spPr>
            <a:xfrm>
              <a:off x="2711978" y="4839448"/>
              <a:ext cx="1426929" cy="142692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4" t="22948" r="18064" b="51929"/>
            <a:stretch/>
          </p:blipFill>
          <p:spPr>
            <a:xfrm>
              <a:off x="289266" y="2944725"/>
              <a:ext cx="1381117" cy="138111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9" t="12843" r="15717" b="33574"/>
            <a:stretch/>
          </p:blipFill>
          <p:spPr>
            <a:xfrm>
              <a:off x="251839" y="1051343"/>
              <a:ext cx="1427808" cy="142780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59249" y="2485897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Abhibhav</a:t>
            </a:r>
            <a:r>
              <a:rPr lang="en-US" b="1" dirty="0">
                <a:latin typeface="Century Gothic" panose="020B0502020202020204" pitchFamily="34" charset="0"/>
              </a:rPr>
              <a:t> Garg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633028" y="2490344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Abhisek</a:t>
            </a:r>
            <a:r>
              <a:rPr lang="en-US" b="1" dirty="0">
                <a:latin typeface="Century Gothic" panose="020B0502020202020204" pitchFamily="34" charset="0"/>
              </a:rPr>
              <a:t> Panda 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286687" y="2476028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Ankit </a:t>
            </a:r>
            <a:r>
              <a:rPr lang="en-US" b="1" dirty="0" err="1">
                <a:latin typeface="Century Gothic" panose="020B0502020202020204" pitchFamily="34" charset="0"/>
              </a:rPr>
              <a:t>Jalan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625879" y="2476028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Ayush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Tulsyan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133148" y="2485897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Kunal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Kapila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0" y="4313383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Massand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Sagar</a:t>
            </a:r>
            <a:r>
              <a:rPr lang="en-US" b="1" dirty="0">
                <a:latin typeface="Century Gothic" panose="020B0502020202020204" pitchFamily="34" charset="0"/>
              </a:rPr>
              <a:t> Sunil 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746841" y="4313383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Nikita </a:t>
            </a:r>
            <a:r>
              <a:rPr lang="en-US" b="1" dirty="0" err="1">
                <a:latin typeface="Century Gothic" panose="020B0502020202020204" pitchFamily="34" charset="0"/>
              </a:rPr>
              <a:t>Awasthi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4777140" y="4313383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Paramkusam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Niranjan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5149837" y="6266377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Siddharth</a:t>
            </a:r>
            <a:r>
              <a:rPr lang="en-US" b="1" dirty="0">
                <a:latin typeface="Century Gothic" panose="020B0502020202020204" pitchFamily="34" charset="0"/>
              </a:rPr>
              <a:t> Mittal 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903918" y="4313383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Prakhar</a:t>
            </a:r>
            <a:r>
              <a:rPr lang="en-US" b="1" dirty="0">
                <a:latin typeface="Century Gothic" panose="020B0502020202020204" pitchFamily="34" charset="0"/>
              </a:rPr>
              <a:t> Agarwal 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7664883" y="4313383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Parth</a:t>
            </a:r>
            <a:r>
              <a:rPr lang="en-US" b="1" dirty="0">
                <a:latin typeface="Century Gothic" panose="020B0502020202020204" pitchFamily="34" charset="0"/>
              </a:rPr>
              <a:t> Sharma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318195" y="6234935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Sanket</a:t>
            </a:r>
            <a:r>
              <a:rPr lang="en-US" b="1" dirty="0">
                <a:latin typeface="Century Gothic" panose="020B0502020202020204" pitchFamily="34" charset="0"/>
              </a:rPr>
              <a:t> Gandhi 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2540854" y="6234935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Shashank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Shekhar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5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Acknowledgements – TAs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942658"/>
            <a:ext cx="2543367" cy="5746377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THEORY TAs</a:t>
            </a:r>
            <a:endParaRPr lang="en-US" sz="1800" b="1" dirty="0" smtClean="0"/>
          </a:p>
          <a:p>
            <a:r>
              <a:rPr lang="en-US" sz="1800" dirty="0" smtClean="0"/>
              <a:t>AMIT </a:t>
            </a:r>
            <a:r>
              <a:rPr lang="en-US" sz="1800" dirty="0"/>
              <a:t>CHANDAK</a:t>
            </a:r>
          </a:p>
          <a:p>
            <a:r>
              <a:rPr lang="en-US" sz="1800" dirty="0"/>
              <a:t>AVIDEEP MUKHERJEE</a:t>
            </a:r>
          </a:p>
          <a:p>
            <a:r>
              <a:rPr lang="en-US" sz="1800" dirty="0"/>
              <a:t>DESAI ANERI HIREN</a:t>
            </a:r>
          </a:p>
          <a:p>
            <a:r>
              <a:rPr lang="en-US" sz="1800" dirty="0"/>
              <a:t>DIXIT KUMAR</a:t>
            </a:r>
          </a:p>
          <a:p>
            <a:r>
              <a:rPr lang="en-US" sz="1800" dirty="0"/>
              <a:t>GOURAV TAKHAR</a:t>
            </a:r>
          </a:p>
          <a:p>
            <a:r>
              <a:rPr lang="en-US" sz="1800" dirty="0"/>
              <a:t>NIRJHAR ROY</a:t>
            </a:r>
          </a:p>
          <a:p>
            <a:r>
              <a:rPr lang="en-US" sz="1800" dirty="0"/>
              <a:t>PANKAJ SIWAN</a:t>
            </a:r>
          </a:p>
          <a:p>
            <a:r>
              <a:rPr lang="en-US" sz="1800" dirty="0"/>
              <a:t>PRAFULLA SAXENA</a:t>
            </a:r>
          </a:p>
          <a:p>
            <a:r>
              <a:rPr lang="en-US" sz="1800" dirty="0"/>
              <a:t>PRATEEK DWIVEDI</a:t>
            </a:r>
          </a:p>
          <a:p>
            <a:r>
              <a:rPr lang="en-US" sz="1800" dirty="0"/>
              <a:t>RAHUL SHARMA</a:t>
            </a:r>
          </a:p>
          <a:p>
            <a:r>
              <a:rPr lang="en-US" sz="1800" dirty="0"/>
              <a:t>SOUMYA BANERJEE</a:t>
            </a:r>
          </a:p>
          <a:p>
            <a:r>
              <a:rPr lang="en-US" sz="1800" dirty="0"/>
              <a:t>VIKAS MAURYA</a:t>
            </a:r>
          </a:p>
          <a:p>
            <a:r>
              <a:rPr lang="en-US" sz="1800" dirty="0"/>
              <a:t>WASEEM AKRAM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2555476" y="942658"/>
            <a:ext cx="3081517" cy="5915342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LAB TAs</a:t>
            </a:r>
            <a:endParaRPr lang="en-US" sz="1800" b="1" dirty="0" smtClean="0"/>
          </a:p>
          <a:p>
            <a:r>
              <a:rPr lang="en-US" sz="1800" dirty="0" smtClean="0"/>
              <a:t>ABHISHEK </a:t>
            </a:r>
            <a:r>
              <a:rPr lang="en-US" sz="1800" dirty="0"/>
              <a:t>GUPTA</a:t>
            </a:r>
          </a:p>
          <a:p>
            <a:r>
              <a:rPr lang="en-US" sz="1800" dirty="0"/>
              <a:t>ABHISHEK KUMAR</a:t>
            </a:r>
          </a:p>
          <a:p>
            <a:r>
              <a:rPr lang="en-US" sz="1800" dirty="0"/>
              <a:t>ADITYA JAIN</a:t>
            </a:r>
          </a:p>
          <a:p>
            <a:r>
              <a:rPr lang="en-US" sz="1800" dirty="0"/>
              <a:t>AMIT KUMAR</a:t>
            </a:r>
          </a:p>
          <a:p>
            <a:r>
              <a:rPr lang="en-US" sz="1800" dirty="0"/>
              <a:t>ANKIT KUMAR</a:t>
            </a:r>
          </a:p>
          <a:p>
            <a:r>
              <a:rPr lang="en-US" sz="1800" dirty="0"/>
              <a:t>ANKIT SHARMA</a:t>
            </a:r>
          </a:p>
          <a:p>
            <a:r>
              <a:rPr lang="en-US" sz="1800" dirty="0"/>
              <a:t>ANKUR</a:t>
            </a:r>
          </a:p>
          <a:p>
            <a:r>
              <a:rPr lang="en-US" sz="1800" dirty="0"/>
              <a:t>APPU B</a:t>
            </a:r>
          </a:p>
          <a:p>
            <a:r>
              <a:rPr lang="en-US" sz="1800" dirty="0"/>
              <a:t>ARUNKUMAR VEDIAPPAN</a:t>
            </a:r>
          </a:p>
          <a:p>
            <a:r>
              <a:rPr lang="en-US" sz="1800" dirty="0"/>
              <a:t>ASHISH PAL</a:t>
            </a:r>
          </a:p>
          <a:p>
            <a:r>
              <a:rPr lang="en-US" sz="1800" dirty="0"/>
              <a:t>AVIJIT ROY</a:t>
            </a:r>
          </a:p>
          <a:p>
            <a:r>
              <a:rPr lang="en-US" sz="1800" dirty="0"/>
              <a:t>BIDYA SARKAR</a:t>
            </a:r>
          </a:p>
          <a:p>
            <a:r>
              <a:rPr lang="en-US" sz="1800" dirty="0"/>
              <a:t>DARSHAK CHHATBAR</a:t>
            </a:r>
          </a:p>
          <a:p>
            <a:r>
              <a:rPr lang="en-US" sz="1800" dirty="0"/>
              <a:t>DARSHIT SHAILESH VAKIL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5649102" y="942658"/>
            <a:ext cx="3382343" cy="5915342"/>
          </a:xfrm>
        </p:spPr>
        <p:txBody>
          <a:bodyPr>
            <a:noAutofit/>
          </a:bodyPr>
          <a:lstStyle/>
          <a:p>
            <a:r>
              <a:rPr lang="en-US" sz="1800" dirty="0"/>
              <a:t>DEEPAK </a:t>
            </a:r>
            <a:r>
              <a:rPr lang="en-US" sz="1800" dirty="0" smtClean="0"/>
              <a:t>YADAV</a:t>
            </a:r>
            <a:endParaRPr lang="en-US" sz="1800" dirty="0"/>
          </a:p>
          <a:p>
            <a:r>
              <a:rPr lang="en-US" sz="1800" dirty="0"/>
              <a:t>DEEPAK </a:t>
            </a:r>
            <a:r>
              <a:rPr lang="en-US" sz="1800" dirty="0" smtClean="0"/>
              <a:t>YADAV</a:t>
            </a:r>
            <a:endParaRPr lang="en-US" sz="1800" dirty="0"/>
          </a:p>
          <a:p>
            <a:r>
              <a:rPr lang="en-US" sz="1800" dirty="0"/>
              <a:t>HARIKRISHNAN BALAGOPAL</a:t>
            </a:r>
          </a:p>
          <a:p>
            <a:r>
              <a:rPr lang="en-US" sz="1800" dirty="0"/>
              <a:t>HARIOM</a:t>
            </a:r>
          </a:p>
          <a:p>
            <a:r>
              <a:rPr lang="en-US" sz="1800" dirty="0"/>
              <a:t>HARSHIT GUPTA</a:t>
            </a:r>
          </a:p>
          <a:p>
            <a:r>
              <a:rPr lang="en-US" sz="1800" dirty="0"/>
              <a:t>HEMANT PARIHAR</a:t>
            </a:r>
          </a:p>
          <a:p>
            <a:r>
              <a:rPr lang="en-US" sz="1800" dirty="0"/>
              <a:t>HIMANSHU SARAIYA</a:t>
            </a:r>
          </a:p>
          <a:p>
            <a:r>
              <a:rPr lang="en-US" sz="1800" dirty="0"/>
              <a:t>HIMANSHU SINGLA</a:t>
            </a:r>
          </a:p>
          <a:p>
            <a:r>
              <a:rPr lang="en-US" sz="1800" dirty="0"/>
              <a:t>I G PRASAD</a:t>
            </a:r>
          </a:p>
          <a:p>
            <a:r>
              <a:rPr lang="en-US" sz="1800" dirty="0"/>
              <a:t>JATIN ASWAL</a:t>
            </a:r>
          </a:p>
          <a:p>
            <a:r>
              <a:rPr lang="en-US" sz="1800" dirty="0"/>
              <a:t>JATIN DEV</a:t>
            </a:r>
          </a:p>
          <a:p>
            <a:r>
              <a:rPr lang="en-US" sz="1800" dirty="0"/>
              <a:t>JIMMY KUMAR</a:t>
            </a:r>
          </a:p>
          <a:p>
            <a:r>
              <a:rPr lang="en-US" sz="1800" dirty="0"/>
              <a:t>KAPIL KUMAR</a:t>
            </a:r>
          </a:p>
          <a:p>
            <a:r>
              <a:rPr lang="en-US" sz="1800" dirty="0"/>
              <a:t>KULDEEP SAHU</a:t>
            </a:r>
          </a:p>
          <a:p>
            <a:r>
              <a:rPr lang="en-US" sz="1800" dirty="0"/>
              <a:t>MANISH MAZUMDER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9043555" y="942658"/>
            <a:ext cx="3147781" cy="5915342"/>
          </a:xfrm>
        </p:spPr>
        <p:txBody>
          <a:bodyPr>
            <a:noAutofit/>
          </a:bodyPr>
          <a:lstStyle/>
          <a:p>
            <a:r>
              <a:rPr lang="en-US" sz="1800" dirty="0"/>
              <a:t>MAYANK RAWAT</a:t>
            </a:r>
          </a:p>
          <a:p>
            <a:r>
              <a:rPr lang="en-US" sz="1800" dirty="0"/>
              <a:t>MIRIYALA JEEVAN KUMAR</a:t>
            </a:r>
          </a:p>
          <a:p>
            <a:r>
              <a:rPr lang="en-US" sz="1800" dirty="0"/>
              <a:t>MOHIT MALHOTRA</a:t>
            </a:r>
          </a:p>
          <a:p>
            <a:r>
              <a:rPr lang="en-US" sz="1800" dirty="0"/>
              <a:t>NAMAN NARANG</a:t>
            </a:r>
          </a:p>
          <a:p>
            <a:r>
              <a:rPr lang="en-US" sz="1800" dirty="0"/>
              <a:t>NIKHIL SHAGRITHAYA</a:t>
            </a:r>
          </a:p>
          <a:p>
            <a:r>
              <a:rPr lang="en-US" sz="1800" dirty="0"/>
              <a:t>NITIN VIVEK BHARTI</a:t>
            </a:r>
          </a:p>
          <a:p>
            <a:r>
              <a:rPr lang="en-US" sz="1800" dirty="0"/>
              <a:t>NITISH MANGESH KALAN</a:t>
            </a:r>
          </a:p>
          <a:p>
            <a:r>
              <a:rPr lang="en-US" sz="1800" dirty="0"/>
              <a:t>PRABHATH NAMPALLY</a:t>
            </a:r>
          </a:p>
          <a:p>
            <a:r>
              <a:rPr lang="en-US" sz="1800" dirty="0"/>
              <a:t>PRANJAL JAIN</a:t>
            </a:r>
          </a:p>
          <a:p>
            <a:r>
              <a:rPr lang="en-US" sz="1800" dirty="0"/>
              <a:t>PRATEEK SAMAIYA</a:t>
            </a:r>
          </a:p>
          <a:p>
            <a:r>
              <a:rPr lang="en-US" sz="1800" dirty="0"/>
              <a:t>RAHUL KUMAR SINGH</a:t>
            </a:r>
          </a:p>
          <a:p>
            <a:r>
              <a:rPr lang="en-US" sz="1800" dirty="0"/>
              <a:t>RAJAT</a:t>
            </a:r>
          </a:p>
          <a:p>
            <a:r>
              <a:rPr lang="en-US" sz="1800" dirty="0"/>
              <a:t>SAGAR</a:t>
            </a:r>
          </a:p>
          <a:p>
            <a:r>
              <a:rPr lang="en-US" sz="1800" dirty="0"/>
              <a:t>SURAJIT GHOSH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5476" y="864704"/>
            <a:ext cx="9635860" cy="59932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4704"/>
            <a:ext cx="2494280" cy="59932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Acknowledgements - Admins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t="20898" r="43299" b="21705"/>
          <a:stretch/>
        </p:blipFill>
        <p:spPr>
          <a:xfrm rot="5400000">
            <a:off x="6499934" y="1356803"/>
            <a:ext cx="1774265" cy="1684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5" t="5435" r="23591" b="36594"/>
          <a:stretch/>
        </p:blipFill>
        <p:spPr>
          <a:xfrm>
            <a:off x="1169914" y="1312136"/>
            <a:ext cx="1788264" cy="1788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16964" r="29768" b="33855"/>
          <a:stretch/>
        </p:blipFill>
        <p:spPr>
          <a:xfrm>
            <a:off x="3778663" y="1312137"/>
            <a:ext cx="1779104" cy="1779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8377" b="3992"/>
          <a:stretch/>
        </p:blipFill>
        <p:spPr>
          <a:xfrm>
            <a:off x="9280448" y="1312136"/>
            <a:ext cx="1734900" cy="1774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8663" y="3100400"/>
            <a:ext cx="177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Amey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Karkare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16365" y="3100400"/>
            <a:ext cx="185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Piyush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1513" y="3931397"/>
            <a:ext cx="166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Head CC and Co-creator of </a:t>
            </a:r>
            <a:r>
              <a:rPr lang="en-IN" dirty="0" err="1" smtClean="0"/>
              <a:t>Prutor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09800" y="3931397"/>
            <a:ext cx="166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Faculty Tutor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7514" y="3100402"/>
            <a:ext cx="177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Bhaskar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Mukhoty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2018" y="3100400"/>
            <a:ext cx="177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Umair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Z. Ahmed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2565" y="3931397"/>
            <a:ext cx="166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Prutor</a:t>
            </a:r>
            <a:r>
              <a:rPr lang="en-IN" dirty="0" smtClean="0"/>
              <a:t> Admin and Co-creator of </a:t>
            </a:r>
            <a:r>
              <a:rPr lang="en-IN" dirty="0" err="1" smtClean="0"/>
              <a:t>Prutor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5272" y="3931397"/>
            <a:ext cx="166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Workflow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3353" y="36191"/>
            <a:ext cx="11938647" cy="1075433"/>
          </a:xfrm>
        </p:spPr>
        <p:txBody>
          <a:bodyPr>
            <a:normAutofit/>
          </a:bodyPr>
          <a:lstStyle/>
          <a:p>
            <a:r>
              <a:rPr lang="en-IN" dirty="0"/>
              <a:t>Acknowledgements – </a:t>
            </a:r>
            <a:r>
              <a:rPr lang="en-IN" dirty="0" smtClean="0"/>
              <a:t>Staff Members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b="1" dirty="0" smtClean="0"/>
              <a:t>CC staff members</a:t>
            </a:r>
            <a:r>
              <a:rPr lang="en-IN" dirty="0" smtClean="0"/>
              <a:t>: Mr </a:t>
            </a:r>
            <a:r>
              <a:rPr lang="en-IN" dirty="0" err="1" smtClean="0"/>
              <a:t>Gopesh</a:t>
            </a:r>
            <a:r>
              <a:rPr lang="en-IN" dirty="0" smtClean="0"/>
              <a:t> Tiwari, Mr </a:t>
            </a:r>
            <a:r>
              <a:rPr lang="en-IN" dirty="0" err="1" smtClean="0"/>
              <a:t>Soumitri</a:t>
            </a:r>
            <a:r>
              <a:rPr lang="en-IN" dirty="0" smtClean="0"/>
              <a:t> Mishra</a:t>
            </a:r>
          </a:p>
          <a:p>
            <a:r>
              <a:rPr lang="en-IN" b="1" dirty="0" smtClean="0"/>
              <a:t>NCL staff members</a:t>
            </a:r>
            <a:r>
              <a:rPr lang="en-IN" dirty="0" smtClean="0"/>
              <a:t>: Mr </a:t>
            </a:r>
            <a:r>
              <a:rPr lang="en-IN" dirty="0" err="1" smtClean="0"/>
              <a:t>Awanish</a:t>
            </a:r>
            <a:r>
              <a:rPr lang="en-IN" dirty="0" smtClean="0"/>
              <a:t> Kumar</a:t>
            </a:r>
          </a:p>
          <a:p>
            <a:r>
              <a:rPr lang="en-IN" b="1" dirty="0" smtClean="0"/>
              <a:t>CSE Office staff members</a:t>
            </a:r>
            <a:r>
              <a:rPr lang="en-IN" dirty="0" smtClean="0"/>
              <a:t>: Mr Prashant Kumar </a:t>
            </a:r>
            <a:r>
              <a:rPr lang="en-IN" dirty="0" err="1" smtClean="0"/>
              <a:t>Sahu</a:t>
            </a:r>
            <a:r>
              <a:rPr lang="en-IN" dirty="0" smtClean="0"/>
              <a:t>, Mr Rajesh Kumar, Mr </a:t>
            </a:r>
            <a:r>
              <a:rPr lang="en-IN" dirty="0" err="1" smtClean="0"/>
              <a:t>Ranjan</a:t>
            </a:r>
            <a:r>
              <a:rPr lang="en-IN" dirty="0" smtClean="0"/>
              <a:t> Kumar, Mr </a:t>
            </a:r>
            <a:r>
              <a:rPr lang="en-IN" dirty="0" err="1" smtClean="0"/>
              <a:t>Anubhav</a:t>
            </a:r>
            <a:r>
              <a:rPr lang="en-IN" dirty="0" smtClean="0"/>
              <a:t> Kumar Arya, Mr Amit Kumar Bharti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Acknowlegements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b="1" dirty="0" err="1" smtClean="0"/>
              <a:t>Prutor</a:t>
            </a:r>
            <a:r>
              <a:rPr lang="en-IN" b="1" dirty="0" smtClean="0"/>
              <a:t> Team</a:t>
            </a:r>
            <a:r>
              <a:rPr lang="en-IN" dirty="0" smtClean="0"/>
              <a:t>: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Karkare</a:t>
            </a:r>
            <a:r>
              <a:rPr lang="en-IN" dirty="0" smtClean="0"/>
              <a:t>, </a:t>
            </a:r>
            <a:r>
              <a:rPr lang="en-IN" dirty="0" err="1" smtClean="0"/>
              <a:t>Umair</a:t>
            </a:r>
            <a:endParaRPr lang="en-IN" dirty="0" smtClean="0"/>
          </a:p>
          <a:p>
            <a:r>
              <a:rPr lang="en-IN" b="1" dirty="0" smtClean="0"/>
              <a:t>Previous instructors</a:t>
            </a:r>
            <a:r>
              <a:rPr lang="en-IN" dirty="0" smtClean="0"/>
              <a:t>: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Sumit</a:t>
            </a:r>
            <a:r>
              <a:rPr lang="en-IN" dirty="0" smtClean="0"/>
              <a:t> </a:t>
            </a:r>
            <a:r>
              <a:rPr lang="en-IN" dirty="0" err="1" smtClean="0"/>
              <a:t>Ganguly</a:t>
            </a:r>
            <a:r>
              <a:rPr lang="en-IN" dirty="0" smtClean="0"/>
              <a:t>, </a:t>
            </a:r>
            <a:r>
              <a:rPr lang="en-IN" dirty="0" err="1" smtClean="0"/>
              <a:t>Prof.</a:t>
            </a:r>
            <a:r>
              <a:rPr lang="en-IN" dirty="0" smtClean="0"/>
              <a:t> Nitin </a:t>
            </a:r>
            <a:r>
              <a:rPr lang="en-IN" dirty="0" err="1" smtClean="0"/>
              <a:t>Saxena</a:t>
            </a:r>
            <a:r>
              <a:rPr lang="en-IN" dirty="0" smtClean="0"/>
              <a:t>,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Amey</a:t>
            </a:r>
            <a:r>
              <a:rPr lang="en-IN" dirty="0" smtClean="0"/>
              <a:t> </a:t>
            </a:r>
            <a:r>
              <a:rPr lang="en-IN" dirty="0" err="1" smtClean="0"/>
              <a:t>Karkare</a:t>
            </a:r>
            <a:r>
              <a:rPr lang="en-IN" dirty="0" smtClean="0"/>
              <a:t>,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Indranil</a:t>
            </a:r>
            <a:r>
              <a:rPr lang="en-IN" dirty="0" smtClean="0"/>
              <a:t> </a:t>
            </a:r>
            <a:r>
              <a:rPr lang="en-IN" dirty="0" err="1" smtClean="0"/>
              <a:t>Saha</a:t>
            </a:r>
            <a:r>
              <a:rPr lang="en-IN" dirty="0" smtClean="0"/>
              <a:t>,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Nisheeth</a:t>
            </a:r>
            <a:r>
              <a:rPr lang="en-IN" dirty="0" smtClean="0"/>
              <a:t> Srivastava,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Rajat</a:t>
            </a:r>
            <a:r>
              <a:rPr lang="en-IN" dirty="0" smtClean="0"/>
              <a:t> Mittal (</a:t>
            </a:r>
            <a:r>
              <a:rPr lang="en-IN" dirty="0"/>
              <a:t>H</a:t>
            </a:r>
            <a:r>
              <a:rPr lang="en-IN" dirty="0" smtClean="0"/>
              <a:t>indi lectures), </a:t>
            </a:r>
            <a:r>
              <a:rPr lang="en-IN" dirty="0" err="1" smtClean="0"/>
              <a:t>Prof.</a:t>
            </a:r>
            <a:r>
              <a:rPr lang="en-IN" dirty="0" smtClean="0"/>
              <a:t> Vinay </a:t>
            </a:r>
            <a:r>
              <a:rPr lang="en-IN" dirty="0" err="1" smtClean="0"/>
              <a:t>Namboodiri</a:t>
            </a:r>
            <a:endParaRPr lang="en-IN" dirty="0" smtClean="0"/>
          </a:p>
          <a:p>
            <a:r>
              <a:rPr lang="en-IN" dirty="0" smtClean="0"/>
              <a:t>Material in this offering was based on their material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b="1" dirty="0" smtClean="0"/>
              <a:t>Piazza Team</a:t>
            </a:r>
            <a:r>
              <a:rPr lang="en-IN" dirty="0" smtClean="0"/>
              <a:t>: helpful for discussions and clearing doubts</a:t>
            </a:r>
          </a:p>
          <a:p>
            <a:r>
              <a:rPr lang="en-IN" b="1" dirty="0" err="1" smtClean="0"/>
              <a:t>Gradescope</a:t>
            </a:r>
            <a:r>
              <a:rPr lang="en-IN" b="1" dirty="0" smtClean="0"/>
              <a:t> Team</a:t>
            </a:r>
            <a:r>
              <a:rPr lang="en-IN" dirty="0" smtClean="0"/>
              <a:t>: extremely vital for massive 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in Linux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Can store your stuff in files</a:t>
            </a:r>
          </a:p>
          <a:p>
            <a:r>
              <a:rPr lang="en-IN" dirty="0" smtClean="0"/>
              <a:t>File names have </a:t>
            </a:r>
            <a:r>
              <a:rPr lang="en-IN" i="1" dirty="0" smtClean="0"/>
              <a:t>extensions </a:t>
            </a:r>
            <a:r>
              <a:rPr lang="en-IN" dirty="0" smtClean="0"/>
              <a:t>telling us what kind of a file it is</a:t>
            </a:r>
          </a:p>
          <a:p>
            <a:pPr lvl="1"/>
            <a:r>
              <a:rPr lang="en-IN" dirty="0" smtClean="0"/>
              <a:t>Files that store C programs often have names that end with .c</a:t>
            </a:r>
            <a:r>
              <a:rPr lang="en-US" dirty="0" smtClean="0"/>
              <a:t> for example </a:t>
            </a:r>
            <a:r>
              <a:rPr lang="en-US" dirty="0" err="1" smtClean="0"/>
              <a:t>hello.c</a:t>
            </a:r>
            <a:r>
              <a:rPr lang="en-US" dirty="0" smtClean="0"/>
              <a:t>, </a:t>
            </a:r>
            <a:r>
              <a:rPr lang="en-US" dirty="0" err="1" smtClean="0"/>
              <a:t>pointers.c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IN" dirty="0" smtClean="0"/>
              <a:t>Files that store images often have names that end with .jpg or .</a:t>
            </a:r>
            <a:r>
              <a:rPr lang="en-IN" dirty="0" err="1" smtClean="0"/>
              <a:t>png</a:t>
            </a:r>
            <a:r>
              <a:rPr lang="en-IN" dirty="0" smtClean="0"/>
              <a:t> or .bmp</a:t>
            </a:r>
          </a:p>
          <a:p>
            <a:pPr lvl="1"/>
            <a:r>
              <a:rPr lang="en-IN" dirty="0" smtClean="0"/>
              <a:t>Files that store videos often have names that end with .</a:t>
            </a:r>
            <a:r>
              <a:rPr lang="en-IN" dirty="0" err="1" smtClean="0"/>
              <a:t>avi</a:t>
            </a:r>
            <a:r>
              <a:rPr lang="en-IN" dirty="0" smtClean="0"/>
              <a:t> or .mp4</a:t>
            </a:r>
          </a:p>
          <a:p>
            <a:pPr lvl="1"/>
            <a:r>
              <a:rPr lang="en-IN" dirty="0" smtClean="0"/>
              <a:t>Files that store PHP programs (another language) end with .</a:t>
            </a:r>
            <a:r>
              <a:rPr lang="en-IN" dirty="0" err="1" smtClean="0"/>
              <a:t>php</a:t>
            </a:r>
            <a:endParaRPr lang="en-IN" dirty="0" smtClean="0"/>
          </a:p>
          <a:p>
            <a:pPr lvl="1"/>
            <a:r>
              <a:rPr lang="en-IN" dirty="0" smtClean="0"/>
              <a:t>Files that store SQL commands (another language) end with .</a:t>
            </a:r>
            <a:r>
              <a:rPr lang="en-IN" dirty="0" err="1" smtClean="0"/>
              <a:t>sql</a:t>
            </a:r>
            <a:endParaRPr lang="en-IN" dirty="0" smtClean="0"/>
          </a:p>
          <a:p>
            <a:pPr lvl="1"/>
            <a:r>
              <a:rPr lang="en-IN" dirty="0" smtClean="0"/>
              <a:t>.c, .jpg, .</a:t>
            </a:r>
            <a:r>
              <a:rPr lang="en-IN" dirty="0" err="1" smtClean="0"/>
              <a:t>avi</a:t>
            </a:r>
            <a:r>
              <a:rPr lang="en-IN" dirty="0" smtClean="0"/>
              <a:t>, .</a:t>
            </a:r>
            <a:r>
              <a:rPr lang="en-IN" dirty="0" err="1" smtClean="0"/>
              <a:t>php</a:t>
            </a:r>
            <a:r>
              <a:rPr lang="en-IN" dirty="0" smtClean="0"/>
              <a:t> are the extensions that tell us what that file stores</a:t>
            </a:r>
          </a:p>
          <a:p>
            <a:r>
              <a:rPr lang="en-IN" dirty="0" smtClean="0"/>
              <a:t>Files arranged in folders/directories</a:t>
            </a:r>
          </a:p>
          <a:p>
            <a:pPr lvl="1"/>
            <a:r>
              <a:rPr lang="en-IN" dirty="0" smtClean="0"/>
              <a:t>Directories can contain files as well as other directories</a:t>
            </a:r>
          </a:p>
          <a:p>
            <a:pPr lvl="1"/>
            <a:r>
              <a:rPr lang="en-IN" dirty="0" smtClean="0"/>
              <a:t>Directories are used to organize your files neatly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Moving Around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2009232" cy="6068822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pwd</a:t>
            </a:r>
            <a:r>
              <a:rPr lang="en-IN" dirty="0" smtClean="0"/>
              <a:t> (print working directory) – print name of the directory you are currently sitting inside</a:t>
            </a:r>
          </a:p>
          <a:p>
            <a:r>
              <a:rPr lang="en-IN" b="1" dirty="0" smtClean="0"/>
              <a:t>ls</a:t>
            </a:r>
            <a:r>
              <a:rPr lang="en-IN" dirty="0" smtClean="0"/>
              <a:t> (list) – print all files and directories inside current directory</a:t>
            </a:r>
          </a:p>
          <a:p>
            <a:r>
              <a:rPr lang="en-IN" b="1" dirty="0" smtClean="0"/>
              <a:t>ls -al</a:t>
            </a:r>
            <a:r>
              <a:rPr lang="en-IN" dirty="0"/>
              <a:t> </a:t>
            </a:r>
            <a:r>
              <a:rPr lang="en-IN" dirty="0" smtClean="0"/>
              <a:t>(list all with nice list format) – same as </a:t>
            </a:r>
            <a:r>
              <a:rPr lang="en-IN" b="1" dirty="0" smtClean="0"/>
              <a:t>ls</a:t>
            </a:r>
            <a:r>
              <a:rPr lang="en-IN" dirty="0" smtClean="0"/>
              <a:t> but with more details and a more neat format</a:t>
            </a:r>
            <a:endParaRPr lang="en-IN" b="1" dirty="0" smtClean="0"/>
          </a:p>
          <a:p>
            <a:r>
              <a:rPr lang="en-IN" b="1" dirty="0" smtClean="0"/>
              <a:t>cd</a:t>
            </a:r>
            <a:r>
              <a:rPr lang="en-IN" dirty="0" smtClean="0"/>
              <a:t> </a:t>
            </a:r>
            <a:r>
              <a:rPr lang="en-IN" b="1" dirty="0" smtClean="0"/>
              <a:t>&lt;</a:t>
            </a:r>
            <a:r>
              <a:rPr lang="en-IN" b="1" dirty="0" err="1" smtClean="0"/>
              <a:t>dirname</a:t>
            </a:r>
            <a:r>
              <a:rPr lang="en-IN" b="1" dirty="0" smtClean="0"/>
              <a:t>&gt; </a:t>
            </a:r>
            <a:r>
              <a:rPr lang="en-IN" dirty="0" smtClean="0"/>
              <a:t>(change directory) – move to the directory with name </a:t>
            </a:r>
            <a:r>
              <a:rPr lang="en-IN" i="1" dirty="0" err="1" smtClean="0"/>
              <a:t>dirname</a:t>
            </a:r>
            <a:endParaRPr lang="en-IN" i="1" dirty="0" smtClean="0"/>
          </a:p>
          <a:p>
            <a:r>
              <a:rPr lang="en-IN" b="1" dirty="0" smtClean="0"/>
              <a:t>cd ..</a:t>
            </a:r>
            <a:r>
              <a:rPr lang="en-IN" dirty="0"/>
              <a:t> (</a:t>
            </a:r>
            <a:r>
              <a:rPr lang="en-IN" dirty="0" smtClean="0"/>
              <a:t>change to parent directory) – move to the directory that contains the current directory</a:t>
            </a:r>
          </a:p>
          <a:p>
            <a:r>
              <a:rPr lang="en-IN" b="1" dirty="0" smtClean="0"/>
              <a:t>cd ~</a:t>
            </a:r>
            <a:r>
              <a:rPr lang="en-IN" dirty="0"/>
              <a:t> </a:t>
            </a:r>
            <a:r>
              <a:rPr lang="en-IN" dirty="0" smtClean="0"/>
              <a:t>(jump to home directory) – jump directly to home directory no matter what the current working directory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Directories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b="1" dirty="0" err="1" smtClean="0"/>
              <a:t>mkdir</a:t>
            </a:r>
            <a:r>
              <a:rPr lang="en-IN" dirty="0" smtClean="0"/>
              <a:t> </a:t>
            </a:r>
            <a:r>
              <a:rPr lang="en-IN" b="1" dirty="0" smtClean="0"/>
              <a:t>&lt;</a:t>
            </a:r>
            <a:r>
              <a:rPr lang="en-IN" b="1" dirty="0" err="1" smtClean="0"/>
              <a:t>newdir</a:t>
            </a:r>
            <a:r>
              <a:rPr lang="en-IN" b="1" dirty="0" smtClean="0"/>
              <a:t>&gt; </a:t>
            </a:r>
            <a:r>
              <a:rPr lang="en-IN" dirty="0" smtClean="0"/>
              <a:t>(make directory) create a directory with name </a:t>
            </a:r>
            <a:r>
              <a:rPr lang="en-IN" i="1" dirty="0" err="1" smtClean="0"/>
              <a:t>newdir</a:t>
            </a:r>
            <a:r>
              <a:rPr lang="en-IN" dirty="0" smtClean="0"/>
              <a:t>. Make sure a directory with this name does not already exist</a:t>
            </a:r>
          </a:p>
          <a:p>
            <a:r>
              <a:rPr lang="en-IN" b="1" dirty="0" err="1" smtClean="0"/>
              <a:t>rmdir</a:t>
            </a:r>
            <a:r>
              <a:rPr lang="en-IN" b="1" dirty="0" smtClean="0"/>
              <a:t> &lt;</a:t>
            </a:r>
            <a:r>
              <a:rPr lang="en-IN" b="1" dirty="0" err="1" smtClean="0"/>
              <a:t>olddir</a:t>
            </a:r>
            <a:r>
              <a:rPr lang="en-IN" b="1" dirty="0" smtClean="0"/>
              <a:t>&gt;</a:t>
            </a:r>
            <a:r>
              <a:rPr lang="en-IN" dirty="0" smtClean="0"/>
              <a:t> (remove directory) delete the directory with name </a:t>
            </a:r>
            <a:r>
              <a:rPr lang="en-IN" i="1" dirty="0" err="1" smtClean="0"/>
              <a:t>olddir</a:t>
            </a:r>
            <a:r>
              <a:rPr lang="en-IN" dirty="0" smtClean="0"/>
              <a:t>. Make sure </a:t>
            </a:r>
            <a:r>
              <a:rPr lang="en-IN" dirty="0" err="1" smtClean="0"/>
              <a:t>olddir</a:t>
            </a:r>
            <a:r>
              <a:rPr lang="en-IN" dirty="0" smtClean="0"/>
              <a:t> exists and is empty (i.e. does not contain any files or folders)</a:t>
            </a:r>
          </a:p>
          <a:p>
            <a:r>
              <a:rPr lang="en-IN" dirty="0" smtClean="0"/>
              <a:t>You can create .c files using your </a:t>
            </a:r>
            <a:r>
              <a:rPr lang="en-IN" dirty="0" err="1" smtClean="0"/>
              <a:t>favorite</a:t>
            </a:r>
            <a:r>
              <a:rPr lang="en-IN" dirty="0" smtClean="0"/>
              <a:t> editor e.g. </a:t>
            </a:r>
            <a:r>
              <a:rPr lang="en-IN" dirty="0" err="1" smtClean="0"/>
              <a:t>gedit</a:t>
            </a:r>
            <a:r>
              <a:rPr lang="en-IN" dirty="0" smtClean="0"/>
              <a:t>, vi, </a:t>
            </a:r>
            <a:r>
              <a:rPr lang="en-IN" dirty="0" err="1" smtClean="0"/>
              <a:t>emacs</a:t>
            </a:r>
            <a:r>
              <a:rPr lang="en-IN" dirty="0" smtClean="0"/>
              <a:t>, vim, </a:t>
            </a:r>
            <a:r>
              <a:rPr lang="en-IN" dirty="0" err="1" smtClean="0"/>
              <a:t>nano</a:t>
            </a:r>
            <a:r>
              <a:rPr lang="en-IN" dirty="0" smtClean="0"/>
              <a:t>, </a:t>
            </a:r>
            <a:r>
              <a:rPr lang="en-IN" dirty="0" err="1" smtClean="0"/>
              <a:t>kate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b="1" dirty="0" err="1" smtClean="0"/>
              <a:t>rm</a:t>
            </a:r>
            <a:r>
              <a:rPr lang="en-IN" b="1" dirty="0" smtClean="0"/>
              <a:t> &lt;filename&gt;</a:t>
            </a:r>
            <a:r>
              <a:rPr lang="en-IN" dirty="0" smtClean="0"/>
              <a:t> remove the file with name </a:t>
            </a:r>
            <a:r>
              <a:rPr lang="en-IN" i="1" dirty="0" smtClean="0"/>
              <a:t>filename</a:t>
            </a:r>
          </a:p>
          <a:p>
            <a:r>
              <a:rPr lang="en-IN" b="1" dirty="0" err="1" smtClean="0"/>
              <a:t>rm</a:t>
            </a:r>
            <a:r>
              <a:rPr lang="en-IN" b="1" dirty="0" smtClean="0"/>
              <a:t> –r &lt;</a:t>
            </a:r>
            <a:r>
              <a:rPr lang="en-IN" b="1" dirty="0" err="1" smtClean="0"/>
              <a:t>dirname</a:t>
            </a:r>
            <a:r>
              <a:rPr lang="en-IN" b="1" dirty="0" smtClean="0"/>
              <a:t>&gt;</a:t>
            </a:r>
            <a:r>
              <a:rPr lang="en-IN" dirty="0" smtClean="0"/>
              <a:t> remove the directory </a:t>
            </a:r>
            <a:r>
              <a:rPr lang="en-IN" i="1" dirty="0" err="1" smtClean="0"/>
              <a:t>dirname</a:t>
            </a:r>
            <a:r>
              <a:rPr lang="en-IN" dirty="0" smtClean="0"/>
              <a:t> (and all that it contains), recursively, even if the directory is not empty. WARNING: use with care.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and Running 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Write C programs exactly as we did on </a:t>
            </a:r>
            <a:r>
              <a:rPr lang="en-IN" dirty="0" err="1" smtClean="0"/>
              <a:t>Prutor</a:t>
            </a:r>
            <a:endParaRPr lang="en-IN" dirty="0"/>
          </a:p>
          <a:p>
            <a:r>
              <a:rPr lang="en-IN" dirty="0" smtClean="0"/>
              <a:t>Have to work with the </a:t>
            </a:r>
            <a:r>
              <a:rPr lang="en-IN" dirty="0" err="1" smtClean="0"/>
              <a:t>gcc</a:t>
            </a:r>
            <a:r>
              <a:rPr lang="en-IN" dirty="0" smtClean="0"/>
              <a:t> compiler now (unless you install the clang compiler yourself)</a:t>
            </a:r>
          </a:p>
          <a:p>
            <a:r>
              <a:rPr lang="en-IN" dirty="0" smtClean="0"/>
              <a:t>Warning: </a:t>
            </a:r>
            <a:r>
              <a:rPr lang="en-IN" dirty="0" err="1" smtClean="0"/>
              <a:t>gcc</a:t>
            </a:r>
            <a:r>
              <a:rPr lang="en-IN" dirty="0" smtClean="0"/>
              <a:t> does not give as helpful warning messages</a:t>
            </a:r>
          </a:p>
          <a:p>
            <a:r>
              <a:rPr lang="en-IN" dirty="0" smtClean="0"/>
              <a:t>Some differences may exist between </a:t>
            </a:r>
            <a:r>
              <a:rPr lang="en-IN" dirty="0" err="1" smtClean="0"/>
              <a:t>gcc</a:t>
            </a:r>
            <a:r>
              <a:rPr lang="en-IN" dirty="0" smtClean="0"/>
              <a:t> and clang</a:t>
            </a:r>
          </a:p>
          <a:p>
            <a:r>
              <a:rPr lang="en-IN" dirty="0" smtClean="0"/>
              <a:t>Major difference: need to give output after running code (in </a:t>
            </a:r>
            <a:r>
              <a:rPr lang="en-IN" dirty="0" err="1" smtClean="0"/>
              <a:t>Prutor</a:t>
            </a:r>
            <a:r>
              <a:rPr lang="en-IN" dirty="0" smtClean="0"/>
              <a:t>, input was given before executing code)</a:t>
            </a:r>
          </a:p>
          <a:p>
            <a:r>
              <a:rPr lang="en-IN" dirty="0" smtClean="0"/>
              <a:t>Your microprocessor cannot run C programs directly. It can only run what is known as an </a:t>
            </a:r>
            <a:r>
              <a:rPr lang="en-IN" i="1" dirty="0" smtClean="0"/>
              <a:t>executable file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your C program is in the file </a:t>
            </a:r>
            <a:r>
              <a:rPr lang="en-IN" dirty="0" err="1" smtClean="0"/>
              <a:t>test.c</a:t>
            </a:r>
            <a:endParaRPr lang="en-IN" dirty="0" smtClean="0"/>
          </a:p>
          <a:p>
            <a:r>
              <a:rPr lang="en-IN" dirty="0" smtClean="0"/>
              <a:t>To compile the C program type </a:t>
            </a:r>
            <a:r>
              <a:rPr lang="en-IN" b="1" dirty="0" err="1" smtClean="0"/>
              <a:t>gcc</a:t>
            </a:r>
            <a:r>
              <a:rPr lang="en-IN" b="1" dirty="0" smtClean="0"/>
              <a:t> </a:t>
            </a:r>
            <a:r>
              <a:rPr lang="en-IN" b="1" dirty="0" err="1" smtClean="0"/>
              <a:t>test.c</a:t>
            </a:r>
            <a:endParaRPr lang="en-IN" b="1" dirty="0"/>
          </a:p>
          <a:p>
            <a:r>
              <a:rPr lang="en-IN" dirty="0" smtClean="0"/>
              <a:t>It will create an executable file called </a:t>
            </a:r>
            <a:r>
              <a:rPr lang="en-IN" i="1" dirty="0" err="1" smtClean="0"/>
              <a:t>a.out</a:t>
            </a:r>
            <a:endParaRPr lang="en-IN" i="1" dirty="0" smtClean="0"/>
          </a:p>
          <a:p>
            <a:r>
              <a:rPr lang="en-IN" dirty="0" smtClean="0"/>
              <a:t>Can execute that file by typing </a:t>
            </a:r>
            <a:r>
              <a:rPr lang="en-IN" b="1" dirty="0" smtClean="0"/>
              <a:t>./</a:t>
            </a:r>
            <a:r>
              <a:rPr lang="en-IN" b="1" dirty="0" err="1" smtClean="0"/>
              <a:t>a.out</a:t>
            </a:r>
            <a:endParaRPr lang="en-IN" b="1" dirty="0"/>
          </a:p>
          <a:p>
            <a:r>
              <a:rPr lang="en-IN" dirty="0" smtClean="0"/>
              <a:t>If you want to give the executable a nice name, use the following command </a:t>
            </a:r>
            <a:r>
              <a:rPr lang="en-IN" b="1" dirty="0" err="1" smtClean="0"/>
              <a:t>gcc</a:t>
            </a:r>
            <a:r>
              <a:rPr lang="en-IN" b="1" dirty="0" smtClean="0"/>
              <a:t> –o </a:t>
            </a:r>
            <a:r>
              <a:rPr lang="en-IN" b="1" dirty="0" err="1" smtClean="0"/>
              <a:t>myname</a:t>
            </a:r>
            <a:r>
              <a:rPr lang="en-IN" b="1" dirty="0" smtClean="0"/>
              <a:t> </a:t>
            </a:r>
            <a:r>
              <a:rPr lang="en-IN" b="1" dirty="0" err="1" smtClean="0"/>
              <a:t>test.c</a:t>
            </a:r>
            <a:endParaRPr lang="en-IN" dirty="0" smtClean="0"/>
          </a:p>
          <a:p>
            <a:r>
              <a:rPr lang="en-IN" dirty="0" smtClean="0"/>
              <a:t>An executable called </a:t>
            </a:r>
            <a:r>
              <a:rPr lang="en-IN" i="1" dirty="0" err="1" smtClean="0"/>
              <a:t>myname</a:t>
            </a:r>
            <a:r>
              <a:rPr lang="en-IN" dirty="0" smtClean="0"/>
              <a:t> will get created</a:t>
            </a:r>
          </a:p>
          <a:p>
            <a:r>
              <a:rPr lang="en-IN" dirty="0" smtClean="0"/>
              <a:t>Can execute that file by typing </a:t>
            </a:r>
            <a:r>
              <a:rPr lang="en-IN" b="1" dirty="0" smtClean="0"/>
              <a:t>./</a:t>
            </a:r>
            <a:r>
              <a:rPr lang="en-IN" b="1" dirty="0" err="1" smtClean="0"/>
              <a:t>myname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files and Executable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4754" y="1093044"/>
            <a:ext cx="35517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    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a = 2, b = 3, c;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    c = a + b;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("%d\n", c);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    return 0;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2588" y="1111624"/>
            <a:ext cx="8919411" cy="56323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400526:       55                      push   %</a:t>
            </a:r>
            <a:r>
              <a:rPr lang="en-US" dirty="0" err="1">
                <a:latin typeface="Arial Narrow" panose="020B0606020202030204" pitchFamily="34" charset="0"/>
              </a:rPr>
              <a:t>rbp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400527:       48 89 e5      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%</a:t>
            </a:r>
            <a:r>
              <a:rPr lang="en-US" dirty="0" err="1">
                <a:latin typeface="Arial Narrow" panose="020B0606020202030204" pitchFamily="34" charset="0"/>
              </a:rPr>
              <a:t>rsp</a:t>
            </a:r>
            <a:r>
              <a:rPr lang="en-US" dirty="0">
                <a:latin typeface="Arial Narrow" panose="020B0606020202030204" pitchFamily="34" charset="0"/>
              </a:rPr>
              <a:t>,%</a:t>
            </a:r>
            <a:r>
              <a:rPr lang="en-US" dirty="0" err="1">
                <a:latin typeface="Arial Narrow" panose="020B0606020202030204" pitchFamily="34" charset="0"/>
              </a:rPr>
              <a:t>rbp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40052a:       48 83 </a:t>
            </a:r>
            <a:r>
              <a:rPr lang="en-US" dirty="0" err="1">
                <a:latin typeface="Arial Narrow" panose="020B0606020202030204" pitchFamily="34" charset="0"/>
              </a:rPr>
              <a:t>ec</a:t>
            </a:r>
            <a:r>
              <a:rPr lang="en-US" dirty="0">
                <a:latin typeface="Arial Narrow" panose="020B0606020202030204" pitchFamily="34" charset="0"/>
              </a:rPr>
              <a:t> 10             sub    $0x10,%rsp</a:t>
            </a:r>
          </a:p>
          <a:p>
            <a:r>
              <a:rPr lang="en-US" dirty="0">
                <a:latin typeface="Arial Narrow" panose="020B0606020202030204" pitchFamily="34" charset="0"/>
              </a:rPr>
              <a:t>40052e:       c7 45 f4 02 00 00 00    </a:t>
            </a:r>
            <a:r>
              <a:rPr lang="en-US" dirty="0" err="1">
                <a:latin typeface="Arial Narrow" panose="020B0606020202030204" pitchFamily="34" charset="0"/>
              </a:rPr>
              <a:t>movl</a:t>
            </a:r>
            <a:r>
              <a:rPr lang="en-US" dirty="0">
                <a:latin typeface="Arial Narrow" panose="020B0606020202030204" pitchFamily="34" charset="0"/>
              </a:rPr>
              <a:t>   $0x2,-0xc(%</a:t>
            </a:r>
            <a:r>
              <a:rPr lang="en-US" dirty="0" err="1">
                <a:latin typeface="Arial Narrow" panose="020B0606020202030204" pitchFamily="34" charset="0"/>
              </a:rPr>
              <a:t>rbp</a:t>
            </a:r>
            <a:r>
              <a:rPr lang="en-US" dirty="0" smtClean="0">
                <a:latin typeface="Arial Narrow" panose="020B0606020202030204" pitchFamily="34" charset="0"/>
              </a:rPr>
              <a:t>) 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; </a:t>
            </a:r>
            <a:r>
              <a:rPr lang="en-US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Mr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 is doing a = 2 here (in hexadecimal)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400535:       c7 45 f8 03 00 00 00    </a:t>
            </a:r>
            <a:r>
              <a:rPr lang="en-US" dirty="0" err="1">
                <a:latin typeface="Arial Narrow" panose="020B0606020202030204" pitchFamily="34" charset="0"/>
              </a:rPr>
              <a:t>movl</a:t>
            </a:r>
            <a:r>
              <a:rPr lang="en-US" dirty="0">
                <a:latin typeface="Arial Narrow" panose="020B0606020202030204" pitchFamily="34" charset="0"/>
              </a:rPr>
              <a:t>   $0x3,-0x8(%</a:t>
            </a:r>
            <a:r>
              <a:rPr lang="en-US" dirty="0" err="1">
                <a:latin typeface="Arial Narrow" panose="020B0606020202030204" pitchFamily="34" charset="0"/>
              </a:rPr>
              <a:t>rbp</a:t>
            </a:r>
            <a:r>
              <a:rPr lang="en-US" dirty="0" smtClean="0">
                <a:latin typeface="Arial Narrow" panose="020B0606020202030204" pitchFamily="34" charset="0"/>
              </a:rPr>
              <a:t>) 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; </a:t>
            </a:r>
            <a:r>
              <a:rPr lang="en-US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Mr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 is doing b = 3 here (in hexadecimal)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40053c:       8b 55 f4      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-0xc(%</a:t>
            </a:r>
            <a:r>
              <a:rPr lang="en-US" dirty="0" err="1">
                <a:latin typeface="Arial Narrow" panose="020B0606020202030204" pitchFamily="34" charset="0"/>
              </a:rPr>
              <a:t>rbp</a:t>
            </a:r>
            <a:r>
              <a:rPr lang="en-US" dirty="0">
                <a:latin typeface="Arial Narrow" panose="020B0606020202030204" pitchFamily="34" charset="0"/>
              </a:rPr>
              <a:t>),%</a:t>
            </a:r>
            <a:r>
              <a:rPr lang="en-US" dirty="0" err="1">
                <a:latin typeface="Arial Narrow" panose="020B0606020202030204" pitchFamily="34" charset="0"/>
              </a:rPr>
              <a:t>edx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40053f:       8b 45 f8      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-0x8(%</a:t>
            </a:r>
            <a:r>
              <a:rPr lang="en-US" dirty="0" err="1">
                <a:latin typeface="Arial Narrow" panose="020B0606020202030204" pitchFamily="34" charset="0"/>
              </a:rPr>
              <a:t>rbp</a:t>
            </a:r>
            <a:r>
              <a:rPr lang="en-US" dirty="0">
                <a:latin typeface="Arial Narrow" panose="020B0606020202030204" pitchFamily="34" charset="0"/>
              </a:rPr>
              <a:t>),%</a:t>
            </a:r>
            <a:r>
              <a:rPr lang="en-US" dirty="0" err="1">
                <a:latin typeface="Arial Narrow" panose="020B0606020202030204" pitchFamily="34" charset="0"/>
              </a:rPr>
              <a:t>eax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400542:       01 d0                   add    %</a:t>
            </a:r>
            <a:r>
              <a:rPr lang="en-US" dirty="0" err="1">
                <a:latin typeface="Arial Narrow" panose="020B0606020202030204" pitchFamily="34" charset="0"/>
              </a:rPr>
              <a:t>edx</a:t>
            </a:r>
            <a:r>
              <a:rPr lang="en-US" dirty="0">
                <a:latin typeface="Arial Narrow" panose="020B0606020202030204" pitchFamily="34" charset="0"/>
              </a:rPr>
              <a:t>,%</a:t>
            </a:r>
            <a:r>
              <a:rPr lang="en-US" dirty="0" err="1" smtClean="0">
                <a:latin typeface="Arial Narrow" panose="020B0606020202030204" pitchFamily="34" charset="0"/>
              </a:rPr>
              <a:t>eax</a:t>
            </a:r>
            <a:r>
              <a:rPr lang="en-US" dirty="0" smtClean="0">
                <a:latin typeface="Arial Narrow" panose="020B0606020202030204" pitchFamily="34" charset="0"/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; </a:t>
            </a:r>
            <a:r>
              <a:rPr lang="en-US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Mr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 is doing c = a + b here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400544:       89 45 fc      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%eax,-0x4(%</a:t>
            </a:r>
            <a:r>
              <a:rPr lang="en-US" dirty="0" err="1">
                <a:latin typeface="Arial Narrow" panose="020B0606020202030204" pitchFamily="34" charset="0"/>
              </a:rPr>
              <a:t>rbp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>
                <a:latin typeface="Arial Narrow" panose="020B0606020202030204" pitchFamily="34" charset="0"/>
              </a:rPr>
              <a:t>400547:       8b 45 fc      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-0x4(%</a:t>
            </a:r>
            <a:r>
              <a:rPr lang="en-US" dirty="0" err="1">
                <a:latin typeface="Arial Narrow" panose="020B0606020202030204" pitchFamily="34" charset="0"/>
              </a:rPr>
              <a:t>rbp</a:t>
            </a:r>
            <a:r>
              <a:rPr lang="en-US" dirty="0">
                <a:latin typeface="Arial Narrow" panose="020B0606020202030204" pitchFamily="34" charset="0"/>
              </a:rPr>
              <a:t>),%</a:t>
            </a:r>
            <a:r>
              <a:rPr lang="en-US" dirty="0" err="1">
                <a:latin typeface="Arial Narrow" panose="020B0606020202030204" pitchFamily="34" charset="0"/>
              </a:rPr>
              <a:t>eax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40054a:       89 c6         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%</a:t>
            </a:r>
            <a:r>
              <a:rPr lang="en-US" dirty="0" err="1">
                <a:latin typeface="Arial Narrow" panose="020B0606020202030204" pitchFamily="34" charset="0"/>
              </a:rPr>
              <a:t>eax</a:t>
            </a:r>
            <a:r>
              <a:rPr lang="en-US" dirty="0">
                <a:latin typeface="Arial Narrow" panose="020B0606020202030204" pitchFamily="34" charset="0"/>
              </a:rPr>
              <a:t>,%</a:t>
            </a:r>
            <a:r>
              <a:rPr lang="en-US" dirty="0" err="1">
                <a:latin typeface="Arial Narrow" panose="020B0606020202030204" pitchFamily="34" charset="0"/>
              </a:rPr>
              <a:t>esi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40054c:       bf f4 05 40 00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$0x4005f4,%edi</a:t>
            </a:r>
          </a:p>
          <a:p>
            <a:r>
              <a:rPr lang="en-US" dirty="0">
                <a:latin typeface="Arial Narrow" panose="020B0606020202030204" pitchFamily="34" charset="0"/>
              </a:rPr>
              <a:t>400551:       b8 00 00 00 00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$0x0,%eax</a:t>
            </a:r>
          </a:p>
          <a:p>
            <a:r>
              <a:rPr lang="en-US" dirty="0">
                <a:latin typeface="Arial Narrow" panose="020B0606020202030204" pitchFamily="34" charset="0"/>
              </a:rPr>
              <a:t>400556:       e8 a5 </a:t>
            </a:r>
            <a:r>
              <a:rPr lang="en-US" dirty="0" err="1">
                <a:latin typeface="Arial Narrow" panose="020B0606020202030204" pitchFamily="34" charset="0"/>
              </a:rPr>
              <a:t>fe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ff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ff</a:t>
            </a:r>
            <a:r>
              <a:rPr lang="en-US" dirty="0">
                <a:latin typeface="Arial Narrow" panose="020B0606020202030204" pitchFamily="34" charset="0"/>
              </a:rPr>
              <a:t>          </a:t>
            </a:r>
            <a:r>
              <a:rPr lang="en-US" dirty="0" err="1">
                <a:latin typeface="Arial Narrow" panose="020B0606020202030204" pitchFamily="34" charset="0"/>
              </a:rPr>
              <a:t>callq</a:t>
            </a:r>
            <a:r>
              <a:rPr lang="en-US" dirty="0">
                <a:latin typeface="Arial Narrow" panose="020B0606020202030204" pitchFamily="34" charset="0"/>
              </a:rPr>
              <a:t>  400400 &lt;</a:t>
            </a:r>
            <a:r>
              <a:rPr lang="en-US" dirty="0" err="1">
                <a:latin typeface="Arial Narrow" panose="020B0606020202030204" pitchFamily="34" charset="0"/>
              </a:rPr>
              <a:t>printf@plt</a:t>
            </a:r>
            <a:r>
              <a:rPr lang="en-US" dirty="0" smtClean="0">
                <a:latin typeface="Arial Narrow" panose="020B0606020202030204" pitchFamily="34" charset="0"/>
              </a:rPr>
              <a:t>&gt;    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; </a:t>
            </a:r>
            <a:r>
              <a:rPr lang="en-US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Mr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 is calling the </a:t>
            </a:r>
            <a:r>
              <a:rPr lang="en-US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function here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40055b:       b8 00 00 00 00          </a:t>
            </a:r>
            <a:r>
              <a:rPr lang="en-US" dirty="0" err="1">
                <a:latin typeface="Arial Narrow" panose="020B0606020202030204" pitchFamily="34" charset="0"/>
              </a:rPr>
              <a:t>mov</a:t>
            </a:r>
            <a:r>
              <a:rPr lang="en-US" dirty="0">
                <a:latin typeface="Arial Narrow" panose="020B0606020202030204" pitchFamily="34" charset="0"/>
              </a:rPr>
              <a:t>    $0x0,%eax</a:t>
            </a:r>
          </a:p>
          <a:p>
            <a:r>
              <a:rPr lang="en-US" dirty="0">
                <a:latin typeface="Arial Narrow" panose="020B0606020202030204" pitchFamily="34" charset="0"/>
              </a:rPr>
              <a:t>400560:       c9                      </a:t>
            </a:r>
            <a:r>
              <a:rPr lang="en-US" dirty="0" err="1">
                <a:latin typeface="Arial Narrow" panose="020B0606020202030204" pitchFamily="34" charset="0"/>
              </a:rPr>
              <a:t>leaveq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400561:       c3                      </a:t>
            </a:r>
            <a:r>
              <a:rPr lang="en-US" dirty="0" err="1">
                <a:latin typeface="Arial Narrow" panose="020B0606020202030204" pitchFamily="34" charset="0"/>
              </a:rPr>
              <a:t>retq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400562:       66 2e 0f 1f 84 00 00    </a:t>
            </a:r>
            <a:r>
              <a:rPr lang="en-US" dirty="0" err="1">
                <a:latin typeface="Arial Narrow" panose="020B0606020202030204" pitchFamily="34" charset="0"/>
              </a:rPr>
              <a:t>nopw</a:t>
            </a:r>
            <a:r>
              <a:rPr lang="en-US" dirty="0">
                <a:latin typeface="Arial Narrow" panose="020B0606020202030204" pitchFamily="34" charset="0"/>
              </a:rPr>
              <a:t>   %cs:0x0(%rax,%rax,1)</a:t>
            </a:r>
          </a:p>
          <a:p>
            <a:r>
              <a:rPr lang="en-US" dirty="0">
                <a:latin typeface="Arial Narrow" panose="020B0606020202030204" pitchFamily="34" charset="0"/>
              </a:rPr>
              <a:t>400569:       00 00 00</a:t>
            </a:r>
          </a:p>
          <a:p>
            <a:r>
              <a:rPr lang="en-US" dirty="0">
                <a:latin typeface="Arial Narrow" panose="020B0606020202030204" pitchFamily="34" charset="0"/>
              </a:rPr>
              <a:t>40056c:       0f 1f 40 00             </a:t>
            </a:r>
            <a:r>
              <a:rPr lang="en-US" dirty="0" err="1">
                <a:latin typeface="Arial Narrow" panose="020B0606020202030204" pitchFamily="34" charset="0"/>
              </a:rPr>
              <a:t>nopl</a:t>
            </a:r>
            <a:r>
              <a:rPr lang="en-US" dirty="0">
                <a:latin typeface="Arial Narrow" panose="020B0606020202030204" pitchFamily="34" charset="0"/>
              </a:rPr>
              <a:t>   0x0(%</a:t>
            </a:r>
            <a:r>
              <a:rPr lang="en-US" dirty="0" err="1">
                <a:latin typeface="Arial Narrow" panose="020B0606020202030204" pitchFamily="34" charset="0"/>
              </a:rPr>
              <a:t>rax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4754" y="57307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491473" y="3791318"/>
            <a:ext cx="4984724" cy="1139369"/>
          </a:xfrm>
          <a:prstGeom prst="wedgeRectCallout">
            <a:avLst>
              <a:gd name="adj1" fmla="val -54329"/>
              <a:gd name="adj2" fmla="val 1316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microprocessor cannot execute a C program so I convert your C program to an executable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334153" y="5034882"/>
            <a:ext cx="4984724" cy="1139369"/>
          </a:xfrm>
          <a:prstGeom prst="wedgeRectCallout">
            <a:avLst>
              <a:gd name="adj1" fmla="val -59543"/>
              <a:gd name="adj2" fmla="val 513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right is a more human readable version of the executable file corresponding to the C program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 and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Linux systems, </a:t>
            </a:r>
            <a:r>
              <a:rPr lang="en-IN" dirty="0" err="1" smtClean="0"/>
              <a:t>gcc</a:t>
            </a:r>
            <a:r>
              <a:rPr lang="en-IN" dirty="0" smtClean="0"/>
              <a:t> compiler will always be available</a:t>
            </a:r>
          </a:p>
          <a:p>
            <a:r>
              <a:rPr lang="en-IN" dirty="0" smtClean="0"/>
              <a:t>Can install clang too if you own that machine</a:t>
            </a:r>
          </a:p>
          <a:p>
            <a:r>
              <a:rPr lang="en-IN" dirty="0" smtClean="0"/>
              <a:t>On Windows, can install </a:t>
            </a:r>
            <a:r>
              <a:rPr lang="en-IN" dirty="0" err="1" smtClean="0"/>
              <a:t>gcc</a:t>
            </a:r>
            <a:r>
              <a:rPr lang="en-IN" dirty="0" smtClean="0"/>
              <a:t> via the Cygwin or the </a:t>
            </a:r>
            <a:r>
              <a:rPr lang="en-IN" dirty="0" err="1" smtClean="0"/>
              <a:t>MinGW</a:t>
            </a:r>
            <a:r>
              <a:rPr lang="en-IN" dirty="0" smtClean="0"/>
              <a:t> routes</a:t>
            </a:r>
          </a:p>
          <a:p>
            <a:r>
              <a:rPr lang="en-US" dirty="0">
                <a:hlinkClick r:id="rId2"/>
              </a:rPr>
              <a:t>https://sourceforge.net/projects/tdm-gcc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IN" dirty="0" smtClean="0"/>
              <a:t>Can install Clang on Windows too</a:t>
            </a:r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releases.llvm.org/download.html</a:t>
            </a:r>
            <a:endParaRPr lang="en-IN" dirty="0"/>
          </a:p>
          <a:p>
            <a:r>
              <a:rPr lang="en-IN" dirty="0" smtClean="0"/>
              <a:t>However, easier to install Visual Studio on Windows</a:t>
            </a:r>
          </a:p>
          <a:p>
            <a:r>
              <a:rPr lang="en-US" dirty="0">
                <a:hlinkClick r:id="rId4"/>
              </a:rPr>
              <a:t>https://visualstudio.microsoft.com/vs/community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Pursue your Interest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568309"/>
          </a:xfrm>
        </p:spPr>
        <p:txBody>
          <a:bodyPr/>
          <a:lstStyle/>
          <a:p>
            <a:r>
              <a:rPr lang="en-IN" dirty="0" smtClean="0"/>
              <a:t>If interested in problem solving – take up competitive programming</a:t>
            </a:r>
          </a:p>
          <a:p>
            <a:pPr lvl="1"/>
            <a:r>
              <a:rPr lang="en-US" dirty="0">
                <a:hlinkClick r:id="rId2"/>
              </a:rPr>
              <a:t>https://www.hackerrank.com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https://leetcode.com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https://www.codechef.com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https://www.geeksforgeeks.org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http://codeforces.com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IN" dirty="0" smtClean="0"/>
              <a:t>Many application areas require heavy programming</a:t>
            </a:r>
          </a:p>
          <a:p>
            <a:pPr lvl="1"/>
            <a:r>
              <a:rPr lang="en-IN" dirty="0" smtClean="0"/>
              <a:t>Fluid dynamics (AE, CHE), Particle accelerators (PHY), Data Analysis (MTH, CSE), Wireless communications (EE), Optimization (IME, ECO, MTH, CSE)</a:t>
            </a:r>
          </a:p>
          <a:p>
            <a:r>
              <a:rPr lang="en-IN" dirty="0" smtClean="0"/>
              <a:t>Several applications within CSE</a:t>
            </a:r>
          </a:p>
          <a:p>
            <a:pPr lvl="1"/>
            <a:r>
              <a:rPr lang="en-IN" dirty="0" smtClean="0"/>
              <a:t>Architecture, Operating Systems, Compilers, Theory, Algorithm Design, Databases, Web Programming, Machine Learning and AI, 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734</TotalTime>
  <Words>1487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Conclusion</vt:lpstr>
      <vt:lpstr>Working in Linux Environment</vt:lpstr>
      <vt:lpstr>Moving Around Directories</vt:lpstr>
      <vt:lpstr>Directories and Files</vt:lpstr>
      <vt:lpstr>Creating and Running C programs</vt:lpstr>
      <vt:lpstr>Compilation and Execution</vt:lpstr>
      <vt:lpstr>C files and Executable Files</vt:lpstr>
      <vt:lpstr>Linux and Windows</vt:lpstr>
      <vt:lpstr>Pursue your Interest</vt:lpstr>
      <vt:lpstr>There is no Mr C </vt:lpstr>
      <vt:lpstr>Acknowledgements - Tutors</vt:lpstr>
      <vt:lpstr>Acknowledgements – TAs</vt:lpstr>
      <vt:lpstr>Acknowledgements - Admins</vt:lpstr>
      <vt:lpstr>Acknowledgements – Staff Members</vt:lpstr>
      <vt:lpstr>Acknowlegements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94</cp:revision>
  <dcterms:created xsi:type="dcterms:W3CDTF">2018-07-30T05:08:11Z</dcterms:created>
  <dcterms:modified xsi:type="dcterms:W3CDTF">2019-12-19T07:45:32Z</dcterms:modified>
</cp:coreProperties>
</file>