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64" r:id="rId3"/>
    <p:sldId id="265" r:id="rId4"/>
    <p:sldId id="260" r:id="rId5"/>
    <p:sldId id="261" r:id="rId6"/>
    <p:sldId id="262" r:id="rId7"/>
    <p:sldId id="266" r:id="rId8"/>
    <p:sldId id="257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Math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Reverse typecasting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float can store bigger numbers yet sometimes when </a:t>
            </a:r>
            <a:r>
              <a:rPr lang="en-IN" dirty="0" err="1" smtClean="0"/>
              <a:t>int</a:t>
            </a:r>
            <a:r>
              <a:rPr lang="en-IN" dirty="0" smtClean="0"/>
              <a:t> is typecast to float, there are errors</a:t>
            </a:r>
          </a:p>
          <a:p>
            <a:r>
              <a:rPr lang="en-IN" dirty="0" smtClean="0"/>
              <a:t>Details of this error will be covered later in the course</a:t>
            </a:r>
          </a:p>
          <a:p>
            <a:r>
              <a:rPr lang="en-IN" dirty="0" smtClean="0"/>
              <a:t>Mr. C has a lot of things to store for float variables</a:t>
            </a:r>
          </a:p>
          <a:p>
            <a:pPr lvl="1"/>
            <a:r>
              <a:rPr lang="en-IN" dirty="0" smtClean="0"/>
              <a:t>What are the digits in the number</a:t>
            </a:r>
          </a:p>
          <a:p>
            <a:pPr lvl="1"/>
            <a:r>
              <a:rPr lang="en-IN" dirty="0" smtClean="0"/>
              <a:t>Where is the decimal point placed</a:t>
            </a:r>
          </a:p>
          <a:p>
            <a:r>
              <a:rPr lang="en-IN" dirty="0" smtClean="0"/>
              <a:t>If your integer is too long, Mr C will approximate it when storing it as a float even though the value of the number is well within Mr C’s range of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math.h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really nice library of lots of mathematical functions</a:t>
            </a:r>
          </a:p>
          <a:p>
            <a:r>
              <a:rPr lang="en-US" dirty="0" smtClean="0"/>
              <a:t>abs(x): absolute value of integer x</a:t>
            </a:r>
          </a:p>
          <a:p>
            <a:r>
              <a:rPr lang="en-IN" dirty="0" err="1" smtClean="0"/>
              <a:t>fabs</a:t>
            </a:r>
            <a:r>
              <a:rPr lang="en-IN" dirty="0" smtClean="0"/>
              <a:t>(x): absolute value of x if x is float or double</a:t>
            </a:r>
          </a:p>
          <a:p>
            <a:r>
              <a:rPr lang="en-IN" dirty="0" smtClean="0"/>
              <a:t>ceil(x): ceiling function (smallest integer greater than x)</a:t>
            </a:r>
          </a:p>
          <a:p>
            <a:r>
              <a:rPr lang="en-IN" dirty="0" smtClean="0"/>
              <a:t>floor(x): floor function (largest integer smaller than </a:t>
            </a:r>
            <a:r>
              <a:rPr lang="en-IN" dirty="0"/>
              <a:t>x)</a:t>
            </a:r>
            <a:endParaRPr lang="en-US" dirty="0" smtClean="0"/>
          </a:p>
          <a:p>
            <a:r>
              <a:rPr lang="en-US" dirty="0" smtClean="0"/>
              <a:t>log</a:t>
            </a:r>
            <a:r>
              <a:rPr lang="en-IN" dirty="0"/>
              <a:t>(x): </a:t>
            </a:r>
            <a:r>
              <a:rPr lang="en-IN" dirty="0" smtClean="0"/>
              <a:t>logarithm of x (do not give negative value of x)</a:t>
            </a:r>
            <a:endParaRPr lang="en-US" dirty="0" smtClean="0"/>
          </a:p>
          <a:p>
            <a:r>
              <a:rPr lang="en-US" dirty="0" smtClean="0"/>
              <a:t>pow</a:t>
            </a:r>
            <a:r>
              <a:rPr lang="en-IN" dirty="0" smtClean="0"/>
              <a:t>(</a:t>
            </a:r>
            <a:r>
              <a:rPr lang="en-IN" dirty="0" err="1" smtClean="0"/>
              <a:t>x,y</a:t>
            </a:r>
            <a:r>
              <a:rPr lang="en-IN" dirty="0" smtClean="0"/>
              <a:t>): x to the power y (both doubles – typecast if 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  <a:endParaRPr lang="en-US" dirty="0" smtClean="0"/>
          </a:p>
          <a:p>
            <a:r>
              <a:rPr lang="en-US" dirty="0" err="1" smtClean="0"/>
              <a:t>sqrt</a:t>
            </a:r>
            <a:r>
              <a:rPr lang="en-IN" dirty="0"/>
              <a:t>(x): </a:t>
            </a:r>
            <a:r>
              <a:rPr lang="en-IN" dirty="0" smtClean="0"/>
              <a:t>square root of double x (typecast if not double)</a:t>
            </a:r>
          </a:p>
          <a:p>
            <a:r>
              <a:rPr lang="en-IN" dirty="0" smtClean="0"/>
              <a:t>cos(x), sin(x), tan(x) </a:t>
            </a:r>
            <a:r>
              <a:rPr lang="en-IN" dirty="0" err="1" smtClean="0"/>
              <a:t>etc</a:t>
            </a:r>
            <a:r>
              <a:rPr lang="en-IN" dirty="0" smtClean="0"/>
              <a:t> are also present – explore!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seen quite a few math operators till now</a:t>
            </a:r>
          </a:p>
          <a:p>
            <a:pPr lvl="1"/>
            <a:r>
              <a:rPr lang="en-IN" dirty="0" smtClean="0"/>
              <a:t>+, -, *, /, %</a:t>
            </a:r>
          </a:p>
          <a:p>
            <a:r>
              <a:rPr lang="en-IN" dirty="0" smtClean="0"/>
              <a:t>All take two numbers and give one number as answer</a:t>
            </a:r>
          </a:p>
          <a:p>
            <a:pPr lvl="1"/>
            <a:r>
              <a:rPr lang="en-IN" dirty="0" smtClean="0"/>
              <a:t>Called </a:t>
            </a:r>
            <a:r>
              <a:rPr lang="en-IN" i="1" dirty="0" smtClean="0"/>
              <a:t>binary operators </a:t>
            </a:r>
            <a:r>
              <a:rPr lang="en-IN" dirty="0" smtClean="0"/>
              <a:t>for this reason. Binary = two</a:t>
            </a:r>
          </a:p>
          <a:p>
            <a:r>
              <a:rPr lang="en-IN" dirty="0" smtClean="0"/>
              <a:t>Many </a:t>
            </a:r>
            <a:r>
              <a:rPr lang="en-IN" i="1" dirty="0" smtClean="0"/>
              <a:t>unary operators</a:t>
            </a:r>
            <a:r>
              <a:rPr lang="en-IN" dirty="0" smtClean="0"/>
              <a:t> also exist</a:t>
            </a:r>
          </a:p>
          <a:p>
            <a:pPr lvl="1"/>
            <a:r>
              <a:rPr lang="en-IN" dirty="0" smtClean="0"/>
              <a:t>Have seen two till now:</a:t>
            </a:r>
          </a:p>
          <a:p>
            <a:pPr lvl="1"/>
            <a:r>
              <a:rPr lang="en-IN" dirty="0" smtClean="0"/>
              <a:t>Unary negation </a:t>
            </a:r>
            <a:r>
              <a:rPr lang="en-IN" dirty="0" err="1" smtClean="0"/>
              <a:t>int</a:t>
            </a:r>
            <a:r>
              <a:rPr lang="en-IN" dirty="0" smtClean="0"/>
              <a:t> a = -21; b = -a;</a:t>
            </a:r>
          </a:p>
          <a:p>
            <a:pPr lvl="1"/>
            <a:r>
              <a:rPr lang="en-IN" dirty="0" smtClean="0"/>
              <a:t>Typecasting c = (</a:t>
            </a:r>
            <a:r>
              <a:rPr lang="en-IN" dirty="0" err="1" smtClean="0"/>
              <a:t>int</a:t>
            </a:r>
            <a:r>
              <a:rPr lang="en-IN" dirty="0" smtClean="0"/>
              <a:t>) a;</a:t>
            </a:r>
          </a:p>
          <a:p>
            <a:r>
              <a:rPr lang="en-IN" dirty="0" smtClean="0"/>
              <a:t>Will see several more operators in the next class</a:t>
            </a:r>
          </a:p>
          <a:p>
            <a:r>
              <a:rPr lang="en-IN" dirty="0" smtClean="0"/>
              <a:t>Also will start expanding our programming power</a:t>
            </a:r>
          </a:p>
          <a:p>
            <a:pPr lvl="1"/>
            <a:r>
              <a:rPr lang="en-IN" dirty="0" smtClean="0"/>
              <a:t>Conditional statements and relational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Hidden trick with Integer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Integer division might seem useless 2 / 3 = 0, 5 / 2 = 2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Have to use % to obtain remainder 2 % 3 = 2, 5 % 2 = 1 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when doing the above with negative integers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Different C compilers handle sign a bit differently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In </a:t>
            </a:r>
            <a:r>
              <a:rPr lang="en-IN" dirty="0" err="1">
                <a:sym typeface="Wingdings" panose="05000000000000000000" pitchFamily="2" charset="2"/>
              </a:rPr>
              <a:t>P</a:t>
            </a:r>
            <a:r>
              <a:rPr lang="en-IN" dirty="0" err="1" smtClean="0">
                <a:sym typeface="Wingdings" panose="05000000000000000000" pitchFamily="2" charset="2"/>
              </a:rPr>
              <a:t>rutor</a:t>
            </a:r>
            <a:r>
              <a:rPr lang="en-IN" dirty="0" smtClean="0">
                <a:sym typeface="Wingdings" panose="05000000000000000000" pitchFamily="2" charset="2"/>
              </a:rPr>
              <a:t>, 5 % 2 = 1 but 5 % -2 = 1 as well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However, all compilers </a:t>
            </a:r>
            <a:r>
              <a:rPr lang="en-IN" dirty="0">
                <a:sym typeface="Wingdings" panose="05000000000000000000" pitchFamily="2" charset="2"/>
              </a:rPr>
              <a:t>ensure that a = (a/b</a:t>
            </a:r>
            <a:r>
              <a:rPr lang="en-IN" dirty="0" smtClean="0">
                <a:sym typeface="Wingdings" panose="05000000000000000000" pitchFamily="2" charset="2"/>
              </a:rPr>
              <a:t>) * b </a:t>
            </a:r>
            <a:r>
              <a:rPr lang="en-IN" dirty="0">
                <a:sym typeface="Wingdings" panose="05000000000000000000" pitchFamily="2" charset="2"/>
              </a:rPr>
              <a:t>+ </a:t>
            </a:r>
            <a:r>
              <a:rPr lang="en-IN" dirty="0" smtClean="0">
                <a:sym typeface="Wingdings" panose="05000000000000000000" pitchFamily="2" charset="2"/>
              </a:rPr>
              <a:t>a % b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Integer division can be used to extract digits of an integer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12345 % 10 = 5 (the last digit)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12345 / 10 = 1234 (the remaining digits)</a:t>
            </a:r>
          </a:p>
          <a:p>
            <a:pPr lvl="1"/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78" y="4972879"/>
            <a:ext cx="1885121" cy="188512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843961" y="3522713"/>
            <a:ext cx="3004267" cy="1160237"/>
          </a:xfrm>
          <a:prstGeom prst="wedgeRectCallout">
            <a:avLst>
              <a:gd name="adj1" fmla="val 54947"/>
              <a:gd name="adj2" fmla="val 1140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Wow, this could be a really useful in lab or exam questions!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972879"/>
            <a:ext cx="2129790" cy="192533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109083" y="3707886"/>
            <a:ext cx="3397196" cy="1160237"/>
          </a:xfrm>
          <a:prstGeom prst="wedgeRectCallout">
            <a:avLst>
              <a:gd name="adj1" fmla="val -63161"/>
              <a:gd name="adj2" fmla="val 1063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Yup, my solution for the bonus problem used this exact same trick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088587" y="4793528"/>
            <a:ext cx="2555019" cy="851578"/>
          </a:xfrm>
          <a:prstGeom prst="wedgeRectCallout">
            <a:avLst>
              <a:gd name="adj1" fmla="val 84667"/>
              <a:gd name="adj2" fmla="val 937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Oh, Hi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Nice of you to drop by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2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Rounding errors with Integer division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Recall that integer division throws away decimal portion</a:t>
            </a:r>
          </a:p>
          <a:p>
            <a:r>
              <a:rPr lang="en-IN" dirty="0" smtClean="0"/>
              <a:t>Errors can accumulate if done too many times</a:t>
            </a:r>
          </a:p>
          <a:p>
            <a:r>
              <a:rPr lang="en-IN" dirty="0" smtClean="0"/>
              <a:t>Minimize the number of times you do integer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7;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(“Average %d”, a/2 + b/2);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08301" y="360300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4862364" y="2788451"/>
            <a:ext cx="636158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7;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(“Average %d”, (a + b)/2);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65919" y="360300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10819846" y="2788451"/>
            <a:ext cx="636158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59" y="1"/>
            <a:ext cx="1869616" cy="18696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66" y="0"/>
            <a:ext cx="1869617" cy="1869617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4235841" y="102579"/>
            <a:ext cx="5693354" cy="942657"/>
          </a:xfrm>
          <a:prstGeom prst="wedgeRectCallout">
            <a:avLst>
              <a:gd name="adj1" fmla="val 68064"/>
              <a:gd name="adj2" fmla="val 19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first program 5/2 = 2 (loss of 0.5) and 7/2 = 3 (loss of 0.5). Total loss of 1.0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10" grpId="0" animBg="1"/>
      <p:bldP spid="11" grpId="0" build="p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734313"/>
          </a:xfrm>
        </p:spPr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dirty="0" smtClean="0"/>
              <a:t>an store integers b/w </a:t>
            </a:r>
            <a:r>
              <a:rPr lang="en-IN" dirty="0" smtClean="0">
                <a:solidFill>
                  <a:schemeClr val="tx1"/>
                </a:solidFill>
              </a:rPr>
              <a:t>-2,147,483,648 </a:t>
            </a:r>
            <a:r>
              <a:rPr lang="en-IN" dirty="0">
                <a:solidFill>
                  <a:schemeClr val="tx1"/>
                </a:solidFill>
              </a:rPr>
              <a:t>and 2,147,483,647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1845938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%d”,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1845938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Have worked with them a lot so far</a:t>
            </a:r>
            <a:endParaRPr lang="en-I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886982" y="202145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1839" y="3139051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6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</a:t>
            </a:r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smtClean="0"/>
              <a:t>Really long – can store integers between</a:t>
            </a:r>
          </a:p>
          <a:p>
            <a:r>
              <a:rPr lang="en-US" dirty="0"/>
              <a:t>-</a:t>
            </a:r>
            <a:r>
              <a:rPr lang="en-US" dirty="0" smtClean="0"/>
              <a:t>9,223,372,036,854,775,808 </a:t>
            </a:r>
            <a:r>
              <a:rPr lang="en-US" dirty="0"/>
              <a:t>and </a:t>
            </a:r>
            <a:r>
              <a:rPr lang="en-US" dirty="0" smtClean="0"/>
              <a:t>9,223,372,036,854,775,807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long a; //long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also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How does long work with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+ long, </a:t>
            </a:r>
            <a:r>
              <a:rPr lang="en-IN" dirty="0" err="1" smtClean="0"/>
              <a:t>int</a:t>
            </a:r>
            <a:r>
              <a:rPr lang="en-IN" dirty="0" smtClean="0"/>
              <a:t> * long?</a:t>
            </a:r>
          </a:p>
          <a:p>
            <a:pPr marL="0" indent="0">
              <a:buNone/>
            </a:pPr>
            <a:r>
              <a:rPr lang="en-IN" dirty="0" smtClean="0"/>
              <a:t>Will see today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31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, long allow us to store, do math formulae with integers</a:t>
            </a:r>
          </a:p>
          <a:p>
            <a:r>
              <a:rPr lang="en-IN" dirty="0" smtClean="0"/>
              <a:t>float allows us to store, do math formulae with reals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float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Very large range ± 3.4e+38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float as well +, -, /, *,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08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938646" cy="1333402"/>
          </a:xfrm>
        </p:spPr>
        <p:txBody>
          <a:bodyPr>
            <a:normAutofit/>
          </a:bodyPr>
          <a:lstStyle/>
          <a:p>
            <a:r>
              <a:rPr lang="en-IN" dirty="0" smtClean="0"/>
              <a:t>Double can also handle real numbers but very large ones</a:t>
            </a:r>
          </a:p>
          <a:p>
            <a:r>
              <a:rPr lang="en-IN" dirty="0" smtClean="0"/>
              <a:t>Similar relation to float as long has to </a:t>
            </a:r>
            <a:r>
              <a:rPr lang="en-IN" dirty="0" err="1" smtClean="0"/>
              <a:t>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double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Very large range ± </a:t>
            </a:r>
            <a:r>
              <a:rPr lang="en-IN" dirty="0" smtClean="0">
                <a:sym typeface="Wingdings" panose="05000000000000000000" pitchFamily="2" charset="2"/>
              </a:rPr>
              <a:t>1.79e+308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double as well +, -, /, *, ()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There is something called long double as well 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Use %Lf to work with long doubles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</a:t>
            </a:r>
            <a:r>
              <a:rPr lang="en-IN" dirty="0" smtClean="0">
                <a:sym typeface="Wingdings" panose="05000000000000000000" pitchFamily="2" charset="2"/>
              </a:rPr>
              <a:t>these </a:t>
            </a:r>
            <a:r>
              <a:rPr lang="en-IN" dirty="0">
                <a:sym typeface="Wingdings" panose="05000000000000000000" pitchFamily="2" charset="2"/>
              </a:rPr>
              <a:t>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9" name="Rectangular Callout 8"/>
          <p:cNvSpPr/>
          <p:nvPr/>
        </p:nvSpPr>
        <p:spPr>
          <a:xfrm>
            <a:off x="3883739" y="5572481"/>
            <a:ext cx="1526244" cy="711599"/>
          </a:xfrm>
          <a:prstGeom prst="wedgeRectCallout">
            <a:avLst>
              <a:gd name="adj1" fmla="val -87026"/>
              <a:gd name="adj2" fmla="val -809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%lf works too!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build="p"/>
      <p:bldP spid="18" grpId="0" animBg="1"/>
      <p:bldP spid="19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 with Printing floats and doubles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Both %f and %lf work for float and double</a:t>
            </a:r>
          </a:p>
          <a:p>
            <a:r>
              <a:rPr lang="en-IN" dirty="0" smtClean="0"/>
              <a:t>For long double, %Lf needed</a:t>
            </a:r>
          </a:p>
          <a:p>
            <a:r>
              <a:rPr lang="en-IN" dirty="0" smtClean="0"/>
              <a:t>Can use %e if want answer in exponential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double a = 123.4567;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(“Value of a =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353" y="2102477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double a = </a:t>
            </a:r>
            <a:r>
              <a:rPr lang="en-IN" sz="3200" dirty="0" smtClean="0">
                <a:latin typeface="Arial Narrow" panose="020B0606020202030204" pitchFamily="34" charset="0"/>
              </a:rPr>
              <a:t>123.4567;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(“Value of a = </a:t>
            </a:r>
            <a:r>
              <a:rPr lang="en-IN" sz="3200" dirty="0" smtClean="0">
                <a:latin typeface="Arial Narrow" panose="020B0606020202030204" pitchFamily="34" charset="0"/>
              </a:rPr>
              <a:t>%e”, </a:t>
            </a:r>
            <a:r>
              <a:rPr lang="en-IN" sz="3200" dirty="0">
                <a:latin typeface="Arial Narrow" panose="020B0606020202030204" pitchFamily="34" charset="0"/>
              </a:rPr>
              <a:t>a);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90435" y="212066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6564313" y="1221605"/>
            <a:ext cx="4005334" cy="577396"/>
          </a:xfrm>
          <a:prstGeom prst="wedgeRectCallout">
            <a:avLst>
              <a:gd name="adj1" fmla="val -54428"/>
              <a:gd name="adj2" fmla="val 1290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a = 1.234567e+02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807280" y="1195755"/>
            <a:ext cx="3668968" cy="577396"/>
          </a:xfrm>
          <a:prstGeom prst="wedgeRectCallout">
            <a:avLst>
              <a:gd name="adj1" fmla="val -66349"/>
              <a:gd name="adj2" fmla="val 1238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a = 123.456700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743" y="0"/>
            <a:ext cx="1958566" cy="1958566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6480313" y="102579"/>
            <a:ext cx="3448881" cy="1009044"/>
          </a:xfrm>
          <a:prstGeom prst="wedgeRectCallout">
            <a:avLst>
              <a:gd name="adj1" fmla="val 68064"/>
              <a:gd name="adj2" fmla="val 19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many decimal digits being printed. Can I just print one or two?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637255" y="2148076"/>
            <a:ext cx="3500836" cy="858862"/>
          </a:xfrm>
          <a:prstGeom prst="wedgeRectCallout">
            <a:avLst>
              <a:gd name="adj1" fmla="val -70524"/>
              <a:gd name="adj2" fmla="val 37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course. Use %0.2f to print 2 decimal places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8435" y="1255256"/>
            <a:ext cx="34786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of a = 123.46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1825" y="4855388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%0.2f”, a);</a:t>
            </a:r>
            <a:endParaRPr lang="en-US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64878" y="4855389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%0.2e”, a);</a:t>
            </a:r>
            <a:endParaRPr lang="en-US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4650" y="1289409"/>
            <a:ext cx="38987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of a = 1.23e+02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1987826" y="3327984"/>
            <a:ext cx="5368856" cy="1527403"/>
          </a:xfrm>
          <a:prstGeom prst="wedgeRectCallout">
            <a:avLst>
              <a:gd name="adj1" fmla="val -61283"/>
              <a:gd name="adj2" fmla="val -757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I am rounding while giving answer correct to 2 decimal places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123.4567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123.46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1.234567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1.23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7509026" y="2121208"/>
            <a:ext cx="3448881" cy="2287808"/>
          </a:xfrm>
          <a:prstGeom prst="wedgeRectCallout">
            <a:avLst>
              <a:gd name="adj1" fmla="val 59131"/>
              <a:gd name="adj2" fmla="val -721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 right. The usual rules of rounding apply here too. 1.5644 will become 1.56 if rounded to 2 places but 1.5654 will become 1.57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460927" y="3480152"/>
            <a:ext cx="1361373" cy="787656"/>
          </a:xfrm>
          <a:prstGeom prst="wedgeRectCallout">
            <a:avLst>
              <a:gd name="adj1" fmla="val -2877"/>
              <a:gd name="adj2" fmla="val -1123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11" grpId="0" build="p" animBg="1"/>
      <p:bldP spid="16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Mixed-type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39881"/>
          </a:xfrm>
        </p:spPr>
        <p:txBody>
          <a:bodyPr>
            <a:norm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a; long b; float c; double d;</a:t>
            </a:r>
          </a:p>
          <a:p>
            <a:r>
              <a:rPr lang="en-IN" dirty="0" smtClean="0"/>
              <a:t>Recall the care we took when working with long and </a:t>
            </a:r>
            <a:r>
              <a:rPr lang="en-IN" dirty="0" err="1" smtClean="0"/>
              <a:t>int</a:t>
            </a:r>
            <a:endParaRPr lang="en-IN" dirty="0"/>
          </a:p>
          <a:p>
            <a:pPr lvl="1"/>
            <a:r>
              <a:rPr lang="en-IN" dirty="0" smtClean="0"/>
              <a:t>We saw that b = a + a; could cause errors</a:t>
            </a:r>
          </a:p>
          <a:p>
            <a:pPr lvl="1"/>
            <a:r>
              <a:rPr lang="en-IN" dirty="0" smtClean="0"/>
              <a:t>Mr C will first try to store a + a into a temporary integer variable</a:t>
            </a:r>
          </a:p>
          <a:p>
            <a:pPr lvl="1"/>
            <a:r>
              <a:rPr lang="en-IN" dirty="0" smtClean="0"/>
              <a:t>To force him to store a + a into a long variable, do typecasting</a:t>
            </a:r>
          </a:p>
          <a:p>
            <a:pPr lvl="1"/>
            <a:r>
              <a:rPr lang="en-IN" dirty="0" smtClean="0"/>
              <a:t>b = (long) a + (long) a;</a:t>
            </a:r>
          </a:p>
          <a:p>
            <a:pPr lvl="1"/>
            <a:r>
              <a:rPr lang="en-IN" dirty="0" smtClean="0"/>
              <a:t>b = a + (long) a;</a:t>
            </a:r>
          </a:p>
          <a:p>
            <a:r>
              <a:rPr lang="en-IN" dirty="0" smtClean="0"/>
              <a:t>Similar care must be taken with </a:t>
            </a:r>
            <a:r>
              <a:rPr lang="en-IN" dirty="0" err="1" smtClean="0"/>
              <a:t>int</a:t>
            </a:r>
            <a:r>
              <a:rPr lang="en-IN" dirty="0"/>
              <a:t> </a:t>
            </a:r>
            <a:r>
              <a:rPr lang="en-IN" dirty="0" smtClean="0"/>
              <a:t>+ float, </a:t>
            </a:r>
            <a:r>
              <a:rPr lang="en-IN" dirty="0" err="1" smtClean="0"/>
              <a:t>int</a:t>
            </a:r>
            <a:r>
              <a:rPr lang="en-IN" dirty="0" smtClean="0"/>
              <a:t> + double</a:t>
            </a:r>
          </a:p>
          <a:p>
            <a:pPr lvl="1"/>
            <a:r>
              <a:rPr lang="en-IN" dirty="0" smtClean="0"/>
              <a:t>To avoid integer division, typecast integers to floats or doubles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a = 2;</a:t>
            </a:r>
          </a:p>
          <a:p>
            <a:pPr lvl="1"/>
            <a:r>
              <a:rPr lang="en-IN" dirty="0" smtClean="0"/>
              <a:t>c = a / (a+1);  </a:t>
            </a:r>
            <a:r>
              <a:rPr lang="en-IN" dirty="0" smtClean="0">
                <a:sym typeface="Wingdings" panose="05000000000000000000" pitchFamily="2" charset="2"/>
              </a:rPr>
              <a:t> 0</a:t>
            </a:r>
            <a:endParaRPr lang="en-IN" dirty="0" smtClean="0"/>
          </a:p>
          <a:p>
            <a:pPr lvl="1"/>
            <a:r>
              <a:rPr lang="en-IN" dirty="0" smtClean="0"/>
              <a:t>c = (float) a / (a + 1);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0.666666666</a:t>
            </a:r>
            <a:endParaRPr lang="en-IN" dirty="0" smtClean="0"/>
          </a:p>
          <a:p>
            <a:pPr lvl="1"/>
            <a:r>
              <a:rPr lang="en-IN" dirty="0" smtClean="0"/>
              <a:t>c = a / (a + 1.0);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0.666666666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7" y="4846983"/>
            <a:ext cx="2011017" cy="20110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995065" y="121677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6171954" y="149935"/>
            <a:ext cx="3424636" cy="1430052"/>
          </a:xfrm>
          <a:prstGeom prst="wedgeRectCallout">
            <a:avLst>
              <a:gd name="adj1" fmla="val 66548"/>
              <a:gd name="adj2" fmla="val -393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I see this as a mixed type formula and convert everything to long to avoid mistakes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9696394" y="1200650"/>
            <a:ext cx="1658454" cy="943917"/>
          </a:xfrm>
          <a:prstGeom prst="wedgeRectCallout">
            <a:avLst>
              <a:gd name="adj1" fmla="val 61754"/>
              <a:gd name="adj2" fmla="val -825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See, I am so helpful!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97" y="4788710"/>
            <a:ext cx="2062795" cy="206279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536015" y="4116689"/>
            <a:ext cx="2121149" cy="820029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does this work too?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862164" y="5044034"/>
            <a:ext cx="5065256" cy="1162879"/>
          </a:xfrm>
          <a:prstGeom prst="wedgeRectCallout">
            <a:avLst>
              <a:gd name="adj1" fmla="val 71305"/>
              <a:gd name="adj2" fmla="val 198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Hmm.. So just because I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typecasted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of the variables in the formula, you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typecasted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rest for free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9258147" y="3442802"/>
            <a:ext cx="2509271" cy="576709"/>
          </a:xfrm>
          <a:prstGeom prst="wedgeRectCallout">
            <a:avLst>
              <a:gd name="adj1" fmla="val 41743"/>
              <a:gd name="adj2" fmla="val 2093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Mr. C!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565939" y="2073313"/>
            <a:ext cx="3792138" cy="1143871"/>
          </a:xfrm>
          <a:prstGeom prst="wedgeRectCallout">
            <a:avLst>
              <a:gd name="adj1" fmla="val 64776"/>
              <a:gd name="adj2" fmla="val -793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 is a float for me so I begin typecasting everything else to float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9481930" y="2306263"/>
            <a:ext cx="2623931" cy="910922"/>
          </a:xfrm>
          <a:prstGeom prst="wedgeRectCallout">
            <a:avLst>
              <a:gd name="adj1" fmla="val -1125"/>
              <a:gd name="adj2" fmla="val -814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 is not the same as 2 for 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6" grpId="0" animBg="1"/>
      <p:bldP spid="6" grpId="1" animBg="1"/>
      <p:bldP spid="6" grpId="2" animBg="1"/>
      <p:bldP spid="12" grpId="0" animBg="1"/>
      <p:bldP spid="12" grpId="1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443</TotalTime>
  <Words>1365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Doing Math in C</vt:lpstr>
      <vt:lpstr>Hidden trick with Integer division</vt:lpstr>
      <vt:lpstr>Rounding errors with Integer division </vt:lpstr>
      <vt:lpstr>Int type</vt:lpstr>
      <vt:lpstr>Long int type</vt:lpstr>
      <vt:lpstr>Float type</vt:lpstr>
      <vt:lpstr>Double type</vt:lpstr>
      <vt:lpstr>Fun with Printing floats and doubles</vt:lpstr>
      <vt:lpstr>Mixed-type formulae</vt:lpstr>
      <vt:lpstr>Reverse typecasting problems</vt:lpstr>
      <vt:lpstr>math.h</vt:lpstr>
      <vt:lpstr>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77</cp:revision>
  <dcterms:created xsi:type="dcterms:W3CDTF">2018-07-30T05:08:11Z</dcterms:created>
  <dcterms:modified xsi:type="dcterms:W3CDTF">2019-12-19T06:51:42Z</dcterms:modified>
</cp:coreProperties>
</file>