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BODMAS Rules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much awaited if statement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d”,&amp;m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if(m &lt; 10){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(“0”);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}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Do you speak English?</a:t>
            </a:r>
          </a:p>
          <a:p>
            <a:r>
              <a:rPr lang="en-IN" sz="2800" dirty="0" smtClean="0"/>
              <a:t>Hello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m is an integer </a:t>
            </a:r>
            <a:r>
              <a:rPr lang="en-IN" sz="2800" dirty="0" smtClean="0"/>
              <a:t>variable.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Please ask me for value of m</a:t>
            </a:r>
            <a:r>
              <a:rPr lang="en-IN" sz="2800" dirty="0" smtClean="0"/>
              <a:t>.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 smtClean="0">
                <a:cs typeface="Arial" panose="020B0604020202020204" pitchFamily="34" charset="0"/>
              </a:rPr>
              <a:t>If the value of m is less than 10, then please print a 0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Now please print value of m</a:t>
            </a:r>
            <a:endParaRPr lang="en-IN" sz="2800" dirty="0" smtClean="0"/>
          </a:p>
          <a:p>
            <a:r>
              <a:rPr lang="en-IN" sz="2800" dirty="0" smtClean="0"/>
              <a:t>Goodbye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944384" y="5578093"/>
            <a:ext cx="367408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41697" y="2289016"/>
            <a:ext cx="1858617" cy="904461"/>
            <a:chOff x="3286682" y="2292350"/>
            <a:chExt cx="1858617" cy="904461"/>
          </a:xfrm>
        </p:grpSpPr>
        <p:sp>
          <p:nvSpPr>
            <p:cNvPr id="28" name="Rounded Rectangle 2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ular Callout 32"/>
          <p:cNvSpPr/>
          <p:nvPr/>
        </p:nvSpPr>
        <p:spPr>
          <a:xfrm>
            <a:off x="5198591" y="1697968"/>
            <a:ext cx="69166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53012" y="5578093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5182961" y="1696944"/>
            <a:ext cx="70729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2594113" y="5378002"/>
            <a:ext cx="3968414" cy="1142145"/>
          </a:xfrm>
          <a:prstGeom prst="wedgeRectCallout">
            <a:avLst>
              <a:gd name="adj1" fmla="val -84623"/>
              <a:gd name="adj2" fmla="val -464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curly brackets are used to tell Mr. C what all we want him to do if m &lt; 10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66122" y="3948224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009" y="502165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3600492" y="3530560"/>
            <a:ext cx="4343891" cy="1142145"/>
          </a:xfrm>
          <a:prstGeom prst="wedgeRectCallout">
            <a:avLst>
              <a:gd name="adj1" fmla="val -38790"/>
              <a:gd name="adj2" fmla="val -829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in case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m &lt; 10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just print one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2594113" y="4788179"/>
            <a:ext cx="5172886" cy="503941"/>
          </a:xfrm>
          <a:prstGeom prst="wedgeRectCallout">
            <a:avLst>
              <a:gd name="adj1" fmla="val 41452"/>
              <a:gd name="adj2" fmla="val -928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brackets - common mistake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2594113" y="3992853"/>
            <a:ext cx="3189556" cy="1142145"/>
          </a:xfrm>
          <a:prstGeom prst="wedgeRectCallout">
            <a:avLst>
              <a:gd name="adj1" fmla="val -87116"/>
              <a:gd name="adj2" fmla="val 100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always executed whether m &lt; 10 or not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25" grpId="0" animBg="1"/>
      <p:bldP spid="25" grpId="1" animBg="1"/>
      <p:bldP spid="33" grpId="0" animBg="1"/>
      <p:bldP spid="33" grpId="1" animBg="1"/>
      <p:bldP spid="42" grpId="0" animBg="1"/>
      <p:bldP spid="43" grpId="0" animBg="1"/>
      <p:bldP spid="44" grpId="0" animBg="1"/>
      <p:bldP spid="2" grpId="0" animBg="1"/>
      <p:bldP spid="45" grpId="0" animBg="1"/>
      <p:bldP spid="46" grpId="0" animBg="1"/>
      <p:bldP spid="47" grpId="0" animBg="1"/>
      <p:bldP spid="48" grpId="0" animBg="1"/>
      <p:bldP spid="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3" y="1111624"/>
            <a:ext cx="12201737" cy="5300823"/>
          </a:xfrm>
        </p:spPr>
        <p:txBody>
          <a:bodyPr/>
          <a:lstStyle/>
          <a:p>
            <a:r>
              <a:rPr lang="en-IN" dirty="0" smtClean="0"/>
              <a:t>Saw several datatypes </a:t>
            </a:r>
            <a:r>
              <a:rPr lang="en-IN" dirty="0" err="1" smtClean="0"/>
              <a:t>int</a:t>
            </a:r>
            <a:r>
              <a:rPr lang="en-IN" dirty="0" smtClean="0"/>
              <a:t>, long, float, double</a:t>
            </a:r>
          </a:p>
          <a:p>
            <a:r>
              <a:rPr lang="en-IN" dirty="0" smtClean="0"/>
              <a:t>Can be printed (</a:t>
            </a:r>
            <a:r>
              <a:rPr lang="en-IN" dirty="0" err="1" smtClean="0"/>
              <a:t>printf</a:t>
            </a:r>
            <a:r>
              <a:rPr lang="en-IN" dirty="0" smtClean="0"/>
              <a:t>) and input (</a:t>
            </a:r>
            <a:r>
              <a:rPr lang="en-IN" dirty="0" err="1" smtClean="0"/>
              <a:t>scanf</a:t>
            </a:r>
            <a:r>
              <a:rPr lang="en-IN" dirty="0" smtClean="0"/>
              <a:t>)</a:t>
            </a:r>
          </a:p>
          <a:p>
            <a:r>
              <a:rPr lang="en-IN" dirty="0" smtClean="0"/>
              <a:t>Can use math operations on them +, -, /, *, % (only </a:t>
            </a:r>
            <a:r>
              <a:rPr lang="en-IN" dirty="0" err="1" smtClean="0"/>
              <a:t>int</a:t>
            </a:r>
            <a:r>
              <a:rPr lang="en-IN" dirty="0" smtClean="0"/>
              <a:t>, long)</a:t>
            </a:r>
          </a:p>
          <a:p>
            <a:r>
              <a:rPr lang="en-IN" dirty="0" smtClean="0"/>
              <a:t>When using mixed-type expressions, be careful about typecasting errors</a:t>
            </a:r>
          </a:p>
          <a:p>
            <a:r>
              <a:rPr lang="en-IN" dirty="0"/>
              <a:t>2.0 is not the same is 2 for Mr </a:t>
            </a:r>
            <a:r>
              <a:rPr lang="en-IN" dirty="0" smtClean="0"/>
              <a:t>C</a:t>
            </a:r>
          </a:p>
          <a:p>
            <a:r>
              <a:rPr lang="en-IN" dirty="0" smtClean="0"/>
              <a:t>Be careful about using correct notation in </a:t>
            </a:r>
            <a:r>
              <a:rPr lang="en-IN" dirty="0" err="1" smtClean="0"/>
              <a:t>printf</a:t>
            </a:r>
            <a:r>
              <a:rPr lang="en-IN" dirty="0" smtClean="0"/>
              <a:t>, </a:t>
            </a:r>
            <a:r>
              <a:rPr lang="en-IN" dirty="0" err="1" smtClean="0"/>
              <a:t>scanf</a:t>
            </a:r>
            <a:endParaRPr lang="en-IN" dirty="0" smtClean="0"/>
          </a:p>
          <a:p>
            <a:pPr lvl="1"/>
            <a:r>
              <a:rPr lang="en-IN" dirty="0" smtClean="0"/>
              <a:t>Use %d for </a:t>
            </a:r>
            <a:r>
              <a:rPr lang="en-IN" dirty="0" err="1" smtClean="0"/>
              <a:t>int</a:t>
            </a:r>
            <a:r>
              <a:rPr lang="en-IN" dirty="0" smtClean="0"/>
              <a:t>, %</a:t>
            </a:r>
            <a:r>
              <a:rPr lang="en-IN" dirty="0" err="1" smtClean="0"/>
              <a:t>ld</a:t>
            </a:r>
            <a:r>
              <a:rPr lang="en-IN" dirty="0" smtClean="0"/>
              <a:t> for long, %f or %e for float and double</a:t>
            </a:r>
          </a:p>
          <a:p>
            <a:pPr lvl="1"/>
            <a:r>
              <a:rPr lang="en-IN" dirty="0" smtClean="0"/>
              <a:t>Do not use %d for float – will get strange answers</a:t>
            </a:r>
          </a:p>
          <a:p>
            <a:pPr lvl="1"/>
            <a:r>
              <a:rPr lang="en-IN" dirty="0" smtClean="0"/>
              <a:t>Can experiment in free time but be careful during labs/exams/quizzes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Find out if Mr C went to primary school</a:t>
            </a:r>
          </a:p>
          <a:p>
            <a:r>
              <a:rPr lang="en-IN" dirty="0" smtClean="0"/>
              <a:t>Learn how to solve </a:t>
            </a:r>
            <a:r>
              <a:rPr lang="en-IN" dirty="0" err="1" smtClean="0"/>
              <a:t>Aadhar</a:t>
            </a:r>
            <a:r>
              <a:rPr lang="en-IN" dirty="0" smtClean="0"/>
              <a:t> Leak problem more beautifully</a:t>
            </a:r>
          </a:p>
          <a:p>
            <a:pPr lvl="1"/>
            <a:r>
              <a:rPr lang="en-IN" dirty="0" smtClean="0"/>
              <a:t>If pin is 6744 and date of birth is 08/11/1978, password is 674411</a:t>
            </a:r>
          </a:p>
          <a:p>
            <a:pPr lvl="1"/>
            <a:r>
              <a:rPr lang="en-IN" dirty="0"/>
              <a:t>If pin is 6744 and date of birth is </a:t>
            </a:r>
            <a:r>
              <a:rPr lang="en-IN" dirty="0" smtClean="0"/>
              <a:t>08/05/1978</a:t>
            </a:r>
            <a:r>
              <a:rPr lang="en-IN" dirty="0"/>
              <a:t>, password is </a:t>
            </a:r>
            <a:r>
              <a:rPr lang="en-IN" dirty="0" smtClean="0"/>
              <a:t>674405 (not 67445)</a:t>
            </a:r>
          </a:p>
          <a:p>
            <a:r>
              <a:rPr lang="en-IN" dirty="0" smtClean="0"/>
              <a:t>But first, let us finish the unfinished business from last class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8" y="4898499"/>
            <a:ext cx="1959501" cy="195950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661709" y="4150634"/>
            <a:ext cx="2732226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he know the BODMAS rule?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7" y="4906688"/>
            <a:ext cx="1951311" cy="195131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7661708" y="4158823"/>
            <a:ext cx="2732226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would be really nice!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 Formulae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We use math formulae all the time in physics, </a:t>
            </a:r>
            <a:r>
              <a:rPr lang="en-IN" dirty="0" err="1" smtClean="0"/>
              <a:t>chem</a:t>
            </a:r>
            <a:r>
              <a:rPr lang="en-IN" dirty="0" smtClean="0"/>
              <a:t>, math</a:t>
            </a:r>
          </a:p>
          <a:p>
            <a:pPr lvl="1"/>
            <a:r>
              <a:rPr lang="en-IN" dirty="0" smtClean="0"/>
              <a:t>a = b / 5</a:t>
            </a:r>
          </a:p>
          <a:p>
            <a:pPr lvl="1"/>
            <a:r>
              <a:rPr lang="en-IN" dirty="0" smtClean="0"/>
              <a:t>x = y * y + z * z</a:t>
            </a:r>
          </a:p>
          <a:p>
            <a:pPr lvl="1"/>
            <a:r>
              <a:rPr lang="en-IN" dirty="0" smtClean="0"/>
              <a:t>x = (</a:t>
            </a:r>
            <a:r>
              <a:rPr lang="en-IN" dirty="0" err="1" smtClean="0"/>
              <a:t>int</a:t>
            </a:r>
            <a:r>
              <a:rPr lang="en-IN" dirty="0" smtClean="0"/>
              <a:t>)(pow((double)y, 2.0) + </a:t>
            </a:r>
            <a:r>
              <a:rPr lang="en-IN" dirty="0"/>
              <a:t>pow((</a:t>
            </a:r>
            <a:r>
              <a:rPr lang="en-IN" dirty="0" smtClean="0"/>
              <a:t>double)z, 2.0))</a:t>
            </a:r>
          </a:p>
          <a:p>
            <a:r>
              <a:rPr lang="en-IN" dirty="0" smtClean="0"/>
              <a:t>Mr C calls these formulae </a:t>
            </a:r>
            <a:r>
              <a:rPr lang="en-IN" i="1" dirty="0" smtClean="0"/>
              <a:t>expressions</a:t>
            </a:r>
          </a:p>
          <a:p>
            <a:pPr lvl="1"/>
            <a:r>
              <a:rPr lang="en-IN" dirty="0"/>
              <a:t>x = y * y + z * </a:t>
            </a:r>
            <a:r>
              <a:rPr lang="en-IN" dirty="0" smtClean="0"/>
              <a:t>z </a:t>
            </a:r>
            <a:r>
              <a:rPr lang="en-IN" dirty="0"/>
              <a:t>is an expression for Mr </a:t>
            </a:r>
            <a:r>
              <a:rPr lang="en-IN" dirty="0" smtClean="0"/>
              <a:t>C</a:t>
            </a:r>
          </a:p>
          <a:p>
            <a:pPr lvl="1"/>
            <a:r>
              <a:rPr lang="en-IN" dirty="0" smtClean="0"/>
              <a:t>y * y + z * z is also an expression for Mr C</a:t>
            </a:r>
          </a:p>
          <a:p>
            <a:pPr lvl="1"/>
            <a:r>
              <a:rPr lang="en-IN" dirty="0" smtClean="0"/>
              <a:t>y * y is also an expression for Mr C</a:t>
            </a:r>
          </a:p>
          <a:p>
            <a:pPr lvl="1"/>
            <a:r>
              <a:rPr lang="en-IN" dirty="0" smtClean="0"/>
              <a:t>z * z is also an expression for Mr 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848348" y="1609661"/>
            <a:ext cx="4005334" cy="577396"/>
          </a:xfrm>
          <a:prstGeom prst="wedgeRectCallout">
            <a:avLst>
              <a:gd name="adj1" fmla="val -70061"/>
              <a:gd name="adj2" fmla="val 670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answer, use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6" y="4909484"/>
            <a:ext cx="1948516" cy="19485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831019" y="3435981"/>
            <a:ext cx="3605067" cy="1185715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Oh! So two expressions can be added together to get another expression!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547652" y="4807586"/>
            <a:ext cx="1888433" cy="817961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is z an expression? 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5927635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719844" y="4898748"/>
            <a:ext cx="5405310" cy="1843765"/>
          </a:xfrm>
          <a:prstGeom prst="wedgeRectCallout">
            <a:avLst>
              <a:gd name="adj1" fmla="val -64399"/>
              <a:gd name="adj2" fmla="val 29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take two expressions and do operations like addition, multiplication, or assignment (=) with them and a new expression will emerge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88952" y="4909484"/>
            <a:ext cx="1045516" cy="857254"/>
          </a:xfrm>
          <a:prstGeom prst="wedgeRectCallout">
            <a:avLst>
              <a:gd name="adj1" fmla="val -98764"/>
              <a:gd name="adj2" fmla="val 793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is!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8547652" y="5803165"/>
            <a:ext cx="1888434" cy="897069"/>
          </a:xfrm>
          <a:prstGeom prst="wedgeRectCallout">
            <a:avLst>
              <a:gd name="adj1" fmla="val 71667"/>
              <a:gd name="adj2" fmla="val 34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is 5 an expression? 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16658" y="4898748"/>
            <a:ext cx="1045516" cy="857254"/>
          </a:xfrm>
          <a:prstGeom prst="wedgeRectCallout">
            <a:avLst>
              <a:gd name="adj1" fmla="val -3700"/>
              <a:gd name="adj2" fmla="val 804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is!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Expressions and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Remember, we use semicolon ; as a full-stop in C</a:t>
            </a:r>
          </a:p>
          <a:p>
            <a:pPr lvl="1"/>
            <a:r>
              <a:rPr lang="en-IN" dirty="0"/>
              <a:t>a = b / </a:t>
            </a:r>
            <a:r>
              <a:rPr lang="en-IN" dirty="0" smtClean="0"/>
              <a:t>5 would be an incorrect thing to write in a C program</a:t>
            </a:r>
          </a:p>
          <a:p>
            <a:pPr lvl="1"/>
            <a:r>
              <a:rPr lang="en-IN" dirty="0"/>
              <a:t>a = b / </a:t>
            </a:r>
            <a:r>
              <a:rPr lang="en-IN" dirty="0" smtClean="0"/>
              <a:t>5; is the correct way to divide b by 5 and store result in a</a:t>
            </a:r>
          </a:p>
          <a:p>
            <a:r>
              <a:rPr lang="en-IN" dirty="0" smtClean="0"/>
              <a:t>a = b / 5; is called a </a:t>
            </a:r>
            <a:r>
              <a:rPr lang="en-IN" i="1" dirty="0" smtClean="0"/>
              <a:t>statement</a:t>
            </a:r>
            <a:r>
              <a:rPr lang="en-IN" dirty="0" smtClean="0"/>
              <a:t> in C</a:t>
            </a:r>
          </a:p>
          <a:p>
            <a:r>
              <a:rPr lang="en-IN" dirty="0" smtClean="0"/>
              <a:t>b / 5; is also a statement in C although a bit useless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8" y="4898499"/>
            <a:ext cx="1959501" cy="1959501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231834" y="3465803"/>
            <a:ext cx="4236718" cy="1175771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take any expression, put a semicolon at the end, and it becomes a statement?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3353" y="5858061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2455712" y="5590110"/>
            <a:ext cx="1045516" cy="857254"/>
          </a:xfrm>
          <a:prstGeom prst="wedgeRectCallout">
            <a:avLst>
              <a:gd name="adj1" fmla="val -97813"/>
              <a:gd name="adj2" fmla="val 132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does!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79704" y="4779841"/>
            <a:ext cx="3540978" cy="1494338"/>
          </a:xfrm>
          <a:prstGeom prst="wedgeRectCallout">
            <a:avLst>
              <a:gd name="adj1" fmla="val 69106"/>
              <a:gd name="adj2" fmla="val 93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are there any examples where I do not put a semicolon at the end of an expression?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9" y="3648232"/>
            <a:ext cx="1959502" cy="1959502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2111971" y="3510603"/>
            <a:ext cx="2638934" cy="624075"/>
          </a:xfrm>
          <a:prstGeom prst="wedgeRectCallout">
            <a:avLst>
              <a:gd name="adj1" fmla="val -69417"/>
              <a:gd name="adj2" fmla="val 1096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d”,b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/5);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111970" y="4255981"/>
            <a:ext cx="3593091" cy="827234"/>
          </a:xfrm>
          <a:prstGeom prst="wedgeRectCallout">
            <a:avLst>
              <a:gd name="adj1" fmla="val -67364"/>
              <a:gd name="adj2" fmla="val 19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b/5 is an expression sitting inside a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823015" y="5590110"/>
            <a:ext cx="2518149" cy="1088986"/>
          </a:xfrm>
          <a:prstGeom prst="wedgeRectCallout">
            <a:avLst>
              <a:gd name="adj1" fmla="val -69000"/>
              <a:gd name="adj2" fmla="val -68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d”,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2444302" y="5591178"/>
            <a:ext cx="3885453" cy="1087918"/>
          </a:xfrm>
          <a:prstGeom prst="wedgeRectCallout">
            <a:avLst>
              <a:gd name="adj1" fmla="val -65070"/>
              <a:gd name="adj2" fmla="val 497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makes me sad since I have to throw away the results of a calculation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Quiz for Mr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we have </a:t>
            </a:r>
            <a:r>
              <a:rPr lang="en-IN" dirty="0" err="1" smtClean="0"/>
              <a:t>int</a:t>
            </a:r>
            <a:r>
              <a:rPr lang="en-IN" dirty="0" smtClean="0"/>
              <a:t> a, b = 5, c = 3, d = 2;</a:t>
            </a:r>
          </a:p>
          <a:p>
            <a:r>
              <a:rPr lang="en-IN" dirty="0" smtClean="0"/>
              <a:t>What is the result of a = b + c + d;</a:t>
            </a:r>
          </a:p>
          <a:p>
            <a:pPr lvl="1"/>
            <a:r>
              <a:rPr lang="en-IN" dirty="0" smtClean="0"/>
              <a:t>Is it computed as a = b + (c + d); ?</a:t>
            </a:r>
          </a:p>
          <a:p>
            <a:pPr lvl="1"/>
            <a:r>
              <a:rPr lang="en-IN" dirty="0" smtClean="0"/>
              <a:t>Is it computed as a = (b + c) + d; ?</a:t>
            </a:r>
          </a:p>
          <a:p>
            <a:r>
              <a:rPr lang="en-IN" dirty="0" smtClean="0"/>
              <a:t>What about the result of a = b – c – d;</a:t>
            </a:r>
          </a:p>
          <a:p>
            <a:pPr lvl="1"/>
            <a:r>
              <a:rPr lang="en-IN" dirty="0" smtClean="0"/>
              <a:t>If computed as a = (b – c) – d; the answer is a = 0</a:t>
            </a:r>
          </a:p>
          <a:p>
            <a:pPr lvl="1"/>
            <a:r>
              <a:rPr lang="en-IN" dirty="0" smtClean="0"/>
              <a:t>If computed as a = b – (c – d); the answer is a = 4;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31" y="4898498"/>
            <a:ext cx="1959502" cy="195950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362101" y="3713425"/>
            <a:ext cx="3236864" cy="891346"/>
          </a:xfrm>
          <a:prstGeom prst="wedgeRectCallout">
            <a:avLst>
              <a:gd name="adj1" fmla="val 45831"/>
              <a:gd name="adj2" fmla="val 1025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does not matter. The result is the same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44" y="4901178"/>
            <a:ext cx="1956822" cy="195682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53353" y="5927635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2816914" y="3429000"/>
            <a:ext cx="2564296" cy="54665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8900000">
            <a:off x="8399011" y="3195648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7683776" y="5029140"/>
            <a:ext cx="2666335" cy="832466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the second answer?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98" y="199170"/>
            <a:ext cx="1948516" cy="194851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7569517" y="130147"/>
            <a:ext cx="2666335" cy="832466"/>
          </a:xfrm>
          <a:prstGeom prst="wedgeRectCallout">
            <a:avLst>
              <a:gd name="adj1" fmla="val 79539"/>
              <a:gd name="adj2" fmla="val 6717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brackets yourself!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955713" y="4296256"/>
            <a:ext cx="6648550" cy="868035"/>
          </a:xfrm>
          <a:prstGeom prst="wedgeRectCallout">
            <a:avLst>
              <a:gd name="adj1" fmla="val -51534"/>
              <a:gd name="adj2" fmla="val 15233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Exactly! It is always a good idea to put brackets. Less confusion, less chance of error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416659" y="5318397"/>
            <a:ext cx="3671017" cy="1513699"/>
          </a:xfrm>
          <a:prstGeom prst="wedgeRectCallout">
            <a:avLst>
              <a:gd name="adj1" fmla="val -63045"/>
              <a:gd name="adj2" fmla="val 2409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binary math operators +, -, /, *, % behave this way. This behaviour is called left associativity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296673" y="5981962"/>
            <a:ext cx="3520674" cy="795805"/>
          </a:xfrm>
          <a:prstGeom prst="wedgeRectCallout">
            <a:avLst>
              <a:gd name="adj1" fmla="val -63045"/>
              <a:gd name="adj2" fmla="val 2409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and evaluation go from left to right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13" grpId="0" animBg="1"/>
      <p:bldP spid="14" grpId="0" animBg="1"/>
      <p:bldP spid="15" grpId="0" animBg="1"/>
      <p:bldP spid="18" grpId="0" animBg="1"/>
      <p:bldP spid="19" grpId="0" animBg="1"/>
      <p:bldP spid="1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Multi-operator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multiple operators inside a formula (expression), BODMAS rule applies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77166"/>
              </p:ext>
            </p:extLst>
          </p:nvPr>
        </p:nvGraphicFramePr>
        <p:xfrm>
          <a:off x="253353" y="2187057"/>
          <a:ext cx="862639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Operator</a:t>
                      </a:r>
                      <a:r>
                        <a:rPr lang="en-IN" sz="3200" baseline="0" dirty="0" smtClean="0"/>
                        <a:t>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Symbol/Sign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Associativity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Bracket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Unary negation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Multiplication/division/remainder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*, /, 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Addition/subtraction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+, 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Assignment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=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5159" y="3348655"/>
            <a:ext cx="880607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026" y="5545447"/>
            <a:ext cx="8806070" cy="66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94" y="4895808"/>
            <a:ext cx="2001633" cy="200163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9870877" y="3661075"/>
            <a:ext cx="2165684" cy="1228901"/>
          </a:xfrm>
          <a:prstGeom prst="wedgeRectCallout">
            <a:avLst>
              <a:gd name="adj1" fmla="val 970"/>
              <a:gd name="adj2" fmla="val 737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operators with Right Associativity?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9038393" y="2187057"/>
            <a:ext cx="346239" cy="402189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84065" y="1420914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48740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6073" y="6294319"/>
            <a:ext cx="871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+ b – c * d % e /</a:t>
            </a:r>
            <a:r>
              <a:rPr lang="en-US" sz="2800" b="1" dirty="0" smtClean="0"/>
              <a:t>f     is same as    (</a:t>
            </a:r>
            <a:r>
              <a:rPr lang="en-US" sz="2800" b="1" dirty="0" err="1" smtClean="0"/>
              <a:t>a+b</a:t>
            </a:r>
            <a:r>
              <a:rPr lang="en-US" sz="2800" b="1" dirty="0"/>
              <a:t>) - (((c *d ) % e) / f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9870877" y="2632864"/>
            <a:ext cx="2165684" cy="914557"/>
          </a:xfrm>
          <a:prstGeom prst="wedgeRectCallout">
            <a:avLst>
              <a:gd name="adj1" fmla="val 970"/>
              <a:gd name="adj2" fmla="val 737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 = is also an operator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190367" y="528565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11174127" y="1784579"/>
            <a:ext cx="868424" cy="656113"/>
          </a:xfrm>
          <a:prstGeom prst="wedgeRectCallout">
            <a:avLst>
              <a:gd name="adj1" fmla="val -94349"/>
              <a:gd name="adj2" fmla="val -1151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Yup!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Multi-operator Multi-type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 very </a:t>
            </a:r>
            <a:r>
              <a:rPr lang="en-IN" dirty="0" err="1" smtClean="0"/>
              <a:t>very</a:t>
            </a:r>
            <a:r>
              <a:rPr lang="en-IN" dirty="0" smtClean="0"/>
              <a:t> careful about these</a:t>
            </a:r>
          </a:p>
          <a:p>
            <a:r>
              <a:rPr lang="en-IN" dirty="0" smtClean="0"/>
              <a:t>Mr C will apply his automatic typecasts, but only in the order defined in the BODMAS table in the previous slide</a:t>
            </a:r>
          </a:p>
          <a:p>
            <a:r>
              <a:rPr lang="en-IN" dirty="0" smtClean="0"/>
              <a:t>Always a good idea to put brackets. Others can also then read your code more easily. Less surprises.</a:t>
            </a:r>
          </a:p>
          <a:p>
            <a:r>
              <a:rPr lang="en-IN" dirty="0" smtClean="0"/>
              <a:t>Also a good idea to typecast yourself.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27" y="4898498"/>
            <a:ext cx="1959502" cy="195950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578056" y="5406322"/>
            <a:ext cx="2005820" cy="1228901"/>
          </a:xfrm>
          <a:prstGeom prst="wedgeRectCallout">
            <a:avLst>
              <a:gd name="adj1" fmla="val 72820"/>
              <a:gd name="adj2" fmla="val 422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 have to memorize this table?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8497"/>
            <a:ext cx="1959503" cy="1959503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053830" y="5294934"/>
            <a:ext cx="3044943" cy="1228901"/>
          </a:xfrm>
          <a:prstGeom prst="wedgeRectCallout">
            <a:avLst>
              <a:gd name="adj1" fmla="val -79615"/>
              <a:gd name="adj2" fmla="val 301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it down in your notebook. Allowed in labs, quizzes, exams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77408" y="5866425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909883" y="4657554"/>
            <a:ext cx="1764245" cy="850432"/>
          </a:xfrm>
          <a:prstGeom prst="wedgeRectCallout">
            <a:avLst>
              <a:gd name="adj1" fmla="val -62733"/>
              <a:gd name="adj2" fmla="val 107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practice!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791784" y="4153428"/>
            <a:ext cx="2794576" cy="1141506"/>
          </a:xfrm>
          <a:prstGeom prst="wedgeRectCallout">
            <a:avLst>
              <a:gd name="adj1" fmla="val 68973"/>
              <a:gd name="adj2" fmla="val 624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C, you are starting to sound just like my parents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Aadhar</a:t>
            </a:r>
            <a:r>
              <a:rPr lang="en-IN" dirty="0" smtClean="0"/>
              <a:t> Leak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input is 6744,08/11/1978</a:t>
            </a:r>
            <a:r>
              <a:rPr lang="en-US" dirty="0"/>
              <a:t>, password is 674411</a:t>
            </a:r>
          </a:p>
          <a:p>
            <a:r>
              <a:rPr lang="en-US" dirty="0"/>
              <a:t>If </a:t>
            </a:r>
            <a:r>
              <a:rPr lang="en-US" dirty="0" smtClean="0"/>
              <a:t>input is 6744,08/05/1978</a:t>
            </a:r>
            <a:r>
              <a:rPr lang="en-US" dirty="0"/>
              <a:t>, password is 674405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65346" y="3091070"/>
            <a:ext cx="6480889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p, d, m, y;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d,%d</a:t>
            </a:r>
            <a:r>
              <a:rPr lang="en-IN" sz="3200" dirty="0" smtClean="0">
                <a:latin typeface="Arial Narrow" panose="020B0606020202030204" pitchFamily="34" charset="0"/>
              </a:rPr>
              <a:t>/%d/%</a:t>
            </a:r>
            <a:r>
              <a:rPr lang="en-IN" sz="3200" dirty="0" err="1" smtClean="0">
                <a:latin typeface="Arial Narrow" panose="020B0606020202030204" pitchFamily="34" charset="0"/>
              </a:rPr>
              <a:t>d”,&amp;</a:t>
            </a:r>
            <a:r>
              <a:rPr lang="en-IN" sz="3200" dirty="0" err="1">
                <a:latin typeface="Arial Narrow" panose="020B0606020202030204" pitchFamily="34" charset="0"/>
              </a:rPr>
              <a:t>p</a:t>
            </a:r>
            <a:r>
              <a:rPr lang="en-IN" sz="3200" dirty="0" err="1" smtClean="0">
                <a:latin typeface="Arial Narrow" panose="020B0606020202030204" pitchFamily="34" charset="0"/>
              </a:rPr>
              <a:t>,&amp;d,&amp;m,&amp;y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(“%d0%d”,p,m);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03206" y="5564079"/>
            <a:ext cx="2725426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6744,08/05/1978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41697" y="379976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5518636" y="3208716"/>
            <a:ext cx="1308126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674405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96" y="3216821"/>
            <a:ext cx="1959502" cy="19595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09" y="3219501"/>
            <a:ext cx="1956822" cy="1956822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7487269" y="3203933"/>
            <a:ext cx="2666335" cy="832466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print a 0 before the month!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83328" y="5611515"/>
            <a:ext cx="2725426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6744,08/11/1978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518636" y="3203933"/>
            <a:ext cx="1530713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6744011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2497" y="15886"/>
            <a:ext cx="1959503" cy="1959503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6462531" y="227019"/>
            <a:ext cx="3431648" cy="1190529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print a zero only when the month number is less than 10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7487268" y="4196761"/>
            <a:ext cx="2666335" cy="564930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do that?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 animBg="1"/>
      <p:bldP spid="11" grpId="0" animBg="1"/>
      <p:bldP spid="11" grpId="1" animBg="1"/>
      <p:bldP spid="16" grpId="0" animBg="1"/>
      <p:bldP spid="16" grpId="1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1322</TotalTime>
  <Words>1168</Words>
  <Application>Microsoft Office PowerPoint</Application>
  <PresentationFormat>Widescreen</PresentationFormat>
  <Paragraphs>156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BODMAS Rules in C</vt:lpstr>
      <vt:lpstr>Recap</vt:lpstr>
      <vt:lpstr>Today</vt:lpstr>
      <vt:lpstr>Math Formulae and Expressions</vt:lpstr>
      <vt:lpstr>Expressions and Statements</vt:lpstr>
      <vt:lpstr>A Quiz for Mr C</vt:lpstr>
      <vt:lpstr>Multi-operator expressions</vt:lpstr>
      <vt:lpstr>Multi-operator Multi-type formulae</vt:lpstr>
      <vt:lpstr>Aadhar Leak</vt:lpstr>
      <vt:lpstr>The much awaited if statement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73</cp:revision>
  <dcterms:created xsi:type="dcterms:W3CDTF">2018-07-30T05:08:11Z</dcterms:created>
  <dcterms:modified xsi:type="dcterms:W3CDTF">2019-12-19T06:53:20Z</dcterms:modified>
</cp:coreProperties>
</file>