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2/6/2020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2/6/2020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E787-61C3-46EF-B82B-A2504504F0D1}"/>
              </a:ext>
            </a:extLst>
          </p:cNvPr>
          <p:cNvSpPr>
            <a:spLocks noGrp="1"/>
          </p:cNvSpPr>
          <p:nvPr>
            <p:ph type="ctrTitle"/>
          </p:nvPr>
        </p:nvSpPr>
        <p:spPr>
          <a:xfrm>
            <a:off x="4314824" y="468842"/>
            <a:ext cx="7197726" cy="2421464"/>
          </a:xfrm>
        </p:spPr>
        <p:txBody>
          <a:bodyPr>
            <a:normAutofit/>
          </a:bodyPr>
          <a:lstStyle/>
          <a:p>
            <a:r>
              <a:rPr lang="en-US" sz="6000" b="1" dirty="0"/>
              <a:t>VOICE  prescription</a:t>
            </a:r>
          </a:p>
        </p:txBody>
      </p:sp>
      <p:sp>
        <p:nvSpPr>
          <p:cNvPr id="3" name="Subtitle 2">
            <a:extLst>
              <a:ext uri="{FF2B5EF4-FFF2-40B4-BE49-F238E27FC236}">
                <a16:creationId xmlns:a16="http://schemas.microsoft.com/office/drawing/2014/main" id="{85C62475-6E04-4DCE-A1BC-C1003385C1F4}"/>
              </a:ext>
            </a:extLst>
          </p:cNvPr>
          <p:cNvSpPr>
            <a:spLocks noGrp="1"/>
          </p:cNvSpPr>
          <p:nvPr>
            <p:ph type="subTitle" idx="1"/>
          </p:nvPr>
        </p:nvSpPr>
        <p:spPr>
          <a:xfrm>
            <a:off x="2057400" y="2890306"/>
            <a:ext cx="9677400" cy="3196169"/>
          </a:xfrm>
        </p:spPr>
        <p:txBody>
          <a:bodyPr>
            <a:normAutofit/>
          </a:bodyPr>
          <a:lstStyle/>
          <a:p>
            <a:r>
              <a:rPr lang="en-US" u="sng" dirty="0"/>
              <a:t>Project by </a:t>
            </a:r>
            <a:r>
              <a:rPr lang="en-US" dirty="0"/>
              <a:t>:</a:t>
            </a:r>
            <a:r>
              <a:rPr lang="en-US" b="1" dirty="0"/>
              <a:t> all-day solvers</a:t>
            </a:r>
          </a:p>
          <a:p>
            <a:r>
              <a:rPr lang="en-US" u="sng" dirty="0"/>
              <a:t>Team leader</a:t>
            </a:r>
            <a:r>
              <a:rPr lang="en-US" dirty="0"/>
              <a:t>: Ayesha </a:t>
            </a:r>
            <a:r>
              <a:rPr lang="en-US" dirty="0" err="1"/>
              <a:t>ashraf</a:t>
            </a:r>
            <a:r>
              <a:rPr lang="en-US" dirty="0"/>
              <a:t> sultana</a:t>
            </a:r>
          </a:p>
          <a:p>
            <a:r>
              <a:rPr lang="en-US" u="sng" dirty="0"/>
              <a:t>Team members </a:t>
            </a:r>
            <a:r>
              <a:rPr lang="en-US" dirty="0"/>
              <a:t>: hemashree kilari</a:t>
            </a:r>
          </a:p>
          <a:p>
            <a:r>
              <a:rPr lang="en-US" dirty="0" err="1"/>
              <a:t>Harshavardhan</a:t>
            </a:r>
            <a:r>
              <a:rPr lang="en-US" dirty="0"/>
              <a:t>   </a:t>
            </a:r>
          </a:p>
          <a:p>
            <a:r>
              <a:rPr lang="en-US" dirty="0" err="1"/>
              <a:t>Tanmai</a:t>
            </a:r>
            <a:r>
              <a:rPr lang="en-US" dirty="0"/>
              <a:t>   </a:t>
            </a:r>
          </a:p>
          <a:p>
            <a:r>
              <a:rPr lang="en-US" dirty="0"/>
              <a:t>Rahul </a:t>
            </a:r>
            <a:r>
              <a:rPr lang="en-US" dirty="0" err="1"/>
              <a:t>bolineni</a:t>
            </a:r>
            <a:r>
              <a:rPr lang="en-US" dirty="0"/>
              <a:t> </a:t>
            </a:r>
          </a:p>
          <a:p>
            <a:r>
              <a:rPr lang="en-US" dirty="0"/>
              <a:t>Ram </a:t>
            </a:r>
            <a:r>
              <a:rPr lang="en-US" dirty="0" err="1"/>
              <a:t>kishore</a:t>
            </a:r>
            <a:endParaRPr lang="en-US" dirty="0"/>
          </a:p>
        </p:txBody>
      </p:sp>
    </p:spTree>
    <p:extLst>
      <p:ext uri="{BB962C8B-B14F-4D97-AF65-F5344CB8AC3E}">
        <p14:creationId xmlns:p14="http://schemas.microsoft.com/office/powerpoint/2010/main" val="219000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2DE2-F6C0-48E5-B54D-96B168CD8181}"/>
              </a:ext>
            </a:extLst>
          </p:cNvPr>
          <p:cNvSpPr>
            <a:spLocks noGrp="1"/>
          </p:cNvSpPr>
          <p:nvPr>
            <p:ph type="title"/>
          </p:nvPr>
        </p:nvSpPr>
        <p:spPr>
          <a:xfrm>
            <a:off x="-76198" y="-288078"/>
            <a:ext cx="10131425" cy="1456267"/>
          </a:xfrm>
        </p:spPr>
        <p:txBody>
          <a:bodyPr/>
          <a:lstStyle/>
          <a:p>
            <a:r>
              <a:rPr lang="en-US" b="1" dirty="0"/>
              <a:t>GUI AFTER FILLING THE Details :</a:t>
            </a:r>
          </a:p>
        </p:txBody>
      </p:sp>
      <p:pic>
        <p:nvPicPr>
          <p:cNvPr id="4" name="Picture 3">
            <a:extLst>
              <a:ext uri="{FF2B5EF4-FFF2-40B4-BE49-F238E27FC236}">
                <a16:creationId xmlns:a16="http://schemas.microsoft.com/office/drawing/2014/main" id="{7B0F369F-DD1E-4F88-A45A-65A91147C8B6}"/>
              </a:ext>
            </a:extLst>
          </p:cNvPr>
          <p:cNvPicPr>
            <a:picLocks noChangeAspect="1"/>
          </p:cNvPicPr>
          <p:nvPr/>
        </p:nvPicPr>
        <p:blipFill rotWithShape="1">
          <a:blip r:embed="rId2"/>
          <a:srcRect l="16319" r="29027" b="5679"/>
          <a:stretch/>
        </p:blipFill>
        <p:spPr>
          <a:xfrm>
            <a:off x="5981592" y="524933"/>
            <a:ext cx="5982986" cy="5808134"/>
          </a:xfrm>
          <a:prstGeom prst="rect">
            <a:avLst/>
          </a:prstGeom>
        </p:spPr>
      </p:pic>
      <p:pic>
        <p:nvPicPr>
          <p:cNvPr id="6" name="Picture 5">
            <a:extLst>
              <a:ext uri="{FF2B5EF4-FFF2-40B4-BE49-F238E27FC236}">
                <a16:creationId xmlns:a16="http://schemas.microsoft.com/office/drawing/2014/main" id="{B7B5111C-291C-4DE9-B73C-3EEFF47568BC}"/>
              </a:ext>
            </a:extLst>
          </p:cNvPr>
          <p:cNvPicPr>
            <a:picLocks noChangeAspect="1"/>
          </p:cNvPicPr>
          <p:nvPr/>
        </p:nvPicPr>
        <p:blipFill rotWithShape="1">
          <a:blip r:embed="rId3"/>
          <a:srcRect l="4515" t="7285" r="67151" b="66172"/>
          <a:stretch/>
        </p:blipFill>
        <p:spPr>
          <a:xfrm>
            <a:off x="447555" y="1563438"/>
            <a:ext cx="3955420" cy="2084353"/>
          </a:xfrm>
          <a:prstGeom prst="rect">
            <a:avLst/>
          </a:prstGeom>
        </p:spPr>
      </p:pic>
      <p:pic>
        <p:nvPicPr>
          <p:cNvPr id="8" name="Picture 7">
            <a:extLst>
              <a:ext uri="{FF2B5EF4-FFF2-40B4-BE49-F238E27FC236}">
                <a16:creationId xmlns:a16="http://schemas.microsoft.com/office/drawing/2014/main" id="{43014B43-5CBD-4ED4-8568-0432E1CAE9ED}"/>
              </a:ext>
            </a:extLst>
          </p:cNvPr>
          <p:cNvPicPr>
            <a:picLocks noChangeAspect="1"/>
          </p:cNvPicPr>
          <p:nvPr/>
        </p:nvPicPr>
        <p:blipFill rotWithShape="1">
          <a:blip r:embed="rId4"/>
          <a:srcRect l="8578" t="14457" r="63542" b="69629"/>
          <a:stretch/>
        </p:blipFill>
        <p:spPr>
          <a:xfrm>
            <a:off x="447555" y="4030133"/>
            <a:ext cx="3955420" cy="1270000"/>
          </a:xfrm>
          <a:prstGeom prst="rect">
            <a:avLst/>
          </a:prstGeom>
        </p:spPr>
      </p:pic>
      <p:sp>
        <p:nvSpPr>
          <p:cNvPr id="14" name="Arrow: Curved Up 13">
            <a:extLst>
              <a:ext uri="{FF2B5EF4-FFF2-40B4-BE49-F238E27FC236}">
                <a16:creationId xmlns:a16="http://schemas.microsoft.com/office/drawing/2014/main" id="{647C561E-1808-419C-BB85-8332017BF15B}"/>
              </a:ext>
            </a:extLst>
          </p:cNvPr>
          <p:cNvSpPr/>
          <p:nvPr/>
        </p:nvSpPr>
        <p:spPr>
          <a:xfrm rot="10518535">
            <a:off x="3713336" y="612808"/>
            <a:ext cx="6326416" cy="637557"/>
          </a:xfrm>
          <a:prstGeom prst="curvedUpArrow">
            <a:avLst/>
          </a:prstGeom>
          <a:solidFill>
            <a:schemeClr val="bg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Arrow: Bent 21">
            <a:extLst>
              <a:ext uri="{FF2B5EF4-FFF2-40B4-BE49-F238E27FC236}">
                <a16:creationId xmlns:a16="http://schemas.microsoft.com/office/drawing/2014/main" id="{3AB339FA-8076-4D7C-AB96-3BA51037E151}"/>
              </a:ext>
            </a:extLst>
          </p:cNvPr>
          <p:cNvSpPr/>
          <p:nvPr/>
        </p:nvSpPr>
        <p:spPr>
          <a:xfrm rot="10800000">
            <a:off x="4402975" y="3932764"/>
            <a:ext cx="6832082" cy="482601"/>
          </a:xfrm>
          <a:prstGeom prst="ben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Minus Sign 22">
            <a:extLst>
              <a:ext uri="{FF2B5EF4-FFF2-40B4-BE49-F238E27FC236}">
                <a16:creationId xmlns:a16="http://schemas.microsoft.com/office/drawing/2014/main" id="{9745FD3C-6126-47B2-BAE9-6270171FB943}"/>
              </a:ext>
            </a:extLst>
          </p:cNvPr>
          <p:cNvSpPr/>
          <p:nvPr/>
        </p:nvSpPr>
        <p:spPr>
          <a:xfrm rot="5400000">
            <a:off x="9359742" y="2353575"/>
            <a:ext cx="3619499" cy="504081"/>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481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5118-79E8-4516-BEEA-071C47E5315D}"/>
              </a:ext>
            </a:extLst>
          </p:cNvPr>
          <p:cNvSpPr>
            <a:spLocks noGrp="1"/>
          </p:cNvSpPr>
          <p:nvPr>
            <p:ph type="title"/>
          </p:nvPr>
        </p:nvSpPr>
        <p:spPr>
          <a:xfrm>
            <a:off x="685801" y="609599"/>
            <a:ext cx="10131425" cy="4962526"/>
          </a:xfrm>
        </p:spPr>
        <p:txBody>
          <a:bodyPr>
            <a:normAutofit/>
          </a:bodyPr>
          <a:lstStyle/>
          <a:p>
            <a:r>
              <a:rPr lang="en-US" sz="5400" b="1" dirty="0"/>
              <a:t>PRESCRIPTION</a:t>
            </a:r>
            <a:br>
              <a:rPr lang="en-US" sz="5400" b="1" dirty="0"/>
            </a:br>
            <a:r>
              <a:rPr lang="en-US" sz="5400" b="1" dirty="0"/>
              <a:t>      OF THE</a:t>
            </a:r>
            <a:br>
              <a:rPr lang="en-US" sz="5400" b="1" dirty="0"/>
            </a:br>
            <a:r>
              <a:rPr lang="en-US" sz="5400" b="1" dirty="0"/>
              <a:t>     PATIENT</a:t>
            </a:r>
          </a:p>
        </p:txBody>
      </p:sp>
      <p:pic>
        <p:nvPicPr>
          <p:cNvPr id="4" name="Picture 3">
            <a:extLst>
              <a:ext uri="{FF2B5EF4-FFF2-40B4-BE49-F238E27FC236}">
                <a16:creationId xmlns:a16="http://schemas.microsoft.com/office/drawing/2014/main" id="{D21715F4-45AB-4358-AE44-205C6E815980}"/>
              </a:ext>
            </a:extLst>
          </p:cNvPr>
          <p:cNvPicPr>
            <a:picLocks noChangeAspect="1"/>
          </p:cNvPicPr>
          <p:nvPr/>
        </p:nvPicPr>
        <p:blipFill rotWithShape="1">
          <a:blip r:embed="rId2"/>
          <a:srcRect l="29178" t="15972" r="29219" b="13472"/>
          <a:stretch/>
        </p:blipFill>
        <p:spPr>
          <a:xfrm>
            <a:off x="5124450" y="66674"/>
            <a:ext cx="6786970" cy="6486525"/>
          </a:xfrm>
          <a:prstGeom prst="rect">
            <a:avLst/>
          </a:prstGeom>
        </p:spPr>
      </p:pic>
      <p:sp>
        <p:nvSpPr>
          <p:cNvPr id="5" name="Rectangle 4">
            <a:extLst>
              <a:ext uri="{FF2B5EF4-FFF2-40B4-BE49-F238E27FC236}">
                <a16:creationId xmlns:a16="http://schemas.microsoft.com/office/drawing/2014/main" id="{4518F4F4-493C-4D1C-AC29-5848F640E571}"/>
              </a:ext>
            </a:extLst>
          </p:cNvPr>
          <p:cNvSpPr/>
          <p:nvPr/>
        </p:nvSpPr>
        <p:spPr>
          <a:xfrm flipV="1">
            <a:off x="5476876" y="3309938"/>
            <a:ext cx="133349" cy="23812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4869104-30E3-4B6C-BE5E-BD5F0BE6F916}"/>
              </a:ext>
            </a:extLst>
          </p:cNvPr>
          <p:cNvSpPr/>
          <p:nvPr/>
        </p:nvSpPr>
        <p:spPr>
          <a:xfrm>
            <a:off x="5476876" y="4191000"/>
            <a:ext cx="133349" cy="1333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2837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9F557-698E-4BB1-8AD2-E5CEE6075433}"/>
              </a:ext>
            </a:extLst>
          </p:cNvPr>
          <p:cNvSpPr>
            <a:spLocks noGrp="1"/>
          </p:cNvSpPr>
          <p:nvPr>
            <p:ph type="title"/>
          </p:nvPr>
        </p:nvSpPr>
        <p:spPr>
          <a:xfrm>
            <a:off x="600076" y="0"/>
            <a:ext cx="10131425" cy="1456267"/>
          </a:xfrm>
        </p:spPr>
        <p:txBody>
          <a:bodyPr/>
          <a:lstStyle/>
          <a:p>
            <a:r>
              <a:rPr lang="en-US" b="1" dirty="0"/>
              <a:t>REAL WORLD APPROACH:</a:t>
            </a:r>
          </a:p>
        </p:txBody>
      </p:sp>
      <p:sp>
        <p:nvSpPr>
          <p:cNvPr id="3" name="Content Placeholder 2">
            <a:extLst>
              <a:ext uri="{FF2B5EF4-FFF2-40B4-BE49-F238E27FC236}">
                <a16:creationId xmlns:a16="http://schemas.microsoft.com/office/drawing/2014/main" id="{5C371EA0-7EDD-40BB-9246-3DE7BEFB693C}"/>
              </a:ext>
            </a:extLst>
          </p:cNvPr>
          <p:cNvSpPr>
            <a:spLocks noGrp="1"/>
          </p:cNvSpPr>
          <p:nvPr>
            <p:ph idx="1"/>
          </p:nvPr>
        </p:nvSpPr>
        <p:spPr>
          <a:xfrm>
            <a:off x="381000" y="1666875"/>
            <a:ext cx="11430000" cy="4629152"/>
          </a:xfrm>
        </p:spPr>
        <p:txBody>
          <a:bodyPr>
            <a:normAutofit fontScale="92500" lnSpcReduction="20000"/>
          </a:bodyPr>
          <a:lstStyle/>
          <a:p>
            <a:r>
              <a:rPr lang="en-US" sz="3200" dirty="0">
                <a:solidFill>
                  <a:schemeClr val="bg1"/>
                </a:solidFill>
              </a:rPr>
              <a:t>This application can be used by doctors very easily.</a:t>
            </a:r>
          </a:p>
          <a:p>
            <a:r>
              <a:rPr lang="en-US" sz="3200" dirty="0">
                <a:solidFill>
                  <a:schemeClr val="bg1"/>
                </a:solidFill>
              </a:rPr>
              <a:t>It does not have a heavy operating procedure .</a:t>
            </a:r>
          </a:p>
          <a:p>
            <a:r>
              <a:rPr lang="en-US" sz="3200" dirty="0">
                <a:solidFill>
                  <a:schemeClr val="bg1"/>
                </a:solidFill>
              </a:rPr>
              <a:t>The doctor just has to click a button and speak.</a:t>
            </a:r>
          </a:p>
          <a:p>
            <a:r>
              <a:rPr lang="en-US" sz="3200" dirty="0">
                <a:solidFill>
                  <a:schemeClr val="bg1"/>
                </a:solidFill>
              </a:rPr>
              <a:t>Also it is useful for the patients visiting the doctor because they need not maintain a hard copy of the prescription because they have it in their mobile phones.</a:t>
            </a:r>
          </a:p>
          <a:p>
            <a:r>
              <a:rPr lang="en-US" sz="3200" dirty="0">
                <a:solidFill>
                  <a:schemeClr val="bg1"/>
                </a:solidFill>
              </a:rPr>
              <a:t>It is an open-source application and the packages used are also open sources.</a:t>
            </a:r>
          </a:p>
          <a:p>
            <a:r>
              <a:rPr lang="en-US" sz="3200" dirty="0">
                <a:solidFill>
                  <a:schemeClr val="bg1"/>
                </a:solidFill>
              </a:rPr>
              <a:t>The .exe file of this software can be given to the doctor, the doctor does not have to download any of the libraries or packages separately.</a:t>
            </a:r>
          </a:p>
        </p:txBody>
      </p:sp>
    </p:spTree>
    <p:extLst>
      <p:ext uri="{BB962C8B-B14F-4D97-AF65-F5344CB8AC3E}">
        <p14:creationId xmlns:p14="http://schemas.microsoft.com/office/powerpoint/2010/main" val="837847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AFDB-E81E-4BA7-AE6E-A6126731F50A}"/>
              </a:ext>
            </a:extLst>
          </p:cNvPr>
          <p:cNvSpPr>
            <a:spLocks noGrp="1"/>
          </p:cNvSpPr>
          <p:nvPr>
            <p:ph type="title"/>
          </p:nvPr>
        </p:nvSpPr>
        <p:spPr>
          <a:xfrm>
            <a:off x="685801" y="609600"/>
            <a:ext cx="10131425" cy="4991100"/>
          </a:xfrm>
        </p:spPr>
        <p:txBody>
          <a:bodyPr>
            <a:normAutofit/>
          </a:bodyPr>
          <a:lstStyle/>
          <a:p>
            <a:r>
              <a:rPr lang="en-US" sz="8800" b="1" dirty="0"/>
              <a:t>          THANK YOU</a:t>
            </a:r>
          </a:p>
        </p:txBody>
      </p:sp>
    </p:spTree>
    <p:extLst>
      <p:ext uri="{BB962C8B-B14F-4D97-AF65-F5344CB8AC3E}">
        <p14:creationId xmlns:p14="http://schemas.microsoft.com/office/powerpoint/2010/main" val="1485358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EC251-9B27-4A23-BC38-696388D80E3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B9FBA68-6F91-4E66-B916-2B8249447464}"/>
              </a:ext>
            </a:extLst>
          </p:cNvPr>
          <p:cNvSpPr>
            <a:spLocks noGrp="1"/>
          </p:cNvSpPr>
          <p:nvPr>
            <p:ph idx="1"/>
          </p:nvPr>
        </p:nvSpPr>
        <p:spPr/>
        <p:txBody>
          <a:bodyPr>
            <a:normAutofit/>
          </a:bodyPr>
          <a:lstStyle/>
          <a:p>
            <a:pPr marL="0" indent="0">
              <a:buNone/>
            </a:pPr>
            <a:r>
              <a:rPr lang="en-US" sz="2400" dirty="0"/>
              <a:t>MINISTRY/ORGANISATION NAME:</a:t>
            </a:r>
          </a:p>
          <a:p>
            <a:pPr marL="0" indent="0">
              <a:buNone/>
            </a:pPr>
            <a:r>
              <a:rPr lang="en-US" sz="2400" dirty="0"/>
              <a:t> </a:t>
            </a:r>
            <a:r>
              <a:rPr lang="en-US" sz="2400" b="1" dirty="0"/>
              <a:t>BAJAJ</a:t>
            </a:r>
            <a:r>
              <a:rPr lang="en-US" sz="2400" dirty="0"/>
              <a:t> </a:t>
            </a:r>
            <a:r>
              <a:rPr lang="en-US" sz="2400" b="1" dirty="0"/>
              <a:t>FINSERV</a:t>
            </a:r>
          </a:p>
          <a:p>
            <a:pPr marL="0" indent="0">
              <a:buNone/>
            </a:pPr>
            <a:endParaRPr lang="en-US" sz="2400" b="1" dirty="0"/>
          </a:p>
          <a:p>
            <a:pPr marL="0" indent="0">
              <a:buNone/>
            </a:pPr>
            <a:r>
              <a:rPr lang="en-US" sz="2400" dirty="0"/>
              <a:t>PROBLEM STATEMENT :</a:t>
            </a:r>
          </a:p>
          <a:p>
            <a:pPr marL="0" indent="0">
              <a:buNone/>
            </a:pPr>
            <a:r>
              <a:rPr lang="en-US" sz="2400" b="1" dirty="0"/>
              <a:t>Voice Prescription</a:t>
            </a:r>
          </a:p>
        </p:txBody>
      </p:sp>
    </p:spTree>
    <p:extLst>
      <p:ext uri="{BB962C8B-B14F-4D97-AF65-F5344CB8AC3E}">
        <p14:creationId xmlns:p14="http://schemas.microsoft.com/office/powerpoint/2010/main" val="1783400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73689-2A8F-4C3C-9456-5DD91908FBC8}"/>
              </a:ext>
            </a:extLst>
          </p:cNvPr>
          <p:cNvSpPr>
            <a:spLocks noGrp="1"/>
          </p:cNvSpPr>
          <p:nvPr>
            <p:ph type="title"/>
          </p:nvPr>
        </p:nvSpPr>
        <p:spPr>
          <a:xfrm>
            <a:off x="914401" y="0"/>
            <a:ext cx="10131425" cy="1456267"/>
          </a:xfrm>
        </p:spPr>
        <p:txBody>
          <a:bodyPr/>
          <a:lstStyle/>
          <a:p>
            <a:r>
              <a:rPr lang="en-US" b="1" dirty="0"/>
              <a:t>Idea of the project:</a:t>
            </a:r>
          </a:p>
        </p:txBody>
      </p:sp>
      <p:sp>
        <p:nvSpPr>
          <p:cNvPr id="3" name="Content Placeholder 2">
            <a:extLst>
              <a:ext uri="{FF2B5EF4-FFF2-40B4-BE49-F238E27FC236}">
                <a16:creationId xmlns:a16="http://schemas.microsoft.com/office/drawing/2014/main" id="{36CF9E3B-3990-41B4-B479-1816D88D0ED2}"/>
              </a:ext>
            </a:extLst>
          </p:cNvPr>
          <p:cNvSpPr>
            <a:spLocks noGrp="1"/>
          </p:cNvSpPr>
          <p:nvPr>
            <p:ph idx="1"/>
          </p:nvPr>
        </p:nvSpPr>
        <p:spPr/>
        <p:txBody>
          <a:bodyPr>
            <a:noAutofit/>
          </a:bodyPr>
          <a:lstStyle/>
          <a:p>
            <a:pPr>
              <a:spcAft>
                <a:spcPts val="0"/>
              </a:spcAft>
              <a:buClr>
                <a:srgbClr val="000000"/>
              </a:buClr>
              <a:buSzPts val="2800"/>
            </a:pPr>
            <a:r>
              <a:rPr lang="en-US" sz="2800" dirty="0">
                <a:solidFill>
                  <a:schemeClr val="dk1"/>
                </a:solidFill>
                <a:ea typeface="Calibri"/>
                <a:cs typeface="Calibri"/>
                <a:sym typeface="Calibri"/>
              </a:rPr>
              <a:t>The  main idea of the project is to develop a software which listens to what the doctors say in order to create a PDF of a prescription that has the patient's details as well as the problem and the medication required. </a:t>
            </a:r>
          </a:p>
          <a:p>
            <a:pPr>
              <a:spcAft>
                <a:spcPts val="0"/>
              </a:spcAft>
              <a:buClr>
                <a:srgbClr val="000000"/>
              </a:buClr>
              <a:buSzPts val="2800"/>
            </a:pPr>
            <a:r>
              <a:rPr lang="en-US" sz="2800" dirty="0">
                <a:solidFill>
                  <a:schemeClr val="dk1"/>
                </a:solidFill>
                <a:ea typeface="Calibri"/>
                <a:cs typeface="Calibri"/>
                <a:sym typeface="Calibri"/>
              </a:rPr>
              <a:t>We then send the PDF created using WhatsApp. </a:t>
            </a:r>
          </a:p>
          <a:p>
            <a:pPr>
              <a:spcAft>
                <a:spcPts val="0"/>
              </a:spcAft>
              <a:buClr>
                <a:srgbClr val="000000"/>
              </a:buClr>
              <a:buSzPts val="2800"/>
            </a:pPr>
            <a:r>
              <a:rPr lang="en-US" sz="2800" dirty="0">
                <a:solidFill>
                  <a:schemeClr val="dk1"/>
                </a:solidFill>
                <a:ea typeface="Calibri"/>
                <a:cs typeface="Calibri"/>
                <a:sym typeface="Calibri"/>
              </a:rPr>
              <a:t>A GUI is present for the convenience of the doctor to view or correct the details that he/she has given .</a:t>
            </a:r>
          </a:p>
          <a:p>
            <a:pPr>
              <a:spcAft>
                <a:spcPts val="0"/>
              </a:spcAft>
              <a:buClr>
                <a:srgbClr val="000000"/>
              </a:buClr>
              <a:buSzPts val="2800"/>
            </a:pPr>
            <a:r>
              <a:rPr lang="en-US" sz="2800" dirty="0">
                <a:solidFill>
                  <a:schemeClr val="dk1"/>
                </a:solidFill>
                <a:ea typeface="Calibri"/>
                <a:cs typeface="Calibri"/>
                <a:sym typeface="Calibri"/>
              </a:rPr>
              <a:t>The doctor can correct the errors if any through speech or keyboard</a:t>
            </a:r>
          </a:p>
          <a:p>
            <a:pPr>
              <a:spcAft>
                <a:spcPts val="0"/>
              </a:spcAft>
              <a:buClr>
                <a:srgbClr val="000000"/>
              </a:buClr>
              <a:buSzPts val="2800"/>
            </a:pPr>
            <a:r>
              <a:rPr lang="en-US" sz="2800" dirty="0">
                <a:solidFill>
                  <a:schemeClr val="dk1"/>
                </a:solidFill>
                <a:ea typeface="Calibri"/>
                <a:cs typeface="Calibri"/>
                <a:sym typeface="Calibri"/>
              </a:rPr>
              <a:t>This GUI has buttons performing different functions </a:t>
            </a:r>
          </a:p>
          <a:p>
            <a:pPr marL="0" indent="0">
              <a:buNone/>
            </a:pPr>
            <a:endParaRPr lang="en-US" sz="2800" dirty="0"/>
          </a:p>
        </p:txBody>
      </p:sp>
    </p:spTree>
    <p:extLst>
      <p:ext uri="{BB962C8B-B14F-4D97-AF65-F5344CB8AC3E}">
        <p14:creationId xmlns:p14="http://schemas.microsoft.com/office/powerpoint/2010/main" val="2363809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3841-9C55-423A-8A60-A5D1F6CEB86E}"/>
              </a:ext>
            </a:extLst>
          </p:cNvPr>
          <p:cNvSpPr>
            <a:spLocks noGrp="1"/>
          </p:cNvSpPr>
          <p:nvPr>
            <p:ph type="title"/>
          </p:nvPr>
        </p:nvSpPr>
        <p:spPr>
          <a:xfrm>
            <a:off x="695326" y="227541"/>
            <a:ext cx="10131425" cy="1456267"/>
          </a:xfrm>
        </p:spPr>
        <p:txBody>
          <a:bodyPr/>
          <a:lstStyle/>
          <a:p>
            <a:r>
              <a:rPr lang="en-US" b="1" dirty="0"/>
              <a:t>Technology stack :</a:t>
            </a:r>
          </a:p>
        </p:txBody>
      </p:sp>
      <p:sp>
        <p:nvSpPr>
          <p:cNvPr id="3" name="Content Placeholder 2">
            <a:extLst>
              <a:ext uri="{FF2B5EF4-FFF2-40B4-BE49-F238E27FC236}">
                <a16:creationId xmlns:a16="http://schemas.microsoft.com/office/drawing/2014/main" id="{1B581239-379A-4767-A1B4-E76783E49E9D}"/>
              </a:ext>
            </a:extLst>
          </p:cNvPr>
          <p:cNvSpPr>
            <a:spLocks noGrp="1"/>
          </p:cNvSpPr>
          <p:nvPr>
            <p:ph idx="1"/>
          </p:nvPr>
        </p:nvSpPr>
        <p:spPr>
          <a:xfrm>
            <a:off x="523876" y="1683808"/>
            <a:ext cx="10131425" cy="4859867"/>
          </a:xfrm>
        </p:spPr>
        <p:txBody>
          <a:bodyPr>
            <a:normAutofit/>
          </a:bodyPr>
          <a:lstStyle/>
          <a:p>
            <a:r>
              <a:rPr lang="en-US" sz="3200" dirty="0">
                <a:solidFill>
                  <a:schemeClr val="bg1"/>
                </a:solidFill>
              </a:rPr>
              <a:t>We coded this software using Python 3.8</a:t>
            </a:r>
          </a:p>
          <a:p>
            <a:r>
              <a:rPr lang="en-US" sz="3200" dirty="0">
                <a:solidFill>
                  <a:schemeClr val="bg1"/>
                </a:solidFill>
              </a:rPr>
              <a:t>For the GUI ,we used </a:t>
            </a:r>
            <a:r>
              <a:rPr lang="en-US" sz="3200" dirty="0" err="1">
                <a:solidFill>
                  <a:schemeClr val="bg1"/>
                </a:solidFill>
              </a:rPr>
              <a:t>tkinter</a:t>
            </a:r>
            <a:r>
              <a:rPr lang="en-US" sz="3200" dirty="0">
                <a:solidFill>
                  <a:schemeClr val="bg1"/>
                </a:solidFill>
              </a:rPr>
              <a:t>.</a:t>
            </a:r>
          </a:p>
          <a:p>
            <a:r>
              <a:rPr lang="en-US" sz="3200" dirty="0">
                <a:solidFill>
                  <a:schemeClr val="bg1"/>
                </a:solidFill>
              </a:rPr>
              <a:t>To convert the speech of the doctor to text  google API has been used.</a:t>
            </a:r>
          </a:p>
          <a:p>
            <a:pPr>
              <a:buFont typeface="Arial" panose="020B0604020202020204" pitchFamily="34" charset="0"/>
              <a:buChar char="•"/>
            </a:pPr>
            <a:r>
              <a:rPr lang="en-US" sz="3200" dirty="0">
                <a:solidFill>
                  <a:schemeClr val="bg1"/>
                </a:solidFill>
              </a:rPr>
              <a:t>Selenium has also been used to manipulate the web browser . In this case we used it to control “WhatsApp”</a:t>
            </a:r>
          </a:p>
          <a:p>
            <a:pPr marL="0" indent="0">
              <a:buNone/>
            </a:pPr>
            <a:endParaRPr lang="en-US" sz="3200" dirty="0">
              <a:solidFill>
                <a:schemeClr val="bg1"/>
              </a:solidFill>
            </a:endParaRPr>
          </a:p>
        </p:txBody>
      </p:sp>
    </p:spTree>
    <p:extLst>
      <p:ext uri="{BB962C8B-B14F-4D97-AF65-F5344CB8AC3E}">
        <p14:creationId xmlns:p14="http://schemas.microsoft.com/office/powerpoint/2010/main" val="4103805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9D6D-7CAC-4D2E-A537-B2BFCA3C0E2A}"/>
              </a:ext>
            </a:extLst>
          </p:cNvPr>
          <p:cNvSpPr>
            <a:spLocks noGrp="1"/>
          </p:cNvSpPr>
          <p:nvPr>
            <p:ph type="title"/>
          </p:nvPr>
        </p:nvSpPr>
        <p:spPr>
          <a:xfrm>
            <a:off x="762001" y="0"/>
            <a:ext cx="10131425" cy="1456267"/>
          </a:xfrm>
        </p:spPr>
        <p:txBody>
          <a:bodyPr/>
          <a:lstStyle/>
          <a:p>
            <a:r>
              <a:rPr lang="en-US" b="1" dirty="0"/>
              <a:t>Use cases :</a:t>
            </a:r>
          </a:p>
        </p:txBody>
      </p:sp>
      <p:sp>
        <p:nvSpPr>
          <p:cNvPr id="3" name="Content Placeholder 2">
            <a:extLst>
              <a:ext uri="{FF2B5EF4-FFF2-40B4-BE49-F238E27FC236}">
                <a16:creationId xmlns:a16="http://schemas.microsoft.com/office/drawing/2014/main" id="{FCF6E59B-55E3-497B-9BF8-BB9AEE8A4880}"/>
              </a:ext>
            </a:extLst>
          </p:cNvPr>
          <p:cNvSpPr>
            <a:spLocks noGrp="1"/>
          </p:cNvSpPr>
          <p:nvPr>
            <p:ph idx="1"/>
          </p:nvPr>
        </p:nvSpPr>
        <p:spPr>
          <a:xfrm>
            <a:off x="685801" y="1168399"/>
            <a:ext cx="10131425" cy="4622801"/>
          </a:xfrm>
        </p:spPr>
        <p:txBody>
          <a:bodyPr>
            <a:normAutofit/>
          </a:bodyPr>
          <a:lstStyle/>
          <a:p>
            <a:pPr>
              <a:spcAft>
                <a:spcPts val="0"/>
              </a:spcAft>
              <a:buClr>
                <a:srgbClr val="000000"/>
              </a:buClr>
              <a:buSzPts val="2800"/>
            </a:pPr>
            <a:r>
              <a:rPr lang="en-US" sz="2800" dirty="0">
                <a:solidFill>
                  <a:schemeClr val="bg1"/>
                </a:solidFill>
                <a:ea typeface="Calibri"/>
                <a:cs typeface="Calibri"/>
                <a:sym typeface="Calibri"/>
              </a:rPr>
              <a:t>This application is used by doctors to voice their prescription instead of typing it or writing it on paper. </a:t>
            </a:r>
          </a:p>
          <a:p>
            <a:pPr>
              <a:spcAft>
                <a:spcPts val="0"/>
              </a:spcAft>
              <a:buClr>
                <a:srgbClr val="000000"/>
              </a:buClr>
              <a:buSzPts val="2800"/>
            </a:pPr>
            <a:r>
              <a:rPr lang="en-US" sz="2800" dirty="0">
                <a:solidFill>
                  <a:schemeClr val="bg1"/>
                </a:solidFill>
                <a:ea typeface="Calibri"/>
                <a:cs typeface="Calibri"/>
                <a:sym typeface="Calibri"/>
              </a:rPr>
              <a:t>Through this the doctor does not have to get his/her prescription template printed. </a:t>
            </a:r>
          </a:p>
          <a:p>
            <a:pPr>
              <a:spcAft>
                <a:spcPts val="0"/>
              </a:spcAft>
              <a:buClr>
                <a:srgbClr val="000000"/>
              </a:buClr>
              <a:buSzPts val="2800"/>
            </a:pPr>
            <a:r>
              <a:rPr lang="en-US" sz="2800" dirty="0">
                <a:solidFill>
                  <a:schemeClr val="bg1"/>
                </a:solidFill>
                <a:ea typeface="Calibri"/>
                <a:cs typeface="Calibri"/>
                <a:sym typeface="Calibri"/>
              </a:rPr>
              <a:t>The pdf created by this application which is a prescription has the hospital details as well as the doctor's sign .</a:t>
            </a:r>
          </a:p>
          <a:p>
            <a:pPr>
              <a:spcAft>
                <a:spcPts val="0"/>
              </a:spcAft>
              <a:buClr>
                <a:srgbClr val="000000"/>
              </a:buClr>
              <a:buSzPts val="2800"/>
            </a:pPr>
            <a:r>
              <a:rPr lang="en-US" sz="2800" dirty="0">
                <a:solidFill>
                  <a:schemeClr val="bg1"/>
                </a:solidFill>
                <a:ea typeface="Calibri"/>
                <a:cs typeface="Calibri"/>
                <a:sym typeface="Calibri"/>
              </a:rPr>
              <a:t>Only if the doctor’s signature is present in the system being used, it can be inserted in the prescription.</a:t>
            </a:r>
          </a:p>
        </p:txBody>
      </p:sp>
    </p:spTree>
    <p:extLst>
      <p:ext uri="{BB962C8B-B14F-4D97-AF65-F5344CB8AC3E}">
        <p14:creationId xmlns:p14="http://schemas.microsoft.com/office/powerpoint/2010/main" val="290071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ED60-4D7E-4620-B02A-1FCB51B9F340}"/>
              </a:ext>
            </a:extLst>
          </p:cNvPr>
          <p:cNvSpPr>
            <a:spLocks noGrp="1"/>
          </p:cNvSpPr>
          <p:nvPr>
            <p:ph type="title"/>
          </p:nvPr>
        </p:nvSpPr>
        <p:spPr>
          <a:xfrm>
            <a:off x="685801" y="76200"/>
            <a:ext cx="10131425" cy="1456267"/>
          </a:xfrm>
        </p:spPr>
        <p:txBody>
          <a:bodyPr/>
          <a:lstStyle/>
          <a:p>
            <a:r>
              <a:rPr lang="en-US" b="1" dirty="0"/>
              <a:t>Dependencies of our APPLICATION:</a:t>
            </a:r>
          </a:p>
        </p:txBody>
      </p:sp>
      <p:sp>
        <p:nvSpPr>
          <p:cNvPr id="3" name="Content Placeholder 2">
            <a:extLst>
              <a:ext uri="{FF2B5EF4-FFF2-40B4-BE49-F238E27FC236}">
                <a16:creationId xmlns:a16="http://schemas.microsoft.com/office/drawing/2014/main" id="{02BB4BAB-88C7-4E0C-A21D-DB0742A3E634}"/>
              </a:ext>
            </a:extLst>
          </p:cNvPr>
          <p:cNvSpPr>
            <a:spLocks noGrp="1"/>
          </p:cNvSpPr>
          <p:nvPr>
            <p:ph idx="1"/>
          </p:nvPr>
        </p:nvSpPr>
        <p:spPr>
          <a:xfrm>
            <a:off x="685801" y="1193800"/>
            <a:ext cx="10131425" cy="4597400"/>
          </a:xfrm>
        </p:spPr>
        <p:txBody>
          <a:bodyPr>
            <a:normAutofit/>
          </a:bodyPr>
          <a:lstStyle/>
          <a:p>
            <a:pPr>
              <a:spcAft>
                <a:spcPts val="0"/>
              </a:spcAft>
              <a:buClr>
                <a:srgbClr val="000000"/>
              </a:buClr>
              <a:buSzPts val="2800"/>
            </a:pPr>
            <a:r>
              <a:rPr lang="en-US" sz="3200" dirty="0">
                <a:solidFill>
                  <a:schemeClr val="bg1"/>
                </a:solidFill>
                <a:ea typeface="Calibri"/>
                <a:cs typeface="Calibri"/>
                <a:sym typeface="Calibri"/>
              </a:rPr>
              <a:t>We will require internet connection for the application to work.</a:t>
            </a:r>
          </a:p>
          <a:p>
            <a:pPr marL="0" lvl="0" indent="0">
              <a:spcAft>
                <a:spcPts val="0"/>
              </a:spcAft>
              <a:buClr>
                <a:srgbClr val="000000"/>
              </a:buClr>
              <a:buSzPts val="2800"/>
              <a:buNone/>
            </a:pPr>
            <a:endParaRPr lang="en-US" sz="3200" dirty="0">
              <a:solidFill>
                <a:schemeClr val="bg1"/>
              </a:solidFill>
              <a:ea typeface="Calibri"/>
              <a:cs typeface="Calibri"/>
              <a:sym typeface="Calibri"/>
            </a:endParaRPr>
          </a:p>
          <a:p>
            <a:pPr>
              <a:spcAft>
                <a:spcPts val="0"/>
              </a:spcAft>
              <a:buClr>
                <a:srgbClr val="000000"/>
              </a:buClr>
              <a:buSzPts val="2800"/>
            </a:pPr>
            <a:r>
              <a:rPr lang="en-US" sz="3200" dirty="0">
                <a:solidFill>
                  <a:schemeClr val="bg1"/>
                </a:solidFill>
                <a:ea typeface="Calibri"/>
                <a:cs typeface="Calibri"/>
                <a:sym typeface="Calibri"/>
              </a:rPr>
              <a:t>We have used some libraries like tkinter, speech recognition, fpdf etc. </a:t>
            </a:r>
          </a:p>
          <a:p>
            <a:pPr marL="0" lvl="0" indent="0">
              <a:spcAft>
                <a:spcPts val="0"/>
              </a:spcAft>
              <a:buClr>
                <a:srgbClr val="000000"/>
              </a:buClr>
              <a:buSzPts val="2800"/>
              <a:buNone/>
            </a:pPr>
            <a:endParaRPr lang="en-US" sz="3200" dirty="0">
              <a:solidFill>
                <a:schemeClr val="bg1"/>
              </a:solidFill>
              <a:ea typeface="Calibri"/>
              <a:cs typeface="Calibri"/>
              <a:sym typeface="Calibri"/>
            </a:endParaRPr>
          </a:p>
          <a:p>
            <a:pPr>
              <a:spcAft>
                <a:spcPts val="0"/>
              </a:spcAft>
              <a:buClr>
                <a:srgbClr val="000000"/>
              </a:buClr>
              <a:buSzPts val="2800"/>
            </a:pPr>
            <a:r>
              <a:rPr lang="en-US" sz="3200" dirty="0">
                <a:solidFill>
                  <a:schemeClr val="bg1"/>
                </a:solidFill>
                <a:ea typeface="Calibri"/>
                <a:cs typeface="Calibri"/>
                <a:sym typeface="Calibri"/>
              </a:rPr>
              <a:t>We will also require the doctor's signature’s image in the system.</a:t>
            </a:r>
          </a:p>
          <a:p>
            <a:endParaRPr lang="en-US" sz="2400" dirty="0"/>
          </a:p>
        </p:txBody>
      </p:sp>
    </p:spTree>
    <p:extLst>
      <p:ext uri="{BB962C8B-B14F-4D97-AF65-F5344CB8AC3E}">
        <p14:creationId xmlns:p14="http://schemas.microsoft.com/office/powerpoint/2010/main" val="366770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4C8B-904F-4682-8AB5-3C4F115DB43C}"/>
              </a:ext>
            </a:extLst>
          </p:cNvPr>
          <p:cNvSpPr>
            <a:spLocks noGrp="1"/>
          </p:cNvSpPr>
          <p:nvPr>
            <p:ph type="title"/>
          </p:nvPr>
        </p:nvSpPr>
        <p:spPr>
          <a:xfrm>
            <a:off x="457201" y="1701800"/>
            <a:ext cx="10131425" cy="2963333"/>
          </a:xfrm>
        </p:spPr>
        <p:txBody>
          <a:bodyPr>
            <a:noAutofit/>
          </a:bodyPr>
          <a:lstStyle/>
          <a:p>
            <a:r>
              <a:rPr lang="en-US" sz="9600" b="1" dirty="0"/>
              <a:t>G</a:t>
            </a:r>
            <a:br>
              <a:rPr lang="en-US" sz="9600" b="1" dirty="0"/>
            </a:br>
            <a:r>
              <a:rPr lang="en-US" sz="9600" b="1" dirty="0"/>
              <a:t>u</a:t>
            </a:r>
            <a:br>
              <a:rPr lang="en-US" sz="9600" b="1" dirty="0"/>
            </a:br>
            <a:r>
              <a:rPr lang="en-US" sz="9600" b="1" dirty="0"/>
              <a:t> I</a:t>
            </a:r>
          </a:p>
        </p:txBody>
      </p:sp>
      <p:pic>
        <p:nvPicPr>
          <p:cNvPr id="5" name="Content Placeholder 4">
            <a:extLst>
              <a:ext uri="{FF2B5EF4-FFF2-40B4-BE49-F238E27FC236}">
                <a16:creationId xmlns:a16="http://schemas.microsoft.com/office/drawing/2014/main" id="{8B420785-2AE7-41BF-87C3-3C73096566F5}"/>
              </a:ext>
            </a:extLst>
          </p:cNvPr>
          <p:cNvPicPr>
            <a:picLocks noGrp="1" noChangeAspect="1"/>
          </p:cNvPicPr>
          <p:nvPr>
            <p:ph idx="1"/>
          </p:nvPr>
        </p:nvPicPr>
        <p:blipFill rotWithShape="1">
          <a:blip r:embed="rId2"/>
          <a:srcRect l="16411" r="29379" b="8348"/>
          <a:stretch/>
        </p:blipFill>
        <p:spPr>
          <a:xfrm>
            <a:off x="4654079" y="84667"/>
            <a:ext cx="6247814" cy="5969001"/>
          </a:xfrm>
        </p:spPr>
      </p:pic>
    </p:spTree>
    <p:extLst>
      <p:ext uri="{BB962C8B-B14F-4D97-AF65-F5344CB8AC3E}">
        <p14:creationId xmlns:p14="http://schemas.microsoft.com/office/powerpoint/2010/main" val="467408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468A0B-8EDA-49DE-8C9B-ABDB9BA01B07}"/>
              </a:ext>
            </a:extLst>
          </p:cNvPr>
          <p:cNvSpPr/>
          <p:nvPr/>
        </p:nvSpPr>
        <p:spPr>
          <a:xfrm>
            <a:off x="186266" y="558801"/>
            <a:ext cx="11341100" cy="5447645"/>
          </a:xfrm>
          <a:prstGeom prst="rect">
            <a:avLst/>
          </a:prstGeom>
        </p:spPr>
        <p:txBody>
          <a:bodyPr wrap="square">
            <a:spAutoFit/>
          </a:bodyPr>
          <a:lstStyle/>
          <a:p>
            <a:r>
              <a:rPr lang="en-US" sz="3600" dirty="0"/>
              <a:t>BRIEF WORKING OF THE APPLICATION</a:t>
            </a:r>
          </a:p>
          <a:p>
            <a:endParaRPr lang="en-US" sz="2400" dirty="0"/>
          </a:p>
          <a:p>
            <a:endParaRPr lang="en-US" sz="2400" dirty="0"/>
          </a:p>
          <a:p>
            <a:endParaRPr lang="en-US" sz="2400" dirty="0"/>
          </a:p>
          <a:p>
            <a:pPr marL="342900" indent="-342900">
              <a:buFont typeface="Wingdings" panose="05000000000000000000" pitchFamily="2" charset="2"/>
              <a:buChar char="v"/>
            </a:pPr>
            <a:r>
              <a:rPr lang="en-US" sz="2400" dirty="0"/>
              <a:t>The interface has been developed using tkinter module. Doctor must press the “start” button in order to let the application start recognizing his/her commands and fill the details into respective fields. </a:t>
            </a:r>
          </a:p>
          <a:p>
            <a:pPr marL="342900" indent="-342900">
              <a:buFont typeface="Wingdings" panose="05000000000000000000" pitchFamily="2" charset="2"/>
              <a:buChar char="v"/>
            </a:pPr>
            <a:r>
              <a:rPr lang="en-US" sz="2400" dirty="0"/>
              <a:t>If in case we must edit the already entered patient details in the form, it can be done either manually or by using “Edit with Speech button” that uses voice recognition to update the data. </a:t>
            </a:r>
          </a:p>
          <a:p>
            <a:pPr marL="342900" indent="-342900">
              <a:buFont typeface="Wingdings" panose="05000000000000000000" pitchFamily="2" charset="2"/>
              <a:buChar char="v"/>
            </a:pPr>
            <a:r>
              <a:rPr lang="en-US" sz="2400" dirty="0"/>
              <a:t>Initially, the details of the hospital and the doctor have to be set so that a proper format of a prescription can be produced with name of the hospital as its header. If those details are to be modified, it can be done using the buttons “Reset Hospital’s Details” and “Reset Doctor’s Details”. </a:t>
            </a:r>
          </a:p>
        </p:txBody>
      </p:sp>
    </p:spTree>
    <p:extLst>
      <p:ext uri="{BB962C8B-B14F-4D97-AF65-F5344CB8AC3E}">
        <p14:creationId xmlns:p14="http://schemas.microsoft.com/office/powerpoint/2010/main" val="346412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03DC45-28B4-4966-8DB0-22DE1BE711C8}"/>
              </a:ext>
            </a:extLst>
          </p:cNvPr>
          <p:cNvSpPr/>
          <p:nvPr/>
        </p:nvSpPr>
        <p:spPr>
          <a:xfrm>
            <a:off x="516467" y="712676"/>
            <a:ext cx="11023600" cy="4893647"/>
          </a:xfrm>
          <a:prstGeom prst="rect">
            <a:avLst/>
          </a:prstGeom>
        </p:spPr>
        <p:txBody>
          <a:bodyPr wrap="square">
            <a:spAutoFit/>
          </a:bodyPr>
          <a:lstStyle/>
          <a:p>
            <a:pPr marL="342900" indent="-342900">
              <a:buFont typeface="Wingdings" panose="05000000000000000000" pitchFamily="2" charset="2"/>
              <a:buChar char="v"/>
            </a:pPr>
            <a:r>
              <a:rPr lang="en-US" sz="2400" dirty="0"/>
              <a:t>After filling in all the details regarding a particular patient, the doctor must click “Create PDF” button to generate the prescription with the details specified above as a PDF document . </a:t>
            </a:r>
          </a:p>
          <a:p>
            <a:pPr marL="342900" indent="-342900">
              <a:buFont typeface="Wingdings" panose="05000000000000000000" pitchFamily="2" charset="2"/>
              <a:buChar char="v"/>
            </a:pPr>
            <a:r>
              <a:rPr lang="en-US" sz="2400" dirty="0"/>
              <a:t>This document is saved on the name of the patient in the system. </a:t>
            </a:r>
          </a:p>
          <a:p>
            <a:pPr marL="342900" indent="-342900">
              <a:buFont typeface="Wingdings" panose="05000000000000000000" pitchFamily="2" charset="2"/>
              <a:buChar char="v"/>
            </a:pPr>
            <a:r>
              <a:rPr lang="en-US" sz="2400" dirty="0"/>
              <a:t>It is necessary for a Prescription to be signed by the doctor. </a:t>
            </a:r>
          </a:p>
          <a:p>
            <a:pPr marL="342900" indent="-342900">
              <a:buFont typeface="Wingdings" panose="05000000000000000000" pitchFamily="2" charset="2"/>
              <a:buChar char="v"/>
            </a:pPr>
            <a:r>
              <a:rPr lang="en-US" sz="2400" dirty="0"/>
              <a:t>So an “Add Signature” button is used to add the image of the doctor’s signature to the prescription. </a:t>
            </a:r>
          </a:p>
          <a:p>
            <a:pPr marL="342900" indent="-342900">
              <a:buFont typeface="Wingdings" panose="05000000000000000000" pitchFamily="2" charset="2"/>
              <a:buChar char="v"/>
            </a:pPr>
            <a:r>
              <a:rPr lang="en-US" sz="2400" dirty="0"/>
              <a:t>A “Send using WhatsApp” button has been included which is used to send the generated PDF document to the patient’s WhatsApp Number.</a:t>
            </a:r>
          </a:p>
          <a:p>
            <a:pPr marL="342900" indent="-342900">
              <a:buFont typeface="Wingdings" panose="05000000000000000000" pitchFamily="2" charset="2"/>
              <a:buChar char="v"/>
            </a:pPr>
            <a:r>
              <a:rPr lang="en-US" sz="2400" dirty="0"/>
              <a:t> In order to clear all the previously entered patient details in the form, a “clear” button is used. </a:t>
            </a:r>
          </a:p>
          <a:p>
            <a:pPr marL="342900" indent="-342900">
              <a:buFont typeface="Wingdings" panose="05000000000000000000" pitchFamily="2" charset="2"/>
              <a:buChar char="v"/>
            </a:pPr>
            <a:r>
              <a:rPr lang="en-US" sz="2400" dirty="0"/>
              <a:t>If the doctor would like to recheck the created PDF, he can do so by clicking the “Open PDF” button.</a:t>
            </a:r>
          </a:p>
        </p:txBody>
      </p:sp>
    </p:spTree>
    <p:extLst>
      <p:ext uri="{BB962C8B-B14F-4D97-AF65-F5344CB8AC3E}">
        <p14:creationId xmlns:p14="http://schemas.microsoft.com/office/powerpoint/2010/main" val="2314816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Celestial</Template>
  <TotalTime>225</TotalTime>
  <Words>738</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Celestial</vt:lpstr>
      <vt:lpstr>VOICE  prescription</vt:lpstr>
      <vt:lpstr>PowerPoint Presentation</vt:lpstr>
      <vt:lpstr>Idea of the project:</vt:lpstr>
      <vt:lpstr>Technology stack :</vt:lpstr>
      <vt:lpstr>Use cases :</vt:lpstr>
      <vt:lpstr>Dependencies of our APPLICATION:</vt:lpstr>
      <vt:lpstr>G u  I</vt:lpstr>
      <vt:lpstr>PowerPoint Presentation</vt:lpstr>
      <vt:lpstr>PowerPoint Presentation</vt:lpstr>
      <vt:lpstr>GUI AFTER FILLING THE Details :</vt:lpstr>
      <vt:lpstr>PRESCRIPTION       OF THE      PATIENT</vt:lpstr>
      <vt:lpstr>REAL WORLD APPROACH:</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prescription</dc:title>
  <dc:creator>Hema shree</dc:creator>
  <cp:lastModifiedBy>Hema shree</cp:lastModifiedBy>
  <cp:revision>13</cp:revision>
  <dcterms:created xsi:type="dcterms:W3CDTF">2020-02-06T08:19:11Z</dcterms:created>
  <dcterms:modified xsi:type="dcterms:W3CDTF">2020-02-06T13:31:49Z</dcterms:modified>
</cp:coreProperties>
</file>