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0"/>
  </p:notesMasterIdLst>
  <p:handoutMasterIdLst>
    <p:handoutMasterId r:id="rId21"/>
  </p:handoutMasterIdLst>
  <p:sldIdLst>
    <p:sldId id="257" r:id="rId2"/>
    <p:sldId id="277" r:id="rId3"/>
    <p:sldId id="258" r:id="rId4"/>
    <p:sldId id="259" r:id="rId5"/>
    <p:sldId id="260" r:id="rId6"/>
    <p:sldId id="261" r:id="rId7"/>
    <p:sldId id="262" r:id="rId8"/>
    <p:sldId id="265" r:id="rId9"/>
    <p:sldId id="266" r:id="rId10"/>
    <p:sldId id="279" r:id="rId11"/>
    <p:sldId id="273" r:id="rId12"/>
    <p:sldId id="274" r:id="rId13"/>
    <p:sldId id="269" r:id="rId14"/>
    <p:sldId id="270" r:id="rId15"/>
    <p:sldId id="271" r:id="rId16"/>
    <p:sldId id="272" r:id="rId17"/>
    <p:sldId id="278"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1BD57B-8074-8012-BBA7-DC3DB402A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FED2481-06B2-AC2C-8819-6F351262FC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1E92FA-8C1A-48FE-8146-C64334482D64}" type="datetimeFigureOut">
              <a:rPr lang="en-IN" smtClean="0"/>
              <a:t>08-12-2023</a:t>
            </a:fld>
            <a:endParaRPr lang="en-IN"/>
          </a:p>
        </p:txBody>
      </p:sp>
      <p:sp>
        <p:nvSpPr>
          <p:cNvPr id="4" name="Footer Placeholder 3">
            <a:extLst>
              <a:ext uri="{FF2B5EF4-FFF2-40B4-BE49-F238E27FC236}">
                <a16:creationId xmlns:a16="http://schemas.microsoft.com/office/drawing/2014/main" id="{791A1BD8-17C8-070E-99FF-CDC8F24A68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C6C7B1F-6491-EA43-9BC6-8EFC98ED9C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B81DD2-27A5-4F75-AE7C-73533A856961}" type="slidenum">
              <a:rPr lang="en-IN" smtClean="0"/>
              <a:t>‹#›</a:t>
            </a:fld>
            <a:endParaRPr lang="en-IN"/>
          </a:p>
        </p:txBody>
      </p:sp>
    </p:spTree>
    <p:extLst>
      <p:ext uri="{BB962C8B-B14F-4D97-AF65-F5344CB8AC3E}">
        <p14:creationId xmlns:p14="http://schemas.microsoft.com/office/powerpoint/2010/main" val="33009417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6540E-6D49-4159-BF2E-273694CBA58A}" type="datetimeFigureOut">
              <a:rPr lang="en-IN" smtClean="0"/>
              <a:t>08-12-2023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00507-B3EA-43AC-9C32-06E902B5EFBB}" type="slidenum">
              <a:rPr lang="en-IN" smtClean="0"/>
              <a:t>‹#›</a:t>
            </a:fld>
            <a:endParaRPr lang="en-IN"/>
          </a:p>
        </p:txBody>
      </p:sp>
    </p:spTree>
    <p:extLst>
      <p:ext uri="{BB962C8B-B14F-4D97-AF65-F5344CB8AC3E}">
        <p14:creationId xmlns:p14="http://schemas.microsoft.com/office/powerpoint/2010/main" val="32873964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53710C2-3B69-4AF1-9DBA-1BEDD45E66B6}" type="datetime1">
              <a:rPr lang="en-IN" smtClean="0"/>
              <a:t>08-12-2023</a:t>
            </a:fld>
            <a:endParaRPr lang="en-IN"/>
          </a:p>
        </p:txBody>
      </p:sp>
      <p:sp>
        <p:nvSpPr>
          <p:cNvPr id="8" name="Footer Placeholder 7"/>
          <p:cNvSpPr>
            <a:spLocks noGrp="1"/>
          </p:cNvSpPr>
          <p:nvPr>
            <p:ph type="ftr" sz="quarter" idx="11"/>
          </p:nvPr>
        </p:nvSpPr>
        <p:spPr/>
        <p:txBody>
          <a:bodyPr/>
          <a:lstStyle/>
          <a:p>
            <a:r>
              <a:rPr lang="en-US"/>
              <a:t>AUTOMATIC LICENSE NUMBER PLATE RECOGNITION</a:t>
            </a:r>
            <a:endParaRPr lang="en-IN"/>
          </a:p>
        </p:txBody>
      </p:sp>
      <p:sp>
        <p:nvSpPr>
          <p:cNvPr id="9" name="Slide Number Placeholder 8"/>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15980330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5D4A1-2643-4390-8EC7-2849E85A6BCE}" type="datetime1">
              <a:rPr lang="en-IN" smtClean="0"/>
              <a:t>08-12-2023</a:t>
            </a:fld>
            <a:endParaRPr lang="en-IN"/>
          </a:p>
        </p:txBody>
      </p:sp>
      <p:sp>
        <p:nvSpPr>
          <p:cNvPr id="5" name="Footer Placeholder 4"/>
          <p:cNvSpPr>
            <a:spLocks noGrp="1"/>
          </p:cNvSpPr>
          <p:nvPr>
            <p:ph type="ftr" sz="quarter" idx="11"/>
          </p:nvPr>
        </p:nvSpPr>
        <p:spPr/>
        <p:txBody>
          <a:bodyPr/>
          <a:lstStyle/>
          <a:p>
            <a:r>
              <a:rPr lang="en-US"/>
              <a:t>AUTOMATIC LICENSE NUMBER PLATE RECOGNITION</a:t>
            </a:r>
            <a:endParaRPr lang="en-IN"/>
          </a:p>
        </p:txBody>
      </p:sp>
      <p:sp>
        <p:nvSpPr>
          <p:cNvPr id="6" name="Slide Number Placeholder 5"/>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988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9C6A1-BB37-4D2D-B02B-02FAA3E99833}" type="datetime1">
              <a:rPr lang="en-IN" smtClean="0"/>
              <a:t>08-12-2023</a:t>
            </a:fld>
            <a:endParaRPr lang="en-IN"/>
          </a:p>
        </p:txBody>
      </p:sp>
      <p:sp>
        <p:nvSpPr>
          <p:cNvPr id="5" name="Footer Placeholder 4"/>
          <p:cNvSpPr>
            <a:spLocks noGrp="1"/>
          </p:cNvSpPr>
          <p:nvPr>
            <p:ph type="ftr" sz="quarter" idx="11"/>
          </p:nvPr>
        </p:nvSpPr>
        <p:spPr/>
        <p:txBody>
          <a:bodyPr/>
          <a:lstStyle/>
          <a:p>
            <a:r>
              <a:rPr lang="en-US"/>
              <a:t>AUTOMATIC LICENSE NUMBER PLATE RECOGNITION</a:t>
            </a:r>
            <a:endParaRPr lang="en-IN"/>
          </a:p>
        </p:txBody>
      </p:sp>
      <p:sp>
        <p:nvSpPr>
          <p:cNvPr id="6" name="Slide Number Placeholder 5"/>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44817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4AF3B8-CB51-4C98-9CD5-D21C9803794C}" type="datetime1">
              <a:rPr lang="en-IN" smtClean="0"/>
              <a:t>08-12-2023</a:t>
            </a:fld>
            <a:endParaRPr lang="en-IN"/>
          </a:p>
        </p:txBody>
      </p:sp>
      <p:sp>
        <p:nvSpPr>
          <p:cNvPr id="8" name="Footer Placeholder 7"/>
          <p:cNvSpPr>
            <a:spLocks noGrp="1"/>
          </p:cNvSpPr>
          <p:nvPr>
            <p:ph type="ftr" sz="quarter" idx="11"/>
          </p:nvPr>
        </p:nvSpPr>
        <p:spPr/>
        <p:txBody>
          <a:bodyPr/>
          <a:lstStyle/>
          <a:p>
            <a:r>
              <a:rPr lang="en-US"/>
              <a:t>AUTOMATIC LICENSE NUMBER PLATE RECOGNITION</a:t>
            </a:r>
            <a:endParaRPr lang="en-IN"/>
          </a:p>
        </p:txBody>
      </p:sp>
      <p:sp>
        <p:nvSpPr>
          <p:cNvPr id="9" name="Slide Number Placeholder 8"/>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7943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6683C0F-530B-4DBF-BCB3-1897D8D5A596}" type="datetime1">
              <a:rPr lang="en-IN" smtClean="0"/>
              <a:t>08-12-2023</a:t>
            </a:fld>
            <a:endParaRPr lang="en-IN"/>
          </a:p>
        </p:txBody>
      </p:sp>
      <p:sp>
        <p:nvSpPr>
          <p:cNvPr id="8" name="Footer Placeholder 7"/>
          <p:cNvSpPr>
            <a:spLocks noGrp="1"/>
          </p:cNvSpPr>
          <p:nvPr>
            <p:ph type="ftr" sz="quarter" idx="11"/>
          </p:nvPr>
        </p:nvSpPr>
        <p:spPr/>
        <p:txBody>
          <a:bodyPr/>
          <a:lstStyle/>
          <a:p>
            <a:r>
              <a:rPr lang="en-US"/>
              <a:t>AUTOMATIC LICENSE NUMBER PLATE RECOGNITION</a:t>
            </a:r>
            <a:endParaRPr lang="en-IN"/>
          </a:p>
        </p:txBody>
      </p:sp>
      <p:sp>
        <p:nvSpPr>
          <p:cNvPr id="9" name="Slide Number Placeholder 8"/>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11665673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3D6C9D-0A3F-4DBF-A41C-46AE25331886}" type="datetime1">
              <a:rPr lang="en-IN" smtClean="0"/>
              <a:t>08-12-2023</a:t>
            </a:fld>
            <a:endParaRPr lang="en-IN"/>
          </a:p>
        </p:txBody>
      </p:sp>
      <p:sp>
        <p:nvSpPr>
          <p:cNvPr id="9" name="Footer Placeholder 8"/>
          <p:cNvSpPr>
            <a:spLocks noGrp="1"/>
          </p:cNvSpPr>
          <p:nvPr>
            <p:ph type="ftr" sz="quarter" idx="11"/>
          </p:nvPr>
        </p:nvSpPr>
        <p:spPr/>
        <p:txBody>
          <a:bodyPr/>
          <a:lstStyle/>
          <a:p>
            <a:r>
              <a:rPr lang="en-US"/>
              <a:t>AUTOMATIC LICENSE NUMBER PLATE RECOGNITION</a:t>
            </a:r>
            <a:endParaRPr lang="en-IN"/>
          </a:p>
        </p:txBody>
      </p:sp>
      <p:sp>
        <p:nvSpPr>
          <p:cNvPr id="10" name="Slide Number Placeholder 9"/>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182238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C37C6C8-4A0F-44DF-95D4-E2E47519E60E}" type="datetime1">
              <a:rPr lang="en-IN" smtClean="0"/>
              <a:t>08-12-2023</a:t>
            </a:fld>
            <a:endParaRPr lang="en-IN"/>
          </a:p>
        </p:txBody>
      </p:sp>
      <p:sp>
        <p:nvSpPr>
          <p:cNvPr id="8" name="Footer Placeholder 7"/>
          <p:cNvSpPr>
            <a:spLocks noGrp="1"/>
          </p:cNvSpPr>
          <p:nvPr>
            <p:ph type="ftr" sz="quarter" idx="11"/>
          </p:nvPr>
        </p:nvSpPr>
        <p:spPr/>
        <p:txBody>
          <a:bodyPr/>
          <a:lstStyle/>
          <a:p>
            <a:r>
              <a:rPr lang="en-US"/>
              <a:t>AUTOMATIC LICENSE NUMBER PLATE RECOGNITION</a:t>
            </a:r>
            <a:endParaRPr lang="en-IN"/>
          </a:p>
        </p:txBody>
      </p:sp>
      <p:sp>
        <p:nvSpPr>
          <p:cNvPr id="9" name="Slide Number Placeholder 8"/>
          <p:cNvSpPr>
            <a:spLocks noGrp="1"/>
          </p:cNvSpPr>
          <p:nvPr>
            <p:ph type="sldNum" sz="quarter" idx="12"/>
          </p:nvPr>
        </p:nvSpPr>
        <p:spPr/>
        <p:txBody>
          <a:bodyPr/>
          <a:lstStyle/>
          <a:p>
            <a:fld id="{BA6808C3-C322-474B-900F-9E5131C8DDB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3593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2CD49-3C51-4665-A84A-F883A5FD4D9D}" type="datetime1">
              <a:rPr lang="en-IN" smtClean="0"/>
              <a:t>08-12-2023</a:t>
            </a:fld>
            <a:endParaRPr lang="en-IN"/>
          </a:p>
        </p:txBody>
      </p:sp>
      <p:sp>
        <p:nvSpPr>
          <p:cNvPr id="4" name="Footer Placeholder 3"/>
          <p:cNvSpPr>
            <a:spLocks noGrp="1"/>
          </p:cNvSpPr>
          <p:nvPr>
            <p:ph type="ftr" sz="quarter" idx="11"/>
          </p:nvPr>
        </p:nvSpPr>
        <p:spPr/>
        <p:txBody>
          <a:bodyPr/>
          <a:lstStyle/>
          <a:p>
            <a:r>
              <a:rPr lang="en-US"/>
              <a:t>AUTOMATIC LICENSE NUMBER PLATE RECOGNITION</a:t>
            </a:r>
            <a:endParaRPr lang="en-IN"/>
          </a:p>
        </p:txBody>
      </p:sp>
      <p:sp>
        <p:nvSpPr>
          <p:cNvPr id="5" name="Slide Number Placeholder 4"/>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234635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8C0B3-F42B-4132-85FA-42119B54200D}" type="datetime1">
              <a:rPr lang="en-IN" smtClean="0"/>
              <a:t>08-12-2023</a:t>
            </a:fld>
            <a:endParaRPr lang="en-IN"/>
          </a:p>
        </p:txBody>
      </p:sp>
      <p:sp>
        <p:nvSpPr>
          <p:cNvPr id="3" name="Footer Placeholder 2"/>
          <p:cNvSpPr>
            <a:spLocks noGrp="1"/>
          </p:cNvSpPr>
          <p:nvPr>
            <p:ph type="ftr" sz="quarter" idx="11"/>
          </p:nvPr>
        </p:nvSpPr>
        <p:spPr/>
        <p:txBody>
          <a:bodyPr/>
          <a:lstStyle/>
          <a:p>
            <a:r>
              <a:rPr lang="en-US"/>
              <a:t>AUTOMATIC LICENSE NUMBER PLATE RECOGNITION</a:t>
            </a:r>
            <a:endParaRPr lang="en-IN"/>
          </a:p>
        </p:txBody>
      </p:sp>
      <p:sp>
        <p:nvSpPr>
          <p:cNvPr id="4" name="Slide Number Placeholder 3"/>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6250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5565872-123D-40D9-AE74-EC1BF7C28E57}" type="datetime1">
              <a:rPr lang="en-IN" smtClean="0"/>
              <a:t>08-12-2023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AUTOMATIC LICENSE NUMBER PLATE RECOGNITION</a:t>
            </a:r>
            <a:endParaRPr lang="en-IN"/>
          </a:p>
        </p:txBody>
      </p:sp>
      <p:sp>
        <p:nvSpPr>
          <p:cNvPr id="11" name="Slide Number Placeholder 10"/>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1488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1FC8F4-2E96-4540-8225-CC753CB03459}" type="datetime1">
              <a:rPr lang="en-IN" smtClean="0"/>
              <a:t>08-12-2023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AUTOMATIC LICENSE NUMBER PLATE RECOGNITION</a:t>
            </a:r>
            <a:endParaRPr lang="en-IN"/>
          </a:p>
        </p:txBody>
      </p:sp>
      <p:sp>
        <p:nvSpPr>
          <p:cNvPr id="10" name="Slide Number Placeholder 9"/>
          <p:cNvSpPr>
            <a:spLocks noGrp="1"/>
          </p:cNvSpPr>
          <p:nvPr>
            <p:ph type="sldNum" sz="quarter" idx="12"/>
          </p:nvPr>
        </p:nvSpPr>
        <p:spPr/>
        <p:txBody>
          <a:bodyPr/>
          <a:lstStyle/>
          <a:p>
            <a:fld id="{BA6808C3-C322-474B-900F-9E5131C8DDB0}" type="slidenum">
              <a:rPr lang="en-IN" smtClean="0"/>
              <a:t>‹#›</a:t>
            </a:fld>
            <a:endParaRPr lang="en-IN"/>
          </a:p>
        </p:txBody>
      </p:sp>
    </p:spTree>
    <p:extLst>
      <p:ext uri="{BB962C8B-B14F-4D97-AF65-F5344CB8AC3E}">
        <p14:creationId xmlns:p14="http://schemas.microsoft.com/office/powerpoint/2010/main" val="423267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496A2D2-A2CB-4AD7-92B9-7FC8A81CA090}" type="datetime1">
              <a:rPr lang="en-IN" smtClean="0"/>
              <a:t>08-12-2023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AUTOMATIC LICENSE NUMBER PLATE RECOGNITION</a:t>
            </a:r>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A6808C3-C322-474B-900F-9E5131C8DDB0}" type="slidenum">
              <a:rPr lang="en-IN" smtClean="0"/>
              <a:t>‹#›</a:t>
            </a:fld>
            <a:endParaRPr lang="en-IN"/>
          </a:p>
        </p:txBody>
      </p:sp>
    </p:spTree>
    <p:extLst>
      <p:ext uri="{BB962C8B-B14F-4D97-AF65-F5344CB8AC3E}">
        <p14:creationId xmlns:p14="http://schemas.microsoft.com/office/powerpoint/2010/main" val="4276012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4C90-40C3-3C01-5FC1-284A5B3BCB71}"/>
              </a:ext>
            </a:extLst>
          </p:cNvPr>
          <p:cNvSpPr txBox="1">
            <a:spLocks/>
          </p:cNvSpPr>
          <p:nvPr/>
        </p:nvSpPr>
        <p:spPr>
          <a:xfrm>
            <a:off x="1190625" y="459561"/>
            <a:ext cx="11400906" cy="1694676"/>
          </a:xfrm>
          <a:prstGeom prst="rect">
            <a:avLst/>
          </a:prstGeom>
        </p:spPr>
        <p:txBody>
          <a:bodyP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JAWAHARLAL NEHRU TECHNOLOGICAL UNIVERSITY HYDERABAD </a:t>
            </a:r>
            <a:br>
              <a:rPr lang="en-IN" sz="2200"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UNIVERSITY </a:t>
            </a:r>
            <a:r>
              <a:rPr lang="en-US" sz="2200" b="1" dirty="0">
                <a:latin typeface="Times New Roman" panose="02020603050405020304" pitchFamily="18" charset="0"/>
                <a:cs typeface="Times New Roman" panose="02020603050405020304" pitchFamily="18" charset="0"/>
              </a:rPr>
              <a:t>COLLEGE OF ENGINEERING MANTHANI</a:t>
            </a:r>
            <a:br>
              <a:rPr lang="en-IN" sz="2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Centenary Colony, Pannur (Vill), Ramagiri (Mdl), Peddapally-505212, Telangana (India</a:t>
            </a:r>
            <a:r>
              <a:rPr lang="en-US" sz="2000" dirty="0">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121A02F-FDE9-B660-182D-8BF1A7D259AC}"/>
              </a:ext>
            </a:extLst>
          </p:cNvPr>
          <p:cNvSpPr txBox="1">
            <a:spLocks/>
          </p:cNvSpPr>
          <p:nvPr/>
        </p:nvSpPr>
        <p:spPr>
          <a:xfrm>
            <a:off x="6705081" y="3704949"/>
            <a:ext cx="5265878" cy="1126283"/>
          </a:xfrm>
          <a:prstGeom prst="rect">
            <a:avLst/>
          </a:prstGeom>
        </p:spPr>
        <p:txBody>
          <a:bodyP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b="1" dirty="0">
                <a:solidFill>
                  <a:schemeClr val="accent2">
                    <a:lumMod val="50000"/>
                  </a:schemeClr>
                </a:solidFill>
                <a:latin typeface="Times New Roman" pitchFamily="18" charset="0"/>
                <a:cs typeface="Times New Roman" pitchFamily="18" charset="0"/>
              </a:rPr>
              <a:t>Team Members:</a:t>
            </a:r>
          </a:p>
          <a:p>
            <a:pPr algn="just"/>
            <a:r>
              <a:rPr lang="en-IN" b="1" dirty="0">
                <a:latin typeface="Times New Roman" panose="02020603050405020304" pitchFamily="18" charset="0"/>
                <a:cs typeface="Times New Roman" panose="02020603050405020304" pitchFamily="18" charset="0"/>
              </a:rPr>
              <a:t>S. RAMKUMAR                 (21VD5A6612) </a:t>
            </a:r>
          </a:p>
          <a:p>
            <a:pPr algn="just"/>
            <a:r>
              <a:rPr lang="en-IN" b="1" dirty="0">
                <a:latin typeface="Times New Roman" panose="02020603050405020304" pitchFamily="18" charset="0"/>
                <a:cs typeface="Times New Roman" panose="02020603050405020304" pitchFamily="18" charset="0"/>
              </a:rPr>
              <a:t>G. SRI	 VAISHNAVI            (20VD1A6652) </a:t>
            </a:r>
          </a:p>
          <a:p>
            <a:pPr algn="just"/>
            <a:r>
              <a:rPr lang="en-IN" b="1" dirty="0">
                <a:latin typeface="Times New Roman" panose="02020603050405020304" pitchFamily="18" charset="0"/>
                <a:cs typeface="Times New Roman" panose="02020603050405020304" pitchFamily="18" charset="0"/>
              </a:rPr>
              <a:t>B. SHANMUKH	   (20VD1A6639) </a:t>
            </a:r>
          </a:p>
          <a:p>
            <a:pPr algn="just"/>
            <a:r>
              <a:rPr lang="en-IN" b="1" dirty="0">
                <a:latin typeface="Times New Roman" panose="02020603050405020304" pitchFamily="18" charset="0"/>
                <a:cs typeface="Times New Roman" panose="02020603050405020304" pitchFamily="18" charset="0"/>
              </a:rPr>
              <a:t>K.DIVYA SRI                       (20VD1A6613</a:t>
            </a:r>
            <a:r>
              <a:rPr lang="en-US" b="1" dirty="0">
                <a:solidFill>
                  <a:schemeClr val="tx1"/>
                </a:solidFill>
                <a:latin typeface="Times New Roman" panose="02020603050405020304" pitchFamily="18" charset="0"/>
                <a:cs typeface="Times New Roman" pitchFamily="18" charset="0"/>
              </a:rPr>
              <a:t>)</a:t>
            </a:r>
            <a:endParaRPr lang="en-IN" b="1" dirty="0">
              <a:solidFill>
                <a:schemeClr val="tx1"/>
              </a:solidFill>
              <a:latin typeface="Times New Roman" panose="02020603050405020304" pitchFamily="18" charset="0"/>
              <a:cs typeface="Times New Roman" panose="02020603050405020304" pitchFamily="18" charset="0"/>
            </a:endParaRPr>
          </a:p>
          <a:p>
            <a:pPr algn="just"/>
            <a:endParaRPr lang="en-IN" b="1"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endParaRPr>
          </a:p>
        </p:txBody>
      </p:sp>
      <p:sp>
        <p:nvSpPr>
          <p:cNvPr id="4" name="Rectangle 3">
            <a:extLst>
              <a:ext uri="{FF2B5EF4-FFF2-40B4-BE49-F238E27FC236}">
                <a16:creationId xmlns:a16="http://schemas.microsoft.com/office/drawing/2014/main" id="{A509498C-69E1-B7CA-6AD2-4A46C8D6B3B4}"/>
              </a:ext>
            </a:extLst>
          </p:cNvPr>
          <p:cNvSpPr/>
          <p:nvPr/>
        </p:nvSpPr>
        <p:spPr>
          <a:xfrm>
            <a:off x="1933575" y="1748824"/>
            <a:ext cx="9067800" cy="523220"/>
          </a:xfrm>
          <a:prstGeom prst="rect">
            <a:avLst/>
          </a:prstGeom>
        </p:spPr>
        <p:txBody>
          <a:bodyPr wrap="square">
            <a:spAutoFit/>
          </a:bodyPr>
          <a:lstStyle/>
          <a:p>
            <a:pPr algn="ctr"/>
            <a:r>
              <a:rPr lang="en-IN" sz="2800" b="1" u="sng" dirty="0">
                <a:latin typeface="Times New Roman" panose="02020603050405020304" pitchFamily="18" charset="0"/>
                <a:cs typeface="Times New Roman" panose="02020603050405020304" pitchFamily="18" charset="0"/>
              </a:rPr>
              <a:t>Department of Computer Science &amp; Engineering</a:t>
            </a:r>
          </a:p>
        </p:txBody>
      </p:sp>
      <p:sp>
        <p:nvSpPr>
          <p:cNvPr id="5" name="Rectangle 4">
            <a:extLst>
              <a:ext uri="{FF2B5EF4-FFF2-40B4-BE49-F238E27FC236}">
                <a16:creationId xmlns:a16="http://schemas.microsoft.com/office/drawing/2014/main" id="{31AA0203-0F35-F521-EC5D-01F1D0517BE0}"/>
              </a:ext>
            </a:extLst>
          </p:cNvPr>
          <p:cNvSpPr/>
          <p:nvPr/>
        </p:nvSpPr>
        <p:spPr>
          <a:xfrm>
            <a:off x="532052" y="2736991"/>
            <a:ext cx="11127896"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AUTOMATIC LICENSE NUMBER PLATE RECOGNITION</a:t>
            </a:r>
          </a:p>
        </p:txBody>
      </p:sp>
      <p:sp>
        <p:nvSpPr>
          <p:cNvPr id="6" name="Rectangle 5">
            <a:extLst>
              <a:ext uri="{FF2B5EF4-FFF2-40B4-BE49-F238E27FC236}">
                <a16:creationId xmlns:a16="http://schemas.microsoft.com/office/drawing/2014/main" id="{60411CAE-5878-C728-388C-2642D9B7ED4D}"/>
              </a:ext>
            </a:extLst>
          </p:cNvPr>
          <p:cNvSpPr/>
          <p:nvPr/>
        </p:nvSpPr>
        <p:spPr>
          <a:xfrm>
            <a:off x="221041" y="3820683"/>
            <a:ext cx="5685178" cy="1288494"/>
          </a:xfrm>
          <a:prstGeom prst="rect">
            <a:avLst/>
          </a:prstGeom>
        </p:spPr>
        <p:txBody>
          <a:bodyPr wrap="square">
            <a:spAutoFit/>
          </a:bodyPr>
          <a:lstStyle/>
          <a:p>
            <a:pPr algn="ctr">
              <a:lnSpc>
                <a:spcPct val="150000"/>
              </a:lnSpc>
            </a:pPr>
            <a:r>
              <a:rPr lang="en-US" b="1" dirty="0">
                <a:solidFill>
                  <a:schemeClr val="accent2">
                    <a:lumMod val="50000"/>
                  </a:schemeClr>
                </a:solidFill>
                <a:latin typeface="Times New Roman" pitchFamily="18" charset="0"/>
                <a:cs typeface="Times New Roman" pitchFamily="18" charset="0"/>
              </a:rPr>
              <a:t>Under the guidance of  </a:t>
            </a:r>
          </a:p>
          <a:p>
            <a:pPr algn="ctr">
              <a:lnSpc>
                <a:spcPct val="150000"/>
              </a:lnSpc>
            </a:pPr>
            <a:r>
              <a:rPr lang="en-US" b="1" dirty="0">
                <a:latin typeface="Times New Roman" panose="02020603050405020304" pitchFamily="18" charset="0"/>
                <a:cs typeface="Times New Roman" panose="02020603050405020304" pitchFamily="18" charset="0"/>
              </a:rPr>
              <a:t>Mr. G. SRIDHAR</a:t>
            </a:r>
          </a:p>
          <a:p>
            <a:pPr algn="ctr">
              <a:lnSpc>
                <a:spcPct val="150000"/>
              </a:lnSpc>
            </a:pPr>
            <a:r>
              <a:rPr lang="en-US" b="1" dirty="0">
                <a:latin typeface="Times New Roman" panose="02020603050405020304" pitchFamily="18" charset="0"/>
                <a:cs typeface="Times New Roman" panose="02020603050405020304" pitchFamily="18" charset="0"/>
              </a:rPr>
              <a:t> (Assistant Professor of CSE)</a:t>
            </a:r>
          </a:p>
        </p:txBody>
      </p:sp>
      <p:sp>
        <p:nvSpPr>
          <p:cNvPr id="7" name="Slide Number Placeholder 3">
            <a:extLst>
              <a:ext uri="{FF2B5EF4-FFF2-40B4-BE49-F238E27FC236}">
                <a16:creationId xmlns:a16="http://schemas.microsoft.com/office/drawing/2014/main" id="{FE1BC3B9-B450-C477-FE2A-C19D2E0602DD}"/>
              </a:ext>
            </a:extLst>
          </p:cNvPr>
          <p:cNvSpPr txBox="1">
            <a:spLocks/>
          </p:cNvSpPr>
          <p:nvPr/>
        </p:nvSpPr>
        <p:spPr bwMode="gray">
          <a:xfrm>
            <a:off x="11223367" y="6381944"/>
            <a:ext cx="817056" cy="378467"/>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8" name="Picture 7">
            <a:extLst>
              <a:ext uri="{FF2B5EF4-FFF2-40B4-BE49-F238E27FC236}">
                <a16:creationId xmlns:a16="http://schemas.microsoft.com/office/drawing/2014/main" id="{F0D1C691-2AF9-3351-A1DE-5E7F7DED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94" y="426754"/>
            <a:ext cx="1641475" cy="1322070"/>
          </a:xfrm>
          <a:prstGeom prst="rect">
            <a:avLst/>
          </a:prstGeom>
        </p:spPr>
      </p:pic>
      <p:sp>
        <p:nvSpPr>
          <p:cNvPr id="10" name="Footer Placeholder 9">
            <a:extLst>
              <a:ext uri="{FF2B5EF4-FFF2-40B4-BE49-F238E27FC236}">
                <a16:creationId xmlns:a16="http://schemas.microsoft.com/office/drawing/2014/main" id="{BFA21BCA-CFDC-1B3B-C795-0FC59B6DDA2D}"/>
              </a:ext>
            </a:extLst>
          </p:cNvPr>
          <p:cNvSpPr>
            <a:spLocks noGrp="1"/>
          </p:cNvSpPr>
          <p:nvPr>
            <p:ph type="ftr" sz="quarter" idx="11"/>
          </p:nvPr>
        </p:nvSpPr>
        <p:spPr/>
        <p:txBody>
          <a:bodyPr/>
          <a:lstStyle/>
          <a:p>
            <a:r>
              <a:rPr lang="en-US"/>
              <a:t>AUTOMATIC LICENSE NUMBER PLATE RECOGNITION</a:t>
            </a:r>
            <a:endParaRPr lang="en-IN"/>
          </a:p>
        </p:txBody>
      </p:sp>
      <p:sp>
        <p:nvSpPr>
          <p:cNvPr id="11" name="Slide Number Placeholder 10">
            <a:extLst>
              <a:ext uri="{FF2B5EF4-FFF2-40B4-BE49-F238E27FC236}">
                <a16:creationId xmlns:a16="http://schemas.microsoft.com/office/drawing/2014/main" id="{31E4CD5E-CF4E-853F-53EF-B4CBA6C16ECF}"/>
              </a:ext>
            </a:extLst>
          </p:cNvPr>
          <p:cNvSpPr>
            <a:spLocks noGrp="1"/>
          </p:cNvSpPr>
          <p:nvPr>
            <p:ph type="sldNum" sz="quarter" idx="12"/>
          </p:nvPr>
        </p:nvSpPr>
        <p:spPr/>
        <p:txBody>
          <a:bodyPr/>
          <a:lstStyle/>
          <a:p>
            <a:fld id="{BA6808C3-C322-474B-900F-9E5131C8DDB0}" type="slidenum">
              <a:rPr lang="en-IN" smtClean="0"/>
              <a:t>1</a:t>
            </a:fld>
            <a:endParaRPr lang="en-IN"/>
          </a:p>
        </p:txBody>
      </p:sp>
    </p:spTree>
    <p:extLst>
      <p:ext uri="{BB962C8B-B14F-4D97-AF65-F5344CB8AC3E}">
        <p14:creationId xmlns:p14="http://schemas.microsoft.com/office/powerpoint/2010/main" val="361811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94EECA-E3E2-2734-D12A-F713B428737F}"/>
              </a:ext>
            </a:extLst>
          </p:cNvPr>
          <p:cNvSpPr>
            <a:spLocks noGrp="1"/>
          </p:cNvSpPr>
          <p:nvPr>
            <p:ph type="ftr" sz="quarter" idx="11"/>
          </p:nvPr>
        </p:nvSpPr>
        <p:spPr/>
        <p:txBody>
          <a:bodyPr/>
          <a:lstStyle/>
          <a:p>
            <a:r>
              <a:rPr lang="en-US"/>
              <a:t>AUTOMATIC LICENSE NUMBER PLATE RECOGNITION</a:t>
            </a:r>
            <a:endParaRPr lang="en-IN"/>
          </a:p>
        </p:txBody>
      </p:sp>
      <p:sp>
        <p:nvSpPr>
          <p:cNvPr id="3" name="Slide Number Placeholder 2">
            <a:extLst>
              <a:ext uri="{FF2B5EF4-FFF2-40B4-BE49-F238E27FC236}">
                <a16:creationId xmlns:a16="http://schemas.microsoft.com/office/drawing/2014/main" id="{59BDA35A-A552-1B1C-C514-59CF34B7214E}"/>
              </a:ext>
            </a:extLst>
          </p:cNvPr>
          <p:cNvSpPr>
            <a:spLocks noGrp="1"/>
          </p:cNvSpPr>
          <p:nvPr>
            <p:ph type="sldNum" sz="quarter" idx="12"/>
          </p:nvPr>
        </p:nvSpPr>
        <p:spPr/>
        <p:txBody>
          <a:bodyPr/>
          <a:lstStyle/>
          <a:p>
            <a:fld id="{BA6808C3-C322-474B-900F-9E5131C8DDB0}" type="slidenum">
              <a:rPr lang="en-IN" smtClean="0"/>
              <a:t>10</a:t>
            </a:fld>
            <a:endParaRPr lang="en-IN"/>
          </a:p>
        </p:txBody>
      </p:sp>
      <p:sp>
        <p:nvSpPr>
          <p:cNvPr id="4" name="TextBox 3">
            <a:extLst>
              <a:ext uri="{FF2B5EF4-FFF2-40B4-BE49-F238E27FC236}">
                <a16:creationId xmlns:a16="http://schemas.microsoft.com/office/drawing/2014/main" id="{1CCB4687-3302-C954-EE75-B20BE6BD1A94}"/>
              </a:ext>
            </a:extLst>
          </p:cNvPr>
          <p:cNvSpPr txBox="1"/>
          <p:nvPr/>
        </p:nvSpPr>
        <p:spPr>
          <a:xfrm>
            <a:off x="795786" y="750326"/>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MODEL DESIGN</a:t>
            </a:r>
            <a:endParaRPr lang="en-IN" sz="2800" b="1" dirty="0">
              <a:solidFill>
                <a:srgbClr val="C00000"/>
              </a:solidFill>
            </a:endParaRPr>
          </a:p>
        </p:txBody>
      </p:sp>
      <p:sp>
        <p:nvSpPr>
          <p:cNvPr id="5" name="TextBox 4">
            <a:extLst>
              <a:ext uri="{FF2B5EF4-FFF2-40B4-BE49-F238E27FC236}">
                <a16:creationId xmlns:a16="http://schemas.microsoft.com/office/drawing/2014/main" id="{C6053DD7-3FCB-726C-5CAF-B37925E2FE54}"/>
              </a:ext>
            </a:extLst>
          </p:cNvPr>
          <p:cNvSpPr txBox="1"/>
          <p:nvPr/>
        </p:nvSpPr>
        <p:spPr>
          <a:xfrm>
            <a:off x="923026" y="1354347"/>
            <a:ext cx="4054416" cy="369332"/>
          </a:xfrm>
          <a:prstGeom prst="rect">
            <a:avLst/>
          </a:prstGeom>
          <a:noFill/>
        </p:spPr>
        <p:txBody>
          <a:bodyPr wrap="square" rtlCol="0">
            <a:spAutoFit/>
          </a:bodyPr>
          <a:lstStyle/>
          <a:p>
            <a:pPr marL="285750" indent="-285750">
              <a:buClr>
                <a:srgbClr val="00B0F0"/>
              </a:buClr>
              <a:buFont typeface="Wingdings 3" panose="05040102010807070707" pitchFamily="18" charset="2"/>
              <a:buChar char="´"/>
            </a:pPr>
            <a:r>
              <a:rPr lang="en-US" dirty="0">
                <a:latin typeface="Times New Roman" panose="02020603050405020304" pitchFamily="18" charset="0"/>
                <a:cs typeface="Times New Roman" panose="02020603050405020304" pitchFamily="18" charset="0"/>
              </a:rPr>
              <a:t>USECASE DIAGRAM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A33D9E-652E-E6EF-C344-ED7958722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550" y="1723679"/>
            <a:ext cx="5168900" cy="4168140"/>
          </a:xfrm>
          <a:prstGeom prst="rect">
            <a:avLst/>
          </a:prstGeom>
        </p:spPr>
      </p:pic>
    </p:spTree>
    <p:extLst>
      <p:ext uri="{BB962C8B-B14F-4D97-AF65-F5344CB8AC3E}">
        <p14:creationId xmlns:p14="http://schemas.microsoft.com/office/powerpoint/2010/main" val="198501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4848FF-E8BD-2F07-9E76-306B177CB8EF}"/>
              </a:ext>
            </a:extLst>
          </p:cNvPr>
          <p:cNvSpPr>
            <a:spLocks noGrp="1"/>
          </p:cNvSpPr>
          <p:nvPr>
            <p:ph type="ftr" sz="quarter" idx="11"/>
          </p:nvPr>
        </p:nvSpPr>
        <p:spPr/>
        <p:txBody>
          <a:bodyPr/>
          <a:lstStyle/>
          <a:p>
            <a:r>
              <a:rPr lang="en-US"/>
              <a:t>AUTOMATIC LICENSE NUMBER PLATE RECOGNITION</a:t>
            </a:r>
            <a:endParaRPr lang="en-IN"/>
          </a:p>
        </p:txBody>
      </p:sp>
      <p:sp>
        <p:nvSpPr>
          <p:cNvPr id="3" name="Slide Number Placeholder 2">
            <a:extLst>
              <a:ext uri="{FF2B5EF4-FFF2-40B4-BE49-F238E27FC236}">
                <a16:creationId xmlns:a16="http://schemas.microsoft.com/office/drawing/2014/main" id="{A942D676-1234-7715-7383-DD130405C86E}"/>
              </a:ext>
            </a:extLst>
          </p:cNvPr>
          <p:cNvSpPr>
            <a:spLocks noGrp="1"/>
          </p:cNvSpPr>
          <p:nvPr>
            <p:ph type="sldNum" sz="quarter" idx="12"/>
          </p:nvPr>
        </p:nvSpPr>
        <p:spPr/>
        <p:txBody>
          <a:bodyPr/>
          <a:lstStyle/>
          <a:p>
            <a:fld id="{BA6808C3-C322-474B-900F-9E5131C8DDB0}" type="slidenum">
              <a:rPr lang="en-IN" smtClean="0"/>
              <a:t>11</a:t>
            </a:fld>
            <a:endParaRPr lang="en-IN"/>
          </a:p>
        </p:txBody>
      </p:sp>
      <p:pic>
        <p:nvPicPr>
          <p:cNvPr id="5" name="Picture 4" descr="A diagram of a software developer&#10;&#10;Description automatically generated with medium confidence">
            <a:extLst>
              <a:ext uri="{FF2B5EF4-FFF2-40B4-BE49-F238E27FC236}">
                <a16:creationId xmlns:a16="http://schemas.microsoft.com/office/drawing/2014/main" id="{10A799F4-94C3-88BF-54F8-10051D574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443" y="1518622"/>
            <a:ext cx="5523796" cy="3956762"/>
          </a:xfrm>
          <a:prstGeom prst="rect">
            <a:avLst/>
          </a:prstGeom>
        </p:spPr>
      </p:pic>
      <p:sp>
        <p:nvSpPr>
          <p:cNvPr id="6" name="TextBox 5">
            <a:extLst>
              <a:ext uri="{FF2B5EF4-FFF2-40B4-BE49-F238E27FC236}">
                <a16:creationId xmlns:a16="http://schemas.microsoft.com/office/drawing/2014/main" id="{66BD288D-FCC7-1EAE-B6D1-A301096BF9A6}"/>
              </a:ext>
            </a:extLst>
          </p:cNvPr>
          <p:cNvSpPr txBox="1"/>
          <p:nvPr/>
        </p:nvSpPr>
        <p:spPr>
          <a:xfrm>
            <a:off x="726774" y="301752"/>
            <a:ext cx="6847217"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MODEL DESIGN</a:t>
            </a:r>
            <a:endParaRPr lang="en-IN" sz="2800" b="1" dirty="0">
              <a:solidFill>
                <a:srgbClr val="C00000"/>
              </a:solidFill>
            </a:endParaRPr>
          </a:p>
        </p:txBody>
      </p:sp>
      <p:sp>
        <p:nvSpPr>
          <p:cNvPr id="7" name="TextBox 6">
            <a:extLst>
              <a:ext uri="{FF2B5EF4-FFF2-40B4-BE49-F238E27FC236}">
                <a16:creationId xmlns:a16="http://schemas.microsoft.com/office/drawing/2014/main" id="{63D6535D-A36E-E69C-BD58-B8262409F1BD}"/>
              </a:ext>
            </a:extLst>
          </p:cNvPr>
          <p:cNvSpPr txBox="1"/>
          <p:nvPr/>
        </p:nvSpPr>
        <p:spPr>
          <a:xfrm>
            <a:off x="862642" y="897147"/>
            <a:ext cx="5233358" cy="369332"/>
          </a:xfrm>
          <a:prstGeom prst="rect">
            <a:avLst/>
          </a:prstGeom>
          <a:noFill/>
        </p:spPr>
        <p:txBody>
          <a:bodyPr wrap="square" rtlCol="0">
            <a:spAutoFit/>
          </a:bodyPr>
          <a:lstStyle/>
          <a:p>
            <a:pPr marL="285750" indent="-285750">
              <a:buClr>
                <a:srgbClr val="00B0F0"/>
              </a:buClr>
              <a:buFont typeface="Wingdings 3" panose="05040102010807070707" pitchFamily="18" charset="2"/>
              <a:buChar char="´"/>
            </a:pPr>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1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4848FF-E8BD-2F07-9E76-306B177CB8EF}"/>
              </a:ext>
            </a:extLst>
          </p:cNvPr>
          <p:cNvSpPr>
            <a:spLocks noGrp="1"/>
          </p:cNvSpPr>
          <p:nvPr>
            <p:ph type="ftr" sz="quarter" idx="11"/>
          </p:nvPr>
        </p:nvSpPr>
        <p:spPr/>
        <p:txBody>
          <a:bodyPr/>
          <a:lstStyle/>
          <a:p>
            <a:r>
              <a:rPr lang="en-US"/>
              <a:t>AUTOMATIC LICENSE NUMBER PLATE RECOGNITION</a:t>
            </a:r>
            <a:endParaRPr lang="en-IN"/>
          </a:p>
        </p:txBody>
      </p:sp>
      <p:sp>
        <p:nvSpPr>
          <p:cNvPr id="3" name="Slide Number Placeholder 2">
            <a:extLst>
              <a:ext uri="{FF2B5EF4-FFF2-40B4-BE49-F238E27FC236}">
                <a16:creationId xmlns:a16="http://schemas.microsoft.com/office/drawing/2014/main" id="{A942D676-1234-7715-7383-DD130405C86E}"/>
              </a:ext>
            </a:extLst>
          </p:cNvPr>
          <p:cNvSpPr>
            <a:spLocks noGrp="1"/>
          </p:cNvSpPr>
          <p:nvPr>
            <p:ph type="sldNum" sz="quarter" idx="12"/>
          </p:nvPr>
        </p:nvSpPr>
        <p:spPr/>
        <p:txBody>
          <a:bodyPr/>
          <a:lstStyle/>
          <a:p>
            <a:fld id="{BA6808C3-C322-474B-900F-9E5131C8DDB0}" type="slidenum">
              <a:rPr lang="en-IN" smtClean="0"/>
              <a:t>12</a:t>
            </a:fld>
            <a:endParaRPr lang="en-IN"/>
          </a:p>
        </p:txBody>
      </p:sp>
      <p:sp>
        <p:nvSpPr>
          <p:cNvPr id="4" name="TextBox 3">
            <a:extLst>
              <a:ext uri="{FF2B5EF4-FFF2-40B4-BE49-F238E27FC236}">
                <a16:creationId xmlns:a16="http://schemas.microsoft.com/office/drawing/2014/main" id="{03DBDAFB-1248-78A1-1061-F2A5B6C3483D}"/>
              </a:ext>
            </a:extLst>
          </p:cNvPr>
          <p:cNvSpPr txBox="1"/>
          <p:nvPr/>
        </p:nvSpPr>
        <p:spPr>
          <a:xfrm>
            <a:off x="726775" y="301752"/>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MODEL DESIGN</a:t>
            </a:r>
            <a:endParaRPr lang="en-IN" sz="2800" b="1" dirty="0">
              <a:solidFill>
                <a:srgbClr val="C00000"/>
              </a:solidFill>
            </a:endParaRPr>
          </a:p>
        </p:txBody>
      </p:sp>
      <p:sp>
        <p:nvSpPr>
          <p:cNvPr id="5" name="TextBox 4">
            <a:extLst>
              <a:ext uri="{FF2B5EF4-FFF2-40B4-BE49-F238E27FC236}">
                <a16:creationId xmlns:a16="http://schemas.microsoft.com/office/drawing/2014/main" id="{FA54456E-FE94-002A-98CF-C61406F4FD5A}"/>
              </a:ext>
            </a:extLst>
          </p:cNvPr>
          <p:cNvSpPr txBox="1"/>
          <p:nvPr/>
        </p:nvSpPr>
        <p:spPr>
          <a:xfrm>
            <a:off x="879894" y="1000664"/>
            <a:ext cx="4692770" cy="369332"/>
          </a:xfrm>
          <a:prstGeom prst="rect">
            <a:avLst/>
          </a:prstGeom>
          <a:noFill/>
        </p:spPr>
        <p:txBody>
          <a:bodyPr wrap="square" rtlCol="0">
            <a:spAutoFit/>
          </a:bodyPr>
          <a:lstStyle/>
          <a:p>
            <a:pPr marL="285750" indent="-285750">
              <a:buClr>
                <a:srgbClr val="00B0F0"/>
              </a:buClr>
              <a:buFont typeface="Wingdings 3" panose="05040102010807070707" pitchFamily="18" charset="2"/>
              <a:buChar char="´"/>
            </a:pPr>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8E6B88-41D8-D9AF-EBCC-76AFF58D82A0}"/>
              </a:ext>
            </a:extLst>
          </p:cNvPr>
          <p:cNvPicPr>
            <a:picLocks noChangeAspect="1"/>
          </p:cNvPicPr>
          <p:nvPr/>
        </p:nvPicPr>
        <p:blipFill>
          <a:blip r:embed="rId2"/>
          <a:stretch>
            <a:fillRect/>
          </a:stretch>
        </p:blipFill>
        <p:spPr>
          <a:xfrm>
            <a:off x="2024897" y="1545688"/>
            <a:ext cx="7604295" cy="4565792"/>
          </a:xfrm>
          <a:prstGeom prst="rect">
            <a:avLst/>
          </a:prstGeom>
        </p:spPr>
      </p:pic>
    </p:spTree>
    <p:extLst>
      <p:ext uri="{BB962C8B-B14F-4D97-AF65-F5344CB8AC3E}">
        <p14:creationId xmlns:p14="http://schemas.microsoft.com/office/powerpoint/2010/main" val="247966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BEDE5-C9F2-7C41-C12E-A8664177EC00}"/>
              </a:ext>
            </a:extLst>
          </p:cNvPr>
          <p:cNvSpPr txBox="1"/>
          <p:nvPr/>
        </p:nvSpPr>
        <p:spPr>
          <a:xfrm>
            <a:off x="1242203" y="292953"/>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IMPLEMENTATION</a:t>
            </a:r>
            <a:endParaRPr lang="en-IN" sz="2800" b="1" dirty="0">
              <a:solidFill>
                <a:srgbClr val="C00000"/>
              </a:solidFill>
            </a:endParaRPr>
          </a:p>
        </p:txBody>
      </p:sp>
      <p:pic>
        <p:nvPicPr>
          <p:cNvPr id="4" name="Picture 3" descr="A screenshot of a computer&#10;&#10;Description automatically generated">
            <a:extLst>
              <a:ext uri="{FF2B5EF4-FFF2-40B4-BE49-F238E27FC236}">
                <a16:creationId xmlns:a16="http://schemas.microsoft.com/office/drawing/2014/main" id="{FF9B2E5D-07E7-6407-6389-261B89C5F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03" y="1012633"/>
            <a:ext cx="9019396" cy="5073410"/>
          </a:xfrm>
          <a:prstGeom prst="rect">
            <a:avLst/>
          </a:prstGeom>
        </p:spPr>
      </p:pic>
      <p:sp>
        <p:nvSpPr>
          <p:cNvPr id="6" name="Footer Placeholder 5">
            <a:extLst>
              <a:ext uri="{FF2B5EF4-FFF2-40B4-BE49-F238E27FC236}">
                <a16:creationId xmlns:a16="http://schemas.microsoft.com/office/drawing/2014/main" id="{BEE184F2-3F31-403B-9C77-C8804D196203}"/>
              </a:ext>
            </a:extLst>
          </p:cNvPr>
          <p:cNvSpPr>
            <a:spLocks noGrp="1"/>
          </p:cNvSpPr>
          <p:nvPr>
            <p:ph type="ftr" sz="quarter" idx="11"/>
          </p:nvPr>
        </p:nvSpPr>
        <p:spPr/>
        <p:txBody>
          <a:bodyPr/>
          <a:lstStyle/>
          <a:p>
            <a:r>
              <a:rPr lang="en-US"/>
              <a:t>AUTOMATIC LICENSE NUMBER PLATE RECOGNITION</a:t>
            </a:r>
            <a:endParaRPr lang="en-IN"/>
          </a:p>
        </p:txBody>
      </p:sp>
      <p:sp>
        <p:nvSpPr>
          <p:cNvPr id="7" name="Slide Number Placeholder 6">
            <a:extLst>
              <a:ext uri="{FF2B5EF4-FFF2-40B4-BE49-F238E27FC236}">
                <a16:creationId xmlns:a16="http://schemas.microsoft.com/office/drawing/2014/main" id="{02DB5ECB-54F6-8CC8-8BD6-B6926CEF628F}"/>
              </a:ext>
            </a:extLst>
          </p:cNvPr>
          <p:cNvSpPr>
            <a:spLocks noGrp="1"/>
          </p:cNvSpPr>
          <p:nvPr>
            <p:ph type="sldNum" sz="quarter" idx="12"/>
          </p:nvPr>
        </p:nvSpPr>
        <p:spPr/>
        <p:txBody>
          <a:bodyPr/>
          <a:lstStyle/>
          <a:p>
            <a:fld id="{BA6808C3-C322-474B-900F-9E5131C8DDB0}" type="slidenum">
              <a:rPr lang="en-IN" smtClean="0"/>
              <a:t>13</a:t>
            </a:fld>
            <a:endParaRPr lang="en-IN"/>
          </a:p>
        </p:txBody>
      </p:sp>
    </p:spTree>
    <p:extLst>
      <p:ext uri="{BB962C8B-B14F-4D97-AF65-F5344CB8AC3E}">
        <p14:creationId xmlns:p14="http://schemas.microsoft.com/office/powerpoint/2010/main" val="243914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AED51D4-BF6C-E437-AAA4-A9561095F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233" y="974381"/>
            <a:ext cx="8727534" cy="4909238"/>
          </a:xfrm>
          <a:prstGeom prst="rect">
            <a:avLst/>
          </a:prstGeom>
        </p:spPr>
      </p:pic>
      <p:sp>
        <p:nvSpPr>
          <p:cNvPr id="5" name="Footer Placeholder 4">
            <a:extLst>
              <a:ext uri="{FF2B5EF4-FFF2-40B4-BE49-F238E27FC236}">
                <a16:creationId xmlns:a16="http://schemas.microsoft.com/office/drawing/2014/main" id="{FFFABD98-72F4-A4CD-280F-827DE1065C35}"/>
              </a:ext>
            </a:extLst>
          </p:cNvPr>
          <p:cNvSpPr>
            <a:spLocks noGrp="1"/>
          </p:cNvSpPr>
          <p:nvPr>
            <p:ph type="ftr" sz="quarter" idx="11"/>
          </p:nvPr>
        </p:nvSpPr>
        <p:spPr/>
        <p:txBody>
          <a:bodyPr/>
          <a:lstStyle/>
          <a:p>
            <a:r>
              <a:rPr lang="en-US"/>
              <a:t>AUTOMATIC LICENSE NUMBER PLATE RECOGNITION</a:t>
            </a:r>
            <a:endParaRPr lang="en-IN"/>
          </a:p>
        </p:txBody>
      </p:sp>
      <p:sp>
        <p:nvSpPr>
          <p:cNvPr id="6" name="Slide Number Placeholder 5">
            <a:extLst>
              <a:ext uri="{FF2B5EF4-FFF2-40B4-BE49-F238E27FC236}">
                <a16:creationId xmlns:a16="http://schemas.microsoft.com/office/drawing/2014/main" id="{5F2937B2-2B99-3B2E-301A-BD48249B16F6}"/>
              </a:ext>
            </a:extLst>
          </p:cNvPr>
          <p:cNvSpPr>
            <a:spLocks noGrp="1"/>
          </p:cNvSpPr>
          <p:nvPr>
            <p:ph type="sldNum" sz="quarter" idx="12"/>
          </p:nvPr>
        </p:nvSpPr>
        <p:spPr/>
        <p:txBody>
          <a:bodyPr/>
          <a:lstStyle/>
          <a:p>
            <a:fld id="{BA6808C3-C322-474B-900F-9E5131C8DDB0}" type="slidenum">
              <a:rPr lang="en-IN" smtClean="0"/>
              <a:t>14</a:t>
            </a:fld>
            <a:endParaRPr lang="en-IN"/>
          </a:p>
        </p:txBody>
      </p:sp>
      <p:sp>
        <p:nvSpPr>
          <p:cNvPr id="7" name="TextBox 6">
            <a:extLst>
              <a:ext uri="{FF2B5EF4-FFF2-40B4-BE49-F238E27FC236}">
                <a16:creationId xmlns:a16="http://schemas.microsoft.com/office/drawing/2014/main" id="{59732084-CDF4-C86D-DAE6-6872F411BB3A}"/>
              </a:ext>
            </a:extLst>
          </p:cNvPr>
          <p:cNvSpPr txBox="1"/>
          <p:nvPr/>
        </p:nvSpPr>
        <p:spPr>
          <a:xfrm>
            <a:off x="1250830" y="274867"/>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IMPLEMENTATION</a:t>
            </a:r>
            <a:endParaRPr lang="en-IN" sz="2800" b="1" dirty="0">
              <a:solidFill>
                <a:srgbClr val="C00000"/>
              </a:solidFill>
            </a:endParaRPr>
          </a:p>
        </p:txBody>
      </p:sp>
    </p:spTree>
    <p:extLst>
      <p:ext uri="{BB962C8B-B14F-4D97-AF65-F5344CB8AC3E}">
        <p14:creationId xmlns:p14="http://schemas.microsoft.com/office/powerpoint/2010/main" val="63066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CC5265-F656-5401-DC5D-C86F482D5C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48613" y="871095"/>
            <a:ext cx="9094773" cy="5115810"/>
          </a:xfrm>
          <a:prstGeom prst="rect">
            <a:avLst/>
          </a:prstGeom>
        </p:spPr>
      </p:pic>
      <p:sp>
        <p:nvSpPr>
          <p:cNvPr id="5" name="Footer Placeholder 4">
            <a:extLst>
              <a:ext uri="{FF2B5EF4-FFF2-40B4-BE49-F238E27FC236}">
                <a16:creationId xmlns:a16="http://schemas.microsoft.com/office/drawing/2014/main" id="{C79C7CCC-95F6-C6ED-4DBF-B6E0A7FAB0A4}"/>
              </a:ext>
            </a:extLst>
          </p:cNvPr>
          <p:cNvSpPr>
            <a:spLocks noGrp="1"/>
          </p:cNvSpPr>
          <p:nvPr>
            <p:ph type="ftr" sz="quarter" idx="11"/>
          </p:nvPr>
        </p:nvSpPr>
        <p:spPr/>
        <p:txBody>
          <a:bodyPr/>
          <a:lstStyle/>
          <a:p>
            <a:r>
              <a:rPr lang="en-US"/>
              <a:t>AUTOMATIC LICENSE NUMBER PLATE RECOGNITION</a:t>
            </a:r>
            <a:endParaRPr lang="en-IN"/>
          </a:p>
        </p:txBody>
      </p:sp>
      <p:sp>
        <p:nvSpPr>
          <p:cNvPr id="6" name="Slide Number Placeholder 5">
            <a:extLst>
              <a:ext uri="{FF2B5EF4-FFF2-40B4-BE49-F238E27FC236}">
                <a16:creationId xmlns:a16="http://schemas.microsoft.com/office/drawing/2014/main" id="{11ECD3B3-F7F6-ACCB-019E-3C70909524B1}"/>
              </a:ext>
            </a:extLst>
          </p:cNvPr>
          <p:cNvSpPr>
            <a:spLocks noGrp="1"/>
          </p:cNvSpPr>
          <p:nvPr>
            <p:ph type="sldNum" sz="quarter" idx="12"/>
          </p:nvPr>
        </p:nvSpPr>
        <p:spPr/>
        <p:txBody>
          <a:bodyPr/>
          <a:lstStyle/>
          <a:p>
            <a:fld id="{BA6808C3-C322-474B-900F-9E5131C8DDB0}" type="slidenum">
              <a:rPr lang="en-IN" smtClean="0"/>
              <a:t>15</a:t>
            </a:fld>
            <a:endParaRPr lang="en-IN"/>
          </a:p>
        </p:txBody>
      </p:sp>
      <p:sp>
        <p:nvSpPr>
          <p:cNvPr id="7" name="TextBox 6">
            <a:extLst>
              <a:ext uri="{FF2B5EF4-FFF2-40B4-BE49-F238E27FC236}">
                <a16:creationId xmlns:a16="http://schemas.microsoft.com/office/drawing/2014/main" id="{D05C1B89-8572-A4B2-3352-5E0343DAC051}"/>
              </a:ext>
            </a:extLst>
          </p:cNvPr>
          <p:cNvSpPr txBox="1"/>
          <p:nvPr/>
        </p:nvSpPr>
        <p:spPr>
          <a:xfrm>
            <a:off x="1337093" y="223224"/>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IMPLEMENTATION</a:t>
            </a:r>
            <a:endParaRPr lang="en-IN" sz="2800" b="1" dirty="0">
              <a:solidFill>
                <a:srgbClr val="C00000"/>
              </a:solidFill>
            </a:endParaRPr>
          </a:p>
        </p:txBody>
      </p:sp>
    </p:spTree>
    <p:extLst>
      <p:ext uri="{BB962C8B-B14F-4D97-AF65-F5344CB8AC3E}">
        <p14:creationId xmlns:p14="http://schemas.microsoft.com/office/powerpoint/2010/main" val="130708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94048D-AE69-77A4-ED86-12E5B2474D16}"/>
              </a:ext>
            </a:extLst>
          </p:cNvPr>
          <p:cNvSpPr>
            <a:spLocks noGrp="1"/>
          </p:cNvSpPr>
          <p:nvPr>
            <p:ph type="ftr" sz="quarter" idx="11"/>
          </p:nvPr>
        </p:nvSpPr>
        <p:spPr/>
        <p:txBody>
          <a:bodyPr/>
          <a:lstStyle/>
          <a:p>
            <a:r>
              <a:rPr lang="en-US"/>
              <a:t>AUTOMATIC LICENSE NUMBER PLATE RECOGNITION</a:t>
            </a:r>
            <a:endParaRPr lang="en-IN"/>
          </a:p>
        </p:txBody>
      </p:sp>
      <p:sp>
        <p:nvSpPr>
          <p:cNvPr id="3" name="Slide Number Placeholder 2">
            <a:extLst>
              <a:ext uri="{FF2B5EF4-FFF2-40B4-BE49-F238E27FC236}">
                <a16:creationId xmlns:a16="http://schemas.microsoft.com/office/drawing/2014/main" id="{281E3F96-275B-1BFE-3CA4-E9FB8C3B59E6}"/>
              </a:ext>
            </a:extLst>
          </p:cNvPr>
          <p:cNvSpPr>
            <a:spLocks noGrp="1"/>
          </p:cNvSpPr>
          <p:nvPr>
            <p:ph type="sldNum" sz="quarter" idx="12"/>
          </p:nvPr>
        </p:nvSpPr>
        <p:spPr/>
        <p:txBody>
          <a:bodyPr/>
          <a:lstStyle/>
          <a:p>
            <a:fld id="{BA6808C3-C322-474B-900F-9E5131C8DDB0}" type="slidenum">
              <a:rPr lang="en-IN" smtClean="0"/>
              <a:t>16</a:t>
            </a:fld>
            <a:endParaRPr lang="en-IN"/>
          </a:p>
        </p:txBody>
      </p:sp>
      <p:sp>
        <p:nvSpPr>
          <p:cNvPr id="4" name="TextBox 3">
            <a:extLst>
              <a:ext uri="{FF2B5EF4-FFF2-40B4-BE49-F238E27FC236}">
                <a16:creationId xmlns:a16="http://schemas.microsoft.com/office/drawing/2014/main" id="{7A6B43A3-6F9C-3939-DAB0-C9165D5FC590}"/>
              </a:ext>
            </a:extLst>
          </p:cNvPr>
          <p:cNvSpPr txBox="1"/>
          <p:nvPr/>
        </p:nvSpPr>
        <p:spPr>
          <a:xfrm>
            <a:off x="735402" y="520576"/>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CONCLUSION</a:t>
            </a:r>
            <a:endParaRPr lang="en-IN" sz="2800" b="1" dirty="0">
              <a:solidFill>
                <a:srgbClr val="C00000"/>
              </a:solidFill>
            </a:endParaRPr>
          </a:p>
        </p:txBody>
      </p:sp>
      <p:sp>
        <p:nvSpPr>
          <p:cNvPr id="5" name="TextBox 4">
            <a:extLst>
              <a:ext uri="{FF2B5EF4-FFF2-40B4-BE49-F238E27FC236}">
                <a16:creationId xmlns:a16="http://schemas.microsoft.com/office/drawing/2014/main" id="{9CFA875E-B12A-5E78-8475-2209F4629C70}"/>
              </a:ext>
            </a:extLst>
          </p:cNvPr>
          <p:cNvSpPr txBox="1"/>
          <p:nvPr/>
        </p:nvSpPr>
        <p:spPr>
          <a:xfrm>
            <a:off x="879894" y="1224951"/>
            <a:ext cx="9972136" cy="3274614"/>
          </a:xfrm>
          <a:prstGeom prst="rect">
            <a:avLst/>
          </a:prstGeom>
          <a:noFill/>
        </p:spPr>
        <p:txBody>
          <a:bodyPr wrap="square" rtlCol="0">
            <a:spAutoFit/>
          </a:bodyPr>
          <a:lstStyle/>
          <a:p>
            <a:pPr marL="285750" indent="-285750" algn="just">
              <a:lnSpc>
                <a:spcPct val="150000"/>
              </a:lnSpc>
              <a:buClr>
                <a:srgbClr val="00B0F0"/>
              </a:buClr>
              <a:buFont typeface="Wingdings 3" panose="05040102010807070707" pitchFamily="18" charset="2"/>
              <a:buChar char="´"/>
            </a:pPr>
            <a:r>
              <a:rPr lang="en-US" sz="2000" b="0" i="0" dirty="0">
                <a:effectLst/>
                <a:latin typeface="Times New Roman" panose="02020603050405020304" pitchFamily="18" charset="0"/>
                <a:cs typeface="Times New Roman" panose="02020603050405020304" pitchFamily="18" charset="0"/>
              </a:rPr>
              <a:t>The proposed algorithm exhibits strong recognition performance and compatibility, particularly in identifying diverse license plates under challenging conditions such as weaker illumination and complex backgrounds.</a:t>
            </a:r>
          </a:p>
          <a:p>
            <a:pPr marL="285750" indent="-285750" algn="just">
              <a:lnSpc>
                <a:spcPct val="150000"/>
              </a:lnSpc>
              <a:buClr>
                <a:srgbClr val="00B0F0"/>
              </a:buClr>
              <a:buFont typeface="Wingdings 3" panose="05040102010807070707" pitchFamily="18" charset="2"/>
              <a:buChar char="´"/>
            </a:pPr>
            <a:r>
              <a:rPr lang="en-US" sz="2000" b="0" i="0" dirty="0">
                <a:effectLst/>
                <a:latin typeface="Times New Roman" panose="02020603050405020304" pitchFamily="18" charset="0"/>
                <a:cs typeface="Times New Roman" panose="02020603050405020304" pitchFamily="18" charset="0"/>
              </a:rPr>
              <a:t>The integrated method of object detection, optical character recognition (OCR), and registration details retrieval in image-based vehicle identification improves recognition accuracy and streamlines processes, fostering greater efficiency in law enforcement and vehicle recovery efforts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18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4E83B3-7A2D-69BD-CEC8-59BFCD752FDB}"/>
              </a:ext>
            </a:extLst>
          </p:cNvPr>
          <p:cNvSpPr>
            <a:spLocks noGrp="1"/>
          </p:cNvSpPr>
          <p:nvPr>
            <p:ph type="ftr" sz="quarter" idx="11"/>
          </p:nvPr>
        </p:nvSpPr>
        <p:spPr/>
        <p:txBody>
          <a:bodyPr/>
          <a:lstStyle/>
          <a:p>
            <a:r>
              <a:rPr lang="en-US"/>
              <a:t>AUTOMATIC LICENSE NUMBER PLATE RECOGNITION</a:t>
            </a:r>
            <a:endParaRPr lang="en-IN"/>
          </a:p>
        </p:txBody>
      </p:sp>
      <p:sp>
        <p:nvSpPr>
          <p:cNvPr id="3" name="Slide Number Placeholder 2">
            <a:extLst>
              <a:ext uri="{FF2B5EF4-FFF2-40B4-BE49-F238E27FC236}">
                <a16:creationId xmlns:a16="http://schemas.microsoft.com/office/drawing/2014/main" id="{D51063D3-14C4-5E9C-6A99-52E998305CB3}"/>
              </a:ext>
            </a:extLst>
          </p:cNvPr>
          <p:cNvSpPr>
            <a:spLocks noGrp="1"/>
          </p:cNvSpPr>
          <p:nvPr>
            <p:ph type="sldNum" sz="quarter" idx="12"/>
          </p:nvPr>
        </p:nvSpPr>
        <p:spPr/>
        <p:txBody>
          <a:bodyPr/>
          <a:lstStyle/>
          <a:p>
            <a:fld id="{BA6808C3-C322-474B-900F-9E5131C8DDB0}" type="slidenum">
              <a:rPr lang="en-IN" smtClean="0"/>
              <a:t>17</a:t>
            </a:fld>
            <a:endParaRPr lang="en-IN"/>
          </a:p>
        </p:txBody>
      </p:sp>
      <p:sp>
        <p:nvSpPr>
          <p:cNvPr id="4" name="Title 1">
            <a:extLst>
              <a:ext uri="{FF2B5EF4-FFF2-40B4-BE49-F238E27FC236}">
                <a16:creationId xmlns:a16="http://schemas.microsoft.com/office/drawing/2014/main" id="{6034FAC7-4F98-FB5C-59BE-6541D47784CC}"/>
              </a:ext>
            </a:extLst>
          </p:cNvPr>
          <p:cNvSpPr txBox="1">
            <a:spLocks/>
          </p:cNvSpPr>
          <p:nvPr/>
        </p:nvSpPr>
        <p:spPr>
          <a:xfrm>
            <a:off x="303433" y="559046"/>
            <a:ext cx="3613786" cy="1280890"/>
          </a:xfrm>
          <a:prstGeom prst="rect">
            <a:avLst/>
          </a:prstGeom>
        </p:spPr>
        <p:txBody>
          <a:bodyP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b="1"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itchFamily="18" charset="0"/>
                <a:cs typeface="Times New Roman" pitchFamily="18" charset="0"/>
              </a:rPr>
              <a:t>REFERENCES</a:t>
            </a:r>
            <a:br>
              <a:rPr lang="en-US" b="1" dirty="0">
                <a:solidFill>
                  <a:srgbClr val="C00000"/>
                </a:solidFill>
                <a:latin typeface="Times New Roman" pitchFamily="18" charset="0"/>
                <a:cs typeface="Times New Roman" pitchFamily="18" charset="0"/>
              </a:rPr>
            </a:b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40D7E0-9BB3-B3C2-2D90-20BEFFE5FA39}"/>
              </a:ext>
            </a:extLst>
          </p:cNvPr>
          <p:cNvSpPr txBox="1"/>
          <p:nvPr/>
        </p:nvSpPr>
        <p:spPr>
          <a:xfrm>
            <a:off x="698740" y="1319842"/>
            <a:ext cx="10060182" cy="4520725"/>
          </a:xfrm>
          <a:prstGeom prst="rect">
            <a:avLst/>
          </a:prstGeom>
          <a:noFill/>
        </p:spPr>
        <p:txBody>
          <a:bodyPr wrap="square" rtlCol="0">
            <a:spAutoFit/>
          </a:bodyPr>
          <a:lstStyle/>
          <a:p>
            <a:pPr marL="285750" indent="-285750" algn="just">
              <a:lnSpc>
                <a:spcPct val="150000"/>
              </a:lnSpc>
              <a:buClr>
                <a:srgbClr val="00B0F0"/>
              </a:buClr>
              <a:buFont typeface="Wingdings 3" panose="05040102010807070707" pitchFamily="18" charset="2"/>
              <a:buChar char="´"/>
            </a:pPr>
            <a:r>
              <a:rPr lang="en-US" sz="2200" dirty="0">
                <a:latin typeface="Times New Roman" panose="02020603050405020304" pitchFamily="18" charset="0"/>
                <a:cs typeface="Times New Roman" panose="02020603050405020304" pitchFamily="18" charset="0"/>
              </a:rPr>
              <a:t>[1]Chirag Patel, Dipti Shah, Atul Patel, “ANPR: A International Conference on Advances in Computing, Communication Control and Networking (ICACCCN2018)”.</a:t>
            </a:r>
          </a:p>
          <a:p>
            <a:pPr marL="285750" indent="-285750" algn="just">
              <a:lnSpc>
                <a:spcPct val="150000"/>
              </a:lnSpc>
              <a:buClr>
                <a:srgbClr val="00B0F0"/>
              </a:buClr>
              <a:buFont typeface="Wingdings 3" panose="05040102010807070707" pitchFamily="18" charset="2"/>
              <a:buChar char="´"/>
            </a:pPr>
            <a:r>
              <a:rPr lang="en-US" sz="2200" dirty="0">
                <a:latin typeface="Times New Roman" panose="02020603050405020304" pitchFamily="18" charset="0"/>
                <a:cs typeface="Times New Roman" panose="02020603050405020304" pitchFamily="18" charset="0"/>
              </a:rPr>
              <a:t>[2]</a:t>
            </a:r>
            <a:r>
              <a:rPr lang="en-US" sz="2200" b="0" i="0" u="none" strike="noStrike" baseline="0" dirty="0">
                <a:latin typeface="Times New Roman" panose="02020603050405020304" pitchFamily="18" charset="0"/>
              </a:rPr>
              <a:t> Ying Wen et al., "An Algorithm for License Plate recognition Applied </a:t>
            </a:r>
            <a:r>
              <a:rPr lang="en-IN" sz="2200" b="0" i="0" u="none" strike="noStrike" baseline="0" dirty="0">
                <a:latin typeface="Times New Roman" panose="02020603050405020304" pitchFamily="18" charset="0"/>
              </a:rPr>
              <a:t>to Intelligent Transportation System," IEEE Transactions of Intelligent Transportation Systems, pp. 1-16, 2011.</a:t>
            </a:r>
          </a:p>
          <a:p>
            <a:pPr marL="285750" indent="-285750" algn="just">
              <a:lnSpc>
                <a:spcPct val="150000"/>
              </a:lnSpc>
              <a:buClr>
                <a:srgbClr val="00B0F0"/>
              </a:buClr>
              <a:buFont typeface="Wingdings 3" panose="05040102010807070707" pitchFamily="18" charset="2"/>
              <a:buChar char="´"/>
            </a:pPr>
            <a:r>
              <a:rPr lang="en-IN" sz="2200" dirty="0">
                <a:latin typeface="Times New Roman" panose="02020603050405020304" pitchFamily="18" charset="0"/>
                <a:cs typeface="Times New Roman" panose="02020603050405020304" pitchFamily="18" charset="0"/>
              </a:rPr>
              <a:t>[3]</a:t>
            </a:r>
            <a:r>
              <a:rPr lang="en-US" sz="2200" b="0" i="0" u="none" strike="noStrike" baseline="0" dirty="0">
                <a:latin typeface="Times New Roman" panose="02020603050405020304" pitchFamily="18" charset="0"/>
              </a:rPr>
              <a:t> Fikriye </a:t>
            </a:r>
            <a:r>
              <a:rPr lang="en-US" sz="2200" dirty="0">
                <a:latin typeface="Times New Roman" panose="02020603050405020304" pitchFamily="18" charset="0"/>
              </a:rPr>
              <a:t>O</a:t>
            </a:r>
            <a:r>
              <a:rPr lang="en-US" sz="2200" b="0" i="0" u="none" strike="noStrike" baseline="0" dirty="0">
                <a:latin typeface="Times New Roman" panose="02020603050405020304" pitchFamily="18" charset="0"/>
              </a:rPr>
              <a:t>zturk and </a:t>
            </a:r>
            <a:r>
              <a:rPr lang="en-US" sz="2200" b="0" i="0" u="none" strike="noStrike" baseline="0" dirty="0" err="1">
                <a:latin typeface="Times New Roman" panose="02020603050405020304" pitchFamily="18" charset="0"/>
              </a:rPr>
              <a:t>Figen</a:t>
            </a:r>
            <a:r>
              <a:rPr lang="en-US" sz="2200" b="0" i="0" u="none" strike="noStrike" baseline="0" dirty="0">
                <a:latin typeface="Times New Roman" panose="02020603050405020304" pitchFamily="18" charset="0"/>
              </a:rPr>
              <a:t> </a:t>
            </a:r>
            <a:r>
              <a:rPr lang="en-US" sz="2200" b="0" i="0" u="none" strike="noStrike" baseline="0" dirty="0" err="1">
                <a:latin typeface="Times New Roman" panose="02020603050405020304" pitchFamily="18" charset="0"/>
              </a:rPr>
              <a:t>Ozen</a:t>
            </a:r>
            <a:r>
              <a:rPr lang="en-US" sz="2200" b="0" i="0" u="none" strike="noStrike" baseline="0" dirty="0">
                <a:latin typeface="Times New Roman" panose="02020603050405020304" pitchFamily="18" charset="0"/>
              </a:rPr>
              <a:t>, "A New License Plate Recognition System Based on Probabilistic Neural Networks," Procedia </a:t>
            </a:r>
            <a:r>
              <a:rPr lang="nl-NL" sz="2200" b="0" i="0" u="none" strike="noStrike" baseline="0" dirty="0">
                <a:latin typeface="Times New Roman" panose="02020603050405020304" pitchFamily="18" charset="0"/>
              </a:rPr>
              <a:t>Technology,vol.1,pp.124-128,2012.</a:t>
            </a: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Clr>
                <a:srgbClr val="00B0F0"/>
              </a:buClr>
              <a:buFont typeface="Wingdings 3" panose="05040102010807070707" pitchFamily="18"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91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B7B990-2859-CE73-35FC-C93549024F72}"/>
              </a:ext>
            </a:extLst>
          </p:cNvPr>
          <p:cNvSpPr>
            <a:spLocks noGrp="1"/>
          </p:cNvSpPr>
          <p:nvPr>
            <p:ph type="ftr" sz="quarter" idx="11"/>
          </p:nvPr>
        </p:nvSpPr>
        <p:spPr/>
        <p:txBody>
          <a:bodyPr/>
          <a:lstStyle/>
          <a:p>
            <a:r>
              <a:rPr lang="en-US"/>
              <a:t>AUTOMATIC LICENSE NUMBER PLATE RECOGNITION</a:t>
            </a:r>
            <a:endParaRPr lang="en-IN"/>
          </a:p>
        </p:txBody>
      </p:sp>
      <p:sp>
        <p:nvSpPr>
          <p:cNvPr id="3" name="Slide Number Placeholder 2">
            <a:extLst>
              <a:ext uri="{FF2B5EF4-FFF2-40B4-BE49-F238E27FC236}">
                <a16:creationId xmlns:a16="http://schemas.microsoft.com/office/drawing/2014/main" id="{E6F00B67-0523-BB0F-5E21-16777BF85AED}"/>
              </a:ext>
            </a:extLst>
          </p:cNvPr>
          <p:cNvSpPr>
            <a:spLocks noGrp="1"/>
          </p:cNvSpPr>
          <p:nvPr>
            <p:ph type="sldNum" sz="quarter" idx="12"/>
          </p:nvPr>
        </p:nvSpPr>
        <p:spPr/>
        <p:txBody>
          <a:bodyPr/>
          <a:lstStyle/>
          <a:p>
            <a:fld id="{BA6808C3-C322-474B-900F-9E5131C8DDB0}" type="slidenum">
              <a:rPr lang="en-IN" smtClean="0"/>
              <a:t>18</a:t>
            </a:fld>
            <a:endParaRPr lang="en-IN"/>
          </a:p>
        </p:txBody>
      </p:sp>
      <p:sp>
        <p:nvSpPr>
          <p:cNvPr id="4" name="TextBox 3">
            <a:extLst>
              <a:ext uri="{FF2B5EF4-FFF2-40B4-BE49-F238E27FC236}">
                <a16:creationId xmlns:a16="http://schemas.microsoft.com/office/drawing/2014/main" id="{8783D5FC-8A76-D848-09FE-AD4312727C33}"/>
              </a:ext>
            </a:extLst>
          </p:cNvPr>
          <p:cNvSpPr txBox="1"/>
          <p:nvPr/>
        </p:nvSpPr>
        <p:spPr>
          <a:xfrm>
            <a:off x="0" y="2705725"/>
            <a:ext cx="12192000" cy="1446550"/>
          </a:xfrm>
          <a:prstGeom prst="rect">
            <a:avLst/>
          </a:prstGeom>
          <a:noFill/>
        </p:spPr>
        <p:txBody>
          <a:bodyPr wrap="square" rtlCol="0">
            <a:spAutoFit/>
          </a:bodyPr>
          <a:lstStyle/>
          <a:p>
            <a:pPr algn="ctr"/>
            <a:r>
              <a:rPr lang="en-US" sz="88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288290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F9244C-6DE4-1BA8-58BF-15BF59C316CA}"/>
              </a:ext>
            </a:extLst>
          </p:cNvPr>
          <p:cNvSpPr>
            <a:spLocks noGrp="1"/>
          </p:cNvSpPr>
          <p:nvPr>
            <p:ph type="ftr" sz="quarter" idx="11"/>
          </p:nvPr>
        </p:nvSpPr>
        <p:spPr>
          <a:xfrm>
            <a:off x="2652623" y="6263640"/>
            <a:ext cx="5901189" cy="320040"/>
          </a:xfrm>
        </p:spPr>
        <p:txBody>
          <a:bodyPr/>
          <a:lstStyle/>
          <a:p>
            <a:r>
              <a:rPr lang="en-US" dirty="0"/>
              <a:t>AUTOMATIC LICENSE NUMBER PLATE RECOGNITION</a:t>
            </a:r>
            <a:endParaRPr lang="en-IN" dirty="0"/>
          </a:p>
        </p:txBody>
      </p:sp>
      <p:sp>
        <p:nvSpPr>
          <p:cNvPr id="3" name="Slide Number Placeholder 2">
            <a:extLst>
              <a:ext uri="{FF2B5EF4-FFF2-40B4-BE49-F238E27FC236}">
                <a16:creationId xmlns:a16="http://schemas.microsoft.com/office/drawing/2014/main" id="{7A006860-7177-79A2-CA1E-0730CBF4FE4F}"/>
              </a:ext>
            </a:extLst>
          </p:cNvPr>
          <p:cNvSpPr>
            <a:spLocks noGrp="1"/>
          </p:cNvSpPr>
          <p:nvPr>
            <p:ph type="sldNum" sz="quarter" idx="12"/>
          </p:nvPr>
        </p:nvSpPr>
        <p:spPr/>
        <p:txBody>
          <a:bodyPr/>
          <a:lstStyle/>
          <a:p>
            <a:fld id="{BA6808C3-C322-474B-900F-9E5131C8DDB0}" type="slidenum">
              <a:rPr lang="en-IN" smtClean="0"/>
              <a:t>2</a:t>
            </a:fld>
            <a:endParaRPr lang="en-IN"/>
          </a:p>
        </p:txBody>
      </p:sp>
      <p:sp>
        <p:nvSpPr>
          <p:cNvPr id="6" name="Title 1">
            <a:extLst>
              <a:ext uri="{FF2B5EF4-FFF2-40B4-BE49-F238E27FC236}">
                <a16:creationId xmlns:a16="http://schemas.microsoft.com/office/drawing/2014/main" id="{B1B609B1-4F8F-AB1B-93D0-2F18C03E638F}"/>
              </a:ext>
            </a:extLst>
          </p:cNvPr>
          <p:cNvSpPr txBox="1">
            <a:spLocks/>
          </p:cNvSpPr>
          <p:nvPr/>
        </p:nvSpPr>
        <p:spPr>
          <a:xfrm>
            <a:off x="895495" y="448735"/>
            <a:ext cx="2497651" cy="635431"/>
          </a:xfrm>
          <a:prstGeom prst="rect">
            <a:avLst/>
          </a:prstGeom>
        </p:spPr>
        <p:txBody>
          <a:bodyPr>
            <a:normAutofit fontScale="92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3200" b="1" dirty="0">
                <a:solidFill>
                  <a:srgbClr val="C00000"/>
                </a:solidFill>
                <a:latin typeface="Times New Roman" pitchFamily="18" charset="0"/>
                <a:cs typeface="Times New Roman" pitchFamily="18" charset="0"/>
              </a:rPr>
              <a:t>Contents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02168F4-5457-F631-5FDC-9E4018868973}"/>
              </a:ext>
            </a:extLst>
          </p:cNvPr>
          <p:cNvSpPr txBox="1">
            <a:spLocks/>
          </p:cNvSpPr>
          <p:nvPr/>
        </p:nvSpPr>
        <p:spPr>
          <a:xfrm>
            <a:off x="895495" y="1132211"/>
            <a:ext cx="10615650" cy="5403424"/>
          </a:xfrm>
          <a:prstGeom prst="rect">
            <a:avLst/>
          </a:prstGeom>
        </p:spPr>
        <p:txBody>
          <a:bodyP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Introduction</a:t>
            </a:r>
          </a:p>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Problem Statement</a:t>
            </a:r>
          </a:p>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Existing System</a:t>
            </a:r>
          </a:p>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Demerits of Existing System</a:t>
            </a:r>
          </a:p>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Proposed Solution</a:t>
            </a:r>
          </a:p>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Software </a:t>
            </a:r>
            <a:r>
              <a:rPr lang="en-IN" sz="2000" dirty="0">
                <a:latin typeface="Times New Roman" pitchFamily="18" charset="0"/>
                <a:cs typeface="Times New Roman" pitchFamily="18" charset="0"/>
              </a:rPr>
              <a:t>requirements specification</a:t>
            </a:r>
          </a:p>
          <a:p>
            <a:pPr algn="just">
              <a:buClr>
                <a:srgbClr val="00B0F0"/>
              </a:buClr>
              <a:buFont typeface="Wingdings 3" panose="05040102010807070707" pitchFamily="18" charset="2"/>
              <a:buChar char="´"/>
            </a:pPr>
            <a:r>
              <a:rPr lang="en-IN" sz="2000" dirty="0">
                <a:latin typeface="Times New Roman" pitchFamily="18" charset="0"/>
                <a:cs typeface="Times New Roman" pitchFamily="18" charset="0"/>
              </a:rPr>
              <a:t>Model Architecture</a:t>
            </a:r>
          </a:p>
          <a:p>
            <a:pPr algn="just">
              <a:buClr>
                <a:srgbClr val="00B0F0"/>
              </a:buClr>
              <a:buFont typeface="Wingdings 3" panose="05040102010807070707" pitchFamily="18" charset="2"/>
              <a:buChar char="´"/>
            </a:pPr>
            <a:r>
              <a:rPr lang="en-IN" sz="2000" dirty="0">
                <a:latin typeface="Times New Roman" pitchFamily="18" charset="0"/>
                <a:cs typeface="Times New Roman" pitchFamily="18" charset="0"/>
              </a:rPr>
              <a:t>Model Design </a:t>
            </a:r>
          </a:p>
          <a:p>
            <a:pPr algn="just">
              <a:buClr>
                <a:srgbClr val="00B0F0"/>
              </a:buClr>
              <a:buFont typeface="Wingdings 3" panose="05040102010807070707" pitchFamily="18" charset="2"/>
              <a:buChar char="´"/>
            </a:pPr>
            <a:r>
              <a:rPr lang="en-IN" sz="2000" dirty="0">
                <a:latin typeface="Times New Roman" pitchFamily="18" charset="0"/>
                <a:cs typeface="Times New Roman" pitchFamily="18" charset="0"/>
              </a:rPr>
              <a:t>Implementation</a:t>
            </a:r>
            <a:endParaRPr lang="en-US" sz="2000" dirty="0">
              <a:latin typeface="Times New Roman" pitchFamily="18" charset="0"/>
              <a:cs typeface="Times New Roman" pitchFamily="18" charset="0"/>
            </a:endParaRPr>
          </a:p>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Conclusion</a:t>
            </a:r>
          </a:p>
          <a:p>
            <a:pPr algn="just">
              <a:buClr>
                <a:srgbClr val="00B0F0"/>
              </a:buClr>
              <a:buFont typeface="Wingdings 3" panose="05040102010807070707" pitchFamily="18" charset="2"/>
              <a:buChar char="´"/>
            </a:pPr>
            <a:r>
              <a:rPr lang="en-US" sz="2000" dirty="0">
                <a:latin typeface="Times New Roman" pitchFamily="18" charset="0"/>
                <a:cs typeface="Times New Roman" pitchFamily="18" charset="0"/>
              </a:rPr>
              <a:t>References</a:t>
            </a:r>
          </a:p>
          <a:p>
            <a:pPr marL="0" indent="0" algn="just">
              <a:buFont typeface="Arial" panose="020B0604020202020204" pitchFamily="34" charset="0"/>
              <a:buNone/>
            </a:pPr>
            <a:endParaRPr lang="en-US" sz="1600" dirty="0">
              <a:latin typeface="Times New Roman" pitchFamily="18" charset="0"/>
              <a:cs typeface="Times New Roman" pitchFamily="18" charset="0"/>
            </a:endParaRPr>
          </a:p>
          <a:p>
            <a:pPr marL="0" indent="0" algn="just">
              <a:buFont typeface="Arial" panose="020B0604020202020204" pitchFamily="34" charse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77349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BCD09-ED9C-E09A-172B-3496B64CCE13}"/>
              </a:ext>
            </a:extLst>
          </p:cNvPr>
          <p:cNvSpPr txBox="1"/>
          <p:nvPr/>
        </p:nvSpPr>
        <p:spPr>
          <a:xfrm>
            <a:off x="1149470" y="561519"/>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INTRODUCTION</a:t>
            </a:r>
            <a:endParaRPr lang="en-IN" sz="2800" b="1" dirty="0">
              <a:solidFill>
                <a:srgbClr val="C00000"/>
              </a:solidFill>
            </a:endParaRPr>
          </a:p>
        </p:txBody>
      </p:sp>
      <p:sp>
        <p:nvSpPr>
          <p:cNvPr id="4" name="TextBox 3">
            <a:extLst>
              <a:ext uri="{FF2B5EF4-FFF2-40B4-BE49-F238E27FC236}">
                <a16:creationId xmlns:a16="http://schemas.microsoft.com/office/drawing/2014/main" id="{852439FC-A49E-F929-28FD-0FA5EE172D41}"/>
              </a:ext>
            </a:extLst>
          </p:cNvPr>
          <p:cNvSpPr txBox="1"/>
          <p:nvPr/>
        </p:nvSpPr>
        <p:spPr>
          <a:xfrm>
            <a:off x="1028701" y="1421169"/>
            <a:ext cx="10013111" cy="3730317"/>
          </a:xfrm>
          <a:prstGeom prst="rect">
            <a:avLst/>
          </a:prstGeom>
          <a:noFill/>
        </p:spPr>
        <p:txBody>
          <a:bodyPr wrap="square" rtlCol="0">
            <a:spAutoFit/>
          </a:bodyPr>
          <a:lstStyle/>
          <a:p>
            <a:pPr marL="285750" indent="-285750" algn="just">
              <a:lnSpc>
                <a:spcPct val="150000"/>
              </a:lnSpc>
              <a:buClr>
                <a:srgbClr val="00B0F0"/>
              </a:buClr>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The rapid advancement in information technology has led to a demand for integrating vehicle management into information systems. </a:t>
            </a:r>
          </a:p>
          <a:p>
            <a:pPr marL="285750" indent="-285750" algn="just">
              <a:lnSpc>
                <a:spcPct val="150000"/>
              </a:lnSpc>
              <a:buClr>
                <a:srgbClr val="00B0F0"/>
              </a:buClr>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This addresses challenges posed by increasing vehicle numbers and parking inefficiencies in educational institutions and multi-</a:t>
            </a:r>
            <a:r>
              <a:rPr lang="en-US" sz="2000" dirty="0" err="1">
                <a:latin typeface="Times New Roman" panose="02020603050405020304" pitchFamily="18" charset="0"/>
                <a:cs typeface="Times New Roman" panose="02020603050405020304" pitchFamily="18" charset="0"/>
              </a:rPr>
              <a:t>storey</a:t>
            </a:r>
            <a:r>
              <a:rPr lang="en-US" sz="2000" dirty="0">
                <a:latin typeface="Times New Roman" panose="02020603050405020304" pitchFamily="18" charset="0"/>
                <a:cs typeface="Times New Roman" panose="02020603050405020304" pitchFamily="18" charset="0"/>
              </a:rPr>
              <a:t> buildings.</a:t>
            </a:r>
          </a:p>
          <a:p>
            <a:pPr marL="285750" indent="-285750" algn="just">
              <a:lnSpc>
                <a:spcPct val="150000"/>
              </a:lnSpc>
              <a:buClr>
                <a:srgbClr val="00B0F0"/>
              </a:buClr>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Integrating traditional image processing, machine learning, and advanced deep learning techniques such as CNNs, object detection models, LSTM networks, and CTC loss forms the foundational framework for achieving high accuracy in Automatic Number Plate Recognition (ANPR) systems.</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C5F938B-3986-92D6-F3D5-CBA08F99F6D3}"/>
              </a:ext>
            </a:extLst>
          </p:cNvPr>
          <p:cNvSpPr>
            <a:spLocks noGrp="1"/>
          </p:cNvSpPr>
          <p:nvPr>
            <p:ph type="ftr" sz="quarter" idx="11"/>
          </p:nvPr>
        </p:nvSpPr>
        <p:spPr/>
        <p:txBody>
          <a:bodyPr/>
          <a:lstStyle/>
          <a:p>
            <a:r>
              <a:rPr lang="en-US"/>
              <a:t>AUTOMATIC LICENSE NUMBER PLATE RECOGNITION</a:t>
            </a:r>
            <a:endParaRPr lang="en-IN"/>
          </a:p>
        </p:txBody>
      </p:sp>
      <p:sp>
        <p:nvSpPr>
          <p:cNvPr id="6" name="Slide Number Placeholder 5">
            <a:extLst>
              <a:ext uri="{FF2B5EF4-FFF2-40B4-BE49-F238E27FC236}">
                <a16:creationId xmlns:a16="http://schemas.microsoft.com/office/drawing/2014/main" id="{6B66889D-5381-1647-5661-F264C56D8E04}"/>
              </a:ext>
            </a:extLst>
          </p:cNvPr>
          <p:cNvSpPr>
            <a:spLocks noGrp="1"/>
          </p:cNvSpPr>
          <p:nvPr>
            <p:ph type="sldNum" sz="quarter" idx="12"/>
          </p:nvPr>
        </p:nvSpPr>
        <p:spPr/>
        <p:txBody>
          <a:bodyPr/>
          <a:lstStyle/>
          <a:p>
            <a:fld id="{BA6808C3-C322-474B-900F-9E5131C8DDB0}" type="slidenum">
              <a:rPr lang="en-IN" smtClean="0"/>
              <a:t>3</a:t>
            </a:fld>
            <a:endParaRPr lang="en-IN"/>
          </a:p>
        </p:txBody>
      </p:sp>
    </p:spTree>
    <p:extLst>
      <p:ext uri="{BB962C8B-B14F-4D97-AF65-F5344CB8AC3E}">
        <p14:creationId xmlns:p14="http://schemas.microsoft.com/office/powerpoint/2010/main" val="29973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5A18D-771D-1D87-116D-C6AE5454FA22}"/>
              </a:ext>
            </a:extLst>
          </p:cNvPr>
          <p:cNvSpPr txBox="1"/>
          <p:nvPr/>
        </p:nvSpPr>
        <p:spPr>
          <a:xfrm>
            <a:off x="1009290" y="949708"/>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PROBLEM STATEMENT</a:t>
            </a:r>
            <a:endParaRPr lang="en-IN" sz="2800" b="1" dirty="0">
              <a:solidFill>
                <a:srgbClr val="C00000"/>
              </a:solidFill>
            </a:endParaRPr>
          </a:p>
        </p:txBody>
      </p:sp>
      <p:sp>
        <p:nvSpPr>
          <p:cNvPr id="4" name="TextBox 3">
            <a:extLst>
              <a:ext uri="{FF2B5EF4-FFF2-40B4-BE49-F238E27FC236}">
                <a16:creationId xmlns:a16="http://schemas.microsoft.com/office/drawing/2014/main" id="{714162EC-4A63-031A-09A2-C21197899A26}"/>
              </a:ext>
            </a:extLst>
          </p:cNvPr>
          <p:cNvSpPr txBox="1"/>
          <p:nvPr/>
        </p:nvSpPr>
        <p:spPr>
          <a:xfrm>
            <a:off x="1009290" y="1656271"/>
            <a:ext cx="10084280" cy="2806987"/>
          </a:xfrm>
          <a:prstGeom prst="rect">
            <a:avLst/>
          </a:prstGeom>
          <a:noFill/>
        </p:spPr>
        <p:txBody>
          <a:bodyPr wrap="square" rtlCol="0">
            <a:spAutoFit/>
          </a:bodyPr>
          <a:lstStyle/>
          <a:p>
            <a:pPr marL="285750" indent="-285750" algn="just">
              <a:lnSpc>
                <a:spcPct val="150000"/>
              </a:lnSpc>
              <a:buClr>
                <a:srgbClr val="00B0F0"/>
              </a:buClr>
              <a:buFont typeface="Wingdings 3" panose="05040102010807070707" pitchFamily="18" charset="2"/>
              <a:buChar char="´"/>
            </a:pPr>
            <a:r>
              <a:rPr lang="en-US" sz="2000" b="0" i="0" dirty="0">
                <a:solidFill>
                  <a:srgbClr val="1C1917"/>
                </a:solidFill>
                <a:effectLst/>
                <a:latin typeface="Times New Roman" panose="02020603050405020304" pitchFamily="18" charset="0"/>
                <a:cs typeface="Times New Roman" panose="02020603050405020304" pitchFamily="18" charset="0"/>
              </a:rPr>
              <a:t>There is no standard format followed, with high variation in fonts, sizes, colors, additional decorations etc. This makes localization and segmentation difficult.</a:t>
            </a:r>
          </a:p>
          <a:p>
            <a:pPr marL="285750" indent="-285750" algn="just">
              <a:lnSpc>
                <a:spcPct val="150000"/>
              </a:lnSpc>
              <a:buClr>
                <a:srgbClr val="00B0F0"/>
              </a:buClr>
              <a:buFont typeface="Wingdings 3" panose="05040102010807070707" pitchFamily="18" charset="2"/>
              <a:buChar char="´"/>
            </a:pPr>
            <a:r>
              <a:rPr lang="en-US" sz="2000" dirty="0">
                <a:solidFill>
                  <a:srgbClr val="333333"/>
                </a:solidFill>
                <a:latin typeface="Times New Roman" panose="02020603050405020304" pitchFamily="18" charset="0"/>
                <a:cs typeface="Times New Roman" panose="02020603050405020304" pitchFamily="18" charset="0"/>
              </a:rPr>
              <a:t>I</a:t>
            </a:r>
            <a:r>
              <a:rPr lang="en-US" sz="2000" b="0" i="0" dirty="0">
                <a:solidFill>
                  <a:srgbClr val="333333"/>
                </a:solidFill>
                <a:effectLst/>
                <a:latin typeface="Times New Roman" panose="02020603050405020304" pitchFamily="18" charset="0"/>
                <a:cs typeface="Times New Roman" panose="02020603050405020304" pitchFamily="18" charset="0"/>
              </a:rPr>
              <a:t>n our daily life because of unlimited increase of vehicles and transportation system, it makes more and more difficult to fully manage and monitor</a:t>
            </a:r>
            <a:r>
              <a:rPr lang="en-US" sz="2000" dirty="0">
                <a:solidFill>
                  <a:srgbClr val="333333"/>
                </a:solidFill>
                <a:latin typeface="Times New Roman" panose="02020603050405020304" pitchFamily="18" charset="0"/>
                <a:cs typeface="Times New Roman" panose="02020603050405020304" pitchFamily="18" charset="0"/>
              </a:rPr>
              <a:t> traffic density.</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lnSpc>
                <a:spcPct val="150000"/>
              </a:lnSpc>
              <a:buClr>
                <a:srgbClr val="00B0F0"/>
              </a:buClr>
              <a:buFont typeface="Wingdings 3" panose="05040102010807070707" pitchFamily="18" charset="2"/>
              <a:buChar char="´"/>
            </a:pPr>
            <a:r>
              <a:rPr lang="en-US" sz="2000" b="0" i="0" dirty="0">
                <a:solidFill>
                  <a:srgbClr val="1C1917"/>
                </a:solidFill>
                <a:effectLst/>
                <a:latin typeface="Times New Roman" panose="02020603050405020304" pitchFamily="18" charset="0"/>
                <a:cs typeface="Times New Roman" panose="02020603050405020304" pitchFamily="18" charset="0"/>
              </a:rPr>
              <a:t>Security cameras provide low resolution video feeds which pose difficulties for character recognition. Techniques are needed to work with limited resolution.</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F00028-AACE-2D94-88BB-8E3D40675CD5}"/>
              </a:ext>
            </a:extLst>
          </p:cNvPr>
          <p:cNvSpPr>
            <a:spLocks noGrp="1"/>
          </p:cNvSpPr>
          <p:nvPr>
            <p:ph type="ftr" sz="quarter" idx="11"/>
          </p:nvPr>
        </p:nvSpPr>
        <p:spPr/>
        <p:txBody>
          <a:bodyPr/>
          <a:lstStyle/>
          <a:p>
            <a:r>
              <a:rPr lang="en-US"/>
              <a:t>AUTOMATIC LICENSE NUMBER PLATE RECOGNITION</a:t>
            </a:r>
            <a:endParaRPr lang="en-IN"/>
          </a:p>
        </p:txBody>
      </p:sp>
      <p:sp>
        <p:nvSpPr>
          <p:cNvPr id="6" name="Slide Number Placeholder 5">
            <a:extLst>
              <a:ext uri="{FF2B5EF4-FFF2-40B4-BE49-F238E27FC236}">
                <a16:creationId xmlns:a16="http://schemas.microsoft.com/office/drawing/2014/main" id="{44C198D9-0899-BEDA-90BE-0041ACB65F57}"/>
              </a:ext>
            </a:extLst>
          </p:cNvPr>
          <p:cNvSpPr>
            <a:spLocks noGrp="1"/>
          </p:cNvSpPr>
          <p:nvPr>
            <p:ph type="sldNum" sz="quarter" idx="12"/>
          </p:nvPr>
        </p:nvSpPr>
        <p:spPr/>
        <p:txBody>
          <a:bodyPr/>
          <a:lstStyle/>
          <a:p>
            <a:fld id="{BA6808C3-C322-474B-900F-9E5131C8DDB0}" type="slidenum">
              <a:rPr lang="en-IN" smtClean="0"/>
              <a:t>4</a:t>
            </a:fld>
            <a:endParaRPr lang="en-IN"/>
          </a:p>
        </p:txBody>
      </p:sp>
    </p:spTree>
    <p:extLst>
      <p:ext uri="{BB962C8B-B14F-4D97-AF65-F5344CB8AC3E}">
        <p14:creationId xmlns:p14="http://schemas.microsoft.com/office/powerpoint/2010/main" val="33171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B44413-B897-612A-9453-9700CD2C1314}"/>
              </a:ext>
            </a:extLst>
          </p:cNvPr>
          <p:cNvSpPr txBox="1"/>
          <p:nvPr/>
        </p:nvSpPr>
        <p:spPr>
          <a:xfrm>
            <a:off x="1028326" y="868600"/>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EXISTING SYSTEM</a:t>
            </a:r>
            <a:endParaRPr lang="en-IN" sz="2800" b="1" dirty="0">
              <a:solidFill>
                <a:srgbClr val="C00000"/>
              </a:solidFill>
            </a:endParaRPr>
          </a:p>
        </p:txBody>
      </p:sp>
      <p:sp>
        <p:nvSpPr>
          <p:cNvPr id="4" name="TextBox 3">
            <a:extLst>
              <a:ext uri="{FF2B5EF4-FFF2-40B4-BE49-F238E27FC236}">
                <a16:creationId xmlns:a16="http://schemas.microsoft.com/office/drawing/2014/main" id="{6236777D-150E-F843-1681-8A50296E0654}"/>
              </a:ext>
            </a:extLst>
          </p:cNvPr>
          <p:cNvSpPr txBox="1"/>
          <p:nvPr/>
        </p:nvSpPr>
        <p:spPr>
          <a:xfrm>
            <a:off x="1028326" y="1641986"/>
            <a:ext cx="9730596" cy="3268652"/>
          </a:xfrm>
          <a:prstGeom prst="rect">
            <a:avLst/>
          </a:prstGeom>
          <a:noFill/>
        </p:spPr>
        <p:txBody>
          <a:bodyPr wrap="square" rtlCol="0">
            <a:spAutoFit/>
          </a:bodyPr>
          <a:lstStyle/>
          <a:p>
            <a:pPr marL="285750" indent="-285750" algn="just">
              <a:lnSpc>
                <a:spcPct val="150000"/>
              </a:lnSpc>
              <a:buClr>
                <a:srgbClr val="00B0F0"/>
              </a:buClr>
              <a:buFont typeface="Wingdings 3" panose="05040102010807070707" pitchFamily="18" charset="2"/>
              <a:buChar char="´"/>
            </a:pPr>
            <a:r>
              <a:rPr lang="en-US" sz="2000" b="0" i="0" dirty="0">
                <a:effectLst/>
                <a:latin typeface="Times New Roman" panose="02020603050405020304" pitchFamily="18" charset="0"/>
                <a:cs typeface="Times New Roman" panose="02020603050405020304" pitchFamily="18" charset="0"/>
              </a:rPr>
              <a:t>In India, number plate standards exist but are inconsistently followed, leading to wide variations in font type, character size, plate location, and the presence of unwanted characters.</a:t>
            </a:r>
          </a:p>
          <a:p>
            <a:pPr marL="285750" indent="-285750" algn="just">
              <a:lnSpc>
                <a:spcPct val="150000"/>
              </a:lnSpc>
              <a:buClr>
                <a:srgbClr val="00B0F0"/>
              </a:buClr>
              <a:buFont typeface="Wingdings 3" panose="05040102010807070707" pitchFamily="18" charset="2"/>
              <a:buChar char="´"/>
            </a:pPr>
            <a:r>
              <a:rPr lang="en-US" sz="2000" b="0" i="0" dirty="0">
                <a:solidFill>
                  <a:srgbClr val="1C1917"/>
                </a:solidFill>
                <a:effectLst/>
                <a:latin typeface="Times New Roman" panose="02020603050405020304" pitchFamily="18" charset="0"/>
                <a:cs typeface="Times New Roman" panose="02020603050405020304" pitchFamily="18" charset="0"/>
              </a:rPr>
              <a:t>Some prior methods use neural networks but only focus on certain recognition tasks like state detection. They do not cover the full pipeline from detection to recognition.</a:t>
            </a:r>
          </a:p>
          <a:p>
            <a:pPr algn="just">
              <a:lnSpc>
                <a:spcPct val="150000"/>
              </a:lnSpc>
              <a:buClr>
                <a:srgbClr val="00B0F0"/>
              </a:buClr>
            </a:pPr>
            <a:endParaRPr lang="en-US" sz="2000" b="0" i="0" dirty="0">
              <a:solidFill>
                <a:srgbClr val="1C1917"/>
              </a:solidFill>
              <a:effectLst/>
              <a:latin typeface="Times New Roman" panose="02020603050405020304" pitchFamily="18" charset="0"/>
              <a:cs typeface="Times New Roman" panose="02020603050405020304" pitchFamily="18" charset="0"/>
            </a:endParaRPr>
          </a:p>
          <a:p>
            <a:pPr algn="just">
              <a:lnSpc>
                <a:spcPct val="150000"/>
              </a:lnSpc>
              <a:buClr>
                <a:srgbClr val="00B0F0"/>
              </a:buClr>
            </a:pP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B42B6B6-B7F1-DE00-073A-7107BF11C7C2}"/>
              </a:ext>
            </a:extLst>
          </p:cNvPr>
          <p:cNvSpPr>
            <a:spLocks noGrp="1"/>
          </p:cNvSpPr>
          <p:nvPr>
            <p:ph type="ftr" sz="quarter" idx="11"/>
          </p:nvPr>
        </p:nvSpPr>
        <p:spPr/>
        <p:txBody>
          <a:bodyPr/>
          <a:lstStyle/>
          <a:p>
            <a:r>
              <a:rPr lang="en-US"/>
              <a:t>AUTOMATIC LICENSE NUMBER PLATE RECOGNITION</a:t>
            </a:r>
            <a:endParaRPr lang="en-IN"/>
          </a:p>
        </p:txBody>
      </p:sp>
      <p:sp>
        <p:nvSpPr>
          <p:cNvPr id="7" name="Slide Number Placeholder 6">
            <a:extLst>
              <a:ext uri="{FF2B5EF4-FFF2-40B4-BE49-F238E27FC236}">
                <a16:creationId xmlns:a16="http://schemas.microsoft.com/office/drawing/2014/main" id="{7EE5F8C4-8E65-C549-21A4-CBCC701BAA81}"/>
              </a:ext>
            </a:extLst>
          </p:cNvPr>
          <p:cNvSpPr>
            <a:spLocks noGrp="1"/>
          </p:cNvSpPr>
          <p:nvPr>
            <p:ph type="sldNum" sz="quarter" idx="12"/>
          </p:nvPr>
        </p:nvSpPr>
        <p:spPr/>
        <p:txBody>
          <a:bodyPr/>
          <a:lstStyle/>
          <a:p>
            <a:fld id="{BA6808C3-C322-474B-900F-9E5131C8DDB0}" type="slidenum">
              <a:rPr lang="en-IN" smtClean="0"/>
              <a:t>5</a:t>
            </a:fld>
            <a:endParaRPr lang="en-IN"/>
          </a:p>
        </p:txBody>
      </p:sp>
    </p:spTree>
    <p:extLst>
      <p:ext uri="{BB962C8B-B14F-4D97-AF65-F5344CB8AC3E}">
        <p14:creationId xmlns:p14="http://schemas.microsoft.com/office/powerpoint/2010/main" val="119361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11EF9-F562-07F7-B436-CBF3261C1EEB}"/>
              </a:ext>
            </a:extLst>
          </p:cNvPr>
          <p:cNvSpPr txBox="1"/>
          <p:nvPr/>
        </p:nvSpPr>
        <p:spPr>
          <a:xfrm>
            <a:off x="873425" y="1010093"/>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DEMERITS OF EXISTING SYSTEM</a:t>
            </a:r>
            <a:endParaRPr lang="en-IN" sz="2800" b="1" dirty="0">
              <a:solidFill>
                <a:srgbClr val="C00000"/>
              </a:solidFill>
            </a:endParaRPr>
          </a:p>
        </p:txBody>
      </p:sp>
      <p:sp>
        <p:nvSpPr>
          <p:cNvPr id="3" name="TextBox 2">
            <a:extLst>
              <a:ext uri="{FF2B5EF4-FFF2-40B4-BE49-F238E27FC236}">
                <a16:creationId xmlns:a16="http://schemas.microsoft.com/office/drawing/2014/main" id="{D07B873B-D8CE-972C-4293-3A71D7F916BF}"/>
              </a:ext>
            </a:extLst>
          </p:cNvPr>
          <p:cNvSpPr txBox="1"/>
          <p:nvPr/>
        </p:nvSpPr>
        <p:spPr>
          <a:xfrm>
            <a:off x="873425" y="1699178"/>
            <a:ext cx="10090749" cy="1883657"/>
          </a:xfrm>
          <a:prstGeom prst="rect">
            <a:avLst/>
          </a:prstGeom>
          <a:noFill/>
        </p:spPr>
        <p:txBody>
          <a:bodyPr wrap="square" rtlCol="0">
            <a:spAutoFit/>
          </a:bodyPr>
          <a:lstStyle/>
          <a:p>
            <a:pPr marL="342900" indent="-342900" algn="just">
              <a:lnSpc>
                <a:spcPct val="150000"/>
              </a:lnSpc>
              <a:buClr>
                <a:srgbClr val="00B0F0"/>
              </a:buClr>
              <a:buFont typeface="Wingdings 3" panose="05040102010807070707" pitchFamily="18" charset="2"/>
              <a:buChar char="´"/>
            </a:pPr>
            <a:r>
              <a:rPr lang="en-IN" sz="2000" i="0" dirty="0">
                <a:effectLst/>
                <a:latin typeface="Times New Roman" panose="02020603050405020304" pitchFamily="18" charset="0"/>
                <a:cs typeface="Times New Roman" panose="02020603050405020304" pitchFamily="18" charset="0"/>
              </a:rPr>
              <a:t>Efficient Law Enforcement </a:t>
            </a:r>
          </a:p>
          <a:p>
            <a:pPr marL="342900" indent="-342900" algn="just">
              <a:lnSpc>
                <a:spcPct val="150000"/>
              </a:lnSpc>
              <a:buClr>
                <a:srgbClr val="00B0F0"/>
              </a:buClr>
              <a:buFont typeface="Wingdings 3" panose="05040102010807070707" pitchFamily="18" charset="2"/>
              <a:buChar char="´"/>
            </a:pPr>
            <a:r>
              <a:rPr lang="en-IN" sz="2000" i="0" dirty="0">
                <a:effectLst/>
                <a:latin typeface="Times New Roman" panose="02020603050405020304" pitchFamily="18" charset="0"/>
                <a:cs typeface="Times New Roman" panose="02020603050405020304" pitchFamily="18" charset="0"/>
              </a:rPr>
              <a:t>Traffic Management </a:t>
            </a:r>
          </a:p>
          <a:p>
            <a:pPr marL="342900" indent="-342900" algn="just">
              <a:lnSpc>
                <a:spcPct val="150000"/>
              </a:lnSpc>
              <a:buClr>
                <a:srgbClr val="00B0F0"/>
              </a:buClr>
              <a:buFont typeface="Wingdings 3" panose="05040102010807070707" pitchFamily="18" charset="2"/>
              <a:buChar char="´"/>
            </a:pPr>
            <a:r>
              <a:rPr lang="en-IN" sz="2000" dirty="0">
                <a:latin typeface="Times New Roman" panose="02020603050405020304" pitchFamily="18" charset="0"/>
                <a:cs typeface="Times New Roman" panose="02020603050405020304" pitchFamily="18" charset="0"/>
              </a:rPr>
              <a:t>Automated Toll Collection </a:t>
            </a:r>
          </a:p>
          <a:p>
            <a:pPr marL="342900" indent="-342900" algn="just">
              <a:lnSpc>
                <a:spcPct val="150000"/>
              </a:lnSpc>
              <a:buClr>
                <a:srgbClr val="00B0F0"/>
              </a:buClr>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Vehicle Recovery</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192BF7A-751B-2048-48D1-D653878D6BFB}"/>
              </a:ext>
            </a:extLst>
          </p:cNvPr>
          <p:cNvSpPr>
            <a:spLocks noGrp="1"/>
          </p:cNvSpPr>
          <p:nvPr>
            <p:ph type="ftr" sz="quarter" idx="11"/>
          </p:nvPr>
        </p:nvSpPr>
        <p:spPr/>
        <p:txBody>
          <a:bodyPr/>
          <a:lstStyle/>
          <a:p>
            <a:r>
              <a:rPr lang="en-US" dirty="0"/>
              <a:t>AUTOMATIC LICENSE NUMBER PLATE RECOGNITION</a:t>
            </a:r>
            <a:endParaRPr lang="en-IN" dirty="0"/>
          </a:p>
        </p:txBody>
      </p:sp>
      <p:sp>
        <p:nvSpPr>
          <p:cNvPr id="6" name="Slide Number Placeholder 5">
            <a:extLst>
              <a:ext uri="{FF2B5EF4-FFF2-40B4-BE49-F238E27FC236}">
                <a16:creationId xmlns:a16="http://schemas.microsoft.com/office/drawing/2014/main" id="{E24E2958-1693-4716-41AE-41BCBD3F30EC}"/>
              </a:ext>
            </a:extLst>
          </p:cNvPr>
          <p:cNvSpPr>
            <a:spLocks noGrp="1"/>
          </p:cNvSpPr>
          <p:nvPr>
            <p:ph type="sldNum" sz="quarter" idx="12"/>
          </p:nvPr>
        </p:nvSpPr>
        <p:spPr/>
        <p:txBody>
          <a:bodyPr/>
          <a:lstStyle/>
          <a:p>
            <a:fld id="{BA6808C3-C322-474B-900F-9E5131C8DDB0}" type="slidenum">
              <a:rPr lang="en-IN" smtClean="0"/>
              <a:t>6</a:t>
            </a:fld>
            <a:endParaRPr lang="en-IN"/>
          </a:p>
        </p:txBody>
      </p:sp>
    </p:spTree>
    <p:extLst>
      <p:ext uri="{BB962C8B-B14F-4D97-AF65-F5344CB8AC3E}">
        <p14:creationId xmlns:p14="http://schemas.microsoft.com/office/powerpoint/2010/main" val="86537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F68CD2-1B15-592A-2C33-D7772F853DD3}"/>
              </a:ext>
            </a:extLst>
          </p:cNvPr>
          <p:cNvSpPr txBox="1"/>
          <p:nvPr/>
        </p:nvSpPr>
        <p:spPr>
          <a:xfrm>
            <a:off x="493862" y="620929"/>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PROPOSED SYSTEM</a:t>
            </a:r>
            <a:endParaRPr lang="en-IN" sz="2800" b="1" dirty="0">
              <a:solidFill>
                <a:srgbClr val="C00000"/>
              </a:solidFill>
            </a:endParaRPr>
          </a:p>
        </p:txBody>
      </p:sp>
      <p:sp>
        <p:nvSpPr>
          <p:cNvPr id="3" name="TextBox 2">
            <a:extLst>
              <a:ext uri="{FF2B5EF4-FFF2-40B4-BE49-F238E27FC236}">
                <a16:creationId xmlns:a16="http://schemas.microsoft.com/office/drawing/2014/main" id="{83FC253F-D839-F6DE-18B0-991078A31E4A}"/>
              </a:ext>
            </a:extLst>
          </p:cNvPr>
          <p:cNvSpPr txBox="1"/>
          <p:nvPr/>
        </p:nvSpPr>
        <p:spPr>
          <a:xfrm>
            <a:off x="493862" y="1305234"/>
            <a:ext cx="10979270" cy="3754874"/>
          </a:xfrm>
          <a:prstGeom prst="rect">
            <a:avLst/>
          </a:prstGeom>
          <a:noFill/>
        </p:spPr>
        <p:txBody>
          <a:bodyPr wrap="square" rtlCol="0">
            <a:spAutoFit/>
          </a:bodyPr>
          <a:lstStyle/>
          <a:p>
            <a:pPr marL="342900" indent="-342900" algn="just">
              <a:lnSpc>
                <a:spcPct val="150000"/>
              </a:lnSpc>
              <a:buClr>
                <a:srgbClr val="00B0F0"/>
              </a:buClr>
              <a:buFont typeface="Wingdings 3" panose="05040102010807070707" pitchFamily="18" charset="2"/>
              <a:buChar char="´"/>
            </a:pPr>
            <a:r>
              <a:rPr lang="en-US" sz="2000" b="0" i="0" dirty="0">
                <a:solidFill>
                  <a:srgbClr val="1C1917"/>
                </a:solidFill>
                <a:effectLst/>
                <a:latin typeface="Times New Roman" panose="02020603050405020304" pitchFamily="18" charset="0"/>
                <a:cs typeface="Times New Roman" panose="02020603050405020304" pitchFamily="18" charset="0"/>
              </a:rPr>
              <a:t>The proposed system uses "Otsu's method" for pre-processing and "feature-based localization" for number plate localization. This provides good results for handling the variations seen in Indian number plates.</a:t>
            </a:r>
          </a:p>
          <a:p>
            <a:pPr marL="342900" indent="-342900" algn="just">
              <a:lnSpc>
                <a:spcPct val="150000"/>
              </a:lnSpc>
              <a:buClr>
                <a:srgbClr val="00B0F0"/>
              </a:buClr>
              <a:buFont typeface="Wingdings 3" panose="05040102010807070707" pitchFamily="18" charset="2"/>
              <a:buChar char="´"/>
            </a:pPr>
            <a:r>
              <a:rPr lang="en-US" sz="2000" b="0" i="0" dirty="0">
                <a:solidFill>
                  <a:srgbClr val="1C1917"/>
                </a:solidFill>
                <a:effectLst/>
                <a:latin typeface="Times New Roman" panose="02020603050405020304" pitchFamily="18" charset="0"/>
                <a:cs typeface="Times New Roman" panose="02020603050405020304" pitchFamily="18" charset="0"/>
              </a:rPr>
              <a:t>The system proposes a new "Inception ResnetV2" algorithm for character segmentation. This aims to provide improved reliability and time optimization.</a:t>
            </a:r>
            <a:endParaRPr lang="en-US" sz="2000" dirty="0">
              <a:latin typeface="Times New Roman" panose="02020603050405020304" pitchFamily="18" charset="0"/>
              <a:cs typeface="Times New Roman" panose="02020603050405020304" pitchFamily="18" charset="0"/>
            </a:endParaRPr>
          </a:p>
          <a:p>
            <a:pPr marL="0" indent="0" algn="just">
              <a:lnSpc>
                <a:spcPct val="170000"/>
              </a:lnSpc>
              <a:buNone/>
            </a:pPr>
            <a:endParaRPr lang="en-IN" sz="2000" dirty="0">
              <a:latin typeface="Times New Roman" panose="02020603050405020304" pitchFamily="18" charset="0"/>
              <a:cs typeface="Times New Roman" panose="02020603050405020304" pitchFamily="18" charset="0"/>
            </a:endParaRPr>
          </a:p>
          <a:p>
            <a:pPr marL="0" indent="0">
              <a:lnSpc>
                <a:spcPct val="170000"/>
              </a:lnSpc>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4CE6923-1DDF-7717-3819-533D7CA77732}"/>
              </a:ext>
            </a:extLst>
          </p:cNvPr>
          <p:cNvSpPr>
            <a:spLocks noGrp="1"/>
          </p:cNvSpPr>
          <p:nvPr>
            <p:ph type="ftr" sz="quarter" idx="11"/>
          </p:nvPr>
        </p:nvSpPr>
        <p:spPr>
          <a:xfrm>
            <a:off x="1194759" y="6423660"/>
            <a:ext cx="5901189" cy="320040"/>
          </a:xfrm>
        </p:spPr>
        <p:txBody>
          <a:bodyPr/>
          <a:lstStyle/>
          <a:p>
            <a:r>
              <a:rPr lang="en-US" dirty="0"/>
              <a:t>AUTOMATIC LICENSE NUMBER PLATE RECOGNITION</a:t>
            </a:r>
            <a:endParaRPr lang="en-IN" dirty="0"/>
          </a:p>
        </p:txBody>
      </p:sp>
      <p:sp>
        <p:nvSpPr>
          <p:cNvPr id="6" name="Slide Number Placeholder 5">
            <a:extLst>
              <a:ext uri="{FF2B5EF4-FFF2-40B4-BE49-F238E27FC236}">
                <a16:creationId xmlns:a16="http://schemas.microsoft.com/office/drawing/2014/main" id="{D42702FC-EE0E-C368-6DAC-504DB1758C92}"/>
              </a:ext>
            </a:extLst>
          </p:cNvPr>
          <p:cNvSpPr>
            <a:spLocks noGrp="1"/>
          </p:cNvSpPr>
          <p:nvPr>
            <p:ph type="sldNum" sz="quarter" idx="12"/>
          </p:nvPr>
        </p:nvSpPr>
        <p:spPr/>
        <p:txBody>
          <a:bodyPr/>
          <a:lstStyle/>
          <a:p>
            <a:fld id="{BA6808C3-C322-474B-900F-9E5131C8DDB0}" type="slidenum">
              <a:rPr lang="en-IN" smtClean="0">
                <a:latin typeface="Abadi" panose="020F0502020204030204" pitchFamily="34" charset="0"/>
              </a:rPr>
              <a:t>7</a:t>
            </a:fld>
            <a:endParaRPr lang="en-IN" dirty="0">
              <a:latin typeface="Abadi" panose="020F0502020204030204" pitchFamily="34" charset="0"/>
            </a:endParaRPr>
          </a:p>
        </p:txBody>
      </p:sp>
    </p:spTree>
    <p:extLst>
      <p:ext uri="{BB962C8B-B14F-4D97-AF65-F5344CB8AC3E}">
        <p14:creationId xmlns:p14="http://schemas.microsoft.com/office/powerpoint/2010/main" val="258180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77AB-C3E9-B075-3B82-F60263E84062}"/>
              </a:ext>
            </a:extLst>
          </p:cNvPr>
          <p:cNvSpPr txBox="1">
            <a:spLocks/>
          </p:cNvSpPr>
          <p:nvPr/>
        </p:nvSpPr>
        <p:spPr>
          <a:xfrm>
            <a:off x="243322" y="415401"/>
            <a:ext cx="10515600" cy="773210"/>
          </a:xfrm>
          <a:prstGeom prst="rect">
            <a:avLst/>
          </a:prstGeom>
        </p:spPr>
        <p:txBody>
          <a:bodyP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dirty="0">
                <a:solidFill>
                  <a:srgbClr val="C00000"/>
                </a:solidFill>
                <a:latin typeface="Times New Roman" panose="02020603050405020304" pitchFamily="18" charset="0"/>
                <a:cs typeface="Times New Roman" panose="02020603050405020304" pitchFamily="18" charset="0"/>
              </a:rPr>
              <a:t>SOFTWARE REQUIREMENTS SPECIFICATIONS (SRS)</a:t>
            </a:r>
            <a:endParaRPr lang="en-IN" dirty="0">
              <a:solidFill>
                <a:srgbClr val="C00000"/>
              </a:solidFill>
            </a:endParaRPr>
          </a:p>
        </p:txBody>
      </p:sp>
      <p:sp>
        <p:nvSpPr>
          <p:cNvPr id="3" name="Content Placeholder 2">
            <a:extLst>
              <a:ext uri="{FF2B5EF4-FFF2-40B4-BE49-F238E27FC236}">
                <a16:creationId xmlns:a16="http://schemas.microsoft.com/office/drawing/2014/main" id="{8885D3F8-DA57-F7E3-3680-6BD64CA41874}"/>
              </a:ext>
            </a:extLst>
          </p:cNvPr>
          <p:cNvSpPr txBox="1">
            <a:spLocks/>
          </p:cNvSpPr>
          <p:nvPr/>
        </p:nvSpPr>
        <p:spPr>
          <a:xfrm>
            <a:off x="243322" y="1188611"/>
            <a:ext cx="6544958" cy="4739950"/>
          </a:xfrm>
          <a:prstGeom prst="rect">
            <a:avLst/>
          </a:prstGeom>
        </p:spPr>
        <p:txBody>
          <a:bodyP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600" b="1" dirty="0">
                <a:solidFill>
                  <a:srgbClr val="00B0F0"/>
                </a:solidFill>
                <a:latin typeface="Times New Roman" panose="02020603050405020304" pitchFamily="18" charset="0"/>
                <a:cs typeface="Times New Roman" panose="02020603050405020304" pitchFamily="18" charset="0"/>
              </a:rPr>
              <a:t>SOFTWARE REQUIREMENTS :</a:t>
            </a:r>
          </a:p>
          <a:p>
            <a:pPr>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Programming Languages : Python(3.7 or above)</a:t>
            </a:r>
          </a:p>
          <a:p>
            <a:pPr>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Front End : HTML , CSS , JS </a:t>
            </a:r>
          </a:p>
          <a:p>
            <a:pPr>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Database : Sqlite3</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7192C0B-887B-2C02-B857-3002CD7D7065}"/>
              </a:ext>
            </a:extLst>
          </p:cNvPr>
          <p:cNvSpPr txBox="1"/>
          <p:nvPr/>
        </p:nvSpPr>
        <p:spPr>
          <a:xfrm>
            <a:off x="7292829" y="1245307"/>
            <a:ext cx="3648973" cy="433965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Libraries :</a:t>
            </a:r>
          </a:p>
          <a:p>
            <a:pPr marL="800100" lvl="1"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NumPy</a:t>
            </a:r>
          </a:p>
          <a:p>
            <a:pPr marL="800100" lvl="1"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Pandas</a:t>
            </a:r>
          </a:p>
          <a:p>
            <a:pPr marL="800100" lvl="1"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Pytesseract OCR</a:t>
            </a:r>
          </a:p>
          <a:p>
            <a:pPr marL="800100" lvl="1"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Keras</a:t>
            </a:r>
          </a:p>
          <a:p>
            <a:pPr marL="800100" lvl="1"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Flask</a:t>
            </a:r>
          </a:p>
          <a:p>
            <a:pPr>
              <a:lnSpc>
                <a:spcPct val="150000"/>
              </a:lnSpc>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1D18B6A-480C-6589-B333-8A208CABC441}"/>
              </a:ext>
            </a:extLst>
          </p:cNvPr>
          <p:cNvSpPr>
            <a:spLocks noGrp="1"/>
          </p:cNvSpPr>
          <p:nvPr>
            <p:ph type="ftr" sz="quarter" idx="11"/>
          </p:nvPr>
        </p:nvSpPr>
        <p:spPr/>
        <p:txBody>
          <a:bodyPr/>
          <a:lstStyle/>
          <a:p>
            <a:r>
              <a:rPr lang="en-US"/>
              <a:t>AUTOMATIC LICENSE NUMBER PLATE RECOGNITION</a:t>
            </a:r>
            <a:endParaRPr lang="en-IN"/>
          </a:p>
        </p:txBody>
      </p:sp>
      <p:sp>
        <p:nvSpPr>
          <p:cNvPr id="7" name="Slide Number Placeholder 6">
            <a:extLst>
              <a:ext uri="{FF2B5EF4-FFF2-40B4-BE49-F238E27FC236}">
                <a16:creationId xmlns:a16="http://schemas.microsoft.com/office/drawing/2014/main" id="{8E44EF1F-1776-0872-53EA-27FE3DCDAB1D}"/>
              </a:ext>
            </a:extLst>
          </p:cNvPr>
          <p:cNvSpPr>
            <a:spLocks noGrp="1"/>
          </p:cNvSpPr>
          <p:nvPr>
            <p:ph type="sldNum" sz="quarter" idx="12"/>
          </p:nvPr>
        </p:nvSpPr>
        <p:spPr/>
        <p:txBody>
          <a:bodyPr/>
          <a:lstStyle/>
          <a:p>
            <a:fld id="{BA6808C3-C322-474B-900F-9E5131C8DDB0}" type="slidenum">
              <a:rPr lang="en-IN" smtClean="0"/>
              <a:t>8</a:t>
            </a:fld>
            <a:endParaRPr lang="en-IN"/>
          </a:p>
        </p:txBody>
      </p:sp>
      <p:sp>
        <p:nvSpPr>
          <p:cNvPr id="8" name="TextBox 7">
            <a:extLst>
              <a:ext uri="{FF2B5EF4-FFF2-40B4-BE49-F238E27FC236}">
                <a16:creationId xmlns:a16="http://schemas.microsoft.com/office/drawing/2014/main" id="{87E3B022-A3DB-4295-E0D4-B9A47DE8E8DD}"/>
              </a:ext>
            </a:extLst>
          </p:cNvPr>
          <p:cNvSpPr txBox="1"/>
          <p:nvPr/>
        </p:nvSpPr>
        <p:spPr>
          <a:xfrm>
            <a:off x="243322" y="4068715"/>
            <a:ext cx="7306574" cy="2031325"/>
          </a:xfrm>
          <a:prstGeom prst="rect">
            <a:avLst/>
          </a:prstGeom>
          <a:noFill/>
        </p:spPr>
        <p:txBody>
          <a:bodyPr wrap="square" rtlCol="0">
            <a:spAutoFit/>
          </a:bodyPr>
          <a:lstStyle/>
          <a:p>
            <a:pPr marL="342900"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Processor : Intel core i3 / Ryzen 3 or Above</a:t>
            </a:r>
          </a:p>
          <a:p>
            <a:pPr marL="342900"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RAM :  4GB or Above</a:t>
            </a:r>
          </a:p>
          <a:p>
            <a:pPr marL="342900" indent="-342900">
              <a:lnSpc>
                <a:spcPct val="150000"/>
              </a:lnSpc>
              <a:buClr>
                <a:srgbClr val="00B0F0"/>
              </a:buClr>
              <a:buFont typeface="Wingdings 3" panose="05040102010807070707" pitchFamily="18" charset="2"/>
              <a:buChar char="´"/>
            </a:pPr>
            <a:r>
              <a:rPr lang="en-US" sz="2400" dirty="0">
                <a:latin typeface="Times New Roman" panose="02020603050405020304" pitchFamily="18" charset="0"/>
                <a:cs typeface="Times New Roman" panose="02020603050405020304" pitchFamily="18" charset="0"/>
              </a:rPr>
              <a:t>ROM : 500 GB (HDD)or Above</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F67992A4-B4A2-1DC8-242D-CC90F4D00721}"/>
              </a:ext>
            </a:extLst>
          </p:cNvPr>
          <p:cNvSpPr txBox="1"/>
          <p:nvPr/>
        </p:nvSpPr>
        <p:spPr>
          <a:xfrm>
            <a:off x="319176" y="3519576"/>
            <a:ext cx="5633050" cy="492443"/>
          </a:xfrm>
          <a:prstGeom prst="rect">
            <a:avLst/>
          </a:prstGeom>
          <a:noFill/>
        </p:spPr>
        <p:txBody>
          <a:bodyPr wrap="square" rtlCol="0">
            <a:spAutoFit/>
          </a:bodyPr>
          <a:lstStyle/>
          <a:p>
            <a:r>
              <a:rPr lang="en-US" sz="2600" b="1" dirty="0">
                <a:solidFill>
                  <a:srgbClr val="00B0F0"/>
                </a:solidFill>
                <a:latin typeface="Times New Roman" panose="02020603050405020304" pitchFamily="18" charset="0"/>
                <a:cs typeface="Times New Roman" panose="02020603050405020304" pitchFamily="18" charset="0"/>
              </a:rPr>
              <a:t>HARDWARE REQUIREMENTS</a:t>
            </a:r>
            <a:endParaRPr lang="en-IN" sz="2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71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A4962-7079-2186-54AD-650E58049092}"/>
              </a:ext>
            </a:extLst>
          </p:cNvPr>
          <p:cNvSpPr txBox="1"/>
          <p:nvPr/>
        </p:nvSpPr>
        <p:spPr>
          <a:xfrm>
            <a:off x="735402" y="520576"/>
            <a:ext cx="6094562" cy="523220"/>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MODEL ARCHITECTURE</a:t>
            </a:r>
            <a:endParaRPr lang="en-IN" sz="2800" b="1" dirty="0">
              <a:solidFill>
                <a:srgbClr val="C00000"/>
              </a:solidFill>
            </a:endParaRPr>
          </a:p>
        </p:txBody>
      </p:sp>
      <p:sp>
        <p:nvSpPr>
          <p:cNvPr id="5" name="Footer Placeholder 4">
            <a:extLst>
              <a:ext uri="{FF2B5EF4-FFF2-40B4-BE49-F238E27FC236}">
                <a16:creationId xmlns:a16="http://schemas.microsoft.com/office/drawing/2014/main" id="{974B68F8-BEF0-8ECF-3843-53C429A124DB}"/>
              </a:ext>
            </a:extLst>
          </p:cNvPr>
          <p:cNvSpPr>
            <a:spLocks noGrp="1"/>
          </p:cNvSpPr>
          <p:nvPr>
            <p:ph type="ftr" sz="quarter" idx="11"/>
          </p:nvPr>
        </p:nvSpPr>
        <p:spPr/>
        <p:txBody>
          <a:bodyPr/>
          <a:lstStyle/>
          <a:p>
            <a:r>
              <a:rPr lang="en-US"/>
              <a:t>AUTOMATIC LICENSE NUMBER PLATE RECOGNITION</a:t>
            </a:r>
            <a:endParaRPr lang="en-IN"/>
          </a:p>
        </p:txBody>
      </p:sp>
      <p:sp>
        <p:nvSpPr>
          <p:cNvPr id="6" name="Slide Number Placeholder 5">
            <a:extLst>
              <a:ext uri="{FF2B5EF4-FFF2-40B4-BE49-F238E27FC236}">
                <a16:creationId xmlns:a16="http://schemas.microsoft.com/office/drawing/2014/main" id="{02A6F9A2-9A32-3142-20C9-F938257F6AB1}"/>
              </a:ext>
            </a:extLst>
          </p:cNvPr>
          <p:cNvSpPr>
            <a:spLocks noGrp="1"/>
          </p:cNvSpPr>
          <p:nvPr>
            <p:ph type="sldNum" sz="quarter" idx="12"/>
          </p:nvPr>
        </p:nvSpPr>
        <p:spPr/>
        <p:txBody>
          <a:bodyPr/>
          <a:lstStyle/>
          <a:p>
            <a:fld id="{BA6808C3-C322-474B-900F-9E5131C8DDB0}" type="slidenum">
              <a:rPr lang="en-IN" smtClean="0"/>
              <a:t>9</a:t>
            </a:fld>
            <a:endParaRPr lang="en-IN"/>
          </a:p>
        </p:txBody>
      </p:sp>
      <p:pic>
        <p:nvPicPr>
          <p:cNvPr id="3" name="Picture 2">
            <a:extLst>
              <a:ext uri="{FF2B5EF4-FFF2-40B4-BE49-F238E27FC236}">
                <a16:creationId xmlns:a16="http://schemas.microsoft.com/office/drawing/2014/main" id="{44BFECD3-CC76-3365-4646-5B4370DFB7F7}"/>
              </a:ext>
            </a:extLst>
          </p:cNvPr>
          <p:cNvPicPr>
            <a:picLocks noChangeAspect="1"/>
          </p:cNvPicPr>
          <p:nvPr/>
        </p:nvPicPr>
        <p:blipFill>
          <a:blip r:embed="rId2"/>
          <a:stretch>
            <a:fillRect/>
          </a:stretch>
        </p:blipFill>
        <p:spPr>
          <a:xfrm>
            <a:off x="1171008" y="1375659"/>
            <a:ext cx="9587914" cy="4106682"/>
          </a:xfrm>
          <a:prstGeom prst="rect">
            <a:avLst/>
          </a:prstGeom>
        </p:spPr>
      </p:pic>
    </p:spTree>
    <p:extLst>
      <p:ext uri="{BB962C8B-B14F-4D97-AF65-F5344CB8AC3E}">
        <p14:creationId xmlns:p14="http://schemas.microsoft.com/office/powerpoint/2010/main" val="3655586709"/>
      </p:ext>
    </p:extLst>
  </p:cSld>
  <p:clrMapOvr>
    <a:masterClrMapping/>
  </p:clrMapOvr>
</p:sld>
</file>

<file path=ppt/theme/theme1.xml><?xml version="1.0" encoding="utf-8"?>
<a:theme xmlns:a="http://schemas.openxmlformats.org/drawingml/2006/main" name="Parc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5335</TotalTime>
  <Words>772</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Abadi</vt:lpstr>
      <vt:lpstr>Arial</vt:lpstr>
      <vt:lpstr>Calibri</vt:lpstr>
      <vt:lpstr>Gill Sans MT</vt:lpstr>
      <vt:lpstr>Times New Roman</vt:lpstr>
      <vt:lpstr>Wingdings</vt:lpstr>
      <vt:lpstr>Wingdings 3</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S</dc:creator>
  <cp:lastModifiedBy>CSML- 612</cp:lastModifiedBy>
  <cp:revision>10</cp:revision>
  <dcterms:created xsi:type="dcterms:W3CDTF">2023-11-17T12:54:00Z</dcterms:created>
  <dcterms:modified xsi:type="dcterms:W3CDTF">2023-12-08T04:25:47Z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2023-12-08T04:24:26Z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a4507970-bbe0-4aea-998e-8efa3faf18f7</vt:lpwstr>
  </property>
  <property fmtid="{D5CDD505-2E9C-101B-9397-08002B2CF9AE}" pid="7" name="MSIP_Label_defa4170-0d19-0005-0004-bc88714345d2_ActionId">
    <vt:lpwstr>a57cb2d8-4efc-406a-825c-73c8fff71544</vt:lpwstr>
  </property>
  <property fmtid="{D5CDD505-2E9C-101B-9397-08002B2CF9AE}" pid="8" name="MSIP_Label_defa4170-0d19-0005-0004-bc88714345d2_ContentBits">
    <vt:lpwstr>0</vt:lpwstr>
  </property>
</Properties>
</file>