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5" r:id="rId5"/>
    <p:sldId id="258" r:id="rId6"/>
    <p:sldId id="266" r:id="rId7"/>
    <p:sldId id="260" r:id="rId8"/>
    <p:sldId id="261" r:id="rId9"/>
    <p:sldId id="262"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BE9597A-F228-492F-9409-45BAA6824C36}"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BB6B648-724B-4AD8-9DA1-A11969DBF5BD}" type="slidenum">
              <a:rPr lang="en-IN" smtClean="0"/>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BE9597A-F228-492F-9409-45BAA6824C36}"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BB6B648-724B-4AD8-9DA1-A11969DBF5BD}" type="slidenum">
              <a:rPr lang="en-IN" smtClean="0"/>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BE9597A-F228-492F-9409-45BAA6824C36}"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BB6B648-724B-4AD8-9DA1-A11969DBF5BD}"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BE9597A-F228-492F-9409-45BAA6824C36}"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BB6B648-724B-4AD8-9DA1-A11969DBF5BD}"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BE9597A-F228-492F-9409-45BAA6824C36}"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BB6B648-724B-4AD8-9DA1-A11969DBF5BD}" type="slidenum">
              <a:rPr lang="en-IN" smtClean="0"/>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9BE9597A-F228-492F-9409-45BAA6824C36}"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BB6B648-724B-4AD8-9DA1-A11969DBF5BD}" type="slidenum">
              <a:rPr lang="en-IN" smtClean="0"/>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9BE9597A-F228-492F-9409-45BAA6824C36}" type="datetimeFigureOut">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BB6B648-724B-4AD8-9DA1-A11969DBF5BD}" type="slidenum">
              <a:rPr lang="en-IN" smtClean="0"/>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BE9597A-F228-492F-9409-45BAA6824C36}" type="datetimeFigureOut">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BB6B648-724B-4AD8-9DA1-A11969DBF5BD}" type="slidenum">
              <a:rPr lang="en-IN" smtClean="0"/>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E9597A-F228-492F-9409-45BAA6824C36}" type="datetimeFigureOut">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BB6B648-724B-4AD8-9DA1-A11969DBF5BD}"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BE9597A-F228-492F-9409-45BAA6824C36}"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BB6B648-724B-4AD8-9DA1-A11969DBF5BD}" type="slidenum">
              <a:rPr lang="en-IN" smtClean="0"/>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BE9597A-F228-492F-9409-45BAA6824C36}"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BB6B648-724B-4AD8-9DA1-A11969DBF5BD}" type="slidenum">
              <a:rPr lang="en-IN" smtClean="0"/>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E9597A-F228-492F-9409-45BAA6824C36}" type="datetimeFigureOut">
              <a:rPr lang="en-IN" smtClean="0"/>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B6B648-724B-4AD8-9DA1-A11969DBF5BD}"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15654"/>
            <a:ext cx="9144000" cy="2387600"/>
          </a:xfrm>
        </p:spPr>
        <p:txBody>
          <a:bodyPr>
            <a:normAutofit/>
          </a:bodyPr>
          <a:lstStyle/>
          <a:p>
            <a:r>
              <a:rPr lang="en-US" altLang="en-IN" dirty="0"/>
              <a:t>BLUETOOTH HOME AUTOMATION USING 8051</a:t>
            </a:r>
            <a:endParaRPr lang="en-US" altLang="en-IN" dirty="0"/>
          </a:p>
        </p:txBody>
      </p:sp>
      <p:sp>
        <p:nvSpPr>
          <p:cNvPr id="3" name="Subtitle 2"/>
          <p:cNvSpPr>
            <a:spLocks noGrp="1"/>
          </p:cNvSpPr>
          <p:nvPr>
            <p:ph type="subTitle" idx="1"/>
          </p:nvPr>
        </p:nvSpPr>
        <p:spPr>
          <a:xfrm>
            <a:off x="1524000" y="4907756"/>
            <a:ext cx="9144000" cy="1655762"/>
          </a:xfrm>
        </p:spPr>
        <p:txBody>
          <a:bodyPr>
            <a:normAutofit/>
          </a:bodyPr>
          <a:lstStyle/>
          <a:p>
            <a:r>
              <a:rPr lang="en-IN" sz="2000" dirty="0"/>
              <a:t>Done by : </a:t>
            </a:r>
            <a:r>
              <a:rPr lang="en-US" altLang="en-IN" sz="2000" dirty="0"/>
              <a:t>RAMPRASAATH R N</a:t>
            </a:r>
            <a:r>
              <a:rPr lang="en-IN" sz="2000" dirty="0"/>
              <a:t>[RA2211004010</a:t>
            </a:r>
            <a:r>
              <a:rPr lang="en-US" altLang="en-IN" sz="2000" dirty="0"/>
              <a:t>417</a:t>
            </a:r>
            <a:r>
              <a:rPr lang="en-IN" sz="2000" dirty="0"/>
              <a:t>],</a:t>
            </a:r>
            <a:endParaRPr lang="en-IN" sz="2000" dirty="0"/>
          </a:p>
          <a:p>
            <a:r>
              <a:rPr lang="en-IN" sz="2000" dirty="0"/>
              <a:t>		</a:t>
            </a:r>
            <a:r>
              <a:rPr lang="en-US" altLang="en-IN" sz="2000" dirty="0"/>
              <a:t>PRAGADESHWARAN</a:t>
            </a:r>
            <a:r>
              <a:rPr lang="en-IN" sz="2000" dirty="0"/>
              <a:t>[RA2211004010</a:t>
            </a:r>
            <a:r>
              <a:rPr lang="en-US" altLang="en-IN" sz="2000" dirty="0"/>
              <a:t>404</a:t>
            </a:r>
            <a:r>
              <a:rPr lang="en-IN" sz="2000" dirty="0"/>
              <a:t>],</a:t>
            </a:r>
            <a:endParaRPr lang="en-IN" sz="2000" dirty="0"/>
          </a:p>
          <a:p>
            <a:r>
              <a:rPr lang="en-IN" sz="2000" dirty="0"/>
              <a:t>	  </a:t>
            </a:r>
            <a:r>
              <a:rPr lang="en-US" altLang="en-IN" sz="2000" dirty="0"/>
              <a:t>JEROME JULIAN J</a:t>
            </a:r>
            <a:r>
              <a:rPr lang="en-IN" sz="2000" dirty="0"/>
              <a:t>[RA2211004010</a:t>
            </a:r>
            <a:r>
              <a:rPr lang="en-US" altLang="en-IN" sz="2000" dirty="0"/>
              <a:t>411</a:t>
            </a:r>
            <a:r>
              <a:rPr lang="en-IN" sz="2000" dirty="0"/>
              <a:t>]</a:t>
            </a:r>
            <a:r>
              <a:rPr lang="en-US" altLang="en-IN" sz="2000" dirty="0"/>
              <a:t>.</a:t>
            </a:r>
            <a:endParaRPr lang="en-US" altLang="en-IN" sz="2000" dirty="0"/>
          </a:p>
        </p:txBody>
      </p:sp>
      <p:pic>
        <p:nvPicPr>
          <p:cNvPr id="1026" name="Picture 2" descr="SRM Logo - LogoDi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79743" y="0"/>
            <a:ext cx="2212257" cy="717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70231"/>
          </a:xfrm>
        </p:spPr>
        <p:txBody>
          <a:bodyPr/>
          <a:lstStyle/>
          <a:p>
            <a:r>
              <a:rPr lang="en-IN" b="1" dirty="0"/>
              <a:t>Conclusion &amp; Future Scope</a:t>
            </a:r>
            <a:endParaRPr lang="en-IN" b="1" dirty="0"/>
          </a:p>
        </p:txBody>
      </p:sp>
      <p:sp>
        <p:nvSpPr>
          <p:cNvPr id="3" name="Subtitle 2"/>
          <p:cNvSpPr>
            <a:spLocks noGrp="1"/>
          </p:cNvSpPr>
          <p:nvPr>
            <p:ph type="subTitle" idx="1"/>
          </p:nvPr>
        </p:nvSpPr>
        <p:spPr>
          <a:xfrm>
            <a:off x="1524000" y="2597207"/>
            <a:ext cx="9144000" cy="3793761"/>
          </a:xfrm>
        </p:spPr>
        <p:txBody>
          <a:bodyPr/>
          <a:lstStyle/>
          <a:p>
            <a:pPr algn="l">
              <a:lnSpc>
                <a:spcPct val="150000"/>
              </a:lnSpc>
            </a:pPr>
            <a:r>
              <a:rPr lang="en-IN" sz="1400" dirty="0"/>
              <a:t>Bluetooth home automation using the 8051 microcontroller provides an affordable, user-friendly solution for wireless control of home appliances. It enhances convenience and energy efficiency, making it ideal for small-scale smart homes.</a:t>
            </a:r>
            <a:endParaRPr lang="en-IN" sz="1400" dirty="0"/>
          </a:p>
          <a:p>
            <a:pPr algn="l">
              <a:lnSpc>
                <a:spcPct val="150000"/>
              </a:lnSpc>
            </a:pPr>
            <a:r>
              <a:rPr lang="en-IN" sz="1400" dirty="0"/>
              <a:t>Future developments could include integrating Wi-Fi or IoT for remote control from anywhere, expanding automation features, and incorporating AI for predictive control and enhanced user experience. This would make the system more versatile, scalable, and aligned with the evolving smart home technology landscape.</a:t>
            </a:r>
            <a:endParaRPr lang="en-IN" sz="1400" dirty="0"/>
          </a:p>
        </p:txBody>
      </p:sp>
      <p:pic>
        <p:nvPicPr>
          <p:cNvPr id="1026" name="Picture 2" descr="SRM Logo - LogoDi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79743" y="0"/>
            <a:ext cx="2212257" cy="717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70231"/>
          </a:xfrm>
        </p:spPr>
        <p:txBody>
          <a:bodyPr/>
          <a:lstStyle/>
          <a:p>
            <a:r>
              <a:rPr lang="en-IN" dirty="0"/>
              <a:t>Introduction</a:t>
            </a:r>
            <a:endParaRPr lang="en-IN" dirty="0"/>
          </a:p>
        </p:txBody>
      </p:sp>
      <p:sp>
        <p:nvSpPr>
          <p:cNvPr id="3" name="Subtitle 2"/>
          <p:cNvSpPr>
            <a:spLocks noGrp="1"/>
          </p:cNvSpPr>
          <p:nvPr>
            <p:ph type="subTitle" idx="1"/>
          </p:nvPr>
        </p:nvSpPr>
        <p:spPr>
          <a:xfrm>
            <a:off x="1524000" y="2597207"/>
            <a:ext cx="9144000" cy="3793761"/>
          </a:xfrm>
        </p:spPr>
        <p:txBody>
          <a:bodyPr>
            <a:normAutofit fontScale="70000"/>
          </a:bodyPr>
          <a:lstStyle/>
          <a:p>
            <a:pPr algn="just">
              <a:lnSpc>
                <a:spcPct val="200000"/>
              </a:lnSpc>
            </a:pPr>
            <a:r>
              <a:rPr lang="en-IN" dirty="0"/>
              <a:t>Bluetooth home automation using an 8051 microcontroller is a system that allows users to control household appliances wirelessly via Bluetooth. The 8051 microcontroller acts as the central unit, interfacing with various devices like lights, fans, and locks. A Bluetooth module, such as HC-05, connects to the microcontroller, receiving commands from a smartphone or other Bluetooth-enabled devices. When a command is sent, the microcontroller processes it and activates or deactivates the connected appliances. This system offers a low-cost, easy-to-implement solution for automating home devices.</a:t>
            </a:r>
            <a:endParaRPr lang="en-IN" dirty="0"/>
          </a:p>
        </p:txBody>
      </p:sp>
      <p:pic>
        <p:nvPicPr>
          <p:cNvPr id="1026" name="Picture 2" descr="SRM Logo - LogoDi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79743" y="0"/>
            <a:ext cx="2212257" cy="717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70231"/>
          </a:xfrm>
        </p:spPr>
        <p:txBody>
          <a:bodyPr/>
          <a:lstStyle/>
          <a:p>
            <a:r>
              <a:rPr lang="en-IN" dirty="0"/>
              <a:t>Objective</a:t>
            </a:r>
            <a:endParaRPr lang="en-IN" dirty="0"/>
          </a:p>
        </p:txBody>
      </p:sp>
      <p:sp>
        <p:nvSpPr>
          <p:cNvPr id="3" name="Subtitle 2"/>
          <p:cNvSpPr>
            <a:spLocks noGrp="1"/>
          </p:cNvSpPr>
          <p:nvPr>
            <p:ph type="subTitle" idx="1"/>
          </p:nvPr>
        </p:nvSpPr>
        <p:spPr>
          <a:xfrm>
            <a:off x="1524000" y="2597207"/>
            <a:ext cx="9144000" cy="3793761"/>
          </a:xfrm>
        </p:spPr>
        <p:txBody>
          <a:bodyPr>
            <a:normAutofit fontScale="60000"/>
          </a:bodyPr>
          <a:lstStyle/>
          <a:p>
            <a:pPr algn="just">
              <a:lnSpc>
                <a:spcPct val="200000"/>
              </a:lnSpc>
            </a:pPr>
            <a:r>
              <a:rPr lang="en-IN" dirty="0"/>
              <a:t>The objective of Bluetooth home automation using the 8051 microcontroller is to revolutionize home living by providing a seamless, wireless control system for household appliances. This project aims to create a robust, scalable solution that integrates Bluetooth technology with the 8051 microcontroller to enable real-time, remote operation of lights, fans, security systems, and more through a simple smartphone interface. By leveraging the reliability of the 8051 microcontroller and the widespread use of Bluetooth, this system enhances convenience, energy management, and security, laying the groundwork for modern smart homes. The overarching goal is to simplify home automation, making it accessible, customizable, and adaptable to future technological advancements, driving the evolution of everyday living spaces into intelligent environments.</a:t>
            </a:r>
            <a:endParaRPr lang="en-IN" dirty="0"/>
          </a:p>
          <a:p>
            <a:pPr>
              <a:lnSpc>
                <a:spcPct val="200000"/>
              </a:lnSpc>
            </a:pPr>
            <a:endParaRPr lang="en-IN" dirty="0"/>
          </a:p>
          <a:p>
            <a:pPr>
              <a:lnSpc>
                <a:spcPct val="200000"/>
              </a:lnSpc>
            </a:pPr>
            <a:endParaRPr lang="en-IN" dirty="0"/>
          </a:p>
          <a:p>
            <a:pPr>
              <a:lnSpc>
                <a:spcPct val="200000"/>
              </a:lnSpc>
            </a:pPr>
            <a:endParaRPr lang="en-IN" dirty="0"/>
          </a:p>
          <a:p>
            <a:pPr>
              <a:lnSpc>
                <a:spcPct val="200000"/>
              </a:lnSpc>
            </a:pPr>
            <a:endParaRPr lang="en-IN" dirty="0"/>
          </a:p>
          <a:p>
            <a:pPr>
              <a:lnSpc>
                <a:spcPct val="200000"/>
              </a:lnSpc>
            </a:pPr>
            <a:endParaRPr lang="en-IN" dirty="0"/>
          </a:p>
          <a:p>
            <a:pPr>
              <a:lnSpc>
                <a:spcPct val="200000"/>
              </a:lnSpc>
            </a:pPr>
            <a:endParaRPr lang="en-IN" dirty="0"/>
          </a:p>
        </p:txBody>
      </p:sp>
      <p:pic>
        <p:nvPicPr>
          <p:cNvPr id="1026" name="Picture 2" descr="SRM Logo - LogoDi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79743" y="0"/>
            <a:ext cx="2212257" cy="717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70231"/>
          </a:xfrm>
        </p:spPr>
        <p:txBody>
          <a:bodyPr/>
          <a:lstStyle/>
          <a:p>
            <a:r>
              <a:rPr lang="en-IN" dirty="0"/>
              <a:t>System Components</a:t>
            </a:r>
            <a:endParaRPr lang="en-IN" dirty="0"/>
          </a:p>
        </p:txBody>
      </p:sp>
      <p:sp>
        <p:nvSpPr>
          <p:cNvPr id="3" name="Subtitle 2"/>
          <p:cNvSpPr>
            <a:spLocks noGrp="1"/>
          </p:cNvSpPr>
          <p:nvPr>
            <p:ph type="subTitle" idx="1"/>
          </p:nvPr>
        </p:nvSpPr>
        <p:spPr>
          <a:xfrm>
            <a:off x="1524000" y="2597207"/>
            <a:ext cx="9144000" cy="3793761"/>
          </a:xfrm>
        </p:spPr>
        <p:txBody>
          <a:bodyPr>
            <a:normAutofit fontScale="60000"/>
          </a:bodyPr>
          <a:lstStyle/>
          <a:p>
            <a:pPr algn="just">
              <a:lnSpc>
                <a:spcPct val="150000"/>
              </a:lnSpc>
            </a:pPr>
            <a:r>
              <a:rPr lang="en-IN" dirty="0"/>
              <a:t>The system components for Bluetooth home automation using the 8051 microcontroller typically include:</a:t>
            </a:r>
            <a:endParaRPr lang="en-IN" dirty="0"/>
          </a:p>
          <a:p>
            <a:pPr algn="just">
              <a:lnSpc>
                <a:spcPct val="150000"/>
              </a:lnSpc>
            </a:pPr>
            <a:r>
              <a:rPr lang="en-IN" b="1" dirty="0"/>
              <a:t>8051 Microcontroller:</a:t>
            </a:r>
            <a:r>
              <a:rPr lang="en-IN" dirty="0"/>
              <a:t> The central processing unit that controls and processes signals to manage home appliances.</a:t>
            </a:r>
            <a:endParaRPr lang="en-IN" dirty="0"/>
          </a:p>
          <a:p>
            <a:pPr algn="just">
              <a:lnSpc>
                <a:spcPct val="150000"/>
              </a:lnSpc>
            </a:pPr>
            <a:r>
              <a:rPr lang="en-IN" b="1" dirty="0"/>
              <a:t>Bluetooth Module (HC-05/HC-06):</a:t>
            </a:r>
            <a:r>
              <a:rPr lang="en-IN" dirty="0"/>
              <a:t> Facilitates wireless communication between the smartphone and the microcontroller.</a:t>
            </a:r>
            <a:endParaRPr lang="en-IN" dirty="0"/>
          </a:p>
          <a:p>
            <a:pPr algn="just">
              <a:lnSpc>
                <a:spcPct val="150000"/>
              </a:lnSpc>
            </a:pPr>
            <a:r>
              <a:rPr lang="en-IN" b="1" dirty="0"/>
              <a:t>Smartphone:</a:t>
            </a:r>
            <a:r>
              <a:rPr lang="en-IN" dirty="0"/>
              <a:t> Acts as the user interface, sending control commands to the Bluetooth module.</a:t>
            </a:r>
            <a:endParaRPr lang="en-IN" dirty="0"/>
          </a:p>
          <a:p>
            <a:pPr algn="just">
              <a:lnSpc>
                <a:spcPct val="150000"/>
              </a:lnSpc>
            </a:pPr>
            <a:r>
              <a:rPr lang="en-IN" b="1" dirty="0"/>
              <a:t>Relay Module:</a:t>
            </a:r>
            <a:r>
              <a:rPr lang="en-IN" dirty="0"/>
              <a:t> Electrically isolates and controls high-power devices (e.g., lights, fans) using signals from the microcontroller.</a:t>
            </a:r>
            <a:endParaRPr lang="en-IN" dirty="0"/>
          </a:p>
          <a:p>
            <a:pPr algn="just">
              <a:lnSpc>
                <a:spcPct val="150000"/>
              </a:lnSpc>
            </a:pPr>
            <a:r>
              <a:rPr lang="en-IN" b="1" dirty="0"/>
              <a:t>Power Supply Unit:</a:t>
            </a:r>
            <a:r>
              <a:rPr lang="en-IN" dirty="0"/>
              <a:t> Provides the required voltage and current to the microcontroller and other components.</a:t>
            </a:r>
            <a:endParaRPr lang="en-IN" dirty="0"/>
          </a:p>
          <a:p>
            <a:pPr algn="just">
              <a:lnSpc>
                <a:spcPct val="150000"/>
              </a:lnSpc>
            </a:pPr>
            <a:r>
              <a:rPr lang="en-IN" b="1" dirty="0"/>
              <a:t>Home Appliances:</a:t>
            </a:r>
            <a:r>
              <a:rPr lang="en-IN" dirty="0"/>
              <a:t> Devices like lights, fans, or locks, controlled by the system via relays.</a:t>
            </a:r>
            <a:endParaRPr lang="en-IN" dirty="0"/>
          </a:p>
        </p:txBody>
      </p:sp>
      <p:pic>
        <p:nvPicPr>
          <p:cNvPr id="1026" name="Picture 2" descr="SRM Logo - LogoDi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79743" y="0"/>
            <a:ext cx="2212257" cy="717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70231"/>
          </a:xfrm>
        </p:spPr>
        <p:txBody>
          <a:bodyPr/>
          <a:lstStyle/>
          <a:p>
            <a:r>
              <a:rPr lang="en-IN" dirty="0"/>
              <a:t>Working Principle</a:t>
            </a:r>
            <a:endParaRPr lang="en-IN" dirty="0"/>
          </a:p>
        </p:txBody>
      </p:sp>
      <p:sp>
        <p:nvSpPr>
          <p:cNvPr id="3" name="Subtitle 2"/>
          <p:cNvSpPr>
            <a:spLocks noGrp="1"/>
          </p:cNvSpPr>
          <p:nvPr>
            <p:ph type="subTitle" idx="1"/>
          </p:nvPr>
        </p:nvSpPr>
        <p:spPr>
          <a:xfrm>
            <a:off x="1524000" y="2597207"/>
            <a:ext cx="9144000" cy="3793761"/>
          </a:xfrm>
        </p:spPr>
        <p:txBody>
          <a:bodyPr>
            <a:normAutofit fontScale="80000"/>
          </a:bodyPr>
          <a:lstStyle/>
          <a:p>
            <a:pPr algn="just">
              <a:lnSpc>
                <a:spcPct val="200000"/>
              </a:lnSpc>
            </a:pPr>
            <a:r>
              <a:rPr lang="en-IN" dirty="0"/>
              <a:t>The working principle of Bluetooth home automation using the 8051 microcontroller is simple: A smartphone sends control commands via Bluetooth to the system's Bluetooth module (HC-05). The 8051 microcontroller receives these commands and processes them. Based on the command received, the microcontroller activates or deactivates the corresponding relays, which in turn control the connected appliances like lights, fans, or locks. This allows users to wirelessly control their home devices in real-time.</a:t>
            </a:r>
            <a:endParaRPr lang="en-IN" dirty="0"/>
          </a:p>
        </p:txBody>
      </p:sp>
      <p:pic>
        <p:nvPicPr>
          <p:cNvPr id="1026" name="Picture 2" descr="SRM Logo - LogoDi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79743" y="0"/>
            <a:ext cx="2212257" cy="717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70231"/>
          </a:xfrm>
        </p:spPr>
        <p:txBody>
          <a:bodyPr/>
          <a:lstStyle/>
          <a:p>
            <a:r>
              <a:rPr lang="en-IN" dirty="0"/>
              <a:t>Use Cases</a:t>
            </a:r>
            <a:endParaRPr lang="en-IN" dirty="0"/>
          </a:p>
        </p:txBody>
      </p:sp>
      <p:sp>
        <p:nvSpPr>
          <p:cNvPr id="3" name="Subtitle 2"/>
          <p:cNvSpPr>
            <a:spLocks noGrp="1"/>
          </p:cNvSpPr>
          <p:nvPr>
            <p:ph type="subTitle" idx="1"/>
          </p:nvPr>
        </p:nvSpPr>
        <p:spPr>
          <a:xfrm>
            <a:off x="1524000" y="2192712"/>
            <a:ext cx="9144000" cy="3793761"/>
          </a:xfrm>
        </p:spPr>
        <p:txBody>
          <a:bodyPr>
            <a:noAutofit/>
          </a:bodyPr>
          <a:lstStyle/>
          <a:p>
            <a:pPr marL="457200" indent="-457200" algn="just">
              <a:lnSpc>
                <a:spcPct val="200000"/>
              </a:lnSpc>
              <a:buFont typeface="+mj-lt"/>
              <a:buAutoNum type="arabicPeriod"/>
            </a:pPr>
            <a:r>
              <a:rPr lang="en-IN" sz="1400" b="1" dirty="0"/>
              <a:t>Remote Light Control:</a:t>
            </a:r>
            <a:r>
              <a:rPr lang="en-IN" sz="1400" dirty="0"/>
              <a:t> Users can turn lights on/off or adjust brightness wirelessly from their smartphones.</a:t>
            </a:r>
            <a:endParaRPr lang="en-IN" sz="1400" dirty="0"/>
          </a:p>
          <a:p>
            <a:pPr marL="457200" indent="-457200" algn="just">
              <a:lnSpc>
                <a:spcPct val="200000"/>
              </a:lnSpc>
              <a:buFont typeface="+mj-lt"/>
              <a:buAutoNum type="arabicPeriod"/>
            </a:pPr>
            <a:r>
              <a:rPr lang="en-IN" sz="1400" b="1" dirty="0"/>
              <a:t>Fan Speed Regulation:</a:t>
            </a:r>
            <a:r>
              <a:rPr lang="en-IN" sz="1400" dirty="0"/>
              <a:t> Control fan speed remotely for better comfort and energy efficiency.</a:t>
            </a:r>
            <a:endParaRPr lang="en-IN" sz="1400" dirty="0"/>
          </a:p>
          <a:p>
            <a:pPr marL="457200" indent="-457200" algn="just">
              <a:lnSpc>
                <a:spcPct val="200000"/>
              </a:lnSpc>
              <a:buFont typeface="+mj-lt"/>
              <a:buAutoNum type="arabicPeriod"/>
            </a:pPr>
            <a:r>
              <a:rPr lang="en-IN" sz="1400" b="1" dirty="0"/>
              <a:t>Appliance Scheduling: </a:t>
            </a:r>
            <a:r>
              <a:rPr lang="en-IN" sz="1400" dirty="0"/>
              <a:t>Set timers to automatically turn appliances on or off, improving energy management.</a:t>
            </a:r>
            <a:endParaRPr lang="en-IN" sz="1400" dirty="0"/>
          </a:p>
          <a:p>
            <a:pPr marL="457200" indent="-457200" algn="just">
              <a:lnSpc>
                <a:spcPct val="200000"/>
              </a:lnSpc>
              <a:buFont typeface="+mj-lt"/>
              <a:buAutoNum type="arabicPeriod"/>
            </a:pPr>
            <a:r>
              <a:rPr lang="en-IN" sz="1400" b="1" dirty="0"/>
              <a:t>Smart Door Locking: </a:t>
            </a:r>
            <a:r>
              <a:rPr lang="en-IN" sz="1400" dirty="0"/>
              <a:t>Remotely lock or unlock doors via Bluetooth for enhanced security and convenience.</a:t>
            </a:r>
            <a:endParaRPr lang="en-IN" sz="1400" dirty="0"/>
          </a:p>
          <a:p>
            <a:pPr marL="457200" indent="-457200" algn="just">
              <a:lnSpc>
                <a:spcPct val="200000"/>
              </a:lnSpc>
              <a:buFont typeface="+mj-lt"/>
              <a:buAutoNum type="arabicPeriod"/>
            </a:pPr>
            <a:r>
              <a:rPr lang="en-IN" sz="1400" b="1" dirty="0"/>
              <a:t>Garage Door Automation: </a:t>
            </a:r>
            <a:r>
              <a:rPr lang="en-IN" sz="1400" dirty="0"/>
              <a:t>Open or close the garage door without getting out of the car, simply by using a phone.</a:t>
            </a:r>
            <a:endParaRPr lang="en-IN" sz="1400" dirty="0"/>
          </a:p>
          <a:p>
            <a:pPr marL="457200" indent="-457200" algn="just">
              <a:lnSpc>
                <a:spcPct val="200000"/>
              </a:lnSpc>
              <a:buFont typeface="+mj-lt"/>
              <a:buAutoNum type="arabicPeriod"/>
            </a:pPr>
            <a:r>
              <a:rPr lang="en-IN" sz="1400" b="1" dirty="0"/>
              <a:t>Energy Monitoring: </a:t>
            </a:r>
            <a:r>
              <a:rPr lang="en-IN" sz="1400" dirty="0"/>
              <a:t>Monitor and control high-energy devices to reduce power consumption.</a:t>
            </a:r>
            <a:endParaRPr lang="en-IN" sz="1400" dirty="0"/>
          </a:p>
          <a:p>
            <a:pPr marL="457200" indent="-457200" algn="just">
              <a:lnSpc>
                <a:spcPct val="200000"/>
              </a:lnSpc>
              <a:buFont typeface="+mj-lt"/>
              <a:buAutoNum type="arabicPeriod"/>
            </a:pPr>
            <a:r>
              <a:rPr lang="en-IN" sz="1400" b="1" dirty="0"/>
              <a:t>Customizable Scenes:</a:t>
            </a:r>
            <a:r>
              <a:rPr lang="en-IN" sz="1400" dirty="0"/>
              <a:t> Pre-set multiple appliances to turn on/off together, such as a "Good Morning" or "Movie Night" mode.</a:t>
            </a:r>
            <a:endParaRPr lang="en-IN" sz="1400" dirty="0"/>
          </a:p>
        </p:txBody>
      </p:sp>
      <p:pic>
        <p:nvPicPr>
          <p:cNvPr id="1026" name="Picture 2" descr="SRM Logo - LogoDi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79743" y="0"/>
            <a:ext cx="2212257" cy="7177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70231"/>
          </a:xfrm>
        </p:spPr>
        <p:txBody>
          <a:bodyPr/>
          <a:lstStyle/>
          <a:p>
            <a:r>
              <a:rPr lang="en-IN" dirty="0"/>
              <a:t>Merits</a:t>
            </a:r>
            <a:endParaRPr lang="en-IN" dirty="0"/>
          </a:p>
        </p:txBody>
      </p:sp>
      <p:pic>
        <p:nvPicPr>
          <p:cNvPr id="1026" name="Picture 2" descr="SRM Logo - LogoDi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79743" y="0"/>
            <a:ext cx="2212257" cy="7177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p:cNvSpPr>
            <a:spLocks noGrp="1" noChangeArrowheads="1"/>
          </p:cNvSpPr>
          <p:nvPr>
            <p:ph type="subTitle" idx="1"/>
          </p:nvPr>
        </p:nvSpPr>
        <p:spPr bwMode="auto">
          <a:xfrm>
            <a:off x="1043305" y="2124075"/>
            <a:ext cx="10250805" cy="3415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Wireless Convenience:</a:t>
            </a:r>
            <a:r>
              <a:rPr kumimoji="0" lang="en-US" altLang="en-US" sz="1800" b="0" i="0" u="none" strike="noStrike" cap="none" normalizeH="0" baseline="0" dirty="0">
                <a:ln>
                  <a:noFill/>
                </a:ln>
                <a:solidFill>
                  <a:schemeClr val="tx1"/>
                </a:solidFill>
                <a:effectLst/>
                <a:latin typeface="Arial" panose="020B0604020202020204" pitchFamily="34" charset="0"/>
              </a:rPr>
              <a:t> Enables remote control of home appliances via smartphone, eliminating the need for manual operation.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Cost-Effective:</a:t>
            </a:r>
            <a:r>
              <a:rPr kumimoji="0" lang="en-US" altLang="en-US" sz="1800" b="0" i="0" u="none" strike="noStrike" cap="none" normalizeH="0" baseline="0" dirty="0">
                <a:ln>
                  <a:noFill/>
                </a:ln>
                <a:solidFill>
                  <a:schemeClr val="tx1"/>
                </a:solidFill>
                <a:effectLst/>
                <a:latin typeface="Arial" panose="020B0604020202020204" pitchFamily="34" charset="0"/>
              </a:rPr>
              <a:t> Utilizes affordable components like the 8051 microcontroller and Bluetooth modules, making home automation accessible.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2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Energy Efficiency: </a:t>
            </a:r>
            <a:r>
              <a:rPr kumimoji="0" lang="en-US" altLang="en-US" sz="1800" b="0" i="0" u="none" strike="noStrike" cap="none" normalizeH="0" baseline="0" dirty="0">
                <a:ln>
                  <a:noFill/>
                </a:ln>
                <a:solidFill>
                  <a:schemeClr val="tx1"/>
                </a:solidFill>
                <a:effectLst/>
                <a:latin typeface="Arial" panose="020B0604020202020204" pitchFamily="34" charset="0"/>
              </a:rPr>
              <a:t>Allows users to schedule and manage devices, reducing unnecessary power consumption and optimizing energy use.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70231"/>
          </a:xfrm>
        </p:spPr>
        <p:txBody>
          <a:bodyPr/>
          <a:lstStyle/>
          <a:p>
            <a:r>
              <a:rPr lang="en-IN" dirty="0"/>
              <a:t>Demerits</a:t>
            </a:r>
            <a:endParaRPr lang="en-IN" dirty="0"/>
          </a:p>
        </p:txBody>
      </p:sp>
      <p:pic>
        <p:nvPicPr>
          <p:cNvPr id="1026" name="Picture 2" descr="SRM Logo - LogoDi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79743" y="0"/>
            <a:ext cx="2212257" cy="7177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
          <p:cNvSpPr>
            <a:spLocks noGrp="1" noChangeArrowheads="1"/>
          </p:cNvSpPr>
          <p:nvPr>
            <p:ph type="subTitle" idx="1"/>
          </p:nvPr>
        </p:nvSpPr>
        <p:spPr bwMode="auto">
          <a:xfrm>
            <a:off x="579755" y="2597785"/>
            <a:ext cx="10461625" cy="2480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just" defTabSz="914400" rtl="0" eaLnBrk="0" fontAlgn="base" latinLnBrk="0" hangingPunct="0">
              <a:lnSpc>
                <a:spcPct val="25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Limited Range: </a:t>
            </a:r>
            <a:r>
              <a:rPr kumimoji="0" lang="en-US" altLang="en-US" sz="1400" b="0" i="0" u="none" strike="noStrike" cap="none" normalizeH="0" baseline="0" dirty="0">
                <a:ln>
                  <a:noFill/>
                </a:ln>
                <a:solidFill>
                  <a:schemeClr val="tx1"/>
                </a:solidFill>
                <a:effectLst/>
                <a:latin typeface="Arial" panose="020B0604020202020204" pitchFamily="34" charset="0"/>
              </a:rPr>
              <a:t>Bluetooth's range is relatively short, typically up to 10 meters, restricting control to nearby areas.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25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Device Pairing Issues:</a:t>
            </a:r>
            <a:r>
              <a:rPr kumimoji="0" lang="en-US" altLang="en-US" sz="1400" b="0" i="0" u="none" strike="noStrike" cap="none" normalizeH="0" baseline="0" dirty="0">
                <a:ln>
                  <a:noFill/>
                </a:ln>
                <a:solidFill>
                  <a:schemeClr val="tx1"/>
                </a:solidFill>
                <a:effectLst/>
                <a:latin typeface="Arial" panose="020B0604020202020204" pitchFamily="34" charset="0"/>
              </a:rPr>
              <a:t> Connectivity can be disrupted due to pairing problems or interference from other wireless devices.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250000"/>
              </a:lnSpc>
              <a:spcBef>
                <a:spcPct val="0"/>
              </a:spcBef>
              <a:spcAft>
                <a:spcPct val="0"/>
              </a:spcAft>
              <a:buClrTx/>
              <a:buSz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Lack of Internet Access: </a:t>
            </a:r>
            <a:r>
              <a:rPr kumimoji="0" lang="en-US" altLang="en-US" sz="1400" b="0" i="0" u="none" strike="noStrike" cap="none" normalizeH="0" baseline="0" dirty="0">
                <a:ln>
                  <a:noFill/>
                </a:ln>
                <a:solidFill>
                  <a:schemeClr val="tx1"/>
                </a:solidFill>
                <a:effectLst/>
                <a:latin typeface="Arial" panose="020B0604020202020204" pitchFamily="34" charset="0"/>
              </a:rPr>
              <a:t>Without internet connectivity, the system cannot be controlled remotely from outside the Bluetooth range, limiting its functionality compared to Wi-Fi-based systems.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070231"/>
          </a:xfrm>
        </p:spPr>
        <p:txBody>
          <a:bodyPr/>
          <a:lstStyle/>
          <a:p>
            <a:r>
              <a:rPr lang="en-IN" b="1" dirty="0"/>
              <a:t>Project Photo</a:t>
            </a:r>
            <a:endParaRPr lang="en-IN" b="1" dirty="0"/>
          </a:p>
        </p:txBody>
      </p:sp>
      <p:sp>
        <p:nvSpPr>
          <p:cNvPr id="3" name="Subtitle 2"/>
          <p:cNvSpPr>
            <a:spLocks noGrp="1"/>
          </p:cNvSpPr>
          <p:nvPr>
            <p:ph type="subTitle" idx="1"/>
          </p:nvPr>
        </p:nvSpPr>
        <p:spPr>
          <a:xfrm>
            <a:off x="1015365" y="2192655"/>
            <a:ext cx="10262235" cy="4022090"/>
          </a:xfrm>
        </p:spPr>
        <p:txBody>
          <a:bodyPr/>
          <a:lstStyle/>
          <a:p>
            <a:pPr algn="l"/>
            <a:endParaRPr lang="en-IN" dirty="0"/>
          </a:p>
        </p:txBody>
      </p:sp>
      <p:pic>
        <p:nvPicPr>
          <p:cNvPr id="1026" name="Picture 2" descr="SRM Logo - LogoDix"/>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79743" y="0"/>
            <a:ext cx="2212257" cy="717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2"/>
          <a:stretch>
            <a:fillRect/>
          </a:stretch>
        </p:blipFill>
        <p:spPr>
          <a:xfrm>
            <a:off x="3573780" y="2597785"/>
            <a:ext cx="4243070" cy="3321685"/>
          </a:xfrm>
          <a:prstGeom prst="rect">
            <a:avLst/>
          </a:prstGeom>
        </p:spPr>
      </p:pic>
      <p:sp>
        <p:nvSpPr>
          <p:cNvPr id="8" name="Text Box 7"/>
          <p:cNvSpPr txBox="1"/>
          <p:nvPr/>
        </p:nvSpPr>
        <p:spPr>
          <a:xfrm>
            <a:off x="8401685" y="1681480"/>
            <a:ext cx="4064000" cy="368300"/>
          </a:xfrm>
          <a:prstGeom prst="rect">
            <a:avLst/>
          </a:prstGeom>
          <a:noFill/>
        </p:spPr>
        <p:txBody>
          <a:bodyPr wrap="square" rtlCol="0">
            <a:spAutoFit/>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5040</Words>
  <Application>WPS Presentation</Application>
  <PresentationFormat>Widescreen</PresentationFormat>
  <Paragraphs>63</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SimSun</vt:lpstr>
      <vt:lpstr>Wingdings</vt:lpstr>
      <vt:lpstr>Calibri Light</vt:lpstr>
      <vt:lpstr>Calibri</vt:lpstr>
      <vt:lpstr>Microsoft YaHei</vt:lpstr>
      <vt:lpstr>Arial Unicode MS</vt:lpstr>
      <vt:lpstr>Office Theme</vt:lpstr>
      <vt:lpstr>SOLAR POWERED SMART IRRIGATION SYSTEM</vt:lpstr>
      <vt:lpstr>Introduction</vt:lpstr>
      <vt:lpstr>Objective</vt:lpstr>
      <vt:lpstr>System Components</vt:lpstr>
      <vt:lpstr>Working Principle</vt:lpstr>
      <vt:lpstr>Use Cases</vt:lpstr>
      <vt:lpstr>Merits</vt:lpstr>
      <vt:lpstr>Demerits</vt:lpstr>
      <vt:lpstr>Project Photos</vt:lpstr>
      <vt:lpstr>Conclusion &amp; Future Scope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Rethees R S</dc:creator>
  <cp:lastModifiedBy>RAM PRASAATH RN</cp:lastModifiedBy>
  <cp:revision>2</cp:revision>
  <dcterms:created xsi:type="dcterms:W3CDTF">2024-11-06T04:01:00Z</dcterms:created>
  <dcterms:modified xsi:type="dcterms:W3CDTF">2024-11-11T05:37:46Z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68E25E3C44C24E5783EEE4E90CB8BAB7_13</vt:lpwstr>
  </property>
  <property fmtid="{D5CDD505-2E9C-101B-9397-08002B2CF9AE}" pid="3" name="KSOProductBuildVer">
    <vt:lpwstr>1033-12.2.0.18607</vt:lpwstr>
  </property>
</Properties>
</file>