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8"/>
  </p:notesMasterIdLst>
  <p:sldIdLst>
    <p:sldId id="271" r:id="rId3"/>
    <p:sldId id="300" r:id="rId4"/>
    <p:sldId id="301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9B99"/>
    <a:srgbClr val="B0DEA2"/>
    <a:srgbClr val="0C376A"/>
    <a:srgbClr val="4497A5"/>
    <a:srgbClr val="154468"/>
    <a:srgbClr val="FFFFFF"/>
    <a:srgbClr val="D4B0D6"/>
    <a:srgbClr val="ED79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2" autoAdjust="0"/>
    <p:restoredTop sz="94660"/>
  </p:normalViewPr>
  <p:slideViewPr>
    <p:cSldViewPr snapToGrid="0">
      <p:cViewPr>
        <p:scale>
          <a:sx n="89" d="100"/>
          <a:sy n="89" d="100"/>
        </p:scale>
        <p:origin x="-126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549528-F5C7-404D-85CC-C684C7F8464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A4C830-AE74-4325-905B-AC5FD25A9376}">
      <dgm:prSet phldrT="[Text]" custT="1"/>
      <dgm:spPr/>
      <dgm:t>
        <a:bodyPr/>
        <a:lstStyle/>
        <a:p>
          <a:r>
            <a:rPr lang="en-IN" sz="4000" dirty="0"/>
            <a:t>Real time systems</a:t>
          </a:r>
          <a:endParaRPr lang="en-US" sz="4000" dirty="0"/>
        </a:p>
      </dgm:t>
    </dgm:pt>
    <dgm:pt modelId="{CCA77D83-EBF1-4B0F-BA6B-738995CF3E0A}" type="parTrans" cxnId="{5CE5FB8F-782D-45C4-A0BA-88863F112B07}">
      <dgm:prSet/>
      <dgm:spPr/>
      <dgm:t>
        <a:bodyPr/>
        <a:lstStyle/>
        <a:p>
          <a:endParaRPr lang="en-US"/>
        </a:p>
      </dgm:t>
    </dgm:pt>
    <dgm:pt modelId="{76462A3D-9FD7-4A32-A52E-F2FF8FBFF7EB}" type="sibTrans" cxnId="{5CE5FB8F-782D-45C4-A0BA-88863F112B07}">
      <dgm:prSet/>
      <dgm:spPr/>
      <dgm:t>
        <a:bodyPr/>
        <a:lstStyle/>
        <a:p>
          <a:endParaRPr lang="en-US"/>
        </a:p>
      </dgm:t>
    </dgm:pt>
    <dgm:pt modelId="{21E22087-B31D-45EC-819A-CBA11A3EE35A}">
      <dgm:prSet phldrT="[Text]" custT="1"/>
      <dgm:spPr/>
      <dgm:t>
        <a:bodyPr/>
        <a:lstStyle/>
        <a:p>
          <a:r>
            <a:rPr lang="en-IN" sz="4000" dirty="0"/>
            <a:t>Hard Real time systems</a:t>
          </a:r>
          <a:endParaRPr lang="en-US" sz="4000" dirty="0"/>
        </a:p>
      </dgm:t>
    </dgm:pt>
    <dgm:pt modelId="{7C86E307-29A4-4615-9FAD-24F3A7A718C2}" type="parTrans" cxnId="{E83352D0-08EA-4982-9292-D6B243C95C7E}">
      <dgm:prSet/>
      <dgm:spPr/>
      <dgm:t>
        <a:bodyPr/>
        <a:lstStyle/>
        <a:p>
          <a:endParaRPr lang="en-US"/>
        </a:p>
      </dgm:t>
    </dgm:pt>
    <dgm:pt modelId="{98175AA1-EAB5-4A66-898C-199FD64CBC93}" type="sibTrans" cxnId="{E83352D0-08EA-4982-9292-D6B243C95C7E}">
      <dgm:prSet/>
      <dgm:spPr/>
      <dgm:t>
        <a:bodyPr/>
        <a:lstStyle/>
        <a:p>
          <a:endParaRPr lang="en-US"/>
        </a:p>
      </dgm:t>
    </dgm:pt>
    <dgm:pt modelId="{7D94EAFD-1FD9-4538-8E70-C9F4DABC99C9}">
      <dgm:prSet phldrT="[Text]" custT="1"/>
      <dgm:spPr/>
      <dgm:t>
        <a:bodyPr/>
        <a:lstStyle/>
        <a:p>
          <a:r>
            <a:rPr lang="en-IN" sz="4000" dirty="0"/>
            <a:t>Soft Real time systems</a:t>
          </a:r>
          <a:endParaRPr lang="en-US" sz="4000" dirty="0"/>
        </a:p>
      </dgm:t>
    </dgm:pt>
    <dgm:pt modelId="{018F5806-E617-49B9-A2BE-B9A17665D8F8}" type="parTrans" cxnId="{B37CAA56-EBB1-4670-9D54-B35F20A966F7}">
      <dgm:prSet/>
      <dgm:spPr/>
      <dgm:t>
        <a:bodyPr/>
        <a:lstStyle/>
        <a:p>
          <a:endParaRPr lang="en-US"/>
        </a:p>
      </dgm:t>
    </dgm:pt>
    <dgm:pt modelId="{5F29F059-2901-4021-8839-67671220A595}" type="sibTrans" cxnId="{B37CAA56-EBB1-4670-9D54-B35F20A966F7}">
      <dgm:prSet/>
      <dgm:spPr/>
      <dgm:t>
        <a:bodyPr/>
        <a:lstStyle/>
        <a:p>
          <a:endParaRPr lang="en-US"/>
        </a:p>
      </dgm:t>
    </dgm:pt>
    <dgm:pt modelId="{24953C2A-72F6-49B8-91C4-0633A2F80D42}" type="pres">
      <dgm:prSet presAssocID="{3F549528-F5C7-404D-85CC-C684C7F8464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7B023B9A-ACEB-41B3-A7DC-8A40152AD65B}" type="pres">
      <dgm:prSet presAssocID="{8DA4C830-AE74-4325-905B-AC5FD25A9376}" presName="hierRoot1" presStyleCnt="0">
        <dgm:presLayoutVars>
          <dgm:hierBranch val="init"/>
        </dgm:presLayoutVars>
      </dgm:prSet>
      <dgm:spPr/>
    </dgm:pt>
    <dgm:pt modelId="{F3D73E52-E68F-4699-B5EB-35C6503412FB}" type="pres">
      <dgm:prSet presAssocID="{8DA4C830-AE74-4325-905B-AC5FD25A9376}" presName="rootComposite1" presStyleCnt="0"/>
      <dgm:spPr/>
    </dgm:pt>
    <dgm:pt modelId="{BD62EEDF-96B3-46A1-A250-5849CAEEA50A}" type="pres">
      <dgm:prSet presAssocID="{8DA4C830-AE74-4325-905B-AC5FD25A9376}" presName="rootText1" presStyleLbl="node0" presStyleIdx="0" presStyleCnt="1" custScaleX="107789" custScaleY="5641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56B22A1-8114-46C2-900B-99101B6302A3}" type="pres">
      <dgm:prSet presAssocID="{8DA4C830-AE74-4325-905B-AC5FD25A9376}" presName="rootConnector1" presStyleLbl="node1" presStyleIdx="0" presStyleCnt="0"/>
      <dgm:spPr/>
      <dgm:t>
        <a:bodyPr/>
        <a:lstStyle/>
        <a:p>
          <a:endParaRPr lang="en-IN"/>
        </a:p>
      </dgm:t>
    </dgm:pt>
    <dgm:pt modelId="{E8C3EA7A-0A2E-4D27-ADE8-AB5E152182A9}" type="pres">
      <dgm:prSet presAssocID="{8DA4C830-AE74-4325-905B-AC5FD25A9376}" presName="hierChild2" presStyleCnt="0"/>
      <dgm:spPr/>
    </dgm:pt>
    <dgm:pt modelId="{5577D50C-C7AA-4DDF-BEF0-10D0B599815A}" type="pres">
      <dgm:prSet presAssocID="{7C86E307-29A4-4615-9FAD-24F3A7A718C2}" presName="Name37" presStyleLbl="parChTrans1D2" presStyleIdx="0" presStyleCnt="2"/>
      <dgm:spPr/>
      <dgm:t>
        <a:bodyPr/>
        <a:lstStyle/>
        <a:p>
          <a:endParaRPr lang="en-IN"/>
        </a:p>
      </dgm:t>
    </dgm:pt>
    <dgm:pt modelId="{1B2115D8-A3C4-40A6-91AE-AEF592A7C32F}" type="pres">
      <dgm:prSet presAssocID="{21E22087-B31D-45EC-819A-CBA11A3EE35A}" presName="hierRoot2" presStyleCnt="0">
        <dgm:presLayoutVars>
          <dgm:hierBranch val="init"/>
        </dgm:presLayoutVars>
      </dgm:prSet>
      <dgm:spPr/>
    </dgm:pt>
    <dgm:pt modelId="{9EE6EF0A-969B-4BEF-B15C-D5CA1895C6D2}" type="pres">
      <dgm:prSet presAssocID="{21E22087-B31D-45EC-819A-CBA11A3EE35A}" presName="rootComposite" presStyleCnt="0"/>
      <dgm:spPr/>
    </dgm:pt>
    <dgm:pt modelId="{409D5820-62AA-4BD1-B66B-7B2CF39D1BDF}" type="pres">
      <dgm:prSet presAssocID="{21E22087-B31D-45EC-819A-CBA11A3EE35A}" presName="rootText" presStyleLbl="node2" presStyleIdx="0" presStyleCnt="2" custScaleY="6228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BBF4940-F25D-4942-99C2-18FCCF90D8F4}" type="pres">
      <dgm:prSet presAssocID="{21E22087-B31D-45EC-819A-CBA11A3EE35A}" presName="rootConnector" presStyleLbl="node2" presStyleIdx="0" presStyleCnt="2"/>
      <dgm:spPr/>
      <dgm:t>
        <a:bodyPr/>
        <a:lstStyle/>
        <a:p>
          <a:endParaRPr lang="en-IN"/>
        </a:p>
      </dgm:t>
    </dgm:pt>
    <dgm:pt modelId="{DAA6F9E7-1B73-4FE9-BDAE-39E5A1525097}" type="pres">
      <dgm:prSet presAssocID="{21E22087-B31D-45EC-819A-CBA11A3EE35A}" presName="hierChild4" presStyleCnt="0"/>
      <dgm:spPr/>
    </dgm:pt>
    <dgm:pt modelId="{A90C6C17-B51D-4508-B78E-4A8CC2BA2C99}" type="pres">
      <dgm:prSet presAssocID="{21E22087-B31D-45EC-819A-CBA11A3EE35A}" presName="hierChild5" presStyleCnt="0"/>
      <dgm:spPr/>
    </dgm:pt>
    <dgm:pt modelId="{61D505EA-2826-4E95-BCD2-3D7AF278A21E}" type="pres">
      <dgm:prSet presAssocID="{018F5806-E617-49B9-A2BE-B9A17665D8F8}" presName="Name37" presStyleLbl="parChTrans1D2" presStyleIdx="1" presStyleCnt="2"/>
      <dgm:spPr/>
      <dgm:t>
        <a:bodyPr/>
        <a:lstStyle/>
        <a:p>
          <a:endParaRPr lang="en-IN"/>
        </a:p>
      </dgm:t>
    </dgm:pt>
    <dgm:pt modelId="{C74DD348-AF59-4FCE-8B66-48D21343F746}" type="pres">
      <dgm:prSet presAssocID="{7D94EAFD-1FD9-4538-8E70-C9F4DABC99C9}" presName="hierRoot2" presStyleCnt="0">
        <dgm:presLayoutVars>
          <dgm:hierBranch val="init"/>
        </dgm:presLayoutVars>
      </dgm:prSet>
      <dgm:spPr/>
    </dgm:pt>
    <dgm:pt modelId="{103F7AEE-9A9C-4D79-B569-CA9D09C761B9}" type="pres">
      <dgm:prSet presAssocID="{7D94EAFD-1FD9-4538-8E70-C9F4DABC99C9}" presName="rootComposite" presStyleCnt="0"/>
      <dgm:spPr/>
    </dgm:pt>
    <dgm:pt modelId="{0FB829C3-FCB6-41D6-A2A3-974D13167CA8}" type="pres">
      <dgm:prSet presAssocID="{7D94EAFD-1FD9-4538-8E70-C9F4DABC99C9}" presName="rootText" presStyleLbl="node2" presStyleIdx="1" presStyleCnt="2" custScaleY="5907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7177055-CDDC-4146-A955-DB085E72AE2D}" type="pres">
      <dgm:prSet presAssocID="{7D94EAFD-1FD9-4538-8E70-C9F4DABC99C9}" presName="rootConnector" presStyleLbl="node2" presStyleIdx="1" presStyleCnt="2"/>
      <dgm:spPr/>
      <dgm:t>
        <a:bodyPr/>
        <a:lstStyle/>
        <a:p>
          <a:endParaRPr lang="en-IN"/>
        </a:p>
      </dgm:t>
    </dgm:pt>
    <dgm:pt modelId="{D0ACA934-4A56-499E-83D7-6386817082F1}" type="pres">
      <dgm:prSet presAssocID="{7D94EAFD-1FD9-4538-8E70-C9F4DABC99C9}" presName="hierChild4" presStyleCnt="0"/>
      <dgm:spPr/>
    </dgm:pt>
    <dgm:pt modelId="{02CE9FF5-7633-41EB-AAB7-CD872652B8E9}" type="pres">
      <dgm:prSet presAssocID="{7D94EAFD-1FD9-4538-8E70-C9F4DABC99C9}" presName="hierChild5" presStyleCnt="0"/>
      <dgm:spPr/>
    </dgm:pt>
    <dgm:pt modelId="{15C89757-0B34-4058-8DCB-4F133CFC741C}" type="pres">
      <dgm:prSet presAssocID="{8DA4C830-AE74-4325-905B-AC5FD25A9376}" presName="hierChild3" presStyleCnt="0"/>
      <dgm:spPr/>
    </dgm:pt>
  </dgm:ptLst>
  <dgm:cxnLst>
    <dgm:cxn modelId="{1E641D1C-725F-42C0-9625-992D9A40178F}" type="presOf" srcId="{21E22087-B31D-45EC-819A-CBA11A3EE35A}" destId="{3BBF4940-F25D-4942-99C2-18FCCF90D8F4}" srcOrd="1" destOrd="0" presId="urn:microsoft.com/office/officeart/2005/8/layout/orgChart1"/>
    <dgm:cxn modelId="{F8297E36-22A0-4EB8-A21A-8A14415B642E}" type="presOf" srcId="{8DA4C830-AE74-4325-905B-AC5FD25A9376}" destId="{BD62EEDF-96B3-46A1-A250-5849CAEEA50A}" srcOrd="0" destOrd="0" presId="urn:microsoft.com/office/officeart/2005/8/layout/orgChart1"/>
    <dgm:cxn modelId="{F1767872-4096-4DDE-B6D7-6A834A5E064A}" type="presOf" srcId="{3F549528-F5C7-404D-85CC-C684C7F8464F}" destId="{24953C2A-72F6-49B8-91C4-0633A2F80D42}" srcOrd="0" destOrd="0" presId="urn:microsoft.com/office/officeart/2005/8/layout/orgChart1"/>
    <dgm:cxn modelId="{85693CAC-6E45-41F0-B96B-BEF8339D263B}" type="presOf" srcId="{21E22087-B31D-45EC-819A-CBA11A3EE35A}" destId="{409D5820-62AA-4BD1-B66B-7B2CF39D1BDF}" srcOrd="0" destOrd="0" presId="urn:microsoft.com/office/officeart/2005/8/layout/orgChart1"/>
    <dgm:cxn modelId="{ECFB9BD9-FFAB-43B3-BB1B-3190368862CF}" type="presOf" srcId="{8DA4C830-AE74-4325-905B-AC5FD25A9376}" destId="{E56B22A1-8114-46C2-900B-99101B6302A3}" srcOrd="1" destOrd="0" presId="urn:microsoft.com/office/officeart/2005/8/layout/orgChart1"/>
    <dgm:cxn modelId="{65938647-E309-4D45-AD1B-046901AB7811}" type="presOf" srcId="{7D94EAFD-1FD9-4538-8E70-C9F4DABC99C9}" destId="{0FB829C3-FCB6-41D6-A2A3-974D13167CA8}" srcOrd="0" destOrd="0" presId="urn:microsoft.com/office/officeart/2005/8/layout/orgChart1"/>
    <dgm:cxn modelId="{B37CAA56-EBB1-4670-9D54-B35F20A966F7}" srcId="{8DA4C830-AE74-4325-905B-AC5FD25A9376}" destId="{7D94EAFD-1FD9-4538-8E70-C9F4DABC99C9}" srcOrd="1" destOrd="0" parTransId="{018F5806-E617-49B9-A2BE-B9A17665D8F8}" sibTransId="{5F29F059-2901-4021-8839-67671220A595}"/>
    <dgm:cxn modelId="{D7CCBA58-2F51-467A-B4C1-5FDEE246EBCF}" type="presOf" srcId="{7C86E307-29A4-4615-9FAD-24F3A7A718C2}" destId="{5577D50C-C7AA-4DDF-BEF0-10D0B599815A}" srcOrd="0" destOrd="0" presId="urn:microsoft.com/office/officeart/2005/8/layout/orgChart1"/>
    <dgm:cxn modelId="{2C671E93-0EDE-48A3-A29F-CD5F1F3A9943}" type="presOf" srcId="{7D94EAFD-1FD9-4538-8E70-C9F4DABC99C9}" destId="{D7177055-CDDC-4146-A955-DB085E72AE2D}" srcOrd="1" destOrd="0" presId="urn:microsoft.com/office/officeart/2005/8/layout/orgChart1"/>
    <dgm:cxn modelId="{E83352D0-08EA-4982-9292-D6B243C95C7E}" srcId="{8DA4C830-AE74-4325-905B-AC5FD25A9376}" destId="{21E22087-B31D-45EC-819A-CBA11A3EE35A}" srcOrd="0" destOrd="0" parTransId="{7C86E307-29A4-4615-9FAD-24F3A7A718C2}" sibTransId="{98175AA1-EAB5-4A66-898C-199FD64CBC93}"/>
    <dgm:cxn modelId="{5CE5FB8F-782D-45C4-A0BA-88863F112B07}" srcId="{3F549528-F5C7-404D-85CC-C684C7F8464F}" destId="{8DA4C830-AE74-4325-905B-AC5FD25A9376}" srcOrd="0" destOrd="0" parTransId="{CCA77D83-EBF1-4B0F-BA6B-738995CF3E0A}" sibTransId="{76462A3D-9FD7-4A32-A52E-F2FF8FBFF7EB}"/>
    <dgm:cxn modelId="{8FFE6CAA-EF4B-40FB-9C4D-878375344D63}" type="presOf" srcId="{018F5806-E617-49B9-A2BE-B9A17665D8F8}" destId="{61D505EA-2826-4E95-BCD2-3D7AF278A21E}" srcOrd="0" destOrd="0" presId="urn:microsoft.com/office/officeart/2005/8/layout/orgChart1"/>
    <dgm:cxn modelId="{490EDB7A-864E-46B4-BCB6-7193790F1FFB}" type="presParOf" srcId="{24953C2A-72F6-49B8-91C4-0633A2F80D42}" destId="{7B023B9A-ACEB-41B3-A7DC-8A40152AD65B}" srcOrd="0" destOrd="0" presId="urn:microsoft.com/office/officeart/2005/8/layout/orgChart1"/>
    <dgm:cxn modelId="{EF678412-8CCA-4122-BDAB-000F98009917}" type="presParOf" srcId="{7B023B9A-ACEB-41B3-A7DC-8A40152AD65B}" destId="{F3D73E52-E68F-4699-B5EB-35C6503412FB}" srcOrd="0" destOrd="0" presId="urn:microsoft.com/office/officeart/2005/8/layout/orgChart1"/>
    <dgm:cxn modelId="{166CC7ED-CACF-4449-BDC2-9DD8036ABCE6}" type="presParOf" srcId="{F3D73E52-E68F-4699-B5EB-35C6503412FB}" destId="{BD62EEDF-96B3-46A1-A250-5849CAEEA50A}" srcOrd="0" destOrd="0" presId="urn:microsoft.com/office/officeart/2005/8/layout/orgChart1"/>
    <dgm:cxn modelId="{34D13CCB-311E-4D48-A7D5-84F7C732A690}" type="presParOf" srcId="{F3D73E52-E68F-4699-B5EB-35C6503412FB}" destId="{E56B22A1-8114-46C2-900B-99101B6302A3}" srcOrd="1" destOrd="0" presId="urn:microsoft.com/office/officeart/2005/8/layout/orgChart1"/>
    <dgm:cxn modelId="{3E207BA0-2537-42AB-A2D2-1E28B31CB8E0}" type="presParOf" srcId="{7B023B9A-ACEB-41B3-A7DC-8A40152AD65B}" destId="{E8C3EA7A-0A2E-4D27-ADE8-AB5E152182A9}" srcOrd="1" destOrd="0" presId="urn:microsoft.com/office/officeart/2005/8/layout/orgChart1"/>
    <dgm:cxn modelId="{58D692FB-CE9B-435B-9418-1827E0EFE6F3}" type="presParOf" srcId="{E8C3EA7A-0A2E-4D27-ADE8-AB5E152182A9}" destId="{5577D50C-C7AA-4DDF-BEF0-10D0B599815A}" srcOrd="0" destOrd="0" presId="urn:microsoft.com/office/officeart/2005/8/layout/orgChart1"/>
    <dgm:cxn modelId="{CF443DCD-6ECD-40A9-904E-51EF70C20B76}" type="presParOf" srcId="{E8C3EA7A-0A2E-4D27-ADE8-AB5E152182A9}" destId="{1B2115D8-A3C4-40A6-91AE-AEF592A7C32F}" srcOrd="1" destOrd="0" presId="urn:microsoft.com/office/officeart/2005/8/layout/orgChart1"/>
    <dgm:cxn modelId="{81F2FEBD-572F-4368-894F-9C890AB11DE5}" type="presParOf" srcId="{1B2115D8-A3C4-40A6-91AE-AEF592A7C32F}" destId="{9EE6EF0A-969B-4BEF-B15C-D5CA1895C6D2}" srcOrd="0" destOrd="0" presId="urn:microsoft.com/office/officeart/2005/8/layout/orgChart1"/>
    <dgm:cxn modelId="{95F30BD7-8EBF-4817-8601-E168BFCDA4A5}" type="presParOf" srcId="{9EE6EF0A-969B-4BEF-B15C-D5CA1895C6D2}" destId="{409D5820-62AA-4BD1-B66B-7B2CF39D1BDF}" srcOrd="0" destOrd="0" presId="urn:microsoft.com/office/officeart/2005/8/layout/orgChart1"/>
    <dgm:cxn modelId="{8FB5F150-A66F-4942-B28B-5039A7FE46BE}" type="presParOf" srcId="{9EE6EF0A-969B-4BEF-B15C-D5CA1895C6D2}" destId="{3BBF4940-F25D-4942-99C2-18FCCF90D8F4}" srcOrd="1" destOrd="0" presId="urn:microsoft.com/office/officeart/2005/8/layout/orgChart1"/>
    <dgm:cxn modelId="{46892B94-A59A-4542-9664-2BC8BFA2C223}" type="presParOf" srcId="{1B2115D8-A3C4-40A6-91AE-AEF592A7C32F}" destId="{DAA6F9E7-1B73-4FE9-BDAE-39E5A1525097}" srcOrd="1" destOrd="0" presId="urn:microsoft.com/office/officeart/2005/8/layout/orgChart1"/>
    <dgm:cxn modelId="{D9C7277F-40A3-40EC-B54A-87B2461F72DD}" type="presParOf" srcId="{1B2115D8-A3C4-40A6-91AE-AEF592A7C32F}" destId="{A90C6C17-B51D-4508-B78E-4A8CC2BA2C99}" srcOrd="2" destOrd="0" presId="urn:microsoft.com/office/officeart/2005/8/layout/orgChart1"/>
    <dgm:cxn modelId="{F4387075-EDE6-4833-BCB0-74AA76A04809}" type="presParOf" srcId="{E8C3EA7A-0A2E-4D27-ADE8-AB5E152182A9}" destId="{61D505EA-2826-4E95-BCD2-3D7AF278A21E}" srcOrd="2" destOrd="0" presId="urn:microsoft.com/office/officeart/2005/8/layout/orgChart1"/>
    <dgm:cxn modelId="{E471583E-CB3E-4E61-BBF9-4406B4F3B81B}" type="presParOf" srcId="{E8C3EA7A-0A2E-4D27-ADE8-AB5E152182A9}" destId="{C74DD348-AF59-4FCE-8B66-48D21343F746}" srcOrd="3" destOrd="0" presId="urn:microsoft.com/office/officeart/2005/8/layout/orgChart1"/>
    <dgm:cxn modelId="{1ED8F9E3-DA15-4560-8E6F-5F26E8BCD52B}" type="presParOf" srcId="{C74DD348-AF59-4FCE-8B66-48D21343F746}" destId="{103F7AEE-9A9C-4D79-B569-CA9D09C761B9}" srcOrd="0" destOrd="0" presId="urn:microsoft.com/office/officeart/2005/8/layout/orgChart1"/>
    <dgm:cxn modelId="{D3281AC7-CC80-405D-893C-F277429E1732}" type="presParOf" srcId="{103F7AEE-9A9C-4D79-B569-CA9D09C761B9}" destId="{0FB829C3-FCB6-41D6-A2A3-974D13167CA8}" srcOrd="0" destOrd="0" presId="urn:microsoft.com/office/officeart/2005/8/layout/orgChart1"/>
    <dgm:cxn modelId="{BF9F48E2-2DA3-43D8-85CA-B502AAD12636}" type="presParOf" srcId="{103F7AEE-9A9C-4D79-B569-CA9D09C761B9}" destId="{D7177055-CDDC-4146-A955-DB085E72AE2D}" srcOrd="1" destOrd="0" presId="urn:microsoft.com/office/officeart/2005/8/layout/orgChart1"/>
    <dgm:cxn modelId="{31969974-2F7A-4C6F-94B1-484DD19144C2}" type="presParOf" srcId="{C74DD348-AF59-4FCE-8B66-48D21343F746}" destId="{D0ACA934-4A56-499E-83D7-6386817082F1}" srcOrd="1" destOrd="0" presId="urn:microsoft.com/office/officeart/2005/8/layout/orgChart1"/>
    <dgm:cxn modelId="{1F5E9C1B-97F4-41E4-8310-D4413FCE83F1}" type="presParOf" srcId="{C74DD348-AF59-4FCE-8B66-48D21343F746}" destId="{02CE9FF5-7633-41EB-AAB7-CD872652B8E9}" srcOrd="2" destOrd="0" presId="urn:microsoft.com/office/officeart/2005/8/layout/orgChart1"/>
    <dgm:cxn modelId="{06354FED-CA4E-43AC-9C54-FE06EBFB5C17}" type="presParOf" srcId="{7B023B9A-ACEB-41B3-A7DC-8A40152AD65B}" destId="{15C89757-0B34-4058-8DCB-4F133CFC741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505EA-2826-4E95-BCD2-3D7AF278A21E}">
      <dsp:nvSpPr>
        <dsp:cNvPr id="0" name=""/>
        <dsp:cNvSpPr/>
      </dsp:nvSpPr>
      <dsp:spPr>
        <a:xfrm>
          <a:off x="4064000" y="1919745"/>
          <a:ext cx="2224013" cy="771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985"/>
              </a:lnTo>
              <a:lnTo>
                <a:pt x="2224013" y="385985"/>
              </a:lnTo>
              <a:lnTo>
                <a:pt x="2224013" y="771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77D50C-C7AA-4DDF-BEF0-10D0B599815A}">
      <dsp:nvSpPr>
        <dsp:cNvPr id="0" name=""/>
        <dsp:cNvSpPr/>
      </dsp:nvSpPr>
      <dsp:spPr>
        <a:xfrm>
          <a:off x="1839986" y="1919745"/>
          <a:ext cx="2224013" cy="771971"/>
        </a:xfrm>
        <a:custGeom>
          <a:avLst/>
          <a:gdLst/>
          <a:ahLst/>
          <a:cxnLst/>
          <a:rect l="0" t="0" r="0" b="0"/>
          <a:pathLst>
            <a:path>
              <a:moveTo>
                <a:pt x="2224013" y="0"/>
              </a:moveTo>
              <a:lnTo>
                <a:pt x="2224013" y="385985"/>
              </a:lnTo>
              <a:lnTo>
                <a:pt x="0" y="385985"/>
              </a:lnTo>
              <a:lnTo>
                <a:pt x="0" y="771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62EEDF-96B3-46A1-A250-5849CAEEA50A}">
      <dsp:nvSpPr>
        <dsp:cNvPr id="0" name=""/>
        <dsp:cNvSpPr/>
      </dsp:nvSpPr>
      <dsp:spPr>
        <a:xfrm>
          <a:off x="2082808" y="882914"/>
          <a:ext cx="3962382" cy="10368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000" kern="1200" dirty="0"/>
            <a:t>Real time systems</a:t>
          </a:r>
          <a:endParaRPr lang="en-US" sz="4000" kern="1200" dirty="0"/>
        </a:p>
      </dsp:txBody>
      <dsp:txXfrm>
        <a:off x="2082808" y="882914"/>
        <a:ext cx="3962382" cy="1036831"/>
      </dsp:txXfrm>
    </dsp:sp>
    <dsp:sp modelId="{409D5820-62AA-4BD1-B66B-7B2CF39D1BDF}">
      <dsp:nvSpPr>
        <dsp:cNvPr id="0" name=""/>
        <dsp:cNvSpPr/>
      </dsp:nvSpPr>
      <dsp:spPr>
        <a:xfrm>
          <a:off x="1959" y="2691717"/>
          <a:ext cx="3676054" cy="11448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000" kern="1200" dirty="0"/>
            <a:t>Hard Real time systems</a:t>
          </a:r>
          <a:endParaRPr lang="en-US" sz="4000" kern="1200" dirty="0"/>
        </a:p>
      </dsp:txBody>
      <dsp:txXfrm>
        <a:off x="1959" y="2691717"/>
        <a:ext cx="3676054" cy="1144852"/>
      </dsp:txXfrm>
    </dsp:sp>
    <dsp:sp modelId="{0FB829C3-FCB6-41D6-A2A3-974D13167CA8}">
      <dsp:nvSpPr>
        <dsp:cNvPr id="0" name=""/>
        <dsp:cNvSpPr/>
      </dsp:nvSpPr>
      <dsp:spPr>
        <a:xfrm>
          <a:off x="4449985" y="2691717"/>
          <a:ext cx="3676054" cy="10858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000" kern="1200" dirty="0"/>
            <a:t>Soft Real time systems</a:t>
          </a:r>
          <a:endParaRPr lang="en-US" sz="4000" kern="1200" dirty="0"/>
        </a:p>
      </dsp:txBody>
      <dsp:txXfrm>
        <a:off x="4449985" y="2691717"/>
        <a:ext cx="3676054" cy="10858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977A2-024B-4FE2-8C27-D1BDB2C78712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1AA31-9F5E-4761-975D-2DDD4C02F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89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sky, outdoor, real estate, architecture&#10;&#10;Description automatically generated">
            <a:extLst>
              <a:ext uri="{FF2B5EF4-FFF2-40B4-BE49-F238E27FC236}">
                <a16:creationId xmlns:a16="http://schemas.microsoft.com/office/drawing/2014/main" xmlns="" id="{85ACBEE1-EC20-F0D1-7912-120B950431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74" y="250189"/>
            <a:ext cx="11678651" cy="6357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Details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C8AA-310C-496F-B644-CE23AE5F416B}" type="datetime1">
              <a:rPr lang="en-US" smtClean="0"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C0B9-C475-4FDF-8DD2-FF30D3C761E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813" y="500378"/>
            <a:ext cx="5644907" cy="138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014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1443-E92C-405E-8E0A-A42CF97AC572}" type="datetime1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C0B9-C475-4FDF-8DD2-FF30D3C7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1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FFE9-BDC9-4E86-8FD1-CE1AA5EC81D3}" type="datetime1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C0B9-C475-4FDF-8DD2-FF30D3C761E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1" y="466512"/>
            <a:ext cx="2125133" cy="52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376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sky, outdoor, real estate, architecture&#10;&#10;Description automatically generated">
            <a:extLst>
              <a:ext uri="{FF2B5EF4-FFF2-40B4-BE49-F238E27FC236}">
                <a16:creationId xmlns="" xmlns:a16="http://schemas.microsoft.com/office/drawing/2014/main" id="{85ACBEE1-EC20-F0D1-7912-120B950431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74" y="250189"/>
            <a:ext cx="11678651" cy="6357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Details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C8AA-310C-496F-B644-CE23AE5F416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6/19/2023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C0B9-C475-4FDF-8DD2-FF30D3C761E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813" y="500378"/>
            <a:ext cx="5644907" cy="138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667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105D508E-5B7F-450A-92D8-D8BC2BDB3CF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6/19/2023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en-US" sz="120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38DC0B9-C475-4FDF-8DD2-FF30D3C761E7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99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5C14-7081-4918-BCAD-95FC7F23352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C0B9-C475-4FDF-8DD2-FF30D3C761E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990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EF36B-74E1-4C53-8A1A-66B2FB3A48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C0B9-C475-4FDF-8DD2-FF30D3C761E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564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F237-1100-41A5-83BA-A3C2A022324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C0B9-C475-4FDF-8DD2-FF30D3C761E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378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9F708-B376-4753-A730-0CD0FCF9F8B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C0B9-C475-4FDF-8DD2-FF30D3C761E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6229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340E-EFD4-46CE-A9BA-3983515DAC6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C0B9-C475-4FDF-8DD2-FF30D3C761E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107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0D37-382C-4AFD-8456-512F5DD021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C0B9-C475-4FDF-8DD2-FF30D3C761E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453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105D508E-5B7F-450A-92D8-D8BC2BDB3CF1}" type="datetime1">
              <a:rPr lang="en-US" smtClean="0"/>
              <a:pPr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en-US" sz="120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38DC0B9-C475-4FDF-8DD2-FF30D3C761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099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1ED21-EFCB-4073-8794-BB04DF07454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C0B9-C475-4FDF-8DD2-FF30D3C761E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4474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1443-E92C-405E-8E0A-A42CF97AC57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C0B9-C475-4FDF-8DD2-FF30D3C761E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7826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FFE9-BDC9-4E86-8FD1-CE1AA5EC81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C0B9-C475-4FDF-8DD2-FF30D3C761E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1" y="466512"/>
            <a:ext cx="2125133" cy="52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540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5C14-7081-4918-BCAD-95FC7F233527}" type="datetime1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C0B9-C475-4FDF-8DD2-FF30D3C7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47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EF36B-74E1-4C53-8A1A-66B2FB3A4882}" type="datetime1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C0B9-C475-4FDF-8DD2-FF30D3C7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0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F237-1100-41A5-83BA-A3C2A0223246}" type="datetime1">
              <a:rPr lang="en-US" smtClean="0"/>
              <a:t>6/19/2023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C0B9-C475-4FDF-8DD2-FF30D3C7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5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9F708-B376-4753-A730-0CD0FCF9F8BB}" type="datetime1">
              <a:rPr lang="en-US" smtClean="0"/>
              <a:t>6/19/2023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C0B9-C475-4FDF-8DD2-FF30D3C7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340E-EFD4-46CE-A9BA-3983515DAC66}" type="datetime1">
              <a:rPr lang="en-US" smtClean="0"/>
              <a:t>6/19/2023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C0B9-C475-4FDF-8DD2-FF30D3C7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9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0D37-382C-4AFD-8456-512F5DD0210A}" type="datetime1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C0B9-C475-4FDF-8DD2-FF30D3C7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2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1ED21-EFCB-4073-8794-BB04DF074542}" type="datetime1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C0B9-C475-4FDF-8DD2-FF30D3C7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4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fld id="{658236E5-883E-4D58-BA3E-8BEB259B3270}" type="datetime1">
              <a:rPr lang="en-US" smtClean="0"/>
              <a:pPr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fld id="{D38DC0B9-C475-4FDF-8DD2-FF30D3C761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849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fld id="{658236E5-883E-4D58-BA3E-8BEB259B327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6/19/2023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fld id="{D38DC0B9-C475-4FDF-8DD2-FF30D3C761E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08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0152"/>
            <a:ext cx="12192000" cy="67227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9817" y="3157990"/>
            <a:ext cx="9144000" cy="139456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entury Gothic" panose="020B0502020202020204" pitchFamily="34" charset="0"/>
              </a:rPr>
              <a:t>INTRODUCTION TO EMBEDDED SYSTEMS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1271" y="4559167"/>
            <a:ext cx="9144000" cy="734050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M</a:t>
            </a:r>
            <a:r>
              <a:rPr lang="en-US" dirty="0" smtClean="0">
                <a:latin typeface="Century Gothic" panose="020B0502020202020204" pitchFamily="34" charset="0"/>
              </a:rPr>
              <a:t>r. Ram Prasath S,  AP/ECE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731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mbedded System - ShareTechnote">
            <a:extLst>
              <a:ext uri="{FF2B5EF4-FFF2-40B4-BE49-F238E27FC236}">
                <a16:creationId xmlns:a16="http://schemas.microsoft.com/office/drawing/2014/main" xmlns="" id="{B9BCEF0F-F1B0-452E-BA1B-812B42F9E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07" y="1401166"/>
            <a:ext cx="6826192" cy="484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453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xmlns="" id="{F3060C83-F051-4F0E-ABAD-AA0DFC48B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xmlns="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3783CA14-24A1-485C-8B30-D6A5D8798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9A97C86A-04D6-40F7-AE84-31AB43E6A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xmlns="" id="{FF9F2414-84E8-453E-B1F3-389FDE819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4900E007-A1E5-40BF-887E-74543AB46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42" y="643467"/>
            <a:ext cx="9904115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xmlns="" id="{3ECA69A1-7536-43AC-85EF-C7106179F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22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Embedded System - Characteristics, Types, Advantages &amp; Disadvantages">
            <a:extLst>
              <a:ext uri="{FF2B5EF4-FFF2-40B4-BE49-F238E27FC236}">
                <a16:creationId xmlns:a16="http://schemas.microsoft.com/office/drawing/2014/main" xmlns="" id="{16E6C502-AF2F-4757-901E-2DB33A7D8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471" y="1415538"/>
            <a:ext cx="7803057" cy="485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8EEAD96A-6E56-40BA-938F-025627974A7E}"/>
              </a:ext>
            </a:extLst>
          </p:cNvPr>
          <p:cNvSpPr/>
          <p:nvPr/>
        </p:nvSpPr>
        <p:spPr>
          <a:xfrm>
            <a:off x="882777" y="388969"/>
            <a:ext cx="104264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Classifications of Embedded systems</a:t>
            </a:r>
          </a:p>
        </p:txBody>
      </p:sp>
    </p:spTree>
    <p:extLst>
      <p:ext uri="{BB962C8B-B14F-4D97-AF65-F5344CB8AC3E}">
        <p14:creationId xmlns:p14="http://schemas.microsoft.com/office/powerpoint/2010/main" val="378640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2BC26D8-82FB-445E-AA49-62A77D7C1E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B44330D-EA18-4254-AA95-EB49948539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B1793F4-A780-4564-B178-C124C6C4D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814" y="643467"/>
            <a:ext cx="920837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58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FFCC4BC-2AD5-409B-B63B-48268A8F50C9}"/>
              </a:ext>
            </a:extLst>
          </p:cNvPr>
          <p:cNvSpPr/>
          <p:nvPr/>
        </p:nvSpPr>
        <p:spPr>
          <a:xfrm>
            <a:off x="619433" y="982176"/>
            <a:ext cx="547656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The network router is a standalone embedded system.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It has a </a:t>
            </a:r>
            <a:r>
              <a:rPr lang="en-US" sz="2400" b="1" dirty="0">
                <a:solidFill>
                  <a:srgbClr val="000000"/>
                </a:solidFill>
              </a:rPr>
              <a:t>specialized communication processor</a:t>
            </a:r>
            <a:r>
              <a:rPr lang="en-US" sz="2400" dirty="0">
                <a:solidFill>
                  <a:srgbClr val="000000"/>
                </a:solidFill>
              </a:rPr>
              <a:t>, memory, a number of network ports and </a:t>
            </a:r>
            <a:r>
              <a:rPr lang="en-US" sz="2400" b="1" dirty="0">
                <a:solidFill>
                  <a:srgbClr val="000000"/>
                </a:solidFill>
              </a:rPr>
              <a:t>special software</a:t>
            </a:r>
            <a:r>
              <a:rPr lang="en-US" sz="2400" dirty="0">
                <a:solidFill>
                  <a:srgbClr val="000000"/>
                </a:solidFill>
              </a:rPr>
              <a:t> that implements packet routing algorithms. </a:t>
            </a:r>
          </a:p>
          <a:p>
            <a:pPr algn="just"/>
            <a:endParaRPr lang="en-US" sz="2400" dirty="0">
              <a:solidFill>
                <a:srgbClr val="0000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In other words, the network router is a standalone embedded system that routes packets coming from one port to another, based on a programmed routing algorithm. </a:t>
            </a:r>
          </a:p>
        </p:txBody>
      </p:sp>
      <p:pic>
        <p:nvPicPr>
          <p:cNvPr id="1026" name="Picture 2" descr="Router vs Switch vs Hub vs Modem vs Access Point vs Gateway">
            <a:extLst>
              <a:ext uri="{FF2B5EF4-FFF2-40B4-BE49-F238E27FC236}">
                <a16:creationId xmlns:a16="http://schemas.microsoft.com/office/drawing/2014/main" xmlns="" id="{D554FFB7-9179-4166-8944-441558BA5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169" y="2313243"/>
            <a:ext cx="4172719" cy="212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374EEB0-09E5-47DE-9B7B-E6F65B554EDE}"/>
              </a:ext>
            </a:extLst>
          </p:cNvPr>
          <p:cNvSpPr/>
          <p:nvPr/>
        </p:nvSpPr>
        <p:spPr>
          <a:xfrm>
            <a:off x="619432" y="520511"/>
            <a:ext cx="75148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000000"/>
                </a:solidFill>
              </a:rPr>
              <a:t>Example for an embedded system as a standalone system</a:t>
            </a:r>
          </a:p>
        </p:txBody>
      </p:sp>
    </p:spTree>
    <p:extLst>
      <p:ext uri="{BB962C8B-B14F-4D97-AF65-F5344CB8AC3E}">
        <p14:creationId xmlns:p14="http://schemas.microsoft.com/office/powerpoint/2010/main" val="191880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8CC865B4-5726-46F4-9F72-151948C322F0}"/>
              </a:ext>
            </a:extLst>
          </p:cNvPr>
          <p:cNvSpPr/>
          <p:nvPr/>
        </p:nvSpPr>
        <p:spPr>
          <a:xfrm>
            <a:off x="141668" y="1357636"/>
            <a:ext cx="871899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The </a:t>
            </a:r>
            <a:r>
              <a:rPr lang="en-US" sz="2400" b="1" dirty="0">
                <a:solidFill>
                  <a:srgbClr val="000000"/>
                </a:solidFill>
              </a:rPr>
              <a:t>digital set-top box (DST) </a:t>
            </a:r>
            <a:r>
              <a:rPr lang="en-US" sz="2400" dirty="0">
                <a:solidFill>
                  <a:srgbClr val="000000"/>
                </a:solidFill>
              </a:rPr>
              <a:t>found in many home entertainment systems nowadays.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The digital audio/video decoding system, called the </a:t>
            </a:r>
            <a:r>
              <a:rPr lang="en-US" sz="2400" b="1" dirty="0">
                <a:solidFill>
                  <a:srgbClr val="000000"/>
                </a:solidFill>
              </a:rPr>
              <a:t>A/V decoder</a:t>
            </a:r>
            <a:r>
              <a:rPr lang="en-US" sz="2400" dirty="0">
                <a:solidFill>
                  <a:srgbClr val="000000"/>
                </a:solidFill>
              </a:rPr>
              <a:t>, which is an integral part of the DST, is an embedded system.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The A/V decoder accepts a single multimedia stream and produces sound and video frames as output.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The signals received from the satellite by the DST contain multiple streams or channels.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The </a:t>
            </a:r>
            <a:r>
              <a:rPr lang="en-US" sz="2400" b="1" dirty="0">
                <a:solidFill>
                  <a:srgbClr val="000000"/>
                </a:solidFill>
              </a:rPr>
              <a:t>transport stream decoder in DST </a:t>
            </a:r>
            <a:r>
              <a:rPr lang="en-US" sz="2400" dirty="0">
                <a:solidFill>
                  <a:srgbClr val="000000"/>
                </a:solidFill>
              </a:rPr>
              <a:t>de-multiplexes the incoming multimedia streams into separate channels and feeds only the selected channel to the A/V decoder.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Therefore, the A/V decoder works in conjunction with the transport stream decoder, which is yet another embedded system.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36A8274-A619-4F71-B9AD-4A34B966C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0733" y="1634700"/>
            <a:ext cx="2905125" cy="12573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7ACBF31-123F-4E6C-9BF0-CBB67552769E}"/>
              </a:ext>
            </a:extLst>
          </p:cNvPr>
          <p:cNvSpPr/>
          <p:nvPr/>
        </p:nvSpPr>
        <p:spPr>
          <a:xfrm>
            <a:off x="432823" y="342724"/>
            <a:ext cx="78381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000000"/>
                </a:solidFill>
              </a:rPr>
              <a:t>Example for an embedded system as a part of larger system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2CA6178-AEA5-4C9B-AD66-C4D1E4AF7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0631" y="3282995"/>
            <a:ext cx="2883834" cy="2705682"/>
          </a:xfrm>
          <a:prstGeom prst="rect">
            <a:avLst/>
          </a:prstGeom>
        </p:spPr>
      </p:pic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xmlns="" id="{ED7ED5DD-2EA7-4164-9681-6AE9A10B1084}"/>
              </a:ext>
            </a:extLst>
          </p:cNvPr>
          <p:cNvCxnSpPr>
            <a:cxnSpLocks/>
          </p:cNvCxnSpPr>
          <p:nvPr/>
        </p:nvCxnSpPr>
        <p:spPr>
          <a:xfrm rot="16200000" flipH="1">
            <a:off x="9495912" y="3925119"/>
            <a:ext cx="737419" cy="497347"/>
          </a:xfrm>
          <a:prstGeom prst="curvedConnector3">
            <a:avLst>
              <a:gd name="adj1" fmla="val 28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29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2BC26D8-82FB-445E-AA49-62A77D7C1E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64B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B44330D-EA18-4254-AA95-EB49948539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xmlns="" id="{889F5C77-4250-42C7-B1D1-DFA5B209C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621" y="643467"/>
            <a:ext cx="633075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845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520A72B-6B21-427E-8347-64504F7DB14D}"/>
              </a:ext>
            </a:extLst>
          </p:cNvPr>
          <p:cNvSpPr/>
          <p:nvPr/>
        </p:nvSpPr>
        <p:spPr>
          <a:xfrm>
            <a:off x="4711240" y="247585"/>
            <a:ext cx="18771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2D8AF5C-7ADF-4473-8950-E6FC6BD6A3F1}"/>
              </a:ext>
            </a:extLst>
          </p:cNvPr>
          <p:cNvSpPr/>
          <p:nvPr/>
        </p:nvSpPr>
        <p:spPr>
          <a:xfrm>
            <a:off x="1115134" y="2045700"/>
            <a:ext cx="755367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 electronic or electro-mechanical system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0A88027-75FF-4B94-A9D5-58E0C4E4CF0B}"/>
              </a:ext>
            </a:extLst>
          </p:cNvPr>
          <p:cNvSpPr/>
          <p:nvPr/>
        </p:nvSpPr>
        <p:spPr>
          <a:xfrm>
            <a:off x="1115134" y="2701788"/>
            <a:ext cx="364253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Has a computer in it.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6A635E5-807E-4ABF-A97B-0C7129D19C7F}"/>
              </a:ext>
            </a:extLst>
          </p:cNvPr>
          <p:cNvSpPr/>
          <p:nvPr/>
        </p:nvSpPr>
        <p:spPr>
          <a:xfrm>
            <a:off x="1115134" y="3351729"/>
            <a:ext cx="937160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 be a standalone system or a part of a larger system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467D6CB-0386-4120-B1E2-5FC6BAE458BA}"/>
              </a:ext>
            </a:extLst>
          </p:cNvPr>
          <p:cNvSpPr/>
          <p:nvPr/>
        </p:nvSpPr>
        <p:spPr>
          <a:xfrm>
            <a:off x="577801" y="1315920"/>
            <a:ext cx="413343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 embedded system is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F885161-14B2-4193-9381-7105846EA77F}"/>
              </a:ext>
            </a:extLst>
          </p:cNvPr>
          <p:cNvSpPr/>
          <p:nvPr/>
        </p:nvSpPr>
        <p:spPr>
          <a:xfrm>
            <a:off x="956689" y="4971614"/>
            <a:ext cx="1027862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Specific hardware, Specialized software meant for specific application</a:t>
            </a:r>
          </a:p>
        </p:txBody>
      </p:sp>
    </p:spTree>
    <p:extLst>
      <p:ext uri="{BB962C8B-B14F-4D97-AF65-F5344CB8AC3E}">
        <p14:creationId xmlns:p14="http://schemas.microsoft.com/office/powerpoint/2010/main" val="3435037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A216E54-9B69-42A5-BDBF-B12CDC464677}"/>
              </a:ext>
            </a:extLst>
          </p:cNvPr>
          <p:cNvSpPr/>
          <p:nvPr/>
        </p:nvSpPr>
        <p:spPr>
          <a:xfrm>
            <a:off x="522697" y="1294033"/>
            <a:ext cx="79436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000000"/>
                </a:solidFill>
              </a:rPr>
              <a:t>A real-time system must respond to external inputs and produce new outputs in a limited amount of time. Systems must finish operations by deadline.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9CFA896-F616-4DE3-B089-47113206F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276" y="2465889"/>
            <a:ext cx="6828502" cy="420040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19127F3-1FB6-41E3-90FB-E3EFBD5BE22F}"/>
              </a:ext>
            </a:extLst>
          </p:cNvPr>
          <p:cNvSpPr/>
          <p:nvPr/>
        </p:nvSpPr>
        <p:spPr>
          <a:xfrm>
            <a:off x="3170634" y="94889"/>
            <a:ext cx="52608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Real time Systems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378509E-1747-4A65-B6A3-7DCC35E13109}"/>
              </a:ext>
            </a:extLst>
          </p:cNvPr>
          <p:cNvSpPr/>
          <p:nvPr/>
        </p:nvSpPr>
        <p:spPr>
          <a:xfrm>
            <a:off x="8431434" y="2465889"/>
            <a:ext cx="321094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Deterministic output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49BC788-D6ED-49CE-914D-6FB4DC415F62}"/>
              </a:ext>
            </a:extLst>
          </p:cNvPr>
          <p:cNvSpPr/>
          <p:nvPr/>
        </p:nvSpPr>
        <p:spPr>
          <a:xfrm>
            <a:off x="8420117" y="2989109"/>
            <a:ext cx="323357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within specified time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FB60F6B-8F9A-4B9A-8BC3-4D789A3301FB}"/>
              </a:ext>
            </a:extLst>
          </p:cNvPr>
          <p:cNvSpPr/>
          <p:nvPr/>
        </p:nvSpPr>
        <p:spPr>
          <a:xfrm>
            <a:off x="8431434" y="1894198"/>
            <a:ext cx="289348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28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28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TS characteristics</a:t>
            </a:r>
            <a:endParaRPr lang="en-US" sz="28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8477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mbedded System and Its Real Time Applications">
            <a:extLst>
              <a:ext uri="{FF2B5EF4-FFF2-40B4-BE49-F238E27FC236}">
                <a16:creationId xmlns:a16="http://schemas.microsoft.com/office/drawing/2014/main" xmlns="" id="{634116FF-A460-4498-8591-BE70C436D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67" y="1487653"/>
            <a:ext cx="8305984" cy="46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504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340E-EFD4-46CE-A9BA-3983515DAC66}" type="datetime1">
              <a:rPr lang="en-US" smtClean="0"/>
              <a:t>6/19/2023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C0B9-C475-4FDF-8DD2-FF30D3C761E7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80758" y="1604447"/>
            <a:ext cx="43574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u="sng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Course </a:t>
            </a:r>
            <a:r>
              <a:rPr lang="en-US" sz="4000" u="sng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Code &amp; LTPC</a:t>
            </a:r>
            <a:endParaRPr lang="en-US" sz="4000" u="sng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99758" y="3272512"/>
            <a:ext cx="631942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u="sng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21TD11 </a:t>
            </a:r>
            <a:r>
              <a:rPr lang="en-US" sz="4000" u="sng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EMBEDDED SYSTEMS</a:t>
            </a:r>
          </a:p>
          <a:p>
            <a:pPr algn="ctr"/>
            <a:endParaRPr lang="en-US" sz="4000" u="sng" dirty="0" smtClean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689172"/>
              </p:ext>
            </p:extLst>
          </p:nvPr>
        </p:nvGraphicFramePr>
        <p:xfrm>
          <a:off x="2341093" y="4595951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3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4</a:t>
                      </a:r>
                      <a:endParaRPr lang="en-IN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8614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What are the characteristics of soft real time systems? - Quora">
            <a:extLst>
              <a:ext uri="{FF2B5EF4-FFF2-40B4-BE49-F238E27FC236}">
                <a16:creationId xmlns:a16="http://schemas.microsoft.com/office/drawing/2014/main" xmlns="" id="{9D7EB37A-7241-4A74-89F2-B79FB2F0C5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xmlns="" id="{671EA35A-9B1D-4ABD-8873-8FF51E73A8CA}"/>
              </a:ext>
            </a:extLst>
          </p:cNvPr>
          <p:cNvGraphicFramePr/>
          <p:nvPr/>
        </p:nvGraphicFramePr>
        <p:xfrm>
          <a:off x="498168" y="1221658"/>
          <a:ext cx="8128000" cy="4719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CE9500F-E99C-4E85-B116-D3B2CDAC649D}"/>
              </a:ext>
            </a:extLst>
          </p:cNvPr>
          <p:cNvSpPr/>
          <p:nvPr/>
        </p:nvSpPr>
        <p:spPr>
          <a:xfrm>
            <a:off x="1062637" y="1221658"/>
            <a:ext cx="730815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Classification of Real time Systems</a:t>
            </a:r>
          </a:p>
        </p:txBody>
      </p:sp>
    </p:spTree>
    <p:extLst>
      <p:ext uri="{BB962C8B-B14F-4D97-AF65-F5344CB8AC3E}">
        <p14:creationId xmlns:p14="http://schemas.microsoft.com/office/powerpoint/2010/main" val="2562855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A9A17ED-9F0D-412D-9EB2-BC4C2971BF0D}"/>
              </a:ext>
            </a:extLst>
          </p:cNvPr>
          <p:cNvSpPr/>
          <p:nvPr/>
        </p:nvSpPr>
        <p:spPr>
          <a:xfrm>
            <a:off x="683341" y="1928023"/>
            <a:ext cx="649912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000000"/>
                </a:solidFill>
              </a:rPr>
              <a:t>A hard real-time system is a real-time system that must meet its deadlines with a near-zero degree of flexibility. The deadlines must be met, or catastrophes occur. The cost of such catastrophe is extremely high and can involve human lives.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024F570-B926-4171-AF6A-40CBE2426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392" y="1336526"/>
            <a:ext cx="3778402" cy="25304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646D8E6-749D-4961-92EE-16BD1A086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089" y="4195636"/>
            <a:ext cx="3814023" cy="20362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0686A0E-C872-4590-BD16-A11CEFAA51C7}"/>
              </a:ext>
            </a:extLst>
          </p:cNvPr>
          <p:cNvSpPr txBox="1"/>
          <p:nvPr/>
        </p:nvSpPr>
        <p:spPr>
          <a:xfrm>
            <a:off x="1084006" y="4365208"/>
            <a:ext cx="6098458" cy="1697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Deterministic output in specific time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Zero Tolerance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Otherwise Catastrophic effect</a:t>
            </a:r>
          </a:p>
        </p:txBody>
      </p:sp>
    </p:spTree>
    <p:extLst>
      <p:ext uri="{BB962C8B-B14F-4D97-AF65-F5344CB8AC3E}">
        <p14:creationId xmlns:p14="http://schemas.microsoft.com/office/powerpoint/2010/main" val="74125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CFBE2FE-C3AB-429C-95A2-75C384D60E90}"/>
              </a:ext>
            </a:extLst>
          </p:cNvPr>
          <p:cNvSpPr/>
          <p:nvPr/>
        </p:nvSpPr>
        <p:spPr>
          <a:xfrm>
            <a:off x="459276" y="1194492"/>
            <a:ext cx="7396836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000000"/>
                </a:solidFill>
              </a:rPr>
              <a:t>A soft real-time system is a real-time system that must meet its deadlines but with a degree of flexibility. The deadlines can contain varying levels of tolerance. </a:t>
            </a:r>
          </a:p>
          <a:p>
            <a:pPr algn="just"/>
            <a:endParaRPr lang="en-US" sz="1000" dirty="0">
              <a:solidFill>
                <a:srgbClr val="00000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Missing deadline may result in a degraded performance.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In a soft real-time system, a missed deadline does not result in system failure.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1A32CA2-A6C3-420A-AEF9-C4E1C7C05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9389" y="2125567"/>
            <a:ext cx="2847672" cy="266537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96BE7B6-5E56-44A7-B0FE-CEEABAB74A7D}"/>
              </a:ext>
            </a:extLst>
          </p:cNvPr>
          <p:cNvSpPr/>
          <p:nvPr/>
        </p:nvSpPr>
        <p:spPr>
          <a:xfrm>
            <a:off x="761929" y="4237702"/>
            <a:ext cx="67915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000000"/>
                </a:solidFill>
              </a:rPr>
              <a:t>A typical soft real-time example is a multimedia player. 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</a:rPr>
              <a:t>The player could occasionally skip a video frame or audio sample and a user might not even notice as long as it ran correctly the vast majority of the time.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646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实时性, Real-time">
            <a:extLst>
              <a:ext uri="{FF2B5EF4-FFF2-40B4-BE49-F238E27FC236}">
                <a16:creationId xmlns:a16="http://schemas.microsoft.com/office/drawing/2014/main" xmlns="" id="{CFCCEA22-F180-4EC8-A18E-F6B4B28ED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276" y="1435641"/>
            <a:ext cx="7778210" cy="403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83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760F17CE-B80F-4B27-93C5-EDAA1786FD4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35626" y="2793844"/>
          <a:ext cx="10515600" cy="696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987">
                  <a:extLst>
                    <a:ext uri="{9D8B030D-6E8A-4147-A177-3AD203B41FA5}">
                      <a16:colId xmlns:a16="http://schemas.microsoft.com/office/drawing/2014/main" xmlns="" val="1371350173"/>
                    </a:ext>
                  </a:extLst>
                </a:gridCol>
                <a:gridCol w="5825613">
                  <a:extLst>
                    <a:ext uri="{9D8B030D-6E8A-4147-A177-3AD203B41FA5}">
                      <a16:colId xmlns:a16="http://schemas.microsoft.com/office/drawing/2014/main" xmlns="" val="1978194935"/>
                    </a:ext>
                  </a:extLst>
                </a:gridCol>
              </a:tblGrid>
              <a:tr h="696782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Hard Real time systems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Soft Real time systems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3913905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A8BFF48F-0AB4-49DA-B4CE-B7BB9AC76427}"/>
              </a:ext>
            </a:extLst>
          </p:cNvPr>
          <p:cNvGraphicFramePr/>
          <p:nvPr>
            <p:extLst/>
          </p:nvPr>
        </p:nvGraphicFramePr>
        <p:xfrm>
          <a:off x="1135626" y="4309845"/>
          <a:ext cx="10515600" cy="657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5740">
                  <a:extLst>
                    <a:ext uri="{9D8B030D-6E8A-4147-A177-3AD203B41FA5}">
                      <a16:colId xmlns:a16="http://schemas.microsoft.com/office/drawing/2014/main" xmlns="" val="1894503561"/>
                    </a:ext>
                  </a:extLst>
                </a:gridCol>
                <a:gridCol w="5869860">
                  <a:extLst>
                    <a:ext uri="{9D8B030D-6E8A-4147-A177-3AD203B41FA5}">
                      <a16:colId xmlns:a16="http://schemas.microsoft.com/office/drawing/2014/main" xmlns="" val="4247269787"/>
                    </a:ext>
                  </a:extLst>
                </a:gridCol>
              </a:tblGrid>
              <a:tr h="657045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300" u="none" strike="noStrike" dirty="0">
                          <a:effectLst/>
                        </a:rPr>
                        <a:t>Example: ABS, Aircraft Control</a:t>
                      </a:r>
                      <a:endParaRPr lang="en-IN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233" marR="86233" marT="43116" marB="43116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300" u="none" strike="noStrike" dirty="0">
                          <a:effectLst/>
                        </a:rPr>
                        <a:t>Example : DVD player</a:t>
                      </a:r>
                      <a:endParaRPr lang="en-IN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233" marR="86233" marT="43116" marB="43116"/>
                </a:tc>
                <a:extLst>
                  <a:ext uri="{0D108BD9-81ED-4DB2-BD59-A6C34878D82A}">
                    <a16:rowId xmlns:a16="http://schemas.microsoft.com/office/drawing/2014/main" xmlns="" val="83787768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0DBA34BA-EA6C-4A0E-8F08-25CA90CAD25C}"/>
              </a:ext>
            </a:extLst>
          </p:cNvPr>
          <p:cNvGraphicFramePr/>
          <p:nvPr>
            <p:extLst/>
          </p:nvPr>
        </p:nvGraphicFramePr>
        <p:xfrm>
          <a:off x="1135626" y="3490626"/>
          <a:ext cx="10515600" cy="819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3602">
                  <a:extLst>
                    <a:ext uri="{9D8B030D-6E8A-4147-A177-3AD203B41FA5}">
                      <a16:colId xmlns:a16="http://schemas.microsoft.com/office/drawing/2014/main" xmlns="" val="1263845235"/>
                    </a:ext>
                  </a:extLst>
                </a:gridCol>
                <a:gridCol w="5831998">
                  <a:extLst>
                    <a:ext uri="{9D8B030D-6E8A-4147-A177-3AD203B41FA5}">
                      <a16:colId xmlns:a16="http://schemas.microsoft.com/office/drawing/2014/main" xmlns="" val="2315188895"/>
                    </a:ext>
                  </a:extLst>
                </a:gridCol>
              </a:tblGrid>
              <a:tr h="819219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u="none" strike="noStrike" dirty="0">
                          <a:effectLst/>
                        </a:rPr>
                        <a:t>Zero Tolerance. </a:t>
                      </a:r>
                      <a:endParaRPr lang="en-US" sz="1700" u="none" strike="noStrike" dirty="0">
                        <a:effectLst/>
                      </a:endParaRP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u="none" strike="noStrike" dirty="0">
                          <a:effectLst/>
                        </a:rPr>
                        <a:t>Otherwise Catastrophic effect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630" marR="87630" marT="43815" marB="4381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u="none" strike="noStrike" dirty="0">
                          <a:effectLst/>
                        </a:rPr>
                        <a:t>Slightly flexible tolerance. </a:t>
                      </a:r>
                      <a:endParaRPr lang="en-US" sz="1700" u="none" strike="noStrike" dirty="0">
                        <a:effectLst/>
                      </a:endParaRP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u="none" strike="noStrike" dirty="0">
                          <a:effectLst/>
                        </a:rPr>
                        <a:t>May result in a slightly degraded performance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630" marR="87630" marT="43815" marB="4381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78817468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8511311-01EF-4F7A-865C-08B3DA36C1E5}"/>
              </a:ext>
            </a:extLst>
          </p:cNvPr>
          <p:cNvSpPr/>
          <p:nvPr/>
        </p:nvSpPr>
        <p:spPr>
          <a:xfrm>
            <a:off x="5157441" y="235135"/>
            <a:ext cx="18771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Recap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4B40C58-EA6C-47DB-96DB-13AD6FBF0283}"/>
              </a:ext>
            </a:extLst>
          </p:cNvPr>
          <p:cNvSpPr/>
          <p:nvPr/>
        </p:nvSpPr>
        <p:spPr>
          <a:xfrm>
            <a:off x="1017639" y="1241249"/>
            <a:ext cx="91315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Real time system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421461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C65D4DA-DD76-42A9-8A27-DE82D3809F12}"/>
              </a:ext>
            </a:extLst>
          </p:cNvPr>
          <p:cNvSpPr/>
          <p:nvPr/>
        </p:nvSpPr>
        <p:spPr>
          <a:xfrm>
            <a:off x="1761506" y="1714091"/>
            <a:ext cx="6605191" cy="42473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914400" indent="-914400">
              <a:buAutoNum type="arabicPeriod"/>
            </a:pP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Classroom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indent="-914400">
              <a:buAutoNum type="arabicPeriod"/>
            </a:pP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Quizzes</a:t>
            </a:r>
          </a:p>
          <a:p>
            <a:pPr marL="914400" indent="-914400">
              <a:buAutoNum type="arabicPeriod"/>
            </a:pP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Handouts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indent="-914400">
              <a:buAutoNum type="arabicPeriod"/>
            </a:pP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Lab</a:t>
            </a:r>
          </a:p>
          <a:p>
            <a:pPr marL="914400" indent="-914400">
              <a:buAutoNum type="arabicPeriod"/>
            </a:pP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Projects</a:t>
            </a:r>
          </a:p>
        </p:txBody>
      </p:sp>
    </p:spTree>
    <p:extLst>
      <p:ext uri="{BB962C8B-B14F-4D97-AF65-F5344CB8AC3E}">
        <p14:creationId xmlns:p14="http://schemas.microsoft.com/office/powerpoint/2010/main" val="2209117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6E54236-0DAE-F2E5-E9F2-C566735D1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340E-EFD4-46CE-A9BA-3983515DAC6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65B28DE-C37E-C467-13F8-D5D9B5DAC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97D95F1-E9FA-F914-ACF5-81FA2173B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C0B9-C475-4FDF-8DD2-FF30D3C761E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6F1DEF8C-D120-0FAC-7C82-B98584299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756" y="882127"/>
            <a:ext cx="7157879" cy="18521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B8CFD0C8-D3B1-F11B-491F-8920E092F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376" y="2753961"/>
            <a:ext cx="8283144" cy="360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1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863D1B4-2658-477E-A071-EF906E609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27" y="1071094"/>
            <a:ext cx="11165745" cy="235790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193E82E-B976-44DC-A88C-93396C1DA89B}"/>
              </a:ext>
            </a:extLst>
          </p:cNvPr>
          <p:cNvSpPr/>
          <p:nvPr/>
        </p:nvSpPr>
        <p:spPr>
          <a:xfrm>
            <a:off x="4830364" y="147764"/>
            <a:ext cx="25312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Syllabus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400A2D2-F2F1-42CC-9A09-078A8E004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45" y="3808937"/>
            <a:ext cx="10918509" cy="229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7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B88C02E-9CA7-4191-9D7F-A7B6E1518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07" y="1071094"/>
            <a:ext cx="10839583" cy="249000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EC9D66C-8480-4B47-866D-49F061BB35EC}"/>
              </a:ext>
            </a:extLst>
          </p:cNvPr>
          <p:cNvSpPr/>
          <p:nvPr/>
        </p:nvSpPr>
        <p:spPr>
          <a:xfrm>
            <a:off x="4830364" y="147764"/>
            <a:ext cx="25312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Syllabus</a:t>
            </a:r>
          </a:p>
        </p:txBody>
      </p:sp>
    </p:spTree>
    <p:extLst>
      <p:ext uri="{BB962C8B-B14F-4D97-AF65-F5344CB8AC3E}">
        <p14:creationId xmlns:p14="http://schemas.microsoft.com/office/powerpoint/2010/main" val="743378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2BC26D8-82FB-445E-AA49-62A77D7C1E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B44330D-EA18-4254-AA95-EB49948539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1F17A99-35F6-4739-ADAA-265C1FAF1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276824"/>
            <a:ext cx="10905066" cy="283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592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6DE3A5A-B926-4DF3-B6DA-075AABC89D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5" r="-1" b="1773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899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C697A41-7536-4156-868B-B4555B62B91C}"/>
              </a:ext>
            </a:extLst>
          </p:cNvPr>
          <p:cNvSpPr/>
          <p:nvPr/>
        </p:nvSpPr>
        <p:spPr>
          <a:xfrm>
            <a:off x="691289" y="1227283"/>
            <a:ext cx="78372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000000"/>
                </a:solidFill>
              </a:rPr>
              <a:t>An embedded system is an </a:t>
            </a:r>
            <a:r>
              <a:rPr lang="en-US" sz="2400" b="1" i="1" dirty="0">
                <a:solidFill>
                  <a:srgbClr val="000000"/>
                </a:solidFill>
              </a:rPr>
              <a:t>electronic/electro-mechanical system </a:t>
            </a:r>
            <a:r>
              <a:rPr lang="en-US" sz="2400" i="1" dirty="0">
                <a:solidFill>
                  <a:srgbClr val="000000"/>
                </a:solidFill>
              </a:rPr>
              <a:t>designed to perform a specific function and is combination of both hardware and firmware</a:t>
            </a:r>
            <a:r>
              <a:rPr lang="en-US" sz="2400" dirty="0">
                <a:solidFill>
                  <a:srgbClr val="000000"/>
                </a:solidFill>
              </a:rPr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7D601C9-91D6-43CA-8CC7-A659D767D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71" y="2363148"/>
            <a:ext cx="7382361" cy="41583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AC7A8E6-0307-4C7E-B74B-88CFC72380A3}"/>
              </a:ext>
            </a:extLst>
          </p:cNvPr>
          <p:cNvSpPr txBox="1"/>
          <p:nvPr/>
        </p:nvSpPr>
        <p:spPr>
          <a:xfrm>
            <a:off x="8335589" y="4243715"/>
            <a:ext cx="24920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000000"/>
                </a:solidFill>
              </a:rPr>
              <a:t>specific function 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A672D63-13B7-4A15-A6D1-A3A58BB3EA78}"/>
              </a:ext>
            </a:extLst>
          </p:cNvPr>
          <p:cNvSpPr txBox="1"/>
          <p:nvPr/>
        </p:nvSpPr>
        <p:spPr>
          <a:xfrm>
            <a:off x="8017719" y="5059433"/>
            <a:ext cx="37920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000000"/>
                </a:solidFill>
              </a:rPr>
              <a:t>both hardware and firmware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5E0B4BE-4FB5-4A71-82A1-55E6CAA3A157}"/>
              </a:ext>
            </a:extLst>
          </p:cNvPr>
          <p:cNvSpPr txBox="1"/>
          <p:nvPr/>
        </p:nvSpPr>
        <p:spPr>
          <a:xfrm>
            <a:off x="7778839" y="3228052"/>
            <a:ext cx="461922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000000"/>
                </a:solidFill>
              </a:rPr>
              <a:t>electronic/electro-mechanical system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53155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6" dur="1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8C23CF5-6BE3-4671-A457-570A55641715}"/>
              </a:ext>
            </a:extLst>
          </p:cNvPr>
          <p:cNvSpPr/>
          <p:nvPr/>
        </p:nvSpPr>
        <p:spPr>
          <a:xfrm>
            <a:off x="654591" y="4445219"/>
            <a:ext cx="1124861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000000"/>
                </a:solidFill>
              </a:rPr>
              <a:t>An Embedded system is any electronic device that </a:t>
            </a:r>
            <a:r>
              <a:rPr lang="en-US" sz="2400" b="1" i="1" dirty="0">
                <a:solidFill>
                  <a:srgbClr val="000000"/>
                </a:solidFill>
              </a:rPr>
              <a:t>incorporates a computer </a:t>
            </a:r>
            <a:r>
              <a:rPr lang="en-US" sz="2400" i="1" dirty="0">
                <a:solidFill>
                  <a:srgbClr val="000000"/>
                </a:solidFill>
              </a:rPr>
              <a:t>in its implementation. </a:t>
            </a:r>
          </a:p>
          <a:p>
            <a:r>
              <a:rPr lang="en-US" sz="2400" i="1" dirty="0">
                <a:solidFill>
                  <a:srgbClr val="000000"/>
                </a:solidFill>
              </a:rPr>
              <a:t>The user of an embedded device is often not even aware that a </a:t>
            </a:r>
            <a:r>
              <a:rPr lang="en-US" sz="2400" b="1" i="1" dirty="0">
                <a:solidFill>
                  <a:srgbClr val="000000"/>
                </a:solidFill>
              </a:rPr>
              <a:t>computer is present </a:t>
            </a:r>
            <a:r>
              <a:rPr lang="en-US" sz="2400" i="1" dirty="0">
                <a:solidFill>
                  <a:srgbClr val="000000"/>
                </a:solidFill>
              </a:rPr>
              <a:t>in the device. </a:t>
            </a:r>
            <a:r>
              <a:rPr lang="en-US" sz="2400" dirty="0">
                <a:solidFill>
                  <a:srgbClr val="000000"/>
                </a:solidFill>
              </a:rPr>
              <a:t>The computer may refer to a microprocessor or a microcontroller.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FD85657A-242E-4176-B104-FF38FA3D9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654" y="316075"/>
            <a:ext cx="4657725" cy="762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DF902DB-05BC-45B2-BD0B-899B21B45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610" y="1284668"/>
            <a:ext cx="2256066" cy="31230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16D72DD-BC6F-48F7-AF11-4110E3C754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591" y="1383156"/>
            <a:ext cx="2324100" cy="1285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163784E-7FDD-4D2A-8CC2-E994C78CE3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591" y="2849781"/>
            <a:ext cx="2352675" cy="1409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495C052-0FD5-4C59-8C6B-728E9B935B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4830" y="1606769"/>
            <a:ext cx="1762540" cy="265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72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596</Words>
  <Application>Microsoft Office PowerPoint</Application>
  <PresentationFormat>Custom</PresentationFormat>
  <Paragraphs>79</Paragraphs>
  <Slides>25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Office Theme</vt:lpstr>
      <vt:lpstr>1_Office Theme</vt:lpstr>
      <vt:lpstr>INTRODUCTION TO EMBEDDED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DSAC</dc:creator>
  <cp:lastModifiedBy>staff</cp:lastModifiedBy>
  <cp:revision>32</cp:revision>
  <dcterms:created xsi:type="dcterms:W3CDTF">2023-05-18T12:21:03Z</dcterms:created>
  <dcterms:modified xsi:type="dcterms:W3CDTF">2023-06-19T05:12:38Z</dcterms:modified>
</cp:coreProperties>
</file>