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1" r:id="rId2"/>
    <p:sldId id="310" r:id="rId3"/>
    <p:sldId id="311" r:id="rId4"/>
    <p:sldId id="305" r:id="rId5"/>
    <p:sldId id="306" r:id="rId6"/>
    <p:sldId id="307" r:id="rId7"/>
    <p:sldId id="308" r:id="rId8"/>
    <p:sldId id="278" r:id="rId9"/>
    <p:sldId id="279" r:id="rId10"/>
    <p:sldId id="309" r:id="rId11"/>
    <p:sldId id="302" r:id="rId12"/>
    <p:sldId id="298" r:id="rId13"/>
    <p:sldId id="293" r:id="rId14"/>
    <p:sldId id="292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99"/>
    <a:srgbClr val="B0DEA2"/>
    <a:srgbClr val="0C376A"/>
    <a:srgbClr val="4497A5"/>
    <a:srgbClr val="154468"/>
    <a:srgbClr val="FFFFFF"/>
    <a:srgbClr val="D4B0D6"/>
    <a:srgbClr val="ED7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>
        <p:scale>
          <a:sx n="89" d="100"/>
          <a:sy n="89" d="100"/>
        </p:scale>
        <p:origin x="-1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977A2-024B-4FE2-8C27-D1BDB2C7871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1AA31-9F5E-4761-975D-2DDD4C0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outdoor, real estate, architecture&#10;&#10;Description automatically generated">
            <a:extLst>
              <a:ext uri="{FF2B5EF4-FFF2-40B4-BE49-F238E27FC236}">
                <a16:creationId xmlns:a16="http://schemas.microsoft.com/office/drawing/2014/main" xmlns="" id="{85ACBEE1-EC20-F0D1-7912-120B95043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50189"/>
            <a:ext cx="11678651" cy="6357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Details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8AA-310C-496F-B644-CE23AE5F416B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13" y="500378"/>
            <a:ext cx="5644907" cy="13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1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443-E92C-405E-8E0A-A42CF97AC572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FE9-BDC9-4E86-8FD1-CE1AA5EC81D3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466512"/>
            <a:ext cx="2125133" cy="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05D508E-5B7F-450A-92D8-D8BC2BDB3CF1}" type="datetime1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0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C14-7081-4918-BCAD-95FC7F233527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F36B-74E1-4C53-8A1A-66B2FB3A4882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F237-1100-41A5-83BA-A3C2A0223246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F708-B376-4753-A730-0CD0FCF9F8BB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40E-EFD4-46CE-A9BA-3983515DAC66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0D37-382C-4AFD-8456-512F5DD0210A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ED21-EFCB-4073-8794-BB04DF074542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658236E5-883E-4D58-BA3E-8BEB259B3270}" type="datetime1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817" y="3157990"/>
            <a:ext cx="9144000" cy="13945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Introduction to Embedded Systems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271" y="5034579"/>
            <a:ext cx="9144000" cy="1180350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Mr. Ram Prasath 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CEB86E-7B9C-8A4D-4E3B-983BFF9CEC7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077739-9640-4966-C977-088C11953AB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8DDFAC-E1E9-D4E4-26A5-B47AC970045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A8D02C1-4537-2DEE-341D-27A15C99188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7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mbedded System - ShareTechnote">
            <a:extLst>
              <a:ext uri="{FF2B5EF4-FFF2-40B4-BE49-F238E27FC236}">
                <a16:creationId xmlns:a16="http://schemas.microsoft.com/office/drawing/2014/main" xmlns="" id="{B9BCEF0F-F1B0-452E-BA1B-812B42F9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7" y="609569"/>
            <a:ext cx="7940964" cy="56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5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900E007-A1E5-40BF-887E-74543AB4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76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1793F4-A780-4564-B178-C124C6C4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FCC4BC-2AD5-409B-B63B-48268A8F50C9}"/>
              </a:ext>
            </a:extLst>
          </p:cNvPr>
          <p:cNvSpPr/>
          <p:nvPr/>
        </p:nvSpPr>
        <p:spPr>
          <a:xfrm>
            <a:off x="619433" y="982176"/>
            <a:ext cx="5476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network router is a standalone embedded system.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has a </a:t>
            </a:r>
            <a:r>
              <a:rPr lang="en-US" sz="2400" b="1" dirty="0">
                <a:solidFill>
                  <a:srgbClr val="000000"/>
                </a:solidFill>
              </a:rPr>
              <a:t>specialized communication processor</a:t>
            </a:r>
            <a:r>
              <a:rPr lang="en-US" sz="2400" dirty="0">
                <a:solidFill>
                  <a:srgbClr val="000000"/>
                </a:solidFill>
              </a:rPr>
              <a:t>, memory, a number of network ports and </a:t>
            </a:r>
            <a:r>
              <a:rPr lang="en-US" sz="2400" b="1" dirty="0">
                <a:solidFill>
                  <a:srgbClr val="000000"/>
                </a:solidFill>
              </a:rPr>
              <a:t>special software</a:t>
            </a:r>
            <a:r>
              <a:rPr lang="en-US" sz="2400" dirty="0">
                <a:solidFill>
                  <a:srgbClr val="000000"/>
                </a:solidFill>
              </a:rPr>
              <a:t> that implements packet routing algorithms. 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 other words, the network router is a standalone embedded system that routes packets coming from one port to another, based on a programmed routing algorithm. </a:t>
            </a:r>
          </a:p>
        </p:txBody>
      </p:sp>
      <p:pic>
        <p:nvPicPr>
          <p:cNvPr id="1026" name="Picture 2" descr="Router vs Switch vs Hub vs Modem vs Access Point vs Gateway">
            <a:extLst>
              <a:ext uri="{FF2B5EF4-FFF2-40B4-BE49-F238E27FC236}">
                <a16:creationId xmlns:a16="http://schemas.microsoft.com/office/drawing/2014/main" xmlns="" id="{D554FFB7-9179-4166-8944-441558BA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69" y="2313243"/>
            <a:ext cx="4172719" cy="21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374EEB0-09E5-47DE-9B7B-E6F65B554EDE}"/>
              </a:ext>
            </a:extLst>
          </p:cNvPr>
          <p:cNvSpPr/>
          <p:nvPr/>
        </p:nvSpPr>
        <p:spPr>
          <a:xfrm>
            <a:off x="619432" y="520511"/>
            <a:ext cx="7514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</a:rPr>
              <a:t>Example for an embedded system as a standalone system</a:t>
            </a:r>
          </a:p>
        </p:txBody>
      </p:sp>
    </p:spTree>
    <p:extLst>
      <p:ext uri="{BB962C8B-B14F-4D97-AF65-F5344CB8AC3E}">
        <p14:creationId xmlns:p14="http://schemas.microsoft.com/office/powerpoint/2010/main" val="5442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C865B4-5726-46F4-9F72-151948C322F0}"/>
              </a:ext>
            </a:extLst>
          </p:cNvPr>
          <p:cNvSpPr/>
          <p:nvPr/>
        </p:nvSpPr>
        <p:spPr>
          <a:xfrm>
            <a:off x="432823" y="804389"/>
            <a:ext cx="78166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digital set-top box (DST) </a:t>
            </a:r>
            <a:r>
              <a:rPr lang="en-US" sz="2400" dirty="0">
                <a:solidFill>
                  <a:srgbClr val="000000"/>
                </a:solidFill>
              </a:rPr>
              <a:t>found in many home entertainment systems nowadays.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digital audio/video decoding system, called the </a:t>
            </a:r>
            <a:r>
              <a:rPr lang="en-US" sz="2400" b="1" dirty="0">
                <a:solidFill>
                  <a:srgbClr val="000000"/>
                </a:solidFill>
              </a:rPr>
              <a:t>A/V decoder</a:t>
            </a:r>
            <a:r>
              <a:rPr lang="en-US" sz="2400" dirty="0">
                <a:solidFill>
                  <a:srgbClr val="000000"/>
                </a:solidFill>
              </a:rPr>
              <a:t>, which is an integral part of the DST, is an embedded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A/V decoder accepts a single multimedia stream and produces sound and video frames as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signals received from the satellite by the DST contain multiple streams or channels.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transport stream decoder in DST </a:t>
            </a:r>
            <a:r>
              <a:rPr lang="en-US" sz="2400" dirty="0">
                <a:solidFill>
                  <a:srgbClr val="000000"/>
                </a:solidFill>
              </a:rPr>
              <a:t>de-multiplexes the incoming multimedia streams into separate channels and feeds only the selected channel to the A/V decoder.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Therefore, the A/V decoder works in conjunction with the transport stream decoder, which is yet another embedded system.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6A8274-A619-4F71-B9AD-4A34B966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33" y="1634700"/>
            <a:ext cx="2905125" cy="1257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7ACBF31-123F-4E6C-9BF0-CBB67552769E}"/>
              </a:ext>
            </a:extLst>
          </p:cNvPr>
          <p:cNvSpPr/>
          <p:nvPr/>
        </p:nvSpPr>
        <p:spPr>
          <a:xfrm>
            <a:off x="432823" y="342724"/>
            <a:ext cx="7838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</a:rPr>
              <a:t>Example for an embedded system as a part of larger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CA6178-AEA5-4C9B-AD66-C4D1E4AF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126" y="3429000"/>
            <a:ext cx="3163732" cy="2968289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xmlns="" id="{ED7ED5DD-2EA7-4164-9681-6AE9A10B10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95912" y="3925119"/>
            <a:ext cx="737419" cy="497347"/>
          </a:xfrm>
          <a:prstGeom prst="curvedConnector3">
            <a:avLst>
              <a:gd name="adj1" fmla="val 2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5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xmlns="" id="{889F5C77-4250-42C7-B1D1-DFA5B209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21" y="643467"/>
            <a:ext cx="63307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0155A7C-0E4B-4625-B223-D9B13E2A9F81}"/>
              </a:ext>
            </a:extLst>
          </p:cNvPr>
          <p:cNvSpPr/>
          <p:nvPr/>
        </p:nvSpPr>
        <p:spPr>
          <a:xfrm>
            <a:off x="1948290" y="2417815"/>
            <a:ext cx="8295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TD11 - Embedded 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7BD52D-83B0-4C87-8CBE-610CF919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64" y="3341145"/>
            <a:ext cx="2935866" cy="1380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7E332E6-E21B-4747-B231-9485734F7316}"/>
              </a:ext>
            </a:extLst>
          </p:cNvPr>
          <p:cNvSpPr/>
          <p:nvPr/>
        </p:nvSpPr>
        <p:spPr>
          <a:xfrm>
            <a:off x="3175207" y="1184387"/>
            <a:ext cx="5590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Couse Code &amp; LTPC</a:t>
            </a:r>
          </a:p>
        </p:txBody>
      </p:sp>
    </p:spTree>
    <p:extLst>
      <p:ext uri="{BB962C8B-B14F-4D97-AF65-F5344CB8AC3E}">
        <p14:creationId xmlns:p14="http://schemas.microsoft.com/office/powerpoint/2010/main" val="40691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E54236-0DAE-F2E5-E9F2-C566735D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40E-EFD4-46CE-A9BA-3983515DAC66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65B28DE-C37E-C467-13F8-D5D9B5DA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7D95F1-E9FA-F914-ACF5-81FA217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F1DEF8C-D120-0FAC-7C82-B9858429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6" y="882127"/>
            <a:ext cx="7157879" cy="1852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CFD0C8-D3B1-F11B-491F-8920E092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82" y="2614107"/>
            <a:ext cx="8283144" cy="36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863D1B4-2658-477E-A071-EF906E60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7" y="1071094"/>
            <a:ext cx="11165745" cy="2357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93E82E-B976-44DC-A88C-93396C1DA89B}"/>
              </a:ext>
            </a:extLst>
          </p:cNvPr>
          <p:cNvSpPr/>
          <p:nvPr/>
        </p:nvSpPr>
        <p:spPr>
          <a:xfrm>
            <a:off x="4830364" y="147764"/>
            <a:ext cx="253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Syllabus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00A2D2-F2F1-42CC-9A09-078A8E00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5" y="3808937"/>
            <a:ext cx="10918509" cy="22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88C02E-9CA7-4191-9D7F-A7B6E151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07" y="1071094"/>
            <a:ext cx="10839583" cy="24900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C9D66C-8480-4B47-866D-49F061BB35EC}"/>
              </a:ext>
            </a:extLst>
          </p:cNvPr>
          <p:cNvSpPr/>
          <p:nvPr/>
        </p:nvSpPr>
        <p:spPr>
          <a:xfrm>
            <a:off x="4830364" y="147764"/>
            <a:ext cx="253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378860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F17A99-35F6-4739-ADAA-265C1FAF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6824"/>
            <a:ext cx="10905066" cy="28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4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DE3A5A-B926-4DF3-B6DA-075AABC89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" r="-1" b="177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697A41-7536-4156-868B-B4555B62B91C}"/>
              </a:ext>
            </a:extLst>
          </p:cNvPr>
          <p:cNvSpPr/>
          <p:nvPr/>
        </p:nvSpPr>
        <p:spPr>
          <a:xfrm>
            <a:off x="381551" y="5226801"/>
            <a:ext cx="7837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An embedded system is an </a:t>
            </a:r>
            <a:r>
              <a:rPr lang="en-US" sz="2400" b="1" i="1" dirty="0">
                <a:solidFill>
                  <a:srgbClr val="000000"/>
                </a:solidFill>
              </a:rPr>
              <a:t>electronic/electro-mechanical system </a:t>
            </a:r>
            <a:r>
              <a:rPr lang="en-US" sz="2400" i="1" dirty="0">
                <a:solidFill>
                  <a:srgbClr val="000000"/>
                </a:solidFill>
              </a:rPr>
              <a:t>designed to perform a specific function and is combination of both hardware and firmware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D601C9-91D6-43CA-8CC7-A659D767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2" y="656867"/>
            <a:ext cx="7467143" cy="4206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C7A8E6-0307-4C7E-B74B-88CFC72380A3}"/>
              </a:ext>
            </a:extLst>
          </p:cNvPr>
          <p:cNvSpPr txBox="1"/>
          <p:nvPr/>
        </p:nvSpPr>
        <p:spPr>
          <a:xfrm>
            <a:off x="8399983" y="1808546"/>
            <a:ext cx="2492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specific function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672D63-13B7-4A15-A6D1-A3A58BB3EA78}"/>
              </a:ext>
            </a:extLst>
          </p:cNvPr>
          <p:cNvSpPr txBox="1"/>
          <p:nvPr/>
        </p:nvSpPr>
        <p:spPr>
          <a:xfrm>
            <a:off x="8050938" y="2360860"/>
            <a:ext cx="3792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both hardware and firmware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E0B4BE-4FB5-4A71-82A1-55E6CAA3A157}"/>
              </a:ext>
            </a:extLst>
          </p:cNvPr>
          <p:cNvSpPr txBox="1"/>
          <p:nvPr/>
        </p:nvSpPr>
        <p:spPr>
          <a:xfrm>
            <a:off x="8399983" y="905802"/>
            <a:ext cx="3792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electronic/electro-mechanical system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294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1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C23CF5-6BE3-4671-A457-570A55641715}"/>
              </a:ext>
            </a:extLst>
          </p:cNvPr>
          <p:cNvSpPr/>
          <p:nvPr/>
        </p:nvSpPr>
        <p:spPr>
          <a:xfrm>
            <a:off x="654591" y="4445219"/>
            <a:ext cx="112486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An Embedded system is any electronic device that </a:t>
            </a:r>
            <a:r>
              <a:rPr lang="en-US" sz="2400" b="1" i="1" dirty="0">
                <a:solidFill>
                  <a:srgbClr val="000000"/>
                </a:solidFill>
              </a:rPr>
              <a:t>incorporates a computer </a:t>
            </a:r>
            <a:r>
              <a:rPr lang="en-US" sz="2400" i="1" dirty="0">
                <a:solidFill>
                  <a:srgbClr val="000000"/>
                </a:solidFill>
              </a:rPr>
              <a:t>in its implementation. </a:t>
            </a:r>
          </a:p>
          <a:p>
            <a:r>
              <a:rPr lang="en-US" sz="2400" i="1" dirty="0">
                <a:solidFill>
                  <a:srgbClr val="000000"/>
                </a:solidFill>
              </a:rPr>
              <a:t>The user of an embedded device is often not even aware that a </a:t>
            </a:r>
            <a:r>
              <a:rPr lang="en-US" sz="2400" b="1" i="1" dirty="0">
                <a:solidFill>
                  <a:srgbClr val="000000"/>
                </a:solidFill>
              </a:rPr>
              <a:t>computer is present </a:t>
            </a:r>
            <a:r>
              <a:rPr lang="en-US" sz="2400" i="1" dirty="0">
                <a:solidFill>
                  <a:srgbClr val="000000"/>
                </a:solidFill>
              </a:rPr>
              <a:t>in the device. </a:t>
            </a:r>
            <a:r>
              <a:rPr lang="en-US" sz="2400" dirty="0">
                <a:solidFill>
                  <a:srgbClr val="000000"/>
                </a:solidFill>
              </a:rPr>
              <a:t>The computer may refer to a microprocessor or a microcontroller.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D85657A-242E-4176-B104-FF38FA3D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54" y="316075"/>
            <a:ext cx="4657725" cy="76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F902DB-05BC-45B2-BD0B-899B21B4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10" y="1216860"/>
            <a:ext cx="2305050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6D72DD-BC6F-48F7-AF11-4110E3C75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66" y="843121"/>
            <a:ext cx="2324100" cy="128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63784E-7FDD-4D2A-8CC2-E994C78CE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1" y="2849781"/>
            <a:ext cx="235267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95C052-0FD5-4C59-8C6B-728E9B93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346" y="1486058"/>
            <a:ext cx="1885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297</Words>
  <Application>Microsoft Office PowerPoint</Application>
  <PresentationFormat>Custom</PresentationFormat>
  <Paragraphs>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Embedded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DSAC</dc:creator>
  <cp:lastModifiedBy>staff</cp:lastModifiedBy>
  <cp:revision>30</cp:revision>
  <dcterms:created xsi:type="dcterms:W3CDTF">2023-05-18T12:21:03Z</dcterms:created>
  <dcterms:modified xsi:type="dcterms:W3CDTF">2023-06-19T04:40:23Z</dcterms:modified>
</cp:coreProperties>
</file>