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Lst>
  <p:notesMasterIdLst>
    <p:notesMasterId r:id="rId41"/>
  </p:notesMasterIdLst>
  <p:sldIdLst>
    <p:sldId id="256" r:id="rId4"/>
    <p:sldId id="257" r:id="rId5"/>
    <p:sldId id="258" r:id="rId6"/>
    <p:sldId id="280" r:id="rId7"/>
    <p:sldId id="321" r:id="rId8"/>
    <p:sldId id="322" r:id="rId9"/>
    <p:sldId id="310" r:id="rId10"/>
    <p:sldId id="281" r:id="rId11"/>
    <p:sldId id="292" r:id="rId12"/>
    <p:sldId id="283" r:id="rId13"/>
    <p:sldId id="284" r:id="rId14"/>
    <p:sldId id="285" r:id="rId15"/>
    <p:sldId id="286" r:id="rId16"/>
    <p:sldId id="287" r:id="rId17"/>
    <p:sldId id="288" r:id="rId18"/>
    <p:sldId id="289" r:id="rId19"/>
    <p:sldId id="266" r:id="rId20"/>
    <p:sldId id="276" r:id="rId21"/>
    <p:sldId id="300" r:id="rId22"/>
    <p:sldId id="306" r:id="rId23"/>
    <p:sldId id="315" r:id="rId24"/>
    <p:sldId id="318" r:id="rId25"/>
    <p:sldId id="261" r:id="rId26"/>
    <p:sldId id="296" r:id="rId27"/>
    <p:sldId id="297" r:id="rId28"/>
    <p:sldId id="302" r:id="rId29"/>
    <p:sldId id="308" r:id="rId30"/>
    <p:sldId id="309" r:id="rId31"/>
    <p:sldId id="317" r:id="rId32"/>
    <p:sldId id="314" r:id="rId33"/>
    <p:sldId id="316" r:id="rId34"/>
    <p:sldId id="323" r:id="rId35"/>
    <p:sldId id="324" r:id="rId36"/>
    <p:sldId id="325" r:id="rId37"/>
    <p:sldId id="320" r:id="rId38"/>
    <p:sldId id="298" r:id="rId39"/>
    <p:sldId id="271" r:id="rId40"/>
  </p:sldIdLst>
  <p:sldSz cx="19010313"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55" autoAdjust="0"/>
    <p:restoredTop sz="94660"/>
  </p:normalViewPr>
  <p:slideViewPr>
    <p:cSldViewPr snapToGrid="0">
      <p:cViewPr varScale="1">
        <p:scale>
          <a:sx n="50" d="100"/>
          <a:sy n="50" d="100"/>
        </p:scale>
        <p:origin x="586"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44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4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44"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445"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446"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5EC39A8-F917-4AFC-8D20-8A61A36F1DF3}"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PlaceHolder 1"/>
          <p:cNvSpPr>
            <a:spLocks noGrp="1" noRot="1" noChangeAspect="1"/>
          </p:cNvSpPr>
          <p:nvPr>
            <p:ph type="sldImg"/>
          </p:nvPr>
        </p:nvSpPr>
        <p:spPr>
          <a:xfrm>
            <a:off x="571500" y="1336675"/>
            <a:ext cx="6413500" cy="3606800"/>
          </a:xfrm>
          <a:prstGeom prst="rect">
            <a:avLst/>
          </a:prstGeom>
          <a:ln w="0">
            <a:noFill/>
          </a:ln>
        </p:spPr>
      </p:sp>
      <p:sp>
        <p:nvSpPr>
          <p:cNvPr id="543" name="PlaceHolder 2"/>
          <p:cNvSpPr>
            <a:spLocks noGrp="1"/>
          </p:cNvSpPr>
          <p:nvPr>
            <p:ph type="body"/>
          </p:nvPr>
        </p:nvSpPr>
        <p:spPr>
          <a:xfrm>
            <a:off x="755640" y="5146560"/>
            <a:ext cx="6044400" cy="4209480"/>
          </a:xfrm>
          <a:prstGeom prst="rect">
            <a:avLst/>
          </a:prstGeom>
          <a:noFill/>
          <a:ln w="0">
            <a:noFill/>
          </a:ln>
        </p:spPr>
        <p:txBody>
          <a:bodyPr lIns="0" tIns="0" rIns="0" bIns="0" anchor="t">
            <a:noAutofit/>
          </a:bodyPr>
          <a:lstStyle/>
          <a:p>
            <a:endParaRPr lang="en-US" sz="2000" b="0" strike="noStrike" spc="-1">
              <a:latin typeface="Arial"/>
            </a:endParaRPr>
          </a:p>
        </p:txBody>
      </p:sp>
      <p:sp>
        <p:nvSpPr>
          <p:cNvPr id="544" name="PlaceHolder 3"/>
          <p:cNvSpPr>
            <a:spLocks noGrp="1"/>
          </p:cNvSpPr>
          <p:nvPr>
            <p:ph type="sldNum" idx="4"/>
          </p:nvPr>
        </p:nvSpPr>
        <p:spPr>
          <a:xfrm>
            <a:off x="4280040" y="10156680"/>
            <a:ext cx="3274200" cy="535680"/>
          </a:xfrm>
          <a:prstGeom prst="rect">
            <a:avLst/>
          </a:prstGeom>
          <a:noFill/>
          <a:ln w="0">
            <a:noFill/>
          </a:ln>
        </p:spPr>
        <p:txBody>
          <a:bodyPr lIns="0" tIns="0" rIns="0" bIns="0" anchor="b">
            <a:noAutofit/>
          </a:bodyPr>
          <a:lstStyle>
            <a:lvl1pPr algn="r">
              <a:lnSpc>
                <a:spcPct val="100000"/>
              </a:lnSpc>
              <a:buNone/>
              <a:defRPr lang="cs-CZ" sz="1200" b="0" strike="noStrike" spc="-1">
                <a:latin typeface="Times New Roman"/>
              </a:defRPr>
            </a:lvl1pPr>
          </a:lstStyle>
          <a:p>
            <a:pPr algn="r">
              <a:lnSpc>
                <a:spcPct val="100000"/>
              </a:lnSpc>
              <a:buNone/>
            </a:pPr>
            <a:fld id="{B056082D-F65F-48F9-BB6D-AF0E410C13F0}" type="slidenum">
              <a:rPr lang="cs-CZ" sz="1200" b="0" strike="noStrike" spc="-1">
                <a:latin typeface="Times New Roman"/>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E9154-4B29-7337-9CAF-A39ABEC8D8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E97E00-FB02-0794-6CAD-B6DA13BAE379}"/>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9FC649E6-F1C7-5F2F-EABB-7DD657BD968B}"/>
              </a:ext>
            </a:extLst>
          </p:cNvPr>
          <p:cNvSpPr>
            <a:spLocks noGrp="1"/>
          </p:cNvSpPr>
          <p:nvPr>
            <p:ph type="body" idx="1"/>
          </p:nvPr>
        </p:nvSpPr>
        <p:spPr/>
        <p:txBody>
          <a:bodyPr/>
          <a:lstStyle/>
          <a:p>
            <a:r>
              <a:rPr lang="en-IN" b="1" dirty="0"/>
              <a:t>Refer: </a:t>
            </a:r>
            <a:r>
              <a:rPr lang="en-IN" dirty="0"/>
              <a:t>https://www.betterup.com/blog/problem-statement</a:t>
            </a:r>
          </a:p>
        </p:txBody>
      </p:sp>
      <p:sp>
        <p:nvSpPr>
          <p:cNvPr id="4" name="Slide Number Placeholder 3">
            <a:extLst>
              <a:ext uri="{FF2B5EF4-FFF2-40B4-BE49-F238E27FC236}">
                <a16:creationId xmlns:a16="http://schemas.microsoft.com/office/drawing/2014/main" id="{38B7B2C7-C9BE-C318-8BC6-3034FA6ECF41}"/>
              </a:ext>
            </a:extLst>
          </p:cNvPr>
          <p:cNvSpPr>
            <a:spLocks noGrp="1"/>
          </p:cNvSpPr>
          <p:nvPr>
            <p:ph type="sldNum" idx="3"/>
          </p:nvPr>
        </p:nvSpPr>
        <p:spPr/>
        <p:txBody>
          <a:bodyPr/>
          <a:lstStyle/>
          <a:p>
            <a:pPr algn="r">
              <a:buNone/>
            </a:pPr>
            <a:fld id="{45EC39A8-F917-4AFC-8D20-8A61A36F1DF3}" type="slidenum">
              <a:rPr lang="en-US" sz="1400" b="0" strike="noStrike" spc="-1" smtClean="0">
                <a:latin typeface="Times New Roman"/>
              </a:rPr>
              <a:t>13</a:t>
            </a:fld>
            <a:endParaRPr lang="en-US" sz="1400" b="0" strike="noStrike" spc="-1">
              <a:latin typeface="Times New Roman"/>
            </a:endParaRPr>
          </a:p>
        </p:txBody>
      </p:sp>
    </p:spTree>
    <p:extLst>
      <p:ext uri="{BB962C8B-B14F-4D97-AF65-F5344CB8AC3E}">
        <p14:creationId xmlns:p14="http://schemas.microsoft.com/office/powerpoint/2010/main" val="3777616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71834-C22C-F866-B9BB-9BD870743A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AA322C-C09B-FBB0-A99B-2381893AB428}"/>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550D072F-BB5F-C7AF-0630-6EB22284E6EC}"/>
              </a:ext>
            </a:extLst>
          </p:cNvPr>
          <p:cNvSpPr>
            <a:spLocks noGrp="1"/>
          </p:cNvSpPr>
          <p:nvPr>
            <p:ph type="body" idx="1"/>
          </p:nvPr>
        </p:nvSpPr>
        <p:spPr/>
        <p:txBody>
          <a:bodyPr/>
          <a:lstStyle/>
          <a:p>
            <a:r>
              <a:rPr lang="en-IN" b="1" dirty="0"/>
              <a:t>Refer: </a:t>
            </a:r>
            <a:r>
              <a:rPr lang="en-IN" dirty="0"/>
              <a:t>https://www.betterup.com/blog/problem-statement</a:t>
            </a:r>
          </a:p>
        </p:txBody>
      </p:sp>
      <p:sp>
        <p:nvSpPr>
          <p:cNvPr id="4" name="Slide Number Placeholder 3">
            <a:extLst>
              <a:ext uri="{FF2B5EF4-FFF2-40B4-BE49-F238E27FC236}">
                <a16:creationId xmlns:a16="http://schemas.microsoft.com/office/drawing/2014/main" id="{A674BD2B-0D3A-33C3-9119-5C160C2F20E3}"/>
              </a:ext>
            </a:extLst>
          </p:cNvPr>
          <p:cNvSpPr>
            <a:spLocks noGrp="1"/>
          </p:cNvSpPr>
          <p:nvPr>
            <p:ph type="sldNum" idx="3"/>
          </p:nvPr>
        </p:nvSpPr>
        <p:spPr/>
        <p:txBody>
          <a:bodyPr/>
          <a:lstStyle/>
          <a:p>
            <a:pPr algn="r">
              <a:buNone/>
            </a:pPr>
            <a:fld id="{45EC39A8-F917-4AFC-8D20-8A61A36F1DF3}" type="slidenum">
              <a:rPr lang="en-US" sz="1400" b="0" strike="noStrike" spc="-1" smtClean="0">
                <a:latin typeface="Times New Roman"/>
              </a:rPr>
              <a:t>14</a:t>
            </a:fld>
            <a:endParaRPr lang="en-US" sz="1400" b="0" strike="noStrike" spc="-1">
              <a:latin typeface="Times New Roman"/>
            </a:endParaRPr>
          </a:p>
        </p:txBody>
      </p:sp>
    </p:spTree>
    <p:extLst>
      <p:ext uri="{BB962C8B-B14F-4D97-AF65-F5344CB8AC3E}">
        <p14:creationId xmlns:p14="http://schemas.microsoft.com/office/powerpoint/2010/main" val="333777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8DE92-33F3-300D-DFFF-4C76FBE9F2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034B40-F2D2-1E33-B5BF-60BF72F319D4}"/>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BF8F5068-447B-414B-8E06-14E3567AFAD3}"/>
              </a:ext>
            </a:extLst>
          </p:cNvPr>
          <p:cNvSpPr>
            <a:spLocks noGrp="1"/>
          </p:cNvSpPr>
          <p:nvPr>
            <p:ph type="body" idx="1"/>
          </p:nvPr>
        </p:nvSpPr>
        <p:spPr/>
        <p:txBody>
          <a:bodyPr/>
          <a:lstStyle/>
          <a:p>
            <a:r>
              <a:rPr lang="en-IN" b="1" dirty="0"/>
              <a:t>Refer: </a:t>
            </a:r>
            <a:r>
              <a:rPr lang="en-IN" dirty="0"/>
              <a:t>https://www.betterup.com/blog/problem-statement</a:t>
            </a:r>
          </a:p>
        </p:txBody>
      </p:sp>
      <p:sp>
        <p:nvSpPr>
          <p:cNvPr id="4" name="Slide Number Placeholder 3">
            <a:extLst>
              <a:ext uri="{FF2B5EF4-FFF2-40B4-BE49-F238E27FC236}">
                <a16:creationId xmlns:a16="http://schemas.microsoft.com/office/drawing/2014/main" id="{9488DB47-9401-525A-23A9-1703B0EB3541}"/>
              </a:ext>
            </a:extLst>
          </p:cNvPr>
          <p:cNvSpPr>
            <a:spLocks noGrp="1"/>
          </p:cNvSpPr>
          <p:nvPr>
            <p:ph type="sldNum" idx="3"/>
          </p:nvPr>
        </p:nvSpPr>
        <p:spPr/>
        <p:txBody>
          <a:bodyPr/>
          <a:lstStyle/>
          <a:p>
            <a:pPr algn="r">
              <a:buNone/>
            </a:pPr>
            <a:fld id="{45EC39A8-F917-4AFC-8D20-8A61A36F1DF3}" type="slidenum">
              <a:rPr lang="en-US" sz="1400" b="0" strike="noStrike" spc="-1" smtClean="0">
                <a:latin typeface="Times New Roman"/>
              </a:rPr>
              <a:t>15</a:t>
            </a:fld>
            <a:endParaRPr lang="en-US" sz="1400" b="0" strike="noStrike" spc="-1">
              <a:latin typeface="Times New Roman"/>
            </a:endParaRPr>
          </a:p>
        </p:txBody>
      </p:sp>
    </p:spTree>
    <p:extLst>
      <p:ext uri="{BB962C8B-B14F-4D97-AF65-F5344CB8AC3E}">
        <p14:creationId xmlns:p14="http://schemas.microsoft.com/office/powerpoint/2010/main" val="1114277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C85AE-F7F4-DC3C-36CA-378705998F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C888FC-0697-C59B-6DE2-5C43CA8760E7}"/>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29F6247A-EB56-FA4D-D75B-97FFFFAD788B}"/>
              </a:ext>
            </a:extLst>
          </p:cNvPr>
          <p:cNvSpPr>
            <a:spLocks noGrp="1"/>
          </p:cNvSpPr>
          <p:nvPr>
            <p:ph type="body" idx="1"/>
          </p:nvPr>
        </p:nvSpPr>
        <p:spPr/>
        <p:txBody>
          <a:bodyPr/>
          <a:lstStyle/>
          <a:p>
            <a:r>
              <a:rPr lang="en-IN" b="1" dirty="0"/>
              <a:t>Refer: </a:t>
            </a:r>
            <a:r>
              <a:rPr lang="en-IN" dirty="0"/>
              <a:t>https://www.betterup.com/blog/problem-statement</a:t>
            </a:r>
          </a:p>
        </p:txBody>
      </p:sp>
      <p:sp>
        <p:nvSpPr>
          <p:cNvPr id="4" name="Slide Number Placeholder 3">
            <a:extLst>
              <a:ext uri="{FF2B5EF4-FFF2-40B4-BE49-F238E27FC236}">
                <a16:creationId xmlns:a16="http://schemas.microsoft.com/office/drawing/2014/main" id="{19A06DA8-E62E-F207-EF43-C077EB79D4A3}"/>
              </a:ext>
            </a:extLst>
          </p:cNvPr>
          <p:cNvSpPr>
            <a:spLocks noGrp="1"/>
          </p:cNvSpPr>
          <p:nvPr>
            <p:ph type="sldNum" idx="3"/>
          </p:nvPr>
        </p:nvSpPr>
        <p:spPr/>
        <p:txBody>
          <a:bodyPr/>
          <a:lstStyle/>
          <a:p>
            <a:pPr algn="r">
              <a:buNone/>
            </a:pPr>
            <a:fld id="{45EC39A8-F917-4AFC-8D20-8A61A36F1DF3}" type="slidenum">
              <a:rPr lang="en-US" sz="1400" b="0" strike="noStrike" spc="-1" smtClean="0">
                <a:latin typeface="Times New Roman"/>
              </a:rPr>
              <a:t>16</a:t>
            </a:fld>
            <a:endParaRPr lang="en-US" sz="1400" b="0" strike="noStrike" spc="-1">
              <a:latin typeface="Times New Roman"/>
            </a:endParaRPr>
          </a:p>
        </p:txBody>
      </p:sp>
    </p:spTree>
    <p:extLst>
      <p:ext uri="{BB962C8B-B14F-4D97-AF65-F5344CB8AC3E}">
        <p14:creationId xmlns:p14="http://schemas.microsoft.com/office/powerpoint/2010/main" val="3087007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3"/>
          </p:nvPr>
        </p:nvSpPr>
        <p:spPr/>
        <p:txBody>
          <a:bodyPr/>
          <a:lstStyle/>
          <a:p>
            <a:pPr algn="r">
              <a:buNone/>
            </a:pPr>
            <a:fld id="{45EC39A8-F917-4AFC-8D20-8A61A36F1DF3}"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2178734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IN" b="1" dirty="0"/>
              <a:t>Refer: </a:t>
            </a:r>
            <a:r>
              <a:rPr lang="en-IN" dirty="0"/>
              <a:t>https://undergradresearch.missouri.edu/how-to-write-an-abstract/</a:t>
            </a:r>
          </a:p>
        </p:txBody>
      </p:sp>
      <p:sp>
        <p:nvSpPr>
          <p:cNvPr id="4" name="Slide Number Placeholder 3"/>
          <p:cNvSpPr>
            <a:spLocks noGrp="1"/>
          </p:cNvSpPr>
          <p:nvPr>
            <p:ph type="sldNum" idx="3"/>
          </p:nvPr>
        </p:nvSpPr>
        <p:spPr/>
        <p:txBody>
          <a:bodyPr/>
          <a:lstStyle/>
          <a:p>
            <a:pPr algn="r">
              <a:buNone/>
            </a:pPr>
            <a:fld id="{45EC39A8-F917-4AFC-8D20-8A61A36F1DF3}"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88546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IN" b="1" dirty="0"/>
              <a:t>Refer: </a:t>
            </a:r>
            <a:r>
              <a:rPr lang="en-IN" dirty="0"/>
              <a:t>https://www.betterup.com/blog/problem-statement</a:t>
            </a:r>
          </a:p>
        </p:txBody>
      </p:sp>
      <p:sp>
        <p:nvSpPr>
          <p:cNvPr id="4" name="Slide Number Placeholder 3"/>
          <p:cNvSpPr>
            <a:spLocks noGrp="1"/>
          </p:cNvSpPr>
          <p:nvPr>
            <p:ph type="sldNum" idx="3"/>
          </p:nvPr>
        </p:nvSpPr>
        <p:spPr/>
        <p:txBody>
          <a:bodyPr/>
          <a:lstStyle/>
          <a:p>
            <a:pPr algn="r">
              <a:buNone/>
            </a:pPr>
            <a:fld id="{45EC39A8-F917-4AFC-8D20-8A61A36F1DF3}"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18295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67EDD-D28A-B486-3D71-7ABD3B6035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A19C3D-658F-023A-C6EB-21F432517615}"/>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E225E942-4F36-C76F-8475-C74B30B6D2C4}"/>
              </a:ext>
            </a:extLst>
          </p:cNvPr>
          <p:cNvSpPr>
            <a:spLocks noGrp="1"/>
          </p:cNvSpPr>
          <p:nvPr>
            <p:ph type="body" idx="1"/>
          </p:nvPr>
        </p:nvSpPr>
        <p:spPr/>
        <p:txBody>
          <a:bodyPr/>
          <a:lstStyle/>
          <a:p>
            <a:r>
              <a:rPr lang="en-IN" b="1" dirty="0"/>
              <a:t>Refer: </a:t>
            </a:r>
            <a:r>
              <a:rPr lang="en-IN" dirty="0"/>
              <a:t>https://www.betterup.com/blog/problem-statement</a:t>
            </a:r>
          </a:p>
        </p:txBody>
      </p:sp>
      <p:sp>
        <p:nvSpPr>
          <p:cNvPr id="4" name="Slide Number Placeholder 3">
            <a:extLst>
              <a:ext uri="{FF2B5EF4-FFF2-40B4-BE49-F238E27FC236}">
                <a16:creationId xmlns:a16="http://schemas.microsoft.com/office/drawing/2014/main" id="{2C136C39-A1A8-BC37-DFC7-EA0A2BECD796}"/>
              </a:ext>
            </a:extLst>
          </p:cNvPr>
          <p:cNvSpPr>
            <a:spLocks noGrp="1"/>
          </p:cNvSpPr>
          <p:nvPr>
            <p:ph type="sldNum" idx="3"/>
          </p:nvPr>
        </p:nvSpPr>
        <p:spPr/>
        <p:txBody>
          <a:bodyPr/>
          <a:lstStyle/>
          <a:p>
            <a:pPr algn="r">
              <a:buNone/>
            </a:pPr>
            <a:fld id="{45EC39A8-F917-4AFC-8D20-8A61A36F1DF3}"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234745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D9BA3-8E2F-0C38-E602-78E89DF877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8EC38-62A4-23D2-4307-93BFED003623}"/>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217D6A28-A281-1AD3-9032-E07A60D8FB43}"/>
              </a:ext>
            </a:extLst>
          </p:cNvPr>
          <p:cNvSpPr>
            <a:spLocks noGrp="1"/>
          </p:cNvSpPr>
          <p:nvPr>
            <p:ph type="body" idx="1"/>
          </p:nvPr>
        </p:nvSpPr>
        <p:spPr/>
        <p:txBody>
          <a:bodyPr/>
          <a:lstStyle/>
          <a:p>
            <a:r>
              <a:rPr lang="en-IN" b="1" dirty="0"/>
              <a:t>Refer: </a:t>
            </a:r>
            <a:r>
              <a:rPr lang="en-IN" dirty="0"/>
              <a:t>https://www.betterup.com/blog/problem-statement</a:t>
            </a:r>
          </a:p>
        </p:txBody>
      </p:sp>
      <p:sp>
        <p:nvSpPr>
          <p:cNvPr id="4" name="Slide Number Placeholder 3">
            <a:extLst>
              <a:ext uri="{FF2B5EF4-FFF2-40B4-BE49-F238E27FC236}">
                <a16:creationId xmlns:a16="http://schemas.microsoft.com/office/drawing/2014/main" id="{97A8A932-15F1-1243-12C9-C6CD9585568D}"/>
              </a:ext>
            </a:extLst>
          </p:cNvPr>
          <p:cNvSpPr>
            <a:spLocks noGrp="1"/>
          </p:cNvSpPr>
          <p:nvPr>
            <p:ph type="sldNum" idx="3"/>
          </p:nvPr>
        </p:nvSpPr>
        <p:spPr/>
        <p:txBody>
          <a:bodyPr/>
          <a:lstStyle/>
          <a:p>
            <a:pPr algn="r">
              <a:buNone/>
            </a:pPr>
            <a:fld id="{45EC39A8-F917-4AFC-8D20-8A61A36F1DF3}"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327657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8C1C1-467B-299E-8139-038B3B6251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1EA8CB-9DDE-E280-7894-A86AB882709D}"/>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602E6B19-171B-5EF3-0E26-97A4CBCEE469}"/>
              </a:ext>
            </a:extLst>
          </p:cNvPr>
          <p:cNvSpPr>
            <a:spLocks noGrp="1"/>
          </p:cNvSpPr>
          <p:nvPr>
            <p:ph type="body" idx="1"/>
          </p:nvPr>
        </p:nvSpPr>
        <p:spPr/>
        <p:txBody>
          <a:bodyPr/>
          <a:lstStyle/>
          <a:p>
            <a:r>
              <a:rPr lang="en-IN" b="1" dirty="0"/>
              <a:t>Refer: </a:t>
            </a:r>
            <a:r>
              <a:rPr lang="en-IN" dirty="0"/>
              <a:t>https://www.betterup.com/blog/problem-statement</a:t>
            </a:r>
          </a:p>
        </p:txBody>
      </p:sp>
      <p:sp>
        <p:nvSpPr>
          <p:cNvPr id="4" name="Slide Number Placeholder 3">
            <a:extLst>
              <a:ext uri="{FF2B5EF4-FFF2-40B4-BE49-F238E27FC236}">
                <a16:creationId xmlns:a16="http://schemas.microsoft.com/office/drawing/2014/main" id="{DC1DC946-804F-31CF-EB7A-028D593D05D5}"/>
              </a:ext>
            </a:extLst>
          </p:cNvPr>
          <p:cNvSpPr>
            <a:spLocks noGrp="1"/>
          </p:cNvSpPr>
          <p:nvPr>
            <p:ph type="sldNum" idx="3"/>
          </p:nvPr>
        </p:nvSpPr>
        <p:spPr/>
        <p:txBody>
          <a:bodyPr/>
          <a:lstStyle/>
          <a:p>
            <a:pPr algn="r">
              <a:buNone/>
            </a:pPr>
            <a:fld id="{45EC39A8-F917-4AFC-8D20-8A61A36F1DF3}" type="slidenum">
              <a:rPr lang="en-US" sz="1400" b="0" strike="noStrike" spc="-1" smtClean="0">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2059192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8A5A9-4915-DCCD-9075-EC10EC00C9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B2EF74-71CC-FDD1-11DF-8E1F89A993EF}"/>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6973B650-02D9-5005-BD4E-03847B551D2B}"/>
              </a:ext>
            </a:extLst>
          </p:cNvPr>
          <p:cNvSpPr>
            <a:spLocks noGrp="1"/>
          </p:cNvSpPr>
          <p:nvPr>
            <p:ph type="body" idx="1"/>
          </p:nvPr>
        </p:nvSpPr>
        <p:spPr/>
        <p:txBody>
          <a:bodyPr/>
          <a:lstStyle/>
          <a:p>
            <a:r>
              <a:rPr lang="en-IN" b="1" dirty="0"/>
              <a:t>Refer: </a:t>
            </a:r>
            <a:r>
              <a:rPr lang="en-IN" dirty="0"/>
              <a:t>https://www.betterup.com/blog/problem-statement</a:t>
            </a:r>
          </a:p>
        </p:txBody>
      </p:sp>
      <p:sp>
        <p:nvSpPr>
          <p:cNvPr id="4" name="Slide Number Placeholder 3">
            <a:extLst>
              <a:ext uri="{FF2B5EF4-FFF2-40B4-BE49-F238E27FC236}">
                <a16:creationId xmlns:a16="http://schemas.microsoft.com/office/drawing/2014/main" id="{911A8CCA-1F75-AA94-B354-8AFB91732C8E}"/>
              </a:ext>
            </a:extLst>
          </p:cNvPr>
          <p:cNvSpPr>
            <a:spLocks noGrp="1"/>
          </p:cNvSpPr>
          <p:nvPr>
            <p:ph type="sldNum" idx="3"/>
          </p:nvPr>
        </p:nvSpPr>
        <p:spPr/>
        <p:txBody>
          <a:bodyPr/>
          <a:lstStyle/>
          <a:p>
            <a:pPr algn="r">
              <a:buNone/>
            </a:pPr>
            <a:fld id="{45EC39A8-F917-4AFC-8D20-8A61A36F1DF3}" type="slidenum">
              <a:rPr lang="en-US" sz="1400" b="0" strike="noStrike" spc="-1" smtClean="0">
                <a:latin typeface="Times New Roman"/>
              </a:rPr>
              <a:t>10</a:t>
            </a:fld>
            <a:endParaRPr lang="en-US" sz="1400" b="0" strike="noStrike" spc="-1">
              <a:latin typeface="Times New Roman"/>
            </a:endParaRPr>
          </a:p>
        </p:txBody>
      </p:sp>
    </p:spTree>
    <p:extLst>
      <p:ext uri="{BB962C8B-B14F-4D97-AF65-F5344CB8AC3E}">
        <p14:creationId xmlns:p14="http://schemas.microsoft.com/office/powerpoint/2010/main" val="3327894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1B312-2406-56B7-6253-3331D4BAB8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E1855-137D-8772-2768-48A561F484D1}"/>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F9A7FD96-3774-07EF-5B4A-133A97700CE6}"/>
              </a:ext>
            </a:extLst>
          </p:cNvPr>
          <p:cNvSpPr>
            <a:spLocks noGrp="1"/>
          </p:cNvSpPr>
          <p:nvPr>
            <p:ph type="body" idx="1"/>
          </p:nvPr>
        </p:nvSpPr>
        <p:spPr/>
        <p:txBody>
          <a:bodyPr/>
          <a:lstStyle/>
          <a:p>
            <a:r>
              <a:rPr lang="en-IN" b="1" dirty="0"/>
              <a:t>Refer: </a:t>
            </a:r>
            <a:r>
              <a:rPr lang="en-IN" dirty="0"/>
              <a:t>https://www.betterup.com/blog/problem-statement</a:t>
            </a:r>
          </a:p>
        </p:txBody>
      </p:sp>
      <p:sp>
        <p:nvSpPr>
          <p:cNvPr id="4" name="Slide Number Placeholder 3">
            <a:extLst>
              <a:ext uri="{FF2B5EF4-FFF2-40B4-BE49-F238E27FC236}">
                <a16:creationId xmlns:a16="http://schemas.microsoft.com/office/drawing/2014/main" id="{54050F18-9DD7-8BD0-33EE-B3DF68F93E3F}"/>
              </a:ext>
            </a:extLst>
          </p:cNvPr>
          <p:cNvSpPr>
            <a:spLocks noGrp="1"/>
          </p:cNvSpPr>
          <p:nvPr>
            <p:ph type="sldNum" idx="3"/>
          </p:nvPr>
        </p:nvSpPr>
        <p:spPr/>
        <p:txBody>
          <a:bodyPr/>
          <a:lstStyle/>
          <a:p>
            <a:pPr algn="r">
              <a:buNone/>
            </a:pPr>
            <a:fld id="{45EC39A8-F917-4AFC-8D20-8A61A36F1DF3}" type="slidenum">
              <a:rPr lang="en-US" sz="1400" b="0" strike="noStrike" spc="-1" smtClean="0">
                <a:latin typeface="Times New Roman"/>
              </a:rPr>
              <a:t>11</a:t>
            </a:fld>
            <a:endParaRPr lang="en-US" sz="1400" b="0" strike="noStrike" spc="-1">
              <a:latin typeface="Times New Roman"/>
            </a:endParaRPr>
          </a:p>
        </p:txBody>
      </p:sp>
    </p:spTree>
    <p:extLst>
      <p:ext uri="{BB962C8B-B14F-4D97-AF65-F5344CB8AC3E}">
        <p14:creationId xmlns:p14="http://schemas.microsoft.com/office/powerpoint/2010/main" val="4248641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A4BF9-67C2-EEDA-44F0-F09F6A0EA2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15E71D-0151-648B-B00C-DD08507F88C1}"/>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E6E277FF-E1FA-8101-1C47-E80FC0843245}"/>
              </a:ext>
            </a:extLst>
          </p:cNvPr>
          <p:cNvSpPr>
            <a:spLocks noGrp="1"/>
          </p:cNvSpPr>
          <p:nvPr>
            <p:ph type="body" idx="1"/>
          </p:nvPr>
        </p:nvSpPr>
        <p:spPr/>
        <p:txBody>
          <a:bodyPr/>
          <a:lstStyle/>
          <a:p>
            <a:r>
              <a:rPr lang="en-IN" b="1" dirty="0"/>
              <a:t>Refer: </a:t>
            </a:r>
            <a:r>
              <a:rPr lang="en-IN" dirty="0"/>
              <a:t>https://www.betterup.com/blog/problem-statement</a:t>
            </a:r>
          </a:p>
        </p:txBody>
      </p:sp>
      <p:sp>
        <p:nvSpPr>
          <p:cNvPr id="4" name="Slide Number Placeholder 3">
            <a:extLst>
              <a:ext uri="{FF2B5EF4-FFF2-40B4-BE49-F238E27FC236}">
                <a16:creationId xmlns:a16="http://schemas.microsoft.com/office/drawing/2014/main" id="{CD97FE4B-4096-E881-E9A8-DF794EAEBDF7}"/>
              </a:ext>
            </a:extLst>
          </p:cNvPr>
          <p:cNvSpPr>
            <a:spLocks noGrp="1"/>
          </p:cNvSpPr>
          <p:nvPr>
            <p:ph type="sldNum" idx="3"/>
          </p:nvPr>
        </p:nvSpPr>
        <p:spPr/>
        <p:txBody>
          <a:bodyPr/>
          <a:lstStyle/>
          <a:p>
            <a:pPr algn="r">
              <a:buNone/>
            </a:pPr>
            <a:fld id="{45EC39A8-F917-4AFC-8D20-8A61A36F1DF3}" type="slidenum">
              <a:rPr lang="en-US" sz="1400" b="0" strike="noStrike" spc="-1" smtClean="0">
                <a:latin typeface="Times New Roman"/>
              </a:rPr>
              <a:t>12</a:t>
            </a:fld>
            <a:endParaRPr lang="en-US" sz="1400" b="0" strike="noStrike" spc="-1">
              <a:latin typeface="Times New Roman"/>
            </a:endParaRPr>
          </a:p>
        </p:txBody>
      </p:sp>
    </p:spTree>
    <p:extLst>
      <p:ext uri="{BB962C8B-B14F-4D97-AF65-F5344CB8AC3E}">
        <p14:creationId xmlns:p14="http://schemas.microsoft.com/office/powerpoint/2010/main" val="4244308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950400" y="250200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 name="PlaceHolder 5"/>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3" name="PlaceHolder 2"/>
          <p:cNvSpPr>
            <a:spLocks noGrp="1"/>
          </p:cNvSpPr>
          <p:nvPr>
            <p:ph/>
          </p:nvPr>
        </p:nvSpPr>
        <p:spPr>
          <a:xfrm>
            <a:off x="95040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 name="PlaceHolder 3"/>
          <p:cNvSpPr>
            <a:spLocks noGrp="1"/>
          </p:cNvSpPr>
          <p:nvPr>
            <p:ph/>
          </p:nvPr>
        </p:nvSpPr>
        <p:spPr>
          <a:xfrm>
            <a:off x="673488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 name="PlaceHolder 4"/>
          <p:cNvSpPr>
            <a:spLocks noGrp="1"/>
          </p:cNvSpPr>
          <p:nvPr>
            <p:ph/>
          </p:nvPr>
        </p:nvSpPr>
        <p:spPr>
          <a:xfrm>
            <a:off x="1251936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6" name="PlaceHolder 5"/>
          <p:cNvSpPr>
            <a:spLocks noGrp="1"/>
          </p:cNvSpPr>
          <p:nvPr>
            <p:ph/>
          </p:nvPr>
        </p:nvSpPr>
        <p:spPr>
          <a:xfrm>
            <a:off x="95040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 name="PlaceHolder 6"/>
          <p:cNvSpPr>
            <a:spLocks noGrp="1"/>
          </p:cNvSpPr>
          <p:nvPr>
            <p:ph/>
          </p:nvPr>
        </p:nvSpPr>
        <p:spPr>
          <a:xfrm>
            <a:off x="673488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8" name="PlaceHolder 7"/>
          <p:cNvSpPr>
            <a:spLocks noGrp="1"/>
          </p:cNvSpPr>
          <p:nvPr>
            <p:ph/>
          </p:nvPr>
        </p:nvSpPr>
        <p:spPr>
          <a:xfrm>
            <a:off x="1251936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3" name="PlaceHolder 2"/>
          <p:cNvSpPr>
            <a:spLocks noGrp="1"/>
          </p:cNvSpPr>
          <p:nvPr>
            <p:ph type="subTitle"/>
          </p:nvPr>
        </p:nvSpPr>
        <p:spPr>
          <a:xfrm>
            <a:off x="950400" y="2502000"/>
            <a:ext cx="17108640" cy="62017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5" name="PlaceHolder 2"/>
          <p:cNvSpPr>
            <a:spLocks noGrp="1"/>
          </p:cNvSpPr>
          <p:nvPr>
            <p:ph/>
          </p:nvPr>
        </p:nvSpPr>
        <p:spPr>
          <a:xfrm>
            <a:off x="950400" y="2502000"/>
            <a:ext cx="1710864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7"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8"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950400" y="426600"/>
            <a:ext cx="17108640" cy="8276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2"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 name="PlaceHolder 2"/>
          <p:cNvSpPr>
            <a:spLocks noGrp="1"/>
          </p:cNvSpPr>
          <p:nvPr>
            <p:ph type="subTitle"/>
          </p:nvPr>
        </p:nvSpPr>
        <p:spPr>
          <a:xfrm>
            <a:off x="950400" y="2502000"/>
            <a:ext cx="17108640" cy="62017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0"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2" name="PlaceHolder 4"/>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4" name="PlaceHolder 2"/>
          <p:cNvSpPr>
            <a:spLocks noGrp="1"/>
          </p:cNvSpPr>
          <p:nvPr>
            <p:ph/>
          </p:nvPr>
        </p:nvSpPr>
        <p:spPr>
          <a:xfrm>
            <a:off x="950400" y="250200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5" name="PlaceHolder 3"/>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7"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8"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9"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0" name="PlaceHolder 5"/>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2" name="PlaceHolder 2"/>
          <p:cNvSpPr>
            <a:spLocks noGrp="1"/>
          </p:cNvSpPr>
          <p:nvPr>
            <p:ph/>
          </p:nvPr>
        </p:nvSpPr>
        <p:spPr>
          <a:xfrm>
            <a:off x="95040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3" name="PlaceHolder 3"/>
          <p:cNvSpPr>
            <a:spLocks noGrp="1"/>
          </p:cNvSpPr>
          <p:nvPr>
            <p:ph/>
          </p:nvPr>
        </p:nvSpPr>
        <p:spPr>
          <a:xfrm>
            <a:off x="673488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4" name="PlaceHolder 4"/>
          <p:cNvSpPr>
            <a:spLocks noGrp="1"/>
          </p:cNvSpPr>
          <p:nvPr>
            <p:ph/>
          </p:nvPr>
        </p:nvSpPr>
        <p:spPr>
          <a:xfrm>
            <a:off x="1251936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5" name="PlaceHolder 5"/>
          <p:cNvSpPr>
            <a:spLocks noGrp="1"/>
          </p:cNvSpPr>
          <p:nvPr>
            <p:ph/>
          </p:nvPr>
        </p:nvSpPr>
        <p:spPr>
          <a:xfrm>
            <a:off x="95040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6" name="PlaceHolder 6"/>
          <p:cNvSpPr>
            <a:spLocks noGrp="1"/>
          </p:cNvSpPr>
          <p:nvPr>
            <p:ph/>
          </p:nvPr>
        </p:nvSpPr>
        <p:spPr>
          <a:xfrm>
            <a:off x="673488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7" name="PlaceHolder 7"/>
          <p:cNvSpPr>
            <a:spLocks noGrp="1"/>
          </p:cNvSpPr>
          <p:nvPr>
            <p:ph/>
          </p:nvPr>
        </p:nvSpPr>
        <p:spPr>
          <a:xfrm>
            <a:off x="1251936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1" name="PlaceHolder 2"/>
          <p:cNvSpPr>
            <a:spLocks noGrp="1"/>
          </p:cNvSpPr>
          <p:nvPr>
            <p:ph type="subTitle"/>
          </p:nvPr>
        </p:nvSpPr>
        <p:spPr>
          <a:xfrm>
            <a:off x="950400" y="2502000"/>
            <a:ext cx="17108640" cy="62017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3" name="PlaceHolder 2"/>
          <p:cNvSpPr>
            <a:spLocks noGrp="1"/>
          </p:cNvSpPr>
          <p:nvPr>
            <p:ph/>
          </p:nvPr>
        </p:nvSpPr>
        <p:spPr>
          <a:xfrm>
            <a:off x="950400" y="2502000"/>
            <a:ext cx="1710864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5"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6"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 name="PlaceHolder 2"/>
          <p:cNvSpPr>
            <a:spLocks noGrp="1"/>
          </p:cNvSpPr>
          <p:nvPr>
            <p:ph/>
          </p:nvPr>
        </p:nvSpPr>
        <p:spPr>
          <a:xfrm>
            <a:off x="950400" y="2502000"/>
            <a:ext cx="1710864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950400" y="426600"/>
            <a:ext cx="17108640" cy="8276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0"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1"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2"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4"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5"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6" name="PlaceHolder 4"/>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8"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9"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0" name="PlaceHolder 4"/>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2" name="PlaceHolder 2"/>
          <p:cNvSpPr>
            <a:spLocks noGrp="1"/>
          </p:cNvSpPr>
          <p:nvPr>
            <p:ph/>
          </p:nvPr>
        </p:nvSpPr>
        <p:spPr>
          <a:xfrm>
            <a:off x="950400" y="250200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3" name="PlaceHolder 3"/>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5"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6"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7"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8" name="PlaceHolder 5"/>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0" name="PlaceHolder 2"/>
          <p:cNvSpPr>
            <a:spLocks noGrp="1"/>
          </p:cNvSpPr>
          <p:nvPr>
            <p:ph/>
          </p:nvPr>
        </p:nvSpPr>
        <p:spPr>
          <a:xfrm>
            <a:off x="95040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1" name="PlaceHolder 3"/>
          <p:cNvSpPr>
            <a:spLocks noGrp="1"/>
          </p:cNvSpPr>
          <p:nvPr>
            <p:ph/>
          </p:nvPr>
        </p:nvSpPr>
        <p:spPr>
          <a:xfrm>
            <a:off x="673488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2" name="PlaceHolder 4"/>
          <p:cNvSpPr>
            <a:spLocks noGrp="1"/>
          </p:cNvSpPr>
          <p:nvPr>
            <p:ph/>
          </p:nvPr>
        </p:nvSpPr>
        <p:spPr>
          <a:xfrm>
            <a:off x="1251936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3" name="PlaceHolder 5"/>
          <p:cNvSpPr>
            <a:spLocks noGrp="1"/>
          </p:cNvSpPr>
          <p:nvPr>
            <p:ph/>
          </p:nvPr>
        </p:nvSpPr>
        <p:spPr>
          <a:xfrm>
            <a:off x="95040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4" name="PlaceHolder 6"/>
          <p:cNvSpPr>
            <a:spLocks noGrp="1"/>
          </p:cNvSpPr>
          <p:nvPr>
            <p:ph/>
          </p:nvPr>
        </p:nvSpPr>
        <p:spPr>
          <a:xfrm>
            <a:off x="673488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5" name="PlaceHolder 7"/>
          <p:cNvSpPr>
            <a:spLocks noGrp="1"/>
          </p:cNvSpPr>
          <p:nvPr>
            <p:ph/>
          </p:nvPr>
        </p:nvSpPr>
        <p:spPr>
          <a:xfrm>
            <a:off x="1251936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950400" y="426600"/>
            <a:ext cx="17108640" cy="8276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4"/>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4"/>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 name="Group 5"/>
          <p:cNvGrpSpPr/>
          <p:nvPr/>
        </p:nvGrpSpPr>
        <p:grpSpPr>
          <a:xfrm>
            <a:off x="0" y="9865080"/>
            <a:ext cx="19009800" cy="809640"/>
            <a:chOff x="0" y="9865080"/>
            <a:chExt cx="19009800" cy="809640"/>
          </a:xfrm>
        </p:grpSpPr>
        <p:grpSp>
          <p:nvGrpSpPr>
            <p:cNvPr id="2" name="Group 6"/>
            <p:cNvGrpSpPr/>
            <p:nvPr/>
          </p:nvGrpSpPr>
          <p:grpSpPr>
            <a:xfrm>
              <a:off x="0" y="9865080"/>
              <a:ext cx="19009800" cy="809640"/>
              <a:chOff x="0" y="9865080"/>
              <a:chExt cx="19009800" cy="809640"/>
            </a:xfrm>
          </p:grpSpPr>
          <p:sp>
            <p:nvSpPr>
              <p:cNvPr id="3" name="object 2"/>
              <p:cNvSpPr/>
              <p:nvPr/>
            </p:nvSpPr>
            <p:spPr>
              <a:xfrm>
                <a:off x="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sp>
          <p:sp>
            <p:nvSpPr>
              <p:cNvPr id="4" name="object 3"/>
              <p:cNvSpPr/>
              <p:nvPr/>
            </p:nvSpPr>
            <p:spPr>
              <a:xfrm>
                <a:off x="14250600" y="9865080"/>
                <a:ext cx="4759200" cy="809640"/>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sp>
          <p:sp>
            <p:nvSpPr>
              <p:cNvPr id="5" name="object 2"/>
              <p:cNvSpPr/>
              <p:nvPr/>
            </p:nvSpPr>
            <p:spPr>
              <a:xfrm>
                <a:off x="47502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sp>
          <p:sp>
            <p:nvSpPr>
              <p:cNvPr id="6" name="object 2"/>
              <p:cNvSpPr/>
              <p:nvPr/>
            </p:nvSpPr>
            <p:spPr>
              <a:xfrm>
                <a:off x="95004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sp>
        </p:grpSp>
        <p:sp>
          <p:nvSpPr>
            <p:cNvPr id="7" name="object 5"/>
            <p:cNvSpPr/>
            <p:nvPr/>
          </p:nvSpPr>
          <p:spPr>
            <a:xfrm>
              <a:off x="0" y="10020600"/>
              <a:ext cx="46656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PES University</a:t>
              </a:r>
              <a:endParaRPr lang="en-US" sz="2800" b="0" strike="noStrike" spc="-1">
                <a:latin typeface="Arial"/>
              </a:endParaRPr>
            </a:p>
          </p:txBody>
        </p:sp>
        <p:sp>
          <p:nvSpPr>
            <p:cNvPr id="8" name="object 5"/>
            <p:cNvSpPr/>
            <p:nvPr/>
          </p:nvSpPr>
          <p:spPr>
            <a:xfrm>
              <a:off x="4722840" y="10032480"/>
              <a:ext cx="478152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Department of CA</a:t>
              </a:r>
              <a:endParaRPr lang="en-US" sz="2800" b="0" strike="noStrike" spc="-1" dirty="0">
                <a:latin typeface="Arial"/>
              </a:endParaRPr>
            </a:p>
          </p:txBody>
        </p:sp>
        <p:sp>
          <p:nvSpPr>
            <p:cNvPr id="9" name="object 5"/>
            <p:cNvSpPr/>
            <p:nvPr/>
          </p:nvSpPr>
          <p:spPr>
            <a:xfrm>
              <a:off x="9505080" y="10017360"/>
              <a:ext cx="466560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Semester III</a:t>
              </a:r>
              <a:endParaRPr lang="en-US" sz="2800" b="0" strike="noStrike" spc="-1" dirty="0">
                <a:latin typeface="Arial"/>
              </a:endParaRPr>
            </a:p>
          </p:txBody>
        </p:sp>
        <p:sp>
          <p:nvSpPr>
            <p:cNvPr id="10" name="object 5"/>
            <p:cNvSpPr/>
            <p:nvPr/>
          </p:nvSpPr>
          <p:spPr>
            <a:xfrm>
              <a:off x="14223240" y="10007189"/>
              <a:ext cx="4558146" cy="519221"/>
            </a:xfrm>
            <a:prstGeom prst="rect">
              <a:avLst/>
            </a:prstGeom>
            <a:noFill/>
            <a:ln w="0">
              <a:noFill/>
            </a:ln>
          </p:spPr>
          <p:style>
            <a:lnRef idx="0">
              <a:scrgbClr r="0" g="0" b="0"/>
            </a:lnRef>
            <a:fillRef idx="0">
              <a:scrgbClr r="0" g="0" b="0"/>
            </a:fillRef>
            <a:effectRef idx="0">
              <a:scrgbClr r="0" g="0" b="0"/>
            </a:effectRef>
            <a:fontRef idx="minor"/>
          </p:style>
          <p:txBody>
            <a:bodyPr wrap="square"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Capstone Project - Phase 1</a:t>
              </a:r>
              <a:endParaRPr lang="en-US" sz="2800" b="1" strike="noStrike" spc="-1" dirty="0">
                <a:latin typeface="Arial"/>
              </a:endParaRPr>
            </a:p>
          </p:txBody>
        </p:sp>
      </p:grpSp>
      <p:sp>
        <p:nvSpPr>
          <p:cNvPr id="11"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2" name="PlaceHolder 2"/>
          <p:cNvSpPr>
            <a:spLocks noGrp="1"/>
          </p:cNvSpPr>
          <p:nvPr>
            <p:ph type="body"/>
          </p:nvPr>
        </p:nvSpPr>
        <p:spPr>
          <a:xfrm>
            <a:off x="950400" y="2502000"/>
            <a:ext cx="17108640" cy="6201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pic>
        <p:nvPicPr>
          <p:cNvPr id="15" name="Picture 14">
            <a:extLst>
              <a:ext uri="{FF2B5EF4-FFF2-40B4-BE49-F238E27FC236}">
                <a16:creationId xmlns:a16="http://schemas.microsoft.com/office/drawing/2014/main" id="{3630FB9D-CBA1-4BAA-B651-1285676B7071}"/>
              </a:ext>
            </a:extLst>
          </p:cNvPr>
          <p:cNvPicPr>
            <a:picLocks noChangeAspect="1"/>
          </p:cNvPicPr>
          <p:nvPr userDrawn="1"/>
        </p:nvPicPr>
        <p:blipFill>
          <a:blip r:embed="rId14"/>
          <a:stretch>
            <a:fillRect/>
          </a:stretch>
        </p:blipFill>
        <p:spPr>
          <a:xfrm>
            <a:off x="17332036" y="150439"/>
            <a:ext cx="1289448" cy="219596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0" name="Group 5"/>
          <p:cNvGrpSpPr/>
          <p:nvPr/>
        </p:nvGrpSpPr>
        <p:grpSpPr>
          <a:xfrm>
            <a:off x="0" y="9865080"/>
            <a:ext cx="19009800" cy="809640"/>
            <a:chOff x="0" y="9865080"/>
            <a:chExt cx="19009800" cy="809640"/>
          </a:xfrm>
        </p:grpSpPr>
        <p:grpSp>
          <p:nvGrpSpPr>
            <p:cNvPr id="51" name="Group 6"/>
            <p:cNvGrpSpPr/>
            <p:nvPr/>
          </p:nvGrpSpPr>
          <p:grpSpPr>
            <a:xfrm>
              <a:off x="0" y="9865080"/>
              <a:ext cx="19009800" cy="809640"/>
              <a:chOff x="0" y="9865080"/>
              <a:chExt cx="19009800" cy="809640"/>
            </a:xfrm>
          </p:grpSpPr>
          <p:sp>
            <p:nvSpPr>
              <p:cNvPr id="52" name="object 2"/>
              <p:cNvSpPr/>
              <p:nvPr/>
            </p:nvSpPr>
            <p:spPr>
              <a:xfrm>
                <a:off x="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sp>
          <p:sp>
            <p:nvSpPr>
              <p:cNvPr id="53" name="object 3"/>
              <p:cNvSpPr/>
              <p:nvPr/>
            </p:nvSpPr>
            <p:spPr>
              <a:xfrm>
                <a:off x="14250600" y="9865080"/>
                <a:ext cx="4759200" cy="809640"/>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sp>
          <p:sp>
            <p:nvSpPr>
              <p:cNvPr id="54" name="object 2"/>
              <p:cNvSpPr/>
              <p:nvPr/>
            </p:nvSpPr>
            <p:spPr>
              <a:xfrm>
                <a:off x="47502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sp>
          <p:sp>
            <p:nvSpPr>
              <p:cNvPr id="55" name="object 2"/>
              <p:cNvSpPr/>
              <p:nvPr/>
            </p:nvSpPr>
            <p:spPr>
              <a:xfrm>
                <a:off x="95004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sp>
        </p:grpSp>
        <p:sp>
          <p:nvSpPr>
            <p:cNvPr id="56" name="object 5"/>
            <p:cNvSpPr/>
            <p:nvPr/>
          </p:nvSpPr>
          <p:spPr>
            <a:xfrm>
              <a:off x="0" y="10020600"/>
              <a:ext cx="46656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PES University</a:t>
              </a:r>
              <a:endParaRPr lang="en-US" sz="2800" b="0" strike="noStrike" spc="-1">
                <a:latin typeface="Arial"/>
              </a:endParaRPr>
            </a:p>
          </p:txBody>
        </p:sp>
        <p:sp>
          <p:nvSpPr>
            <p:cNvPr id="57" name="object 5"/>
            <p:cNvSpPr/>
            <p:nvPr/>
          </p:nvSpPr>
          <p:spPr>
            <a:xfrm>
              <a:off x="4722840" y="10032480"/>
              <a:ext cx="478152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Department of CA</a:t>
              </a:r>
              <a:endParaRPr lang="en-US" sz="2800" b="0" strike="noStrike" spc="-1" dirty="0">
                <a:latin typeface="Arial"/>
              </a:endParaRPr>
            </a:p>
          </p:txBody>
        </p:sp>
        <p:sp>
          <p:nvSpPr>
            <p:cNvPr id="58" name="object 5"/>
            <p:cNvSpPr/>
            <p:nvPr/>
          </p:nvSpPr>
          <p:spPr>
            <a:xfrm>
              <a:off x="9505080" y="10017360"/>
              <a:ext cx="466560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Semester III</a:t>
              </a:r>
              <a:endParaRPr lang="en-US" sz="2800" b="0" strike="noStrike" spc="-1" dirty="0">
                <a:latin typeface="Arial"/>
              </a:endParaRPr>
            </a:p>
          </p:txBody>
        </p:sp>
        <p:sp>
          <p:nvSpPr>
            <p:cNvPr id="59" name="object 5"/>
            <p:cNvSpPr/>
            <p:nvPr/>
          </p:nvSpPr>
          <p:spPr>
            <a:xfrm>
              <a:off x="13964681" y="10028880"/>
              <a:ext cx="478152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Capstone Project - Phase 1</a:t>
              </a:r>
              <a:endParaRPr lang="en-US" sz="2800" b="1" strike="noStrike" spc="-1" dirty="0">
                <a:latin typeface="Arial"/>
              </a:endParaRPr>
            </a:p>
          </p:txBody>
        </p:sp>
      </p:grpSp>
      <p:sp>
        <p:nvSpPr>
          <p:cNvPr id="60"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61" name="PlaceHolder 2"/>
          <p:cNvSpPr>
            <a:spLocks noGrp="1"/>
          </p:cNvSpPr>
          <p:nvPr>
            <p:ph type="body"/>
          </p:nvPr>
        </p:nvSpPr>
        <p:spPr>
          <a:xfrm>
            <a:off x="950400" y="2502000"/>
            <a:ext cx="17108640" cy="6201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pic>
        <p:nvPicPr>
          <p:cNvPr id="15" name="Picture 14">
            <a:extLst>
              <a:ext uri="{FF2B5EF4-FFF2-40B4-BE49-F238E27FC236}">
                <a16:creationId xmlns:a16="http://schemas.microsoft.com/office/drawing/2014/main" id="{00A7860A-5788-4FBB-AC3D-9C49FDC20242}"/>
              </a:ext>
            </a:extLst>
          </p:cNvPr>
          <p:cNvPicPr>
            <a:picLocks noChangeAspect="1"/>
          </p:cNvPicPr>
          <p:nvPr userDrawn="1"/>
        </p:nvPicPr>
        <p:blipFill>
          <a:blip r:embed="rId14"/>
          <a:stretch>
            <a:fillRect/>
          </a:stretch>
        </p:blipFill>
        <p:spPr>
          <a:xfrm>
            <a:off x="17496596" y="150440"/>
            <a:ext cx="1124888" cy="1915718"/>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8" name="Group 5"/>
          <p:cNvGrpSpPr/>
          <p:nvPr/>
        </p:nvGrpSpPr>
        <p:grpSpPr>
          <a:xfrm>
            <a:off x="0" y="9865080"/>
            <a:ext cx="19009800" cy="809640"/>
            <a:chOff x="0" y="9865080"/>
            <a:chExt cx="19009800" cy="809640"/>
          </a:xfrm>
        </p:grpSpPr>
        <p:grpSp>
          <p:nvGrpSpPr>
            <p:cNvPr id="149" name="Group 6"/>
            <p:cNvGrpSpPr/>
            <p:nvPr/>
          </p:nvGrpSpPr>
          <p:grpSpPr>
            <a:xfrm>
              <a:off x="0" y="9865080"/>
              <a:ext cx="19009800" cy="809640"/>
              <a:chOff x="0" y="9865080"/>
              <a:chExt cx="19009800" cy="809640"/>
            </a:xfrm>
          </p:grpSpPr>
          <p:sp>
            <p:nvSpPr>
              <p:cNvPr id="150" name="object 2"/>
              <p:cNvSpPr/>
              <p:nvPr/>
            </p:nvSpPr>
            <p:spPr>
              <a:xfrm>
                <a:off x="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sp>
          <p:sp>
            <p:nvSpPr>
              <p:cNvPr id="151" name="object 3"/>
              <p:cNvSpPr/>
              <p:nvPr/>
            </p:nvSpPr>
            <p:spPr>
              <a:xfrm>
                <a:off x="14250600" y="9865080"/>
                <a:ext cx="4759200" cy="809640"/>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sp>
          <p:sp>
            <p:nvSpPr>
              <p:cNvPr id="152" name="object 2"/>
              <p:cNvSpPr/>
              <p:nvPr/>
            </p:nvSpPr>
            <p:spPr>
              <a:xfrm>
                <a:off x="47502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sp>
          <p:sp>
            <p:nvSpPr>
              <p:cNvPr id="153" name="object 2"/>
              <p:cNvSpPr/>
              <p:nvPr/>
            </p:nvSpPr>
            <p:spPr>
              <a:xfrm>
                <a:off x="95004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sp>
        </p:grpSp>
        <p:sp>
          <p:nvSpPr>
            <p:cNvPr id="154" name="object 5"/>
            <p:cNvSpPr/>
            <p:nvPr/>
          </p:nvSpPr>
          <p:spPr>
            <a:xfrm>
              <a:off x="0" y="10020600"/>
              <a:ext cx="46656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PES University</a:t>
              </a:r>
              <a:endParaRPr lang="en-US" sz="2800" b="0" strike="noStrike" spc="-1">
                <a:latin typeface="Arial"/>
              </a:endParaRPr>
            </a:p>
          </p:txBody>
        </p:sp>
        <p:sp>
          <p:nvSpPr>
            <p:cNvPr id="155" name="object 5"/>
            <p:cNvSpPr/>
            <p:nvPr/>
          </p:nvSpPr>
          <p:spPr>
            <a:xfrm>
              <a:off x="4722840" y="10032480"/>
              <a:ext cx="478152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Department of CA</a:t>
              </a:r>
              <a:endParaRPr lang="en-US" sz="2800" b="0" strike="noStrike" spc="-1" dirty="0">
                <a:latin typeface="Arial"/>
              </a:endParaRPr>
            </a:p>
          </p:txBody>
        </p:sp>
        <p:sp>
          <p:nvSpPr>
            <p:cNvPr id="156" name="object 5"/>
            <p:cNvSpPr/>
            <p:nvPr/>
          </p:nvSpPr>
          <p:spPr>
            <a:xfrm>
              <a:off x="9505080" y="10017360"/>
              <a:ext cx="466560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Semester III</a:t>
              </a:r>
              <a:endParaRPr lang="en-US" sz="2800" b="0" strike="noStrike" spc="-1" dirty="0">
                <a:latin typeface="Arial"/>
              </a:endParaRPr>
            </a:p>
          </p:txBody>
        </p:sp>
        <p:sp>
          <p:nvSpPr>
            <p:cNvPr id="157" name="object 5"/>
            <p:cNvSpPr/>
            <p:nvPr/>
          </p:nvSpPr>
          <p:spPr>
            <a:xfrm>
              <a:off x="14130935" y="10028880"/>
              <a:ext cx="478152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Capstone Project - Phase 1</a:t>
              </a:r>
              <a:endParaRPr lang="en-US" sz="2800" b="1" strike="noStrike" spc="-1" dirty="0">
                <a:latin typeface="Arial"/>
              </a:endParaRPr>
            </a:p>
          </p:txBody>
        </p:sp>
      </p:grpSp>
      <p:sp>
        <p:nvSpPr>
          <p:cNvPr id="158"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59" name="PlaceHolder 2"/>
          <p:cNvSpPr>
            <a:spLocks noGrp="1"/>
          </p:cNvSpPr>
          <p:nvPr>
            <p:ph type="body"/>
          </p:nvPr>
        </p:nvSpPr>
        <p:spPr>
          <a:xfrm>
            <a:off x="950400" y="2502000"/>
            <a:ext cx="17108640" cy="6201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pic>
        <p:nvPicPr>
          <p:cNvPr id="15" name="Picture 14">
            <a:extLst>
              <a:ext uri="{FF2B5EF4-FFF2-40B4-BE49-F238E27FC236}">
                <a16:creationId xmlns:a16="http://schemas.microsoft.com/office/drawing/2014/main" id="{21D38BE1-DC88-4332-9115-15BE6B33C68F}"/>
              </a:ext>
            </a:extLst>
          </p:cNvPr>
          <p:cNvPicPr>
            <a:picLocks noChangeAspect="1"/>
          </p:cNvPicPr>
          <p:nvPr userDrawn="1"/>
        </p:nvPicPr>
        <p:blipFill>
          <a:blip r:embed="rId14"/>
          <a:stretch>
            <a:fillRect/>
          </a:stretch>
        </p:blipFill>
        <p:spPr>
          <a:xfrm>
            <a:off x="17496596" y="150440"/>
            <a:ext cx="1124888" cy="1915718"/>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object 18"/>
          <p:cNvSpPr/>
          <p:nvPr/>
        </p:nvSpPr>
        <p:spPr>
          <a:xfrm>
            <a:off x="1828980" y="2729589"/>
            <a:ext cx="14812920" cy="1120719"/>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22920" indent="-1211040" algn="ctr">
              <a:lnSpc>
                <a:spcPct val="100000"/>
              </a:lnSpc>
              <a:spcBef>
                <a:spcPts val="99"/>
              </a:spcBef>
              <a:buNone/>
              <a:tabLst>
                <a:tab pos="0" algn="l"/>
              </a:tabLst>
            </a:pPr>
            <a:r>
              <a:rPr lang="en-US" sz="7200" strike="noStrike" spc="-1" dirty="0" err="1">
                <a:solidFill>
                  <a:schemeClr val="accent1">
                    <a:lumMod val="75000"/>
                  </a:schemeClr>
                </a:solidFill>
                <a:latin typeface="Arial"/>
              </a:rPr>
              <a:t>NeuroScan</a:t>
            </a:r>
            <a:r>
              <a:rPr lang="en-US" sz="7200" strike="noStrike" spc="-1" dirty="0">
                <a:solidFill>
                  <a:schemeClr val="accent1">
                    <a:lumMod val="75000"/>
                  </a:schemeClr>
                </a:solidFill>
                <a:latin typeface="Arial"/>
              </a:rPr>
              <a:t> AI</a:t>
            </a:r>
          </a:p>
        </p:txBody>
      </p:sp>
      <p:sp>
        <p:nvSpPr>
          <p:cNvPr id="448" name="object 19"/>
          <p:cNvSpPr/>
          <p:nvPr/>
        </p:nvSpPr>
        <p:spPr>
          <a:xfrm flipV="1">
            <a:off x="2651760" y="4737960"/>
            <a:ext cx="13807080" cy="273600"/>
          </a:xfrm>
          <a:custGeom>
            <a:avLst/>
            <a:gdLst/>
            <a:ahLst/>
            <a:cxnLst/>
            <a:rect l="l" t="t" r="r" b="b"/>
            <a:pathLst>
              <a:path w="4686300">
                <a:moveTo>
                  <a:pt x="0" y="0"/>
                </a:moveTo>
                <a:lnTo>
                  <a:pt x="4686300" y="0"/>
                </a:lnTo>
              </a:path>
            </a:pathLst>
          </a:custGeom>
          <a:noFill/>
          <a:ln w="8466">
            <a:solidFill>
              <a:srgbClr val="002E8E"/>
            </a:solidFill>
            <a:round/>
          </a:ln>
        </p:spPr>
        <p:style>
          <a:lnRef idx="0">
            <a:scrgbClr r="0" g="0" b="0"/>
          </a:lnRef>
          <a:fillRef idx="0">
            <a:scrgbClr r="0" g="0" b="0"/>
          </a:fillRef>
          <a:effectRef idx="0">
            <a:scrgbClr r="0" g="0" b="0"/>
          </a:effectRef>
          <a:fontRef idx="minor"/>
        </p:style>
      </p:sp>
      <p:sp>
        <p:nvSpPr>
          <p:cNvPr id="449" name="object 12"/>
          <p:cNvSpPr/>
          <p:nvPr/>
        </p:nvSpPr>
        <p:spPr>
          <a:xfrm>
            <a:off x="183960" y="7299360"/>
            <a:ext cx="7496640" cy="1241005"/>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a:lnSpc>
                <a:spcPct val="150000"/>
              </a:lnSpc>
              <a:spcBef>
                <a:spcPts val="99"/>
              </a:spcBef>
              <a:buNone/>
              <a:tabLst>
                <a:tab pos="128160" algn="l"/>
              </a:tabLst>
            </a:pPr>
            <a:r>
              <a:rPr lang="en-US" sz="2800" b="1" strike="noStrike" spc="-1" dirty="0">
                <a:solidFill>
                  <a:srgbClr val="231F20"/>
                </a:solidFill>
                <a:latin typeface="Calibri"/>
                <a:ea typeface="DejaVu Sans"/>
              </a:rPr>
              <a:t>Name		:	</a:t>
            </a:r>
            <a:r>
              <a:rPr lang="en-US" sz="2800" b="1" spc="-1" dirty="0">
                <a:solidFill>
                  <a:srgbClr val="231F20"/>
                </a:solidFill>
                <a:latin typeface="Calibri"/>
                <a:ea typeface="DejaVu Sans"/>
              </a:rPr>
              <a:t>Ramya</a:t>
            </a:r>
            <a:endParaRPr lang="en-US" sz="2800" b="0" strike="noStrike" spc="-1" dirty="0">
              <a:latin typeface="Arial"/>
            </a:endParaRPr>
          </a:p>
          <a:p>
            <a:pPr>
              <a:lnSpc>
                <a:spcPct val="150000"/>
              </a:lnSpc>
              <a:spcBef>
                <a:spcPts val="99"/>
              </a:spcBef>
              <a:buNone/>
              <a:tabLst>
                <a:tab pos="128160" algn="l"/>
              </a:tabLst>
            </a:pPr>
            <a:r>
              <a:rPr lang="en-US" sz="2800" b="1" strike="noStrike" spc="-1" dirty="0">
                <a:solidFill>
                  <a:srgbClr val="231F20"/>
                </a:solidFill>
                <a:latin typeface="Calibri"/>
                <a:ea typeface="DejaVu Sans"/>
              </a:rPr>
              <a:t>SRN		:	PES1PG23CA283</a:t>
            </a:r>
            <a:endParaRPr lang="en-US" sz="2800" b="0" strike="noStrike" spc="-1" dirty="0">
              <a:latin typeface="Arial"/>
            </a:endParaRPr>
          </a:p>
        </p:txBody>
      </p:sp>
      <p:sp>
        <p:nvSpPr>
          <p:cNvPr id="450" name="object 1"/>
          <p:cNvSpPr/>
          <p:nvPr/>
        </p:nvSpPr>
        <p:spPr>
          <a:xfrm>
            <a:off x="0" y="6257880"/>
            <a:ext cx="4780080" cy="82728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51" name="object 2"/>
          <p:cNvSpPr/>
          <p:nvPr/>
        </p:nvSpPr>
        <p:spPr>
          <a:xfrm>
            <a:off x="0" y="6368040"/>
            <a:ext cx="4780080" cy="560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gn="ctr">
              <a:lnSpc>
                <a:spcPct val="100000"/>
              </a:lnSpc>
              <a:spcBef>
                <a:spcPts val="99"/>
              </a:spcBef>
              <a:buNone/>
            </a:pPr>
            <a:r>
              <a:rPr lang="en-US" sz="3600" b="1" strike="noStrike" spc="1" dirty="0">
                <a:solidFill>
                  <a:srgbClr val="FFFFFF"/>
                </a:solidFill>
                <a:latin typeface="Calibri"/>
                <a:ea typeface="DejaVu Sans"/>
              </a:rPr>
              <a:t>Student Details</a:t>
            </a:r>
            <a:endParaRPr lang="en-US" sz="3600" b="0" strike="noStrike" spc="-1" dirty="0">
              <a:latin typeface="Arial"/>
            </a:endParaRPr>
          </a:p>
        </p:txBody>
      </p:sp>
      <p:grpSp>
        <p:nvGrpSpPr>
          <p:cNvPr id="452" name="Group 51"/>
          <p:cNvGrpSpPr/>
          <p:nvPr/>
        </p:nvGrpSpPr>
        <p:grpSpPr>
          <a:xfrm>
            <a:off x="14249520" y="6249240"/>
            <a:ext cx="4780080" cy="827280"/>
            <a:chOff x="14249520" y="6249240"/>
            <a:chExt cx="4780080" cy="827280"/>
          </a:xfrm>
        </p:grpSpPr>
        <p:sp>
          <p:nvSpPr>
            <p:cNvPr id="453" name="object 3"/>
            <p:cNvSpPr/>
            <p:nvPr/>
          </p:nvSpPr>
          <p:spPr>
            <a:xfrm flipH="1">
              <a:off x="14704560" y="6249240"/>
              <a:ext cx="4325040" cy="8272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54" name="object 6"/>
            <p:cNvSpPr/>
            <p:nvPr/>
          </p:nvSpPr>
          <p:spPr>
            <a:xfrm flipH="1">
              <a:off x="14249160" y="6249240"/>
              <a:ext cx="787320" cy="8272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55" name="object 7"/>
          <p:cNvSpPr/>
          <p:nvPr/>
        </p:nvSpPr>
        <p:spPr>
          <a:xfrm flipH="1">
            <a:off x="14249520" y="6369480"/>
            <a:ext cx="4744800" cy="560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gn="ctr">
              <a:lnSpc>
                <a:spcPct val="100000"/>
              </a:lnSpc>
              <a:spcBef>
                <a:spcPts val="99"/>
              </a:spcBef>
              <a:buNone/>
            </a:pPr>
            <a:r>
              <a:rPr lang="en-US" sz="3600" b="1" strike="noStrike" spc="-7" dirty="0">
                <a:solidFill>
                  <a:srgbClr val="FFFFFF"/>
                </a:solidFill>
                <a:latin typeface="Calibri"/>
                <a:ea typeface="DejaVu Sans"/>
              </a:rPr>
              <a:t>Guide Details</a:t>
            </a:r>
            <a:endParaRPr lang="en-US" sz="3600" b="0" strike="noStrike" spc="-1" dirty="0">
              <a:latin typeface="Arial"/>
            </a:endParaRPr>
          </a:p>
        </p:txBody>
      </p:sp>
      <p:sp>
        <p:nvSpPr>
          <p:cNvPr id="456" name="object 8"/>
          <p:cNvSpPr/>
          <p:nvPr/>
        </p:nvSpPr>
        <p:spPr>
          <a:xfrm>
            <a:off x="14249160" y="7421880"/>
            <a:ext cx="4577192" cy="2967119"/>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marL="0" indent="0">
              <a:spcBef>
                <a:spcPts val="0"/>
              </a:spcBef>
              <a:buClr>
                <a:srgbClr val="C00000"/>
              </a:buClr>
              <a:buSzPts val="2800"/>
              <a:buNone/>
            </a:pPr>
            <a:r>
              <a:rPr lang="en-US" sz="2800" b="1" i="1" dirty="0">
                <a:solidFill>
                  <a:schemeClr val="dk1"/>
                </a:solidFill>
                <a:latin typeface="Calibri"/>
                <a:ea typeface="Calibri"/>
                <a:cs typeface="Calibri"/>
                <a:sym typeface="Calibri"/>
              </a:rPr>
              <a:t>	</a:t>
            </a:r>
            <a:r>
              <a:rPr lang="en-US" sz="2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MS. </a:t>
            </a:r>
            <a:r>
              <a:rPr lang="en-US" sz="2800" b="1"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Sumitha</a:t>
            </a:r>
            <a:r>
              <a:rPr lang="en-US" sz="2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Chandran</a:t>
            </a:r>
          </a:p>
          <a:p>
            <a:pPr marL="0" indent="0">
              <a:spcBef>
                <a:spcPts val="0"/>
              </a:spcBef>
              <a:buClr>
                <a:srgbClr val="C00000"/>
              </a:buClr>
              <a:buSzPts val="2800"/>
              <a:buNone/>
            </a:pPr>
            <a:r>
              <a:rPr lang="en-US" sz="2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Department  of  	Computer </a:t>
            </a:r>
            <a:r>
              <a:rPr lang="en-US" sz="2800" b="1" dirty="0">
                <a:latin typeface="Calibri" panose="020F0502020204030204" pitchFamily="34" charset="0"/>
                <a:ea typeface="Calibri" panose="020F0502020204030204" pitchFamily="34" charset="0"/>
                <a:cs typeface="Calibri" panose="020F0502020204030204" pitchFamily="34" charset="0"/>
              </a:rPr>
              <a:t>A</a:t>
            </a:r>
            <a:r>
              <a:rPr lang="en-US" sz="2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pplications,</a:t>
            </a:r>
          </a:p>
          <a:p>
            <a:pPr marL="0" indent="0">
              <a:spcBef>
                <a:spcPts val="0"/>
              </a:spcBef>
              <a:buClr>
                <a:srgbClr val="C00000"/>
              </a:buClr>
              <a:buSzPts val="2800"/>
              <a:buNone/>
            </a:pPr>
            <a:r>
              <a:rPr lang="en-US" sz="2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PES University</a:t>
            </a:r>
          </a:p>
          <a:p>
            <a:pPr algn="ctr">
              <a:lnSpc>
                <a:spcPct val="150000"/>
              </a:lnSpc>
              <a:spcBef>
                <a:spcPts val="99"/>
              </a:spcBef>
              <a:buNone/>
              <a:tabLst>
                <a:tab pos="128160" algn="l"/>
              </a:tabLst>
            </a:pPr>
            <a:endParaRPr lang="en-US" sz="2800" b="1" spc="-1" dirty="0">
              <a:solidFill>
                <a:srgbClr val="231F20"/>
              </a:solidFill>
              <a:latin typeface="Calibri"/>
            </a:endParaRPr>
          </a:p>
          <a:p>
            <a:pPr algn="ctr">
              <a:lnSpc>
                <a:spcPct val="150000"/>
              </a:lnSpc>
              <a:spcBef>
                <a:spcPts val="99"/>
              </a:spcBef>
              <a:buNone/>
              <a:tabLst>
                <a:tab pos="128160" algn="l"/>
              </a:tabLst>
            </a:pPr>
            <a:endParaRPr lang="en-US" sz="2800" b="0" strike="noStrike" spc="-1" dirty="0">
              <a:latin typeface="Arial"/>
            </a:endParaRPr>
          </a:p>
        </p:txBody>
      </p:sp>
      <p:sp>
        <p:nvSpPr>
          <p:cNvPr id="3" name="Rectangle: Rounded Corners 2">
            <a:extLst>
              <a:ext uri="{FF2B5EF4-FFF2-40B4-BE49-F238E27FC236}">
                <a16:creationId xmlns:a16="http://schemas.microsoft.com/office/drawing/2014/main" id="{19300075-A54D-45CB-B00A-79F8A40B017D}"/>
              </a:ext>
            </a:extLst>
          </p:cNvPr>
          <p:cNvSpPr/>
          <p:nvPr/>
        </p:nvSpPr>
        <p:spPr>
          <a:xfrm>
            <a:off x="5400046" y="5107135"/>
            <a:ext cx="8210220" cy="5996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spc="1" dirty="0">
                <a:solidFill>
                  <a:srgbClr val="FFFFFF"/>
                </a:solidFill>
                <a:latin typeface="Calibri"/>
              </a:rPr>
              <a:t> Capstone</a:t>
            </a:r>
            <a:r>
              <a:rPr lang="en-IN" dirty="0"/>
              <a:t> </a:t>
            </a:r>
            <a:r>
              <a:rPr lang="en-IN" sz="3600" b="1" spc="1" dirty="0">
                <a:solidFill>
                  <a:srgbClr val="FFFFFF"/>
                </a:solidFill>
                <a:latin typeface="Calibri"/>
              </a:rPr>
              <a:t>Project -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356C4-9581-3A64-E8BC-6B0AAA2AA022}"/>
            </a:ext>
          </a:extLst>
        </p:cNvPr>
        <p:cNvGrpSpPr/>
        <p:nvPr/>
      </p:nvGrpSpPr>
      <p:grpSpPr>
        <a:xfrm>
          <a:off x="0" y="0"/>
          <a:ext cx="0" cy="0"/>
          <a:chOff x="0" y="0"/>
          <a:chExt cx="0" cy="0"/>
        </a:xfrm>
      </p:grpSpPr>
      <p:grpSp>
        <p:nvGrpSpPr>
          <p:cNvPr id="462" name="Group 15">
            <a:extLst>
              <a:ext uri="{FF2B5EF4-FFF2-40B4-BE49-F238E27FC236}">
                <a16:creationId xmlns:a16="http://schemas.microsoft.com/office/drawing/2014/main" id="{F4FA5447-3EB7-1C8D-F016-BF81C01D1CA0}"/>
              </a:ext>
            </a:extLst>
          </p:cNvPr>
          <p:cNvGrpSpPr/>
          <p:nvPr/>
        </p:nvGrpSpPr>
        <p:grpSpPr>
          <a:xfrm>
            <a:off x="0" y="839520"/>
            <a:ext cx="5120280" cy="1037880"/>
            <a:chOff x="0" y="839520"/>
            <a:chExt cx="5120280" cy="1037880"/>
          </a:xfrm>
        </p:grpSpPr>
        <p:sp>
          <p:nvSpPr>
            <p:cNvPr id="463" name="object 82">
              <a:extLst>
                <a:ext uri="{FF2B5EF4-FFF2-40B4-BE49-F238E27FC236}">
                  <a16:creationId xmlns:a16="http://schemas.microsoft.com/office/drawing/2014/main" id="{D7EC139B-F9D8-14CC-292F-5ADED44DEBA5}"/>
                </a:ext>
              </a:extLst>
            </p:cNvPr>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64" name="object 83">
              <a:extLst>
                <a:ext uri="{FF2B5EF4-FFF2-40B4-BE49-F238E27FC236}">
                  <a16:creationId xmlns:a16="http://schemas.microsoft.com/office/drawing/2014/main" id="{8A7515E9-374A-7994-F26F-A39FBF255FCA}"/>
                </a:ext>
              </a:extLst>
            </p:cNvPr>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5" name="object 84">
            <a:extLst>
              <a:ext uri="{FF2B5EF4-FFF2-40B4-BE49-F238E27FC236}">
                <a16:creationId xmlns:a16="http://schemas.microsoft.com/office/drawing/2014/main" id="{ECF12495-5962-DF8E-D98A-E4B20782E446}"/>
              </a:ext>
            </a:extLst>
          </p:cNvPr>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latin typeface="+mj-lt"/>
              </a:rPr>
              <a:t>Literature Survey</a:t>
            </a:r>
          </a:p>
        </p:txBody>
      </p:sp>
      <p:sp>
        <p:nvSpPr>
          <p:cNvPr id="466" name="object 85">
            <a:extLst>
              <a:ext uri="{FF2B5EF4-FFF2-40B4-BE49-F238E27FC236}">
                <a16:creationId xmlns:a16="http://schemas.microsoft.com/office/drawing/2014/main" id="{C3FC2EDD-AD6D-A416-18E9-C83786512DD8}"/>
              </a:ext>
            </a:extLst>
          </p:cNvPr>
          <p:cNvSpPr/>
          <p:nvPr/>
        </p:nvSpPr>
        <p:spPr>
          <a:xfrm>
            <a:off x="-411480" y="1972399"/>
            <a:ext cx="18836639" cy="6608115"/>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lvl="2" algn="just">
              <a:lnSpc>
                <a:spcPct val="115000"/>
              </a:lnSpc>
              <a:spcBef>
                <a:spcPts val="850"/>
              </a:spcBef>
              <a:spcAft>
                <a:spcPts val="850"/>
              </a:spcAft>
              <a:buClr>
                <a:srgbClr val="000000"/>
              </a:buClr>
            </a:pPr>
            <a:r>
              <a:rPr lang="en-US" sz="3200" b="0" strike="noStrike" spc="-1" dirty="0">
                <a:ea typeface="Calibri" panose="020F0502020204030204" pitchFamily="34" charset="0"/>
                <a:cs typeface="Calibri" panose="020F0502020204030204" pitchFamily="34" charset="0"/>
              </a:rPr>
              <a:t>[3]</a:t>
            </a:r>
            <a:r>
              <a:rPr lang="en-US" sz="3200" b="1" dirty="0">
                <a:solidFill>
                  <a:schemeClr val="tx1"/>
                </a:solidFill>
                <a:effectLst/>
                <a:ea typeface="Calibri" panose="020F0502020204030204" pitchFamily="34" charset="0"/>
                <a:cs typeface="Calibri" panose="020F0502020204030204" pitchFamily="34" charset="0"/>
              </a:rPr>
              <a:t> Title</a:t>
            </a:r>
            <a:r>
              <a:rPr lang="en-US" sz="3200" b="0" dirty="0">
                <a:solidFill>
                  <a:schemeClr val="tx1"/>
                </a:solidFill>
                <a:effectLst/>
                <a:ea typeface="Calibri" panose="020F0502020204030204" pitchFamily="34" charset="0"/>
                <a:cs typeface="Calibri" panose="020F0502020204030204" pitchFamily="34" charset="0"/>
              </a:rPr>
              <a:t>: </a:t>
            </a:r>
            <a:r>
              <a:rPr lang="en-US" sz="3200" b="1" dirty="0">
                <a:solidFill>
                  <a:schemeClr val="tx1"/>
                </a:solidFill>
                <a:effectLst/>
                <a:ea typeface="Calibri" panose="020F0502020204030204" pitchFamily="34" charset="0"/>
                <a:cs typeface="Calibri" panose="020F0502020204030204" pitchFamily="34" charset="0"/>
              </a:rPr>
              <a:t>Detection of Brain Tumor Types Using Deep Learning</a:t>
            </a:r>
          </a:p>
          <a:p>
            <a:pPr lvl="2" algn="just">
              <a:lnSpc>
                <a:spcPct val="115000"/>
              </a:lnSpc>
              <a:spcBef>
                <a:spcPts val="850"/>
              </a:spcBef>
              <a:spcAft>
                <a:spcPts val="850"/>
              </a:spcAft>
              <a:buClr>
                <a:srgbClr val="000000"/>
              </a:buClr>
            </a:pPr>
            <a:r>
              <a:rPr lang="en-IN" sz="3200" b="1" dirty="0">
                <a:solidFill>
                  <a:schemeClr val="tx1"/>
                </a:solidFill>
                <a:effectLst/>
                <a:ea typeface="Calibri" panose="020F0502020204030204" pitchFamily="34" charset="0"/>
                <a:cs typeface="Calibri" panose="020F0502020204030204" pitchFamily="34" charset="0"/>
              </a:rPr>
              <a:t>Authors</a:t>
            </a:r>
            <a:r>
              <a:rPr lang="en-IN" sz="3200" b="0" dirty="0">
                <a:solidFill>
                  <a:schemeClr val="tx1"/>
                </a:solidFill>
                <a:effectLst/>
                <a:ea typeface="Calibri" panose="020F0502020204030204" pitchFamily="34" charset="0"/>
                <a:cs typeface="Calibri" panose="020F0502020204030204" pitchFamily="34" charset="0"/>
              </a:rPr>
              <a:t>: Y. Mohana Roopa , G. Naveen Kumar, </a:t>
            </a:r>
            <a:r>
              <a:rPr lang="en-IN" sz="3200" b="0" dirty="0" err="1">
                <a:solidFill>
                  <a:schemeClr val="tx1"/>
                </a:solidFill>
                <a:effectLst/>
                <a:ea typeface="Calibri" panose="020F0502020204030204" pitchFamily="34" charset="0"/>
                <a:cs typeface="Calibri" panose="020F0502020204030204" pitchFamily="34" charset="0"/>
              </a:rPr>
              <a:t>Yanamandra</a:t>
            </a:r>
            <a:r>
              <a:rPr lang="en-IN" sz="3200" b="0" dirty="0">
                <a:solidFill>
                  <a:schemeClr val="tx1"/>
                </a:solidFill>
                <a:effectLst/>
                <a:ea typeface="Calibri" panose="020F0502020204030204" pitchFamily="34" charset="0"/>
                <a:cs typeface="Calibri" panose="020F0502020204030204" pitchFamily="34" charset="0"/>
              </a:rPr>
              <a:t> Venkata Sree Harsha , </a:t>
            </a:r>
            <a:r>
              <a:rPr lang="en-IN" sz="3200" b="0" dirty="0" err="1">
                <a:solidFill>
                  <a:schemeClr val="tx1"/>
                </a:solidFill>
                <a:effectLst/>
                <a:ea typeface="Calibri" panose="020F0502020204030204" pitchFamily="34" charset="0"/>
                <a:cs typeface="Calibri" panose="020F0502020204030204" pitchFamily="34" charset="0"/>
              </a:rPr>
              <a:t>Potukuchi</a:t>
            </a:r>
            <a:r>
              <a:rPr lang="en-IN" sz="3200" b="0" dirty="0">
                <a:solidFill>
                  <a:schemeClr val="tx1"/>
                </a:solidFill>
                <a:effectLst/>
                <a:ea typeface="Calibri" panose="020F0502020204030204" pitchFamily="34" charset="0"/>
                <a:cs typeface="Calibri" panose="020F0502020204030204" pitchFamily="34" charset="0"/>
              </a:rPr>
              <a:t> </a:t>
            </a:r>
            <a:r>
              <a:rPr lang="en-IN" sz="3200" b="0" dirty="0" err="1">
                <a:solidFill>
                  <a:schemeClr val="tx1"/>
                </a:solidFill>
                <a:effectLst/>
                <a:ea typeface="Calibri" panose="020F0502020204030204" pitchFamily="34" charset="0"/>
                <a:cs typeface="Calibri" panose="020F0502020204030204" pitchFamily="34" charset="0"/>
              </a:rPr>
              <a:t>Sreeram</a:t>
            </a:r>
            <a:r>
              <a:rPr lang="en-IN" sz="3200" b="0" dirty="0">
                <a:solidFill>
                  <a:schemeClr val="tx1"/>
                </a:solidFill>
                <a:effectLst/>
                <a:ea typeface="Calibri" panose="020F0502020204030204" pitchFamily="34" charset="0"/>
                <a:cs typeface="Calibri" panose="020F0502020204030204" pitchFamily="34" charset="0"/>
              </a:rPr>
              <a:t> Aditya</a:t>
            </a:r>
            <a:endParaRPr lang="en-IN" sz="3200" dirty="0">
              <a:ea typeface="Calibri" panose="020F0502020204030204" pitchFamily="34" charset="0"/>
              <a:cs typeface="Calibri" panose="020F0502020204030204" pitchFamily="34" charset="0"/>
            </a:endParaRPr>
          </a:p>
          <a:p>
            <a:pPr lvl="2" algn="just">
              <a:lnSpc>
                <a:spcPct val="115000"/>
              </a:lnSpc>
              <a:spcBef>
                <a:spcPts val="850"/>
              </a:spcBef>
              <a:spcAft>
                <a:spcPts val="850"/>
              </a:spcAft>
              <a:buClr>
                <a:srgbClr val="000000"/>
              </a:buClr>
            </a:pPr>
            <a:r>
              <a:rPr lang="en-IN" sz="3200" b="1" dirty="0">
                <a:solidFill>
                  <a:schemeClr val="tx1"/>
                </a:solidFill>
                <a:effectLst/>
                <a:ea typeface="Calibri" panose="020F0502020204030204" pitchFamily="34" charset="0"/>
                <a:cs typeface="Calibri" panose="020F0502020204030204" pitchFamily="34" charset="0"/>
              </a:rPr>
              <a:t>Publisher</a:t>
            </a:r>
            <a:r>
              <a:rPr lang="en-IN" sz="3200" b="0" dirty="0">
                <a:solidFill>
                  <a:schemeClr val="tx1"/>
                </a:solidFill>
                <a:effectLst/>
                <a:ea typeface="Calibri" panose="020F0502020204030204" pitchFamily="34" charset="0"/>
                <a:cs typeface="Calibri" panose="020F0502020204030204" pitchFamily="34" charset="0"/>
              </a:rPr>
              <a:t>: IEEE Xplore 2020</a:t>
            </a:r>
          </a:p>
          <a:p>
            <a:pPr lvl="2" algn="just">
              <a:lnSpc>
                <a:spcPct val="115000"/>
              </a:lnSpc>
              <a:spcBef>
                <a:spcPts val="850"/>
              </a:spcBef>
              <a:spcAft>
                <a:spcPts val="850"/>
              </a:spcAft>
              <a:buClr>
                <a:srgbClr val="000000"/>
              </a:buClr>
            </a:pPr>
            <a:r>
              <a:rPr lang="en-US" sz="3200" b="1" dirty="0" err="1">
                <a:effectLst/>
                <a:ea typeface="Calibri" panose="020F0502020204030204" pitchFamily="34" charset="0"/>
                <a:cs typeface="Calibri" panose="020F0502020204030204" pitchFamily="34" charset="0"/>
              </a:rPr>
              <a:t>Summary:</a:t>
            </a:r>
            <a:r>
              <a:rPr lang="en-US" sz="3200" b="0" dirty="0" err="1">
                <a:effectLst/>
                <a:ea typeface="Calibri" panose="020F0502020204030204" pitchFamily="34" charset="0"/>
                <a:cs typeface="Calibri" panose="020F0502020204030204" pitchFamily="34" charset="0"/>
              </a:rPr>
              <a:t>Used</a:t>
            </a:r>
            <a:r>
              <a:rPr lang="en-US" sz="3200" b="0" dirty="0">
                <a:effectLst/>
                <a:ea typeface="Calibri" panose="020F0502020204030204" pitchFamily="34" charset="0"/>
                <a:cs typeface="Calibri" panose="020F0502020204030204" pitchFamily="34" charset="0"/>
              </a:rPr>
              <a:t> Convolutional Neural Network (</a:t>
            </a:r>
            <a:r>
              <a:rPr lang="en-US" sz="3200" b="1" dirty="0">
                <a:effectLst/>
                <a:ea typeface="Calibri" panose="020F0502020204030204" pitchFamily="34" charset="0"/>
                <a:cs typeface="Calibri" panose="020F0502020204030204" pitchFamily="34" charset="0"/>
              </a:rPr>
              <a:t>CNN</a:t>
            </a:r>
            <a:r>
              <a:rPr lang="en-US" sz="3200" b="0" dirty="0">
                <a:effectLst/>
                <a:ea typeface="Calibri" panose="020F0502020204030204" pitchFamily="34" charset="0"/>
                <a:cs typeface="Calibri" panose="020F0502020204030204" pitchFamily="34" charset="0"/>
              </a:rPr>
              <a:t>) for classifying brain tumor </a:t>
            </a:r>
            <a:r>
              <a:rPr lang="en-US" sz="3200" b="0" dirty="0" err="1">
                <a:effectLst/>
                <a:ea typeface="Calibri" panose="020F0502020204030204" pitchFamily="34" charset="0"/>
                <a:cs typeface="Calibri" panose="020F0502020204030204" pitchFamily="34" charset="0"/>
              </a:rPr>
              <a:t>types.It</a:t>
            </a:r>
            <a:r>
              <a:rPr lang="en-US" sz="3200" b="0" dirty="0">
                <a:effectLst/>
                <a:ea typeface="Calibri" panose="020F0502020204030204" pitchFamily="34" charset="0"/>
                <a:cs typeface="Calibri" panose="020F0502020204030204" pitchFamily="34" charset="0"/>
              </a:rPr>
              <a:t> compares the performance of the custom CNN with the pre-trained </a:t>
            </a:r>
            <a:r>
              <a:rPr lang="en-US" sz="3200" b="1" dirty="0">
                <a:effectLst/>
                <a:ea typeface="Calibri" panose="020F0502020204030204" pitchFamily="34" charset="0"/>
                <a:cs typeface="Calibri" panose="020F0502020204030204" pitchFamily="34" charset="0"/>
              </a:rPr>
              <a:t>VGG-16 </a:t>
            </a:r>
            <a:r>
              <a:rPr lang="en-US" sz="3200" b="0" dirty="0" err="1">
                <a:effectLst/>
                <a:ea typeface="Calibri" panose="020F0502020204030204" pitchFamily="34" charset="0"/>
                <a:cs typeface="Calibri" panose="020F0502020204030204" pitchFamily="34" charset="0"/>
              </a:rPr>
              <a:t>model.The</a:t>
            </a:r>
            <a:r>
              <a:rPr lang="en-US" sz="3200" b="0" dirty="0">
                <a:effectLst/>
                <a:ea typeface="Calibri" panose="020F0502020204030204" pitchFamily="34" charset="0"/>
                <a:cs typeface="Calibri" panose="020F0502020204030204" pitchFamily="34" charset="0"/>
              </a:rPr>
              <a:t> dataset includes 3,264 samples, with four categories: glioma, meningioma, pituitary tumors, and non-tumor </a:t>
            </a:r>
            <a:r>
              <a:rPr lang="en-US" sz="3200" b="0" dirty="0" err="1">
                <a:effectLst/>
                <a:ea typeface="Calibri" panose="020F0502020204030204" pitchFamily="34" charset="0"/>
                <a:cs typeface="Calibri" panose="020F0502020204030204" pitchFamily="34" charset="0"/>
              </a:rPr>
              <a:t>images.The</a:t>
            </a:r>
            <a:r>
              <a:rPr lang="en-US" sz="3200" b="0" dirty="0">
                <a:effectLst/>
                <a:ea typeface="Calibri" panose="020F0502020204030204" pitchFamily="34" charset="0"/>
                <a:cs typeface="Calibri" panose="020F0502020204030204" pitchFamily="34" charset="0"/>
              </a:rPr>
              <a:t> custom CNN outperforms VGG-16 in both accuracy and computational </a:t>
            </a:r>
            <a:r>
              <a:rPr lang="en-US" sz="3200" b="0" dirty="0" err="1">
                <a:effectLst/>
                <a:ea typeface="Calibri" panose="020F0502020204030204" pitchFamily="34" charset="0"/>
                <a:cs typeface="Calibri" panose="020F0502020204030204" pitchFamily="34" charset="0"/>
              </a:rPr>
              <a:t>efficiency.The</a:t>
            </a:r>
            <a:r>
              <a:rPr lang="en-US" sz="3200" b="0" dirty="0">
                <a:effectLst/>
                <a:ea typeface="Calibri" panose="020F0502020204030204" pitchFamily="34" charset="0"/>
                <a:cs typeface="Calibri" panose="020F0502020204030204" pitchFamily="34" charset="0"/>
              </a:rPr>
              <a:t> custom CNN achieved 90.22% accuracy, while VGG-16 achieved 87.21%.</a:t>
            </a:r>
          </a:p>
          <a:p>
            <a:pPr marL="1485900" lvl="2" indent="-571500" algn="just">
              <a:lnSpc>
                <a:spcPct val="115000"/>
              </a:lnSpc>
              <a:spcBef>
                <a:spcPts val="850"/>
              </a:spcBef>
              <a:spcAft>
                <a:spcPts val="850"/>
              </a:spcAft>
              <a:buClr>
                <a:srgbClr val="000000"/>
              </a:buClr>
              <a:buFont typeface="Wingdings" panose="05000000000000000000" pitchFamily="2" charset="2"/>
              <a:buChar char="Ø"/>
            </a:pPr>
            <a:endParaRPr lang="en-US" sz="3600" b="0" strike="noStrike" spc="-1" dirty="0">
              <a:latin typeface="Arial"/>
            </a:endParaRPr>
          </a:p>
        </p:txBody>
      </p:sp>
    </p:spTree>
    <p:extLst>
      <p:ext uri="{BB962C8B-B14F-4D97-AF65-F5344CB8AC3E}">
        <p14:creationId xmlns:p14="http://schemas.microsoft.com/office/powerpoint/2010/main" val="53252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619ED-2BA3-B849-3BF0-BD4EFBEE6A5C}"/>
            </a:ext>
          </a:extLst>
        </p:cNvPr>
        <p:cNvGrpSpPr/>
        <p:nvPr/>
      </p:nvGrpSpPr>
      <p:grpSpPr>
        <a:xfrm>
          <a:off x="0" y="0"/>
          <a:ext cx="0" cy="0"/>
          <a:chOff x="0" y="0"/>
          <a:chExt cx="0" cy="0"/>
        </a:xfrm>
      </p:grpSpPr>
      <p:grpSp>
        <p:nvGrpSpPr>
          <p:cNvPr id="462" name="Group 15">
            <a:extLst>
              <a:ext uri="{FF2B5EF4-FFF2-40B4-BE49-F238E27FC236}">
                <a16:creationId xmlns:a16="http://schemas.microsoft.com/office/drawing/2014/main" id="{32091417-94F1-31C7-4512-1DC1087AAF27}"/>
              </a:ext>
            </a:extLst>
          </p:cNvPr>
          <p:cNvGrpSpPr/>
          <p:nvPr/>
        </p:nvGrpSpPr>
        <p:grpSpPr>
          <a:xfrm>
            <a:off x="0" y="839520"/>
            <a:ext cx="5120280" cy="1037880"/>
            <a:chOff x="0" y="839520"/>
            <a:chExt cx="5120280" cy="1037880"/>
          </a:xfrm>
        </p:grpSpPr>
        <p:sp>
          <p:nvSpPr>
            <p:cNvPr id="463" name="object 82">
              <a:extLst>
                <a:ext uri="{FF2B5EF4-FFF2-40B4-BE49-F238E27FC236}">
                  <a16:creationId xmlns:a16="http://schemas.microsoft.com/office/drawing/2014/main" id="{E5EC59CE-E6BE-F1DB-64FB-20BBB4647215}"/>
                </a:ext>
              </a:extLst>
            </p:cNvPr>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64" name="object 83">
              <a:extLst>
                <a:ext uri="{FF2B5EF4-FFF2-40B4-BE49-F238E27FC236}">
                  <a16:creationId xmlns:a16="http://schemas.microsoft.com/office/drawing/2014/main" id="{22A29839-0832-19BF-A21E-31A2095F19F3}"/>
                </a:ext>
              </a:extLst>
            </p:cNvPr>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5" name="object 84">
            <a:extLst>
              <a:ext uri="{FF2B5EF4-FFF2-40B4-BE49-F238E27FC236}">
                <a16:creationId xmlns:a16="http://schemas.microsoft.com/office/drawing/2014/main" id="{ED354F6D-F309-D200-C088-8E9DE933F4CD}"/>
              </a:ext>
            </a:extLst>
          </p:cNvPr>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latin typeface="+mj-lt"/>
              </a:rPr>
              <a:t>Literature Survey</a:t>
            </a:r>
          </a:p>
        </p:txBody>
      </p:sp>
      <p:sp>
        <p:nvSpPr>
          <p:cNvPr id="466" name="object 85">
            <a:extLst>
              <a:ext uri="{FF2B5EF4-FFF2-40B4-BE49-F238E27FC236}">
                <a16:creationId xmlns:a16="http://schemas.microsoft.com/office/drawing/2014/main" id="{EC21F2FB-565D-C1AC-D0EB-C0F382545B08}"/>
              </a:ext>
            </a:extLst>
          </p:cNvPr>
          <p:cNvSpPr/>
          <p:nvPr/>
        </p:nvSpPr>
        <p:spPr>
          <a:xfrm>
            <a:off x="114120" y="1877401"/>
            <a:ext cx="18242639" cy="7776832"/>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lvl="1" algn="just">
              <a:lnSpc>
                <a:spcPct val="115000"/>
              </a:lnSpc>
              <a:spcBef>
                <a:spcPts val="850"/>
              </a:spcBef>
              <a:spcAft>
                <a:spcPts val="850"/>
              </a:spcAft>
              <a:buClr>
                <a:srgbClr val="000000"/>
              </a:buClr>
            </a:pPr>
            <a:r>
              <a:rPr lang="en-US" sz="3200" b="0" strike="noStrike" spc="-1" dirty="0">
                <a:latin typeface="Calibri" panose="020F0502020204030204" pitchFamily="34" charset="0"/>
                <a:ea typeface="Calibri" panose="020F0502020204030204" pitchFamily="34" charset="0"/>
                <a:cs typeface="Calibri" panose="020F0502020204030204" pitchFamily="34" charset="0"/>
              </a:rPr>
              <a:t>[</a:t>
            </a:r>
            <a:r>
              <a:rPr lang="en-US" sz="3200" b="0" strike="noStrike" spc="-1" dirty="0">
                <a:ea typeface="Calibri" panose="020F0502020204030204" pitchFamily="34" charset="0"/>
                <a:cs typeface="Calibri" panose="020F0502020204030204" pitchFamily="34" charset="0"/>
              </a:rPr>
              <a:t>4]</a:t>
            </a:r>
            <a:r>
              <a:rPr lang="en-IN" sz="3200" b="1" dirty="0">
                <a:solidFill>
                  <a:schemeClr val="tx1"/>
                </a:solidFill>
                <a:effectLst/>
                <a:ea typeface="Calibri" panose="020F0502020204030204" pitchFamily="34" charset="0"/>
                <a:cs typeface="Calibri" panose="020F0502020204030204" pitchFamily="34" charset="0"/>
              </a:rPr>
              <a:t> Title : Brain Tumor Detection and Classification Using Deep Learning Approaches</a:t>
            </a:r>
            <a:endParaRPr lang="en-IN" sz="3200" dirty="0">
              <a:ea typeface="Calibri" panose="020F0502020204030204" pitchFamily="34" charset="0"/>
              <a:cs typeface="Calibri" panose="020F0502020204030204" pitchFamily="34" charset="0"/>
            </a:endParaRPr>
          </a:p>
          <a:p>
            <a:pPr lvl="1" algn="just">
              <a:lnSpc>
                <a:spcPct val="115000"/>
              </a:lnSpc>
              <a:spcBef>
                <a:spcPts val="850"/>
              </a:spcBef>
              <a:spcAft>
                <a:spcPts val="850"/>
              </a:spcAft>
              <a:buClr>
                <a:srgbClr val="000000"/>
              </a:buClr>
            </a:pPr>
            <a:r>
              <a:rPr lang="en-IN" sz="3200" b="1" dirty="0">
                <a:solidFill>
                  <a:schemeClr val="tx1"/>
                </a:solidFill>
                <a:effectLst/>
                <a:ea typeface="Calibri" panose="020F0502020204030204" pitchFamily="34" charset="0"/>
                <a:cs typeface="Calibri" panose="020F0502020204030204" pitchFamily="34" charset="0"/>
              </a:rPr>
              <a:t>Authors : </a:t>
            </a:r>
            <a:r>
              <a:rPr lang="en-IN" sz="3200" b="0" dirty="0">
                <a:solidFill>
                  <a:schemeClr val="tx1"/>
                </a:solidFill>
                <a:effectLst/>
                <a:ea typeface="Calibri" panose="020F0502020204030204" pitchFamily="34" charset="0"/>
                <a:cs typeface="Calibri" panose="020F0502020204030204" pitchFamily="34" charset="0"/>
              </a:rPr>
              <a:t>Ankitha G , Hafsa Tuba J , Akhilesh J </a:t>
            </a:r>
            <a:r>
              <a:rPr lang="en-IN" sz="3200" dirty="0">
                <a:solidFill>
                  <a:schemeClr val="tx1"/>
                </a:solidFill>
                <a:ea typeface="Calibri" panose="020F0502020204030204" pitchFamily="34" charset="0"/>
                <a:cs typeface="Calibri" panose="020F0502020204030204" pitchFamily="34" charset="0"/>
              </a:rPr>
              <a:t>,</a:t>
            </a:r>
            <a:r>
              <a:rPr lang="en-IN" sz="3200" b="0" dirty="0">
                <a:solidFill>
                  <a:schemeClr val="tx1"/>
                </a:solidFill>
                <a:effectLst/>
                <a:ea typeface="Calibri" panose="020F0502020204030204" pitchFamily="34" charset="0"/>
                <a:cs typeface="Calibri" panose="020F0502020204030204" pitchFamily="34" charset="0"/>
              </a:rPr>
              <a:t> Archana Bhanu , Naveen IG</a:t>
            </a:r>
          </a:p>
          <a:p>
            <a:pPr lvl="1" algn="just">
              <a:lnSpc>
                <a:spcPct val="115000"/>
              </a:lnSpc>
              <a:spcBef>
                <a:spcPts val="850"/>
              </a:spcBef>
              <a:spcAft>
                <a:spcPts val="850"/>
              </a:spcAft>
              <a:buClr>
                <a:srgbClr val="000000"/>
              </a:buClr>
            </a:pPr>
            <a:r>
              <a:rPr lang="en-IN" sz="3200" b="1" dirty="0">
                <a:solidFill>
                  <a:schemeClr val="tx1"/>
                </a:solidFill>
                <a:effectLst/>
                <a:ea typeface="Calibri" panose="020F0502020204030204" pitchFamily="34" charset="0"/>
                <a:cs typeface="Calibri" panose="020F0502020204030204" pitchFamily="34" charset="0"/>
              </a:rPr>
              <a:t>Publisher: </a:t>
            </a:r>
            <a:r>
              <a:rPr lang="en-IN" sz="3200" b="0" dirty="0">
                <a:solidFill>
                  <a:schemeClr val="tx1"/>
                </a:solidFill>
                <a:effectLst/>
                <a:ea typeface="Calibri" panose="020F0502020204030204" pitchFamily="34" charset="0"/>
                <a:cs typeface="Calibri" panose="020F0502020204030204" pitchFamily="34" charset="0"/>
              </a:rPr>
              <a:t>Published in the 2023 4th International Conference for Emerging Technology (INCET), IEEE Xplore</a:t>
            </a:r>
          </a:p>
          <a:p>
            <a:pPr lvl="1" algn="just">
              <a:lnSpc>
                <a:spcPct val="115000"/>
              </a:lnSpc>
              <a:spcBef>
                <a:spcPts val="850"/>
              </a:spcBef>
              <a:spcAft>
                <a:spcPts val="850"/>
              </a:spcAft>
              <a:buClr>
                <a:srgbClr val="000000"/>
              </a:buClr>
            </a:pPr>
            <a:r>
              <a:rPr lang="en-US" sz="3200" b="1" dirty="0" err="1">
                <a:solidFill>
                  <a:schemeClr val="tx1"/>
                </a:solidFill>
                <a:effectLst/>
                <a:ea typeface="Calibri" panose="020F0502020204030204" pitchFamily="34" charset="0"/>
                <a:cs typeface="Calibri" panose="020F0502020204030204" pitchFamily="34" charset="0"/>
              </a:rPr>
              <a:t>Summary:</a:t>
            </a:r>
            <a:r>
              <a:rPr lang="en-US" sz="3200" b="0" dirty="0" err="1">
                <a:solidFill>
                  <a:schemeClr val="tx1"/>
                </a:solidFill>
                <a:effectLst/>
                <a:ea typeface="Calibri" panose="020F0502020204030204" pitchFamily="34" charset="0"/>
                <a:cs typeface="Calibri" panose="020F0502020204030204" pitchFamily="34" charset="0"/>
              </a:rPr>
              <a:t>This</a:t>
            </a:r>
            <a:r>
              <a:rPr lang="en-US" sz="3200" b="0" dirty="0">
                <a:solidFill>
                  <a:schemeClr val="tx1"/>
                </a:solidFill>
                <a:effectLst/>
                <a:ea typeface="Calibri" panose="020F0502020204030204" pitchFamily="34" charset="0"/>
                <a:cs typeface="Calibri" panose="020F0502020204030204" pitchFamily="34" charset="0"/>
              </a:rPr>
              <a:t> paper explores brain tumor detection and classification using deep learning, specifically CNN architectures </a:t>
            </a:r>
            <a:r>
              <a:rPr lang="en-US" sz="3200" b="1" dirty="0">
                <a:solidFill>
                  <a:schemeClr val="tx1"/>
                </a:solidFill>
                <a:effectLst/>
                <a:ea typeface="Calibri" panose="020F0502020204030204" pitchFamily="34" charset="0"/>
                <a:cs typeface="Calibri" panose="020F0502020204030204" pitchFamily="34" charset="0"/>
              </a:rPr>
              <a:t>ResNet50</a:t>
            </a:r>
            <a:r>
              <a:rPr lang="en-US" sz="3200" b="0" dirty="0">
                <a:solidFill>
                  <a:schemeClr val="tx1"/>
                </a:solidFill>
                <a:effectLst/>
                <a:ea typeface="Calibri" panose="020F0502020204030204" pitchFamily="34" charset="0"/>
                <a:cs typeface="Calibri" panose="020F0502020204030204" pitchFamily="34" charset="0"/>
              </a:rPr>
              <a:t> and </a:t>
            </a:r>
            <a:r>
              <a:rPr lang="en-US" sz="3200" b="1" dirty="0" err="1">
                <a:solidFill>
                  <a:schemeClr val="tx1"/>
                </a:solidFill>
                <a:effectLst/>
                <a:ea typeface="Calibri" panose="020F0502020204030204" pitchFamily="34" charset="0"/>
                <a:cs typeface="Calibri" panose="020F0502020204030204" pitchFamily="34" charset="0"/>
              </a:rPr>
              <a:t>Xception</a:t>
            </a:r>
            <a:r>
              <a:rPr lang="en-US" sz="3200" b="1" dirty="0">
                <a:solidFill>
                  <a:schemeClr val="tx1"/>
                </a:solidFill>
                <a:effectLst/>
                <a:ea typeface="Calibri" panose="020F0502020204030204" pitchFamily="34" charset="0"/>
                <a:cs typeface="Calibri" panose="020F0502020204030204" pitchFamily="34" charset="0"/>
              </a:rPr>
              <a:t> </a:t>
            </a:r>
            <a:r>
              <a:rPr lang="en-US" sz="3200" b="0" dirty="0">
                <a:solidFill>
                  <a:schemeClr val="tx1"/>
                </a:solidFill>
                <a:effectLst/>
                <a:ea typeface="Calibri" panose="020F0502020204030204" pitchFamily="34" charset="0"/>
                <a:cs typeface="Calibri" panose="020F0502020204030204" pitchFamily="34" charset="0"/>
              </a:rPr>
              <a:t>, on MRI images to classify tumors into </a:t>
            </a:r>
            <a:r>
              <a:rPr lang="en-US" sz="3200" b="1" dirty="0">
                <a:solidFill>
                  <a:schemeClr val="tx1"/>
                </a:solidFill>
                <a:effectLst/>
                <a:ea typeface="Calibri" panose="020F0502020204030204" pitchFamily="34" charset="0"/>
                <a:cs typeface="Calibri" panose="020F0502020204030204" pitchFamily="34" charset="0"/>
              </a:rPr>
              <a:t>Glioma, Meningioma, and Pituitary Adenomas.</a:t>
            </a:r>
            <a:r>
              <a:rPr lang="en-US" sz="3200" b="0" dirty="0">
                <a:solidFill>
                  <a:schemeClr val="tx1"/>
                </a:solidFill>
                <a:effectLst/>
                <a:ea typeface="Calibri" panose="020F0502020204030204" pitchFamily="34" charset="0"/>
                <a:cs typeface="Calibri" panose="020F0502020204030204" pitchFamily="34" charset="0"/>
              </a:rPr>
              <a:t> The methodology includes preprocessing (cropping, resizing, noise reduction), model training on </a:t>
            </a:r>
            <a:r>
              <a:rPr lang="en-US" sz="3200" b="1" dirty="0">
                <a:solidFill>
                  <a:schemeClr val="tx1"/>
                </a:solidFill>
                <a:effectLst/>
                <a:ea typeface="Calibri" panose="020F0502020204030204" pitchFamily="34" charset="0"/>
                <a:cs typeface="Calibri" panose="020F0502020204030204" pitchFamily="34" charset="0"/>
              </a:rPr>
              <a:t>7,023 images,</a:t>
            </a:r>
            <a:r>
              <a:rPr lang="en-US" sz="3200" b="0" dirty="0">
                <a:solidFill>
                  <a:schemeClr val="tx1"/>
                </a:solidFill>
                <a:effectLst/>
                <a:ea typeface="Calibri" panose="020F0502020204030204" pitchFamily="34" charset="0"/>
                <a:cs typeface="Calibri" panose="020F0502020204030204" pitchFamily="34" charset="0"/>
              </a:rPr>
              <a:t> and performance evaluation. </a:t>
            </a:r>
            <a:r>
              <a:rPr lang="en-US" sz="3200" b="1" dirty="0" err="1">
                <a:solidFill>
                  <a:schemeClr val="tx1"/>
                </a:solidFill>
                <a:effectLst/>
                <a:ea typeface="Calibri" panose="020F0502020204030204" pitchFamily="34" charset="0"/>
                <a:cs typeface="Calibri" panose="020F0502020204030204" pitchFamily="34" charset="0"/>
              </a:rPr>
              <a:t>Xception</a:t>
            </a:r>
            <a:r>
              <a:rPr lang="en-US" sz="3200" b="1" dirty="0">
                <a:solidFill>
                  <a:schemeClr val="tx1"/>
                </a:solidFill>
                <a:effectLst/>
                <a:ea typeface="Calibri" panose="020F0502020204030204" pitchFamily="34" charset="0"/>
                <a:cs typeface="Calibri" panose="020F0502020204030204" pitchFamily="34" charset="0"/>
              </a:rPr>
              <a:t> achieved the highest accuracy of 98.32%, outperforming ResNet50 (98.02%)</a:t>
            </a:r>
            <a:r>
              <a:rPr lang="en-US" sz="3200" b="0" dirty="0">
                <a:solidFill>
                  <a:schemeClr val="tx1"/>
                </a:solidFill>
                <a:effectLst/>
                <a:ea typeface="Calibri" panose="020F0502020204030204" pitchFamily="34" charset="0"/>
                <a:cs typeface="Calibri" panose="020F0502020204030204" pitchFamily="34" charset="0"/>
              </a:rPr>
              <a:t> with lower computational time and better loss values.</a:t>
            </a:r>
          </a:p>
          <a:p>
            <a:pPr marL="1028700" lvl="1" indent="-571500" algn="just">
              <a:lnSpc>
                <a:spcPct val="115000"/>
              </a:lnSpc>
              <a:spcBef>
                <a:spcPts val="850"/>
              </a:spcBef>
              <a:spcAft>
                <a:spcPts val="850"/>
              </a:spcAft>
              <a:buClr>
                <a:srgbClr val="000000"/>
              </a:buClr>
              <a:buFont typeface="Wingdings" panose="05000000000000000000" pitchFamily="2" charset="2"/>
              <a:buChar char="Ø"/>
            </a:pPr>
            <a:endParaRPr lang="en-US" sz="3200" b="1" kern="100" dirty="0">
              <a:effectLst/>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456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D57B9-8D9B-D94C-0000-77DE937548ED}"/>
            </a:ext>
          </a:extLst>
        </p:cNvPr>
        <p:cNvGrpSpPr/>
        <p:nvPr/>
      </p:nvGrpSpPr>
      <p:grpSpPr>
        <a:xfrm>
          <a:off x="0" y="0"/>
          <a:ext cx="0" cy="0"/>
          <a:chOff x="0" y="0"/>
          <a:chExt cx="0" cy="0"/>
        </a:xfrm>
      </p:grpSpPr>
      <p:grpSp>
        <p:nvGrpSpPr>
          <p:cNvPr id="462" name="Group 15">
            <a:extLst>
              <a:ext uri="{FF2B5EF4-FFF2-40B4-BE49-F238E27FC236}">
                <a16:creationId xmlns:a16="http://schemas.microsoft.com/office/drawing/2014/main" id="{6827BD20-8DBB-C096-ED07-3507DD08CF59}"/>
              </a:ext>
            </a:extLst>
          </p:cNvPr>
          <p:cNvGrpSpPr/>
          <p:nvPr/>
        </p:nvGrpSpPr>
        <p:grpSpPr>
          <a:xfrm>
            <a:off x="0" y="783575"/>
            <a:ext cx="5562600" cy="1037880"/>
            <a:chOff x="0" y="839520"/>
            <a:chExt cx="5120280" cy="1037880"/>
          </a:xfrm>
        </p:grpSpPr>
        <p:sp>
          <p:nvSpPr>
            <p:cNvPr id="463" name="object 82">
              <a:extLst>
                <a:ext uri="{FF2B5EF4-FFF2-40B4-BE49-F238E27FC236}">
                  <a16:creationId xmlns:a16="http://schemas.microsoft.com/office/drawing/2014/main" id="{4B36BCB0-D65F-1861-4416-8E966B54E05A}"/>
                </a:ext>
              </a:extLst>
            </p:cNvPr>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64" name="object 83">
              <a:extLst>
                <a:ext uri="{FF2B5EF4-FFF2-40B4-BE49-F238E27FC236}">
                  <a16:creationId xmlns:a16="http://schemas.microsoft.com/office/drawing/2014/main" id="{A0B5130A-A8D3-51A1-8AB5-C8BFCFD93AF2}"/>
                </a:ext>
              </a:extLst>
            </p:cNvPr>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5" name="object 84">
            <a:extLst>
              <a:ext uri="{FF2B5EF4-FFF2-40B4-BE49-F238E27FC236}">
                <a16:creationId xmlns:a16="http://schemas.microsoft.com/office/drawing/2014/main" id="{0CFEF50E-5227-26E2-E313-EB5296B7DB4D}"/>
              </a:ext>
            </a:extLst>
          </p:cNvPr>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latin typeface="+mj-lt"/>
              </a:rPr>
              <a:t>Literature Survey</a:t>
            </a:r>
          </a:p>
        </p:txBody>
      </p:sp>
      <p:sp>
        <p:nvSpPr>
          <p:cNvPr id="466" name="object 85">
            <a:extLst>
              <a:ext uri="{FF2B5EF4-FFF2-40B4-BE49-F238E27FC236}">
                <a16:creationId xmlns:a16="http://schemas.microsoft.com/office/drawing/2014/main" id="{8332473F-D348-331C-EF53-7EC90FE6F5ED}"/>
              </a:ext>
            </a:extLst>
          </p:cNvPr>
          <p:cNvSpPr/>
          <p:nvPr/>
        </p:nvSpPr>
        <p:spPr>
          <a:xfrm>
            <a:off x="114120" y="2097405"/>
            <a:ext cx="18265320" cy="7551642"/>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lvl="1">
              <a:lnSpc>
                <a:spcPct val="107000"/>
              </a:lnSpc>
              <a:spcAft>
                <a:spcPts val="800"/>
              </a:spcAft>
              <a:buSzPts val="1000"/>
              <a:tabLst>
                <a:tab pos="914400" algn="l"/>
              </a:tabLst>
            </a:pPr>
            <a:r>
              <a:rPr lang="en-US" sz="3200" kern="100" dirty="0">
                <a:effectLst/>
                <a:ea typeface="Calibri" panose="020F0502020204030204" pitchFamily="34" charset="0"/>
                <a:cs typeface="Calibri" panose="020F0502020204030204" pitchFamily="34" charset="0"/>
              </a:rPr>
              <a:t>[5]</a:t>
            </a:r>
            <a:r>
              <a:rPr lang="en-US" sz="3200" b="1" dirty="0">
                <a:effectLst/>
                <a:ea typeface="Calibri" panose="020F0502020204030204" pitchFamily="34" charset="0"/>
                <a:cs typeface="Calibri" panose="020F0502020204030204" pitchFamily="34" charset="0"/>
              </a:rPr>
              <a:t> Title:  Accurate Detection and Classification of Brain Tumors using U-Net and Extreme Learning</a:t>
            </a:r>
          </a:p>
          <a:p>
            <a:pPr lvl="1">
              <a:lnSpc>
                <a:spcPct val="107000"/>
              </a:lnSpc>
              <a:spcAft>
                <a:spcPts val="800"/>
              </a:spcAft>
              <a:buSzPts val="1000"/>
              <a:tabLst>
                <a:tab pos="914400" algn="l"/>
              </a:tabLst>
            </a:pPr>
            <a:endParaRPr lang="en-US" sz="1100" b="1" dirty="0">
              <a:effectLst/>
              <a:ea typeface="Calibri" panose="020F0502020204030204" pitchFamily="34" charset="0"/>
              <a:cs typeface="Calibri" panose="020F0502020204030204" pitchFamily="34" charset="0"/>
            </a:endParaRPr>
          </a:p>
          <a:p>
            <a:pPr lvl="1">
              <a:lnSpc>
                <a:spcPct val="107000"/>
              </a:lnSpc>
              <a:spcAft>
                <a:spcPts val="800"/>
              </a:spcAft>
              <a:buSzPts val="1000"/>
              <a:tabLst>
                <a:tab pos="914400" algn="l"/>
              </a:tabLst>
            </a:pPr>
            <a:r>
              <a:rPr lang="en-US" sz="3200" b="1" dirty="0">
                <a:effectLst/>
                <a:ea typeface="Calibri" panose="020F0502020204030204" pitchFamily="34" charset="0"/>
                <a:cs typeface="Calibri" panose="020F0502020204030204" pitchFamily="34" charset="0"/>
              </a:rPr>
              <a:t>Authors: </a:t>
            </a:r>
            <a:r>
              <a:rPr lang="en-US" sz="3200" b="0" dirty="0">
                <a:effectLst/>
                <a:ea typeface="Calibri" panose="020F0502020204030204" pitchFamily="34" charset="0"/>
                <a:cs typeface="Calibri" panose="020F0502020204030204" pitchFamily="34" charset="0"/>
              </a:rPr>
              <a:t>B. Ramu and Sandeep Bansal</a:t>
            </a:r>
          </a:p>
          <a:p>
            <a:pPr lvl="1">
              <a:lnSpc>
                <a:spcPct val="107000"/>
              </a:lnSpc>
              <a:spcAft>
                <a:spcPts val="800"/>
              </a:spcAft>
              <a:buSzPts val="1000"/>
              <a:tabLst>
                <a:tab pos="914400" algn="l"/>
              </a:tabLst>
            </a:pPr>
            <a:endParaRPr lang="en-US" sz="1100" b="0" dirty="0">
              <a:effectLst/>
              <a:ea typeface="Calibri" panose="020F0502020204030204" pitchFamily="34" charset="0"/>
              <a:cs typeface="Calibri" panose="020F0502020204030204" pitchFamily="34" charset="0"/>
            </a:endParaRPr>
          </a:p>
          <a:p>
            <a:pPr lvl="1">
              <a:lnSpc>
                <a:spcPct val="107000"/>
              </a:lnSpc>
              <a:spcAft>
                <a:spcPts val="800"/>
              </a:spcAft>
              <a:buSzPts val="1000"/>
              <a:tabLst>
                <a:tab pos="914400" algn="l"/>
              </a:tabLst>
            </a:pPr>
            <a:r>
              <a:rPr lang="en-US" sz="3200" b="1" dirty="0">
                <a:effectLst/>
                <a:ea typeface="Calibri" panose="020F0502020204030204" pitchFamily="34" charset="0"/>
                <a:cs typeface="Calibri" panose="020F0502020204030204" pitchFamily="34" charset="0"/>
              </a:rPr>
              <a:t>Publisher: </a:t>
            </a:r>
            <a:r>
              <a:rPr lang="en-US" sz="3200" b="0" dirty="0">
                <a:effectLst/>
                <a:ea typeface="Calibri" panose="020F0502020204030204" pitchFamily="34" charset="0"/>
                <a:cs typeface="Calibri" panose="020F0502020204030204" pitchFamily="34" charset="0"/>
              </a:rPr>
              <a:t>IEEE, as part of the 5th International Conference on Smart Electronics and Communication (ICOSEC 2024)</a:t>
            </a:r>
          </a:p>
          <a:p>
            <a:pPr lvl="1">
              <a:lnSpc>
                <a:spcPct val="107000"/>
              </a:lnSpc>
              <a:spcAft>
                <a:spcPts val="800"/>
              </a:spcAft>
              <a:buSzPts val="1000"/>
              <a:tabLst>
                <a:tab pos="914400" algn="l"/>
              </a:tabLst>
            </a:pPr>
            <a:endParaRPr lang="en-US" sz="1100" b="0" dirty="0">
              <a:effectLst/>
              <a:ea typeface="Calibri" panose="020F0502020204030204" pitchFamily="34" charset="0"/>
              <a:cs typeface="Calibri" panose="020F0502020204030204" pitchFamily="34" charset="0"/>
            </a:endParaRPr>
          </a:p>
          <a:p>
            <a:pPr lvl="1">
              <a:lnSpc>
                <a:spcPct val="107000"/>
              </a:lnSpc>
              <a:spcAft>
                <a:spcPts val="800"/>
              </a:spcAft>
              <a:buSzPts val="1000"/>
              <a:tabLst>
                <a:tab pos="914400" algn="l"/>
              </a:tabLst>
            </a:pPr>
            <a:r>
              <a:rPr lang="en-US" sz="3200" b="1" dirty="0" err="1">
                <a:effectLst/>
                <a:ea typeface="Calibri" panose="020F0502020204030204" pitchFamily="34" charset="0"/>
                <a:cs typeface="Calibri" panose="020F0502020204030204" pitchFamily="34" charset="0"/>
              </a:rPr>
              <a:t>Summary</a:t>
            </a:r>
            <a:r>
              <a:rPr lang="en-US" sz="3200" b="0" dirty="0" err="1">
                <a:effectLst/>
                <a:ea typeface="Calibri" panose="020F0502020204030204" pitchFamily="34" charset="0"/>
                <a:cs typeface="Calibri" panose="020F0502020204030204" pitchFamily="34" charset="0"/>
              </a:rPr>
              <a:t>:The</a:t>
            </a:r>
            <a:r>
              <a:rPr lang="en-US" sz="3200" b="0" dirty="0">
                <a:effectLst/>
                <a:ea typeface="Calibri" panose="020F0502020204030204" pitchFamily="34" charset="0"/>
                <a:cs typeface="Calibri" panose="020F0502020204030204" pitchFamily="34" charset="0"/>
              </a:rPr>
              <a:t> study proposes an automated approach for brain tumor segmentation and classification </a:t>
            </a:r>
            <a:r>
              <a:rPr lang="en-US" sz="3200" b="0" dirty="0" err="1">
                <a:effectLst/>
                <a:ea typeface="Calibri" panose="020F0502020204030204" pitchFamily="34" charset="0"/>
                <a:cs typeface="Calibri" panose="020F0502020204030204" pitchFamily="34" charset="0"/>
              </a:rPr>
              <a:t>using</a:t>
            </a:r>
            <a:r>
              <a:rPr lang="en-US" sz="3200" b="1" dirty="0" err="1">
                <a:effectLst/>
                <a:ea typeface="Calibri" panose="020F0502020204030204" pitchFamily="34" charset="0"/>
                <a:cs typeface="Calibri" panose="020F0502020204030204" pitchFamily="34" charset="0"/>
              </a:rPr>
              <a:t>U</a:t>
            </a:r>
            <a:r>
              <a:rPr lang="en-US" sz="3200" b="1" dirty="0">
                <a:effectLst/>
                <a:ea typeface="Calibri" panose="020F0502020204030204" pitchFamily="34" charset="0"/>
                <a:cs typeface="Calibri" panose="020F0502020204030204" pitchFamily="34" charset="0"/>
              </a:rPr>
              <a:t>-Net and Extreme Learning Machine (ELM)</a:t>
            </a:r>
            <a:r>
              <a:rPr lang="en-US" sz="3200" b="0" dirty="0">
                <a:effectLst/>
                <a:ea typeface="Calibri" panose="020F0502020204030204" pitchFamily="34" charset="0"/>
                <a:cs typeface="Calibri" panose="020F0502020204030204" pitchFamily="34" charset="0"/>
              </a:rPr>
              <a:t>. U-Net is employed to segment MRI images of brain tumors, while ELM classifies the tumors based on features extracted by U-Net. Tested on the BRATS 2020 dataset, the method achieves exceptional performance metrics, including </a:t>
            </a:r>
            <a:r>
              <a:rPr lang="en-US" sz="3200" b="1" dirty="0">
                <a:effectLst/>
                <a:ea typeface="Calibri" panose="020F0502020204030204" pitchFamily="34" charset="0"/>
                <a:cs typeface="Calibri" panose="020F0502020204030204" pitchFamily="34" charset="0"/>
              </a:rPr>
              <a:t>99.87% accuracy, 99.58%</a:t>
            </a:r>
          </a:p>
          <a:p>
            <a:pPr lvl="1">
              <a:lnSpc>
                <a:spcPct val="107000"/>
              </a:lnSpc>
              <a:spcAft>
                <a:spcPts val="800"/>
              </a:spcAft>
              <a:buSzPts val="1000"/>
              <a:tabLst>
                <a:tab pos="914400" algn="l"/>
              </a:tabLst>
            </a:pPr>
            <a:r>
              <a:rPr lang="en-US" sz="3200" b="1" dirty="0">
                <a:effectLst/>
                <a:ea typeface="Calibri" panose="020F0502020204030204" pitchFamily="34" charset="0"/>
                <a:cs typeface="Calibri" panose="020F0502020204030204" pitchFamily="34" charset="0"/>
              </a:rPr>
              <a:t>sensitivity, 98.96% specificity, and 98.75% precision</a:t>
            </a:r>
            <a:r>
              <a:rPr lang="en-US" sz="3200" b="0" dirty="0">
                <a:effectLst/>
                <a:ea typeface="Calibri" panose="020F0502020204030204" pitchFamily="34" charset="0"/>
                <a:cs typeface="Calibri" panose="020F0502020204030204" pitchFamily="34" charset="0"/>
              </a:rPr>
              <a:t>. The research emphasizes the potential of automated techniques to improve the efficiency and accuracy of brain tumor diagnosis.</a:t>
            </a:r>
            <a:endParaRPr lang="en-IN" sz="3200" kern="100" dirty="0">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16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9E3C5-09B1-E105-7620-015B5D268819}"/>
            </a:ext>
          </a:extLst>
        </p:cNvPr>
        <p:cNvGrpSpPr/>
        <p:nvPr/>
      </p:nvGrpSpPr>
      <p:grpSpPr>
        <a:xfrm>
          <a:off x="0" y="0"/>
          <a:ext cx="0" cy="0"/>
          <a:chOff x="0" y="0"/>
          <a:chExt cx="0" cy="0"/>
        </a:xfrm>
      </p:grpSpPr>
      <p:grpSp>
        <p:nvGrpSpPr>
          <p:cNvPr id="462" name="Group 15">
            <a:extLst>
              <a:ext uri="{FF2B5EF4-FFF2-40B4-BE49-F238E27FC236}">
                <a16:creationId xmlns:a16="http://schemas.microsoft.com/office/drawing/2014/main" id="{25D8D3E5-6C7D-1200-5780-F3EE69AAB372}"/>
              </a:ext>
            </a:extLst>
          </p:cNvPr>
          <p:cNvGrpSpPr/>
          <p:nvPr/>
        </p:nvGrpSpPr>
        <p:grpSpPr>
          <a:xfrm>
            <a:off x="0" y="783575"/>
            <a:ext cx="5372646" cy="1037880"/>
            <a:chOff x="-167760" y="783575"/>
            <a:chExt cx="5221915" cy="1037880"/>
          </a:xfrm>
        </p:grpSpPr>
        <p:sp>
          <p:nvSpPr>
            <p:cNvPr id="463" name="object 82">
              <a:extLst>
                <a:ext uri="{FF2B5EF4-FFF2-40B4-BE49-F238E27FC236}">
                  <a16:creationId xmlns:a16="http://schemas.microsoft.com/office/drawing/2014/main" id="{244F9012-D57F-68CA-E6D7-5DA13730FEB0}"/>
                </a:ext>
              </a:extLst>
            </p:cNvPr>
            <p:cNvSpPr/>
            <p:nvPr/>
          </p:nvSpPr>
          <p:spPr>
            <a:xfrm>
              <a:off x="-167760" y="783575"/>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64" name="object 83">
              <a:extLst>
                <a:ext uri="{FF2B5EF4-FFF2-40B4-BE49-F238E27FC236}">
                  <a16:creationId xmlns:a16="http://schemas.microsoft.com/office/drawing/2014/main" id="{826DD2B0-D600-2B3A-BAFE-0B38922F8760}"/>
                </a:ext>
              </a:extLst>
            </p:cNvPr>
            <p:cNvSpPr/>
            <p:nvPr/>
          </p:nvSpPr>
          <p:spPr>
            <a:xfrm>
              <a:off x="4168195" y="783575"/>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grpSp>
      <p:sp>
        <p:nvSpPr>
          <p:cNvPr id="465" name="object 84">
            <a:extLst>
              <a:ext uri="{FF2B5EF4-FFF2-40B4-BE49-F238E27FC236}">
                <a16:creationId xmlns:a16="http://schemas.microsoft.com/office/drawing/2014/main" id="{29B22873-816D-DE07-D23E-3BBCB3557314}"/>
              </a:ext>
            </a:extLst>
          </p:cNvPr>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latin typeface="+mj-lt"/>
              </a:rPr>
              <a:t>Literature Survey</a:t>
            </a:r>
          </a:p>
        </p:txBody>
      </p:sp>
      <p:sp>
        <p:nvSpPr>
          <p:cNvPr id="466" name="object 85">
            <a:extLst>
              <a:ext uri="{FF2B5EF4-FFF2-40B4-BE49-F238E27FC236}">
                <a16:creationId xmlns:a16="http://schemas.microsoft.com/office/drawing/2014/main" id="{4D6AF48C-C4A9-E863-1EF1-47F31A5F48E4}"/>
              </a:ext>
            </a:extLst>
          </p:cNvPr>
          <p:cNvSpPr/>
          <p:nvPr/>
        </p:nvSpPr>
        <p:spPr>
          <a:xfrm>
            <a:off x="114120" y="2114550"/>
            <a:ext cx="17434740" cy="7062727"/>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lvl="1">
              <a:lnSpc>
                <a:spcPct val="107000"/>
              </a:lnSpc>
              <a:spcAft>
                <a:spcPts val="800"/>
              </a:spcAft>
              <a:buSzPts val="1000"/>
              <a:tabLst>
                <a:tab pos="914400" algn="l"/>
              </a:tabLst>
            </a:pPr>
            <a:r>
              <a:rPr lang="en-US" sz="3200" kern="100" dirty="0">
                <a:effectLst/>
                <a:ea typeface="Calibri" panose="020F0502020204030204" pitchFamily="34" charset="0"/>
                <a:cs typeface="Calibri" panose="020F0502020204030204" pitchFamily="34" charset="0"/>
              </a:rPr>
              <a:t>[6]</a:t>
            </a:r>
            <a:r>
              <a:rPr lang="en-US" sz="3200" b="1" dirty="0">
                <a:solidFill>
                  <a:schemeClr val="tx1"/>
                </a:solidFill>
                <a:effectLst/>
                <a:ea typeface="Calibri" panose="020F0502020204030204" pitchFamily="34" charset="0"/>
                <a:cs typeface="Calibri" panose="020F0502020204030204" pitchFamily="34" charset="0"/>
              </a:rPr>
              <a:t> Title : Brain Tumor Classification and Detection Using Machine Learning Algorithm</a:t>
            </a:r>
          </a:p>
          <a:p>
            <a:pPr lvl="1">
              <a:lnSpc>
                <a:spcPct val="107000"/>
              </a:lnSpc>
              <a:spcAft>
                <a:spcPts val="800"/>
              </a:spcAft>
              <a:buSzPts val="1000"/>
              <a:tabLst>
                <a:tab pos="914400" algn="l"/>
              </a:tabLst>
            </a:pPr>
            <a:endParaRPr lang="en-US" sz="1000" b="1" kern="100" dirty="0">
              <a:ea typeface="Calibri" panose="020F0502020204030204" pitchFamily="34" charset="0"/>
              <a:cs typeface="Calibri" panose="020F0502020204030204" pitchFamily="34" charset="0"/>
            </a:endParaRPr>
          </a:p>
          <a:p>
            <a:pPr lvl="1">
              <a:lnSpc>
                <a:spcPct val="107000"/>
              </a:lnSpc>
              <a:spcAft>
                <a:spcPts val="800"/>
              </a:spcAft>
              <a:buSzPts val="1000"/>
              <a:tabLst>
                <a:tab pos="914400" algn="l"/>
              </a:tabLst>
            </a:pPr>
            <a:r>
              <a:rPr lang="en-US" sz="3200" b="1" dirty="0">
                <a:solidFill>
                  <a:schemeClr val="tx1"/>
                </a:solidFill>
                <a:effectLst/>
                <a:ea typeface="Calibri" panose="020F0502020204030204" pitchFamily="34" charset="0"/>
                <a:cs typeface="Calibri" panose="020F0502020204030204" pitchFamily="34" charset="0"/>
              </a:rPr>
              <a:t>Author :</a:t>
            </a:r>
            <a:r>
              <a:rPr lang="en-US" sz="3200" dirty="0">
                <a:solidFill>
                  <a:schemeClr val="tx1"/>
                </a:solidFill>
                <a:ea typeface="Calibri" panose="020F0502020204030204" pitchFamily="34" charset="0"/>
                <a:cs typeface="Calibri" panose="020F0502020204030204" pitchFamily="34" charset="0"/>
              </a:rPr>
              <a:t>Monisha </a:t>
            </a:r>
            <a:r>
              <a:rPr lang="en-US" sz="3200" dirty="0" err="1">
                <a:solidFill>
                  <a:schemeClr val="tx1"/>
                </a:solidFill>
                <a:ea typeface="Calibri" panose="020F0502020204030204" pitchFamily="34" charset="0"/>
                <a:cs typeface="Calibri" panose="020F0502020204030204" pitchFamily="34" charset="0"/>
              </a:rPr>
              <a:t>Barakala</a:t>
            </a:r>
            <a:r>
              <a:rPr lang="en-US" sz="3200" dirty="0">
                <a:solidFill>
                  <a:schemeClr val="tx1"/>
                </a:solidFill>
                <a:ea typeface="Calibri" panose="020F0502020204030204" pitchFamily="34" charset="0"/>
                <a:cs typeface="Calibri" panose="020F0502020204030204" pitchFamily="34" charset="0"/>
              </a:rPr>
              <a:t> , Venkata Ramana , Cristin</a:t>
            </a:r>
          </a:p>
          <a:p>
            <a:pPr lvl="1">
              <a:lnSpc>
                <a:spcPct val="107000"/>
              </a:lnSpc>
              <a:spcAft>
                <a:spcPts val="800"/>
              </a:spcAft>
              <a:buSzPts val="1000"/>
              <a:tabLst>
                <a:tab pos="914400" algn="l"/>
              </a:tabLst>
            </a:pPr>
            <a:endParaRPr lang="en-US" sz="1100" dirty="0">
              <a:solidFill>
                <a:schemeClr val="tx1"/>
              </a:solidFill>
              <a:ea typeface="Calibri" panose="020F0502020204030204" pitchFamily="34" charset="0"/>
              <a:cs typeface="Calibri" panose="020F0502020204030204" pitchFamily="34" charset="0"/>
            </a:endParaRPr>
          </a:p>
          <a:p>
            <a:pPr lvl="1">
              <a:lnSpc>
                <a:spcPct val="107000"/>
              </a:lnSpc>
              <a:spcAft>
                <a:spcPts val="800"/>
              </a:spcAft>
              <a:buSzPts val="1000"/>
              <a:tabLst>
                <a:tab pos="914400" algn="l"/>
              </a:tabLst>
            </a:pPr>
            <a:r>
              <a:rPr lang="en-US" sz="3200" b="1" dirty="0">
                <a:solidFill>
                  <a:schemeClr val="tx1"/>
                </a:solidFill>
                <a:ea typeface="Calibri" panose="020F0502020204030204" pitchFamily="34" charset="0"/>
                <a:cs typeface="Calibri" panose="020F0502020204030204" pitchFamily="34" charset="0"/>
              </a:rPr>
              <a:t>Publisher : </a:t>
            </a:r>
            <a:r>
              <a:rPr lang="en-US" sz="3200" dirty="0">
                <a:solidFill>
                  <a:schemeClr val="tx1"/>
                </a:solidFill>
                <a:ea typeface="Calibri" panose="020F0502020204030204" pitchFamily="34" charset="0"/>
                <a:cs typeface="Calibri" panose="020F0502020204030204" pitchFamily="34" charset="0"/>
              </a:rPr>
              <a:t>Published in </a:t>
            </a:r>
            <a:r>
              <a:rPr lang="en-US" sz="3200" b="1" dirty="0">
                <a:solidFill>
                  <a:schemeClr val="tx1"/>
                </a:solidFill>
                <a:effectLst/>
                <a:ea typeface="Calibri" panose="020F0502020204030204" pitchFamily="34" charset="0"/>
                <a:cs typeface="Calibri" panose="020F0502020204030204" pitchFamily="34" charset="0"/>
              </a:rPr>
              <a:t> </a:t>
            </a:r>
            <a:r>
              <a:rPr lang="en-US" sz="3200" b="0" dirty="0">
                <a:solidFill>
                  <a:schemeClr val="tx1"/>
                </a:solidFill>
                <a:effectLst/>
                <a:ea typeface="Calibri" panose="020F0502020204030204" pitchFamily="34" charset="0"/>
                <a:cs typeface="Calibri" panose="020F0502020204030204" pitchFamily="34" charset="0"/>
              </a:rPr>
              <a:t>the International Conference on Augmented Intelligence and Sustainable Systems (ICAISS-2022), IEEE Xplore.</a:t>
            </a:r>
          </a:p>
          <a:p>
            <a:pPr lvl="1">
              <a:lnSpc>
                <a:spcPct val="107000"/>
              </a:lnSpc>
              <a:spcAft>
                <a:spcPts val="800"/>
              </a:spcAft>
              <a:buSzPts val="1000"/>
              <a:tabLst>
                <a:tab pos="914400" algn="l"/>
              </a:tabLst>
            </a:pPr>
            <a:endParaRPr lang="en-US" sz="1100" b="0" dirty="0">
              <a:solidFill>
                <a:schemeClr val="tx1"/>
              </a:solidFill>
              <a:effectLst/>
              <a:ea typeface="Calibri" panose="020F0502020204030204" pitchFamily="34" charset="0"/>
              <a:cs typeface="Calibri" panose="020F0502020204030204" pitchFamily="34" charset="0"/>
            </a:endParaRPr>
          </a:p>
          <a:p>
            <a:pPr lvl="1">
              <a:lnSpc>
                <a:spcPct val="107000"/>
              </a:lnSpc>
              <a:spcAft>
                <a:spcPts val="800"/>
              </a:spcAft>
              <a:buSzPts val="1000"/>
              <a:tabLst>
                <a:tab pos="914400" algn="l"/>
              </a:tabLst>
            </a:pPr>
            <a:r>
              <a:rPr lang="en-US" sz="3200" b="1" dirty="0" err="1">
                <a:effectLst/>
                <a:ea typeface="Calibri" panose="020F0502020204030204" pitchFamily="34" charset="0"/>
                <a:cs typeface="Calibri" panose="020F0502020204030204" pitchFamily="34" charset="0"/>
              </a:rPr>
              <a:t>Summary</a:t>
            </a:r>
            <a:r>
              <a:rPr lang="en-US" sz="3200" b="0" dirty="0" err="1">
                <a:effectLst/>
                <a:ea typeface="Calibri" panose="020F0502020204030204" pitchFamily="34" charset="0"/>
                <a:cs typeface="Calibri" panose="020F0502020204030204" pitchFamily="34" charset="0"/>
              </a:rPr>
              <a:t>:The</a:t>
            </a:r>
            <a:r>
              <a:rPr lang="en-US" sz="3200" b="0" dirty="0">
                <a:effectLst/>
                <a:ea typeface="Calibri" panose="020F0502020204030204" pitchFamily="34" charset="0"/>
                <a:cs typeface="Calibri" panose="020F0502020204030204" pitchFamily="34" charset="0"/>
              </a:rPr>
              <a:t> paper presents an automated method for brain tumor detection and classification using machine learning algorithms, with a focus </a:t>
            </a:r>
            <a:r>
              <a:rPr lang="en-US" sz="3200" dirty="0">
                <a:effectLst/>
                <a:ea typeface="Calibri" panose="020F0502020204030204" pitchFamily="34" charset="0"/>
                <a:cs typeface="Calibri" panose="020F0502020204030204" pitchFamily="34" charset="0"/>
              </a:rPr>
              <a:t>on </a:t>
            </a:r>
            <a:r>
              <a:rPr lang="en-US" sz="3200" b="1" dirty="0">
                <a:effectLst/>
                <a:ea typeface="Calibri" panose="020F0502020204030204" pitchFamily="34" charset="0"/>
                <a:cs typeface="Calibri" panose="020F0502020204030204" pitchFamily="34" charset="0"/>
              </a:rPr>
              <a:t>Convolutional Neural Networks (CNNs)</a:t>
            </a:r>
            <a:r>
              <a:rPr lang="en-US" sz="3200" b="0" dirty="0">
                <a:effectLst/>
                <a:ea typeface="Calibri" panose="020F0502020204030204" pitchFamily="34" charset="0"/>
                <a:cs typeface="Calibri" panose="020F0502020204030204" pitchFamily="34" charset="0"/>
              </a:rPr>
              <a:t> for MRI-based tumor detection. </a:t>
            </a:r>
            <a:r>
              <a:rPr lang="en-US" sz="3200" b="0" dirty="0">
                <a:solidFill>
                  <a:schemeClr val="tx1"/>
                </a:solidFill>
                <a:effectLst/>
                <a:ea typeface="Calibri" panose="020F0502020204030204" pitchFamily="34" charset="0"/>
                <a:cs typeface="Calibri" panose="020F0502020204030204" pitchFamily="34" charset="0"/>
              </a:rPr>
              <a:t>The proposed method is tested on MRI datasets and achieves an accuracy of 84%. The study claims that the model performs better than existing approaches while requiring lower computational resources.</a:t>
            </a:r>
          </a:p>
          <a:p>
            <a:pPr marL="914400" lvl="1" indent="-457200">
              <a:lnSpc>
                <a:spcPct val="107000"/>
              </a:lnSpc>
              <a:spcAft>
                <a:spcPts val="800"/>
              </a:spcAft>
              <a:buSzPts val="1000"/>
              <a:buFont typeface="Wingdings" panose="05000000000000000000" pitchFamily="2" charset="2"/>
              <a:buChar char="Ø"/>
              <a:tabLst>
                <a:tab pos="914400" algn="l"/>
              </a:tabLst>
            </a:pPr>
            <a:endParaRPr lang="en-US" sz="3200" b="0" dirty="0">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914400" algn="l"/>
              </a:tabLst>
            </a:pPr>
            <a:r>
              <a:rPr lang="en-IN" sz="2800" kern="100" dirty="0">
                <a:effectLst/>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26083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90E3C-A616-BF35-AB09-E4110BE54B19}"/>
            </a:ext>
          </a:extLst>
        </p:cNvPr>
        <p:cNvGrpSpPr/>
        <p:nvPr/>
      </p:nvGrpSpPr>
      <p:grpSpPr>
        <a:xfrm>
          <a:off x="0" y="0"/>
          <a:ext cx="0" cy="0"/>
          <a:chOff x="0" y="0"/>
          <a:chExt cx="0" cy="0"/>
        </a:xfrm>
      </p:grpSpPr>
      <p:grpSp>
        <p:nvGrpSpPr>
          <p:cNvPr id="462" name="Group 15">
            <a:extLst>
              <a:ext uri="{FF2B5EF4-FFF2-40B4-BE49-F238E27FC236}">
                <a16:creationId xmlns:a16="http://schemas.microsoft.com/office/drawing/2014/main" id="{34785C58-465B-C925-4951-CB2D91EAE40B}"/>
              </a:ext>
            </a:extLst>
          </p:cNvPr>
          <p:cNvGrpSpPr/>
          <p:nvPr/>
        </p:nvGrpSpPr>
        <p:grpSpPr>
          <a:xfrm>
            <a:off x="0" y="264635"/>
            <a:ext cx="5120280" cy="1037880"/>
            <a:chOff x="0" y="839520"/>
            <a:chExt cx="5120280" cy="1037880"/>
          </a:xfrm>
        </p:grpSpPr>
        <p:sp>
          <p:nvSpPr>
            <p:cNvPr id="463" name="object 82">
              <a:extLst>
                <a:ext uri="{FF2B5EF4-FFF2-40B4-BE49-F238E27FC236}">
                  <a16:creationId xmlns:a16="http://schemas.microsoft.com/office/drawing/2014/main" id="{229CF073-8CFD-C4DC-59F2-EFDEA60CBF3A}"/>
                </a:ext>
              </a:extLst>
            </p:cNvPr>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64" name="object 83">
              <a:extLst>
                <a:ext uri="{FF2B5EF4-FFF2-40B4-BE49-F238E27FC236}">
                  <a16:creationId xmlns:a16="http://schemas.microsoft.com/office/drawing/2014/main" id="{1EA7A02A-2471-D964-6E6B-EECD8BDD99A4}"/>
                </a:ext>
              </a:extLst>
            </p:cNvPr>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5" name="object 84">
            <a:extLst>
              <a:ext uri="{FF2B5EF4-FFF2-40B4-BE49-F238E27FC236}">
                <a16:creationId xmlns:a16="http://schemas.microsoft.com/office/drawing/2014/main" id="{B6BB4EF6-9B66-5D43-2B69-27A1E4F48266}"/>
              </a:ext>
            </a:extLst>
          </p:cNvPr>
          <p:cNvSpPr/>
          <p:nvPr/>
        </p:nvSpPr>
        <p:spPr>
          <a:xfrm>
            <a:off x="99360" y="438659"/>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latin typeface="+mj-lt"/>
              </a:rPr>
              <a:t>Literature Survey</a:t>
            </a:r>
          </a:p>
        </p:txBody>
      </p:sp>
      <p:sp>
        <p:nvSpPr>
          <p:cNvPr id="466" name="object 85">
            <a:extLst>
              <a:ext uri="{FF2B5EF4-FFF2-40B4-BE49-F238E27FC236}">
                <a16:creationId xmlns:a16="http://schemas.microsoft.com/office/drawing/2014/main" id="{DD51E272-B0E7-0A06-4F9C-4715CC54E3C4}"/>
              </a:ext>
            </a:extLst>
          </p:cNvPr>
          <p:cNvSpPr/>
          <p:nvPr/>
        </p:nvSpPr>
        <p:spPr>
          <a:xfrm>
            <a:off x="99360" y="1505278"/>
            <a:ext cx="16938959" cy="9324692"/>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lvl="1">
              <a:lnSpc>
                <a:spcPct val="107000"/>
              </a:lnSpc>
              <a:spcAft>
                <a:spcPts val="800"/>
              </a:spcAft>
              <a:buSzPts val="1000"/>
              <a:tabLst>
                <a:tab pos="914400" algn="l"/>
              </a:tabLst>
            </a:pPr>
            <a:r>
              <a:rPr lang="en-US" sz="3200" kern="100" dirty="0">
                <a:effectLst/>
                <a:ea typeface="Calibri" panose="020F0502020204030204" pitchFamily="34" charset="0"/>
                <a:cs typeface="Calibri" panose="020F0502020204030204" pitchFamily="34" charset="0"/>
              </a:rPr>
              <a:t>[</a:t>
            </a:r>
            <a:r>
              <a:rPr lang="en-US" sz="3200" i="1" kern="100" dirty="0">
                <a:effectLst/>
                <a:ea typeface="Calibri" panose="020F0502020204030204" pitchFamily="34" charset="0"/>
                <a:cs typeface="Calibri" panose="020F0502020204030204" pitchFamily="34" charset="0"/>
              </a:rPr>
              <a:t>7]</a:t>
            </a:r>
            <a:r>
              <a:rPr lang="en-US" sz="3200" b="1" i="1" dirty="0">
                <a:solidFill>
                  <a:schemeClr val="tx1"/>
                </a:solidFill>
                <a:effectLst/>
                <a:ea typeface="Calibri" panose="020F0502020204030204" pitchFamily="34" charset="0"/>
                <a:cs typeface="Calibri" panose="020F0502020204030204" pitchFamily="34" charset="0"/>
              </a:rPr>
              <a:t> </a:t>
            </a:r>
            <a:r>
              <a:rPr lang="en-US" sz="3200" b="1" dirty="0">
                <a:solidFill>
                  <a:schemeClr val="tx1"/>
                </a:solidFill>
                <a:effectLst/>
                <a:ea typeface="Calibri" panose="020F0502020204030204" pitchFamily="34" charset="0"/>
                <a:cs typeface="Calibri" panose="020F0502020204030204" pitchFamily="34" charset="0"/>
              </a:rPr>
              <a:t>Title:</a:t>
            </a:r>
            <a:r>
              <a:rPr lang="en-US" sz="3200" b="0" dirty="0">
                <a:solidFill>
                  <a:schemeClr val="tx1"/>
                </a:solidFill>
                <a:effectLst/>
                <a:ea typeface="Calibri" panose="020F0502020204030204" pitchFamily="34" charset="0"/>
                <a:cs typeface="Calibri" panose="020F0502020204030204" pitchFamily="34" charset="0"/>
              </a:rPr>
              <a:t> </a:t>
            </a:r>
            <a:r>
              <a:rPr lang="en-US" sz="3200" b="0" i="0" dirty="0">
                <a:effectLst/>
                <a:ea typeface="Calibri" panose="020F0502020204030204" pitchFamily="34" charset="0"/>
                <a:cs typeface="Calibri" panose="020F0502020204030204" pitchFamily="34" charset="0"/>
              </a:rPr>
              <a:t>Automated Brain Tumor Segmentation and Classification in MRI Using YOLO-Based Deep Learning.</a:t>
            </a:r>
            <a:endParaRPr lang="en-US" sz="900" b="0" i="0" dirty="0">
              <a:effectLst/>
              <a:ea typeface="Calibri" panose="020F0502020204030204" pitchFamily="34" charset="0"/>
              <a:cs typeface="Calibri" panose="020F0502020204030204" pitchFamily="34" charset="0"/>
            </a:endParaRPr>
          </a:p>
          <a:p>
            <a:pPr lvl="1">
              <a:lnSpc>
                <a:spcPct val="107000"/>
              </a:lnSpc>
              <a:spcAft>
                <a:spcPts val="800"/>
              </a:spcAft>
              <a:buSzPts val="1000"/>
              <a:tabLst>
                <a:tab pos="914400" algn="l"/>
              </a:tabLst>
            </a:pPr>
            <a:r>
              <a:rPr lang="en-US" sz="3200" b="1" dirty="0">
                <a:solidFill>
                  <a:schemeClr val="tx1"/>
                </a:solidFill>
                <a:effectLst/>
                <a:ea typeface="Calibri" panose="020F0502020204030204" pitchFamily="34" charset="0"/>
                <a:cs typeface="Calibri" panose="020F0502020204030204" pitchFamily="34" charset="0"/>
              </a:rPr>
              <a:t>Authors:</a:t>
            </a:r>
            <a:r>
              <a:rPr lang="en-US" sz="3200" b="0" dirty="0">
                <a:solidFill>
                  <a:schemeClr val="tx1"/>
                </a:solidFill>
                <a:effectLst/>
                <a:ea typeface="Calibri" panose="020F0502020204030204" pitchFamily="34" charset="0"/>
                <a:cs typeface="Calibri" panose="020F0502020204030204" pitchFamily="34" charset="0"/>
              </a:rPr>
              <a:t> </a:t>
            </a:r>
            <a:r>
              <a:rPr lang="en-IN" sz="3200" b="0" i="0" dirty="0" err="1">
                <a:effectLst/>
                <a:ea typeface="Calibri" panose="020F0502020204030204" pitchFamily="34" charset="0"/>
                <a:cs typeface="Calibri" panose="020F0502020204030204" pitchFamily="34" charset="0"/>
              </a:rPr>
              <a:t>Maram</a:t>
            </a:r>
            <a:r>
              <a:rPr lang="en-IN" sz="3200" b="0" i="0" dirty="0">
                <a:effectLst/>
                <a:ea typeface="Calibri" panose="020F0502020204030204" pitchFamily="34" charset="0"/>
                <a:cs typeface="Calibri" panose="020F0502020204030204" pitchFamily="34" charset="0"/>
              </a:rPr>
              <a:t> </a:t>
            </a:r>
            <a:r>
              <a:rPr lang="en-IN" sz="3200" b="0" i="0" dirty="0" err="1">
                <a:effectLst/>
                <a:ea typeface="Calibri" panose="020F0502020204030204" pitchFamily="34" charset="0"/>
                <a:cs typeface="Calibri" panose="020F0502020204030204" pitchFamily="34" charset="0"/>
              </a:rPr>
              <a:t>Fahaad</a:t>
            </a:r>
            <a:r>
              <a:rPr lang="en-IN" sz="3200" b="0" i="0" dirty="0">
                <a:effectLst/>
                <a:ea typeface="Calibri" panose="020F0502020204030204" pitchFamily="34" charset="0"/>
                <a:cs typeface="Calibri" panose="020F0502020204030204" pitchFamily="34" charset="0"/>
              </a:rPr>
              <a:t> </a:t>
            </a:r>
            <a:r>
              <a:rPr lang="en-IN" sz="3200" b="0" i="0" dirty="0" err="1">
                <a:effectLst/>
                <a:ea typeface="Calibri" panose="020F0502020204030204" pitchFamily="34" charset="0"/>
                <a:cs typeface="Calibri" panose="020F0502020204030204" pitchFamily="34" charset="0"/>
              </a:rPr>
              <a:t>Almufareh</a:t>
            </a:r>
            <a:r>
              <a:rPr lang="en-IN" sz="3200" b="0" i="0" dirty="0">
                <a:effectLst/>
                <a:ea typeface="Calibri" panose="020F0502020204030204" pitchFamily="34" charset="0"/>
                <a:cs typeface="Calibri" panose="020F0502020204030204" pitchFamily="34" charset="0"/>
              </a:rPr>
              <a:t>, Muhammad Imran, Abdullah Khan, Mamoona Humayun, and Muhammad Asim</a:t>
            </a:r>
          </a:p>
          <a:p>
            <a:pPr lvl="1">
              <a:lnSpc>
                <a:spcPct val="107000"/>
              </a:lnSpc>
              <a:spcAft>
                <a:spcPts val="800"/>
              </a:spcAft>
              <a:buSzPts val="1000"/>
              <a:tabLst>
                <a:tab pos="914400" algn="l"/>
              </a:tabLst>
            </a:pPr>
            <a:endParaRPr lang="en-US" sz="900" b="0" dirty="0">
              <a:effectLst/>
              <a:ea typeface="Calibri" panose="020F0502020204030204" pitchFamily="34" charset="0"/>
              <a:cs typeface="Calibri" panose="020F0502020204030204" pitchFamily="34" charset="0"/>
            </a:endParaRPr>
          </a:p>
          <a:p>
            <a:pPr lvl="1">
              <a:lnSpc>
                <a:spcPct val="107000"/>
              </a:lnSpc>
              <a:spcAft>
                <a:spcPts val="800"/>
              </a:spcAft>
              <a:buSzPts val="1000"/>
              <a:tabLst>
                <a:tab pos="914400" algn="l"/>
              </a:tabLst>
            </a:pPr>
            <a:r>
              <a:rPr lang="en-US" sz="3200" b="1" dirty="0">
                <a:solidFill>
                  <a:schemeClr val="tx1"/>
                </a:solidFill>
                <a:effectLst/>
                <a:ea typeface="Calibri" panose="020F0502020204030204" pitchFamily="34" charset="0"/>
                <a:cs typeface="Calibri" panose="020F0502020204030204" pitchFamily="34" charset="0"/>
              </a:rPr>
              <a:t>Publisher:</a:t>
            </a:r>
            <a:r>
              <a:rPr lang="en-US" sz="3200" b="0" dirty="0">
                <a:solidFill>
                  <a:schemeClr val="tx1"/>
                </a:solidFill>
                <a:effectLst/>
                <a:ea typeface="Calibri" panose="020F0502020204030204" pitchFamily="34" charset="0"/>
                <a:cs typeface="Calibri" panose="020F0502020204030204" pitchFamily="34" charset="0"/>
              </a:rPr>
              <a:t> IEEE Access on </a:t>
            </a:r>
            <a:r>
              <a:rPr lang="en-IN" sz="3200" dirty="0">
                <a:ea typeface="Calibri" panose="020F0502020204030204" pitchFamily="34" charset="0"/>
                <a:cs typeface="Calibri" panose="020F0502020204030204" pitchFamily="34" charset="0"/>
              </a:rPr>
              <a:t> 6 February 2023</a:t>
            </a:r>
            <a:endParaRPr lang="en-IN" sz="900" dirty="0">
              <a:ea typeface="Calibri" panose="020F0502020204030204" pitchFamily="34" charset="0"/>
              <a:cs typeface="Calibri" panose="020F0502020204030204" pitchFamily="34" charset="0"/>
            </a:endParaRPr>
          </a:p>
          <a:p>
            <a:pPr lvl="1">
              <a:lnSpc>
                <a:spcPct val="107000"/>
              </a:lnSpc>
              <a:spcAft>
                <a:spcPts val="800"/>
              </a:spcAft>
              <a:buSzPts val="1000"/>
              <a:tabLst>
                <a:tab pos="914400" algn="l"/>
              </a:tabLst>
            </a:pPr>
            <a:r>
              <a:rPr lang="en-US" sz="3200" b="1" i="0" dirty="0">
                <a:effectLst/>
                <a:ea typeface="Calibri" panose="020F0502020204030204" pitchFamily="34" charset="0"/>
                <a:cs typeface="Calibri" panose="020F0502020204030204" pitchFamily="34" charset="0"/>
              </a:rPr>
              <a:t>Summary</a:t>
            </a:r>
            <a:r>
              <a:rPr lang="en-US" sz="3200" b="0" i="0" dirty="0">
                <a:effectLst/>
                <a:ea typeface="Calibri" panose="020F0502020204030204" pitchFamily="34" charset="0"/>
                <a:cs typeface="Calibri" panose="020F0502020204030204" pitchFamily="34" charset="0"/>
              </a:rPr>
              <a:t>:</a:t>
            </a:r>
            <a:br>
              <a:rPr lang="en-US" sz="3200" dirty="0">
                <a:ea typeface="Calibri" panose="020F0502020204030204" pitchFamily="34" charset="0"/>
                <a:cs typeface="Calibri" panose="020F0502020204030204" pitchFamily="34" charset="0"/>
              </a:rPr>
            </a:br>
            <a:r>
              <a:rPr lang="en-US" sz="3200" b="0" i="0" dirty="0">
                <a:effectLst/>
                <a:ea typeface="Calibri" panose="020F0502020204030204" pitchFamily="34" charset="0"/>
                <a:cs typeface="Calibri" panose="020F0502020204030204" pitchFamily="34" charset="0"/>
              </a:rPr>
              <a:t>The paper presents a deep learning approach for segmenting and classifying brain tumors using MRI images. Two YOLO models</a:t>
            </a:r>
            <a:r>
              <a:rPr lang="en-US" sz="3200" b="1" i="0" dirty="0">
                <a:effectLst/>
                <a:ea typeface="Calibri" panose="020F0502020204030204" pitchFamily="34" charset="0"/>
                <a:cs typeface="Calibri" panose="020F0502020204030204" pitchFamily="34" charset="0"/>
              </a:rPr>
              <a:t>, YOLOv5</a:t>
            </a:r>
            <a:r>
              <a:rPr lang="en-US" sz="3200" b="0" i="0" dirty="0">
                <a:effectLst/>
                <a:ea typeface="Calibri" panose="020F0502020204030204" pitchFamily="34" charset="0"/>
                <a:cs typeface="Calibri" panose="020F0502020204030204" pitchFamily="34" charset="0"/>
              </a:rPr>
              <a:t> and </a:t>
            </a:r>
            <a:r>
              <a:rPr lang="en-US" sz="3200" b="1" i="0" dirty="0">
                <a:effectLst/>
                <a:ea typeface="Calibri" panose="020F0502020204030204" pitchFamily="34" charset="0"/>
                <a:cs typeface="Calibri" panose="020F0502020204030204" pitchFamily="34" charset="0"/>
              </a:rPr>
              <a:t>YOLOv7</a:t>
            </a:r>
            <a:r>
              <a:rPr lang="en-US" sz="3200" b="0" i="0" dirty="0">
                <a:effectLst/>
                <a:ea typeface="Calibri" panose="020F0502020204030204" pitchFamily="34" charset="0"/>
                <a:cs typeface="Calibri" panose="020F0502020204030204" pitchFamily="34" charset="0"/>
              </a:rPr>
              <a:t>, are evaluated for their efficiency in detecting and segmenting three types of brain tumors</a:t>
            </a:r>
            <a:r>
              <a:rPr lang="en-US" sz="3200" b="1" i="0" dirty="0">
                <a:effectLst/>
                <a:ea typeface="Calibri" panose="020F0502020204030204" pitchFamily="34" charset="0"/>
                <a:cs typeface="Calibri" panose="020F0502020204030204" pitchFamily="34" charset="0"/>
              </a:rPr>
              <a:t>: meningiomas, gliomas, and pituitary tumors</a:t>
            </a:r>
            <a:r>
              <a:rPr lang="en-US" sz="3200" b="0" i="0" dirty="0">
                <a:effectLst/>
                <a:ea typeface="Calibri" panose="020F0502020204030204" pitchFamily="34" charset="0"/>
                <a:cs typeface="Calibri" panose="020F0502020204030204" pitchFamily="34" charset="0"/>
              </a:rPr>
              <a:t>. The study employs advanced preprocessing techniques and uses the BT dataset. YOLOv5 achieves precision and recall scores of 0.94 and 0.905, while YOLOv7 scores slightly better in some areas. Both models are </a:t>
            </a:r>
            <a:r>
              <a:rPr lang="en-US" sz="3200" b="1" i="0" dirty="0">
                <a:effectLst/>
                <a:ea typeface="Calibri" panose="020F0502020204030204" pitchFamily="34" charset="0"/>
                <a:cs typeface="Calibri" panose="020F0502020204030204" pitchFamily="34" charset="0"/>
              </a:rPr>
              <a:t>compared </a:t>
            </a:r>
            <a:r>
              <a:rPr lang="en-US" sz="3200" b="0" i="0" dirty="0">
                <a:effectLst/>
                <a:ea typeface="Calibri" panose="020F0502020204030204" pitchFamily="34" charset="0"/>
                <a:cs typeface="Calibri" panose="020F0502020204030204" pitchFamily="34" charset="0"/>
              </a:rPr>
              <a:t>with traditional methods like</a:t>
            </a:r>
            <a:r>
              <a:rPr lang="en-US" sz="3200" b="1" i="0" dirty="0">
                <a:effectLst/>
                <a:ea typeface="Calibri" panose="020F0502020204030204" pitchFamily="34" charset="0"/>
                <a:cs typeface="Calibri" panose="020F0502020204030204" pitchFamily="34" charset="0"/>
              </a:rPr>
              <a:t> RCNN </a:t>
            </a:r>
            <a:r>
              <a:rPr lang="en-US" sz="3200" b="0" i="0" dirty="0">
                <a:effectLst/>
                <a:ea typeface="Calibri" panose="020F0502020204030204" pitchFamily="34" charset="0"/>
                <a:cs typeface="Calibri" panose="020F0502020204030204" pitchFamily="34" charset="0"/>
              </a:rPr>
              <a:t>and </a:t>
            </a:r>
            <a:r>
              <a:rPr lang="en-US" sz="3200" b="1" i="0" dirty="0">
                <a:effectLst/>
                <a:ea typeface="Calibri" panose="020F0502020204030204" pitchFamily="34" charset="0"/>
                <a:cs typeface="Calibri" panose="020F0502020204030204" pitchFamily="34" charset="0"/>
              </a:rPr>
              <a:t>Mask RCNN</a:t>
            </a:r>
            <a:r>
              <a:rPr lang="en-US" sz="3200" b="0" i="0" dirty="0">
                <a:effectLst/>
                <a:ea typeface="Calibri" panose="020F0502020204030204" pitchFamily="34" charset="0"/>
                <a:cs typeface="Calibri" panose="020F0502020204030204" pitchFamily="34" charset="0"/>
              </a:rPr>
              <a:t>, demonstrating significant accuracy improvements. The paper concludes by highlighting the potential of YOLO-based models in medical imaging applications.</a:t>
            </a:r>
            <a:endParaRPr lang="en-IN" sz="3200" dirty="0">
              <a:ea typeface="Calibri" panose="020F0502020204030204" pitchFamily="34" charset="0"/>
              <a:cs typeface="Calibri" panose="020F0502020204030204" pitchFamily="34" charset="0"/>
            </a:endParaRPr>
          </a:p>
          <a:p>
            <a:pPr marL="914400" lvl="1" indent="-457200">
              <a:lnSpc>
                <a:spcPct val="107000"/>
              </a:lnSpc>
              <a:spcAft>
                <a:spcPts val="800"/>
              </a:spcAft>
              <a:buSzPts val="1000"/>
              <a:buFont typeface="Wingdings" panose="05000000000000000000" pitchFamily="2" charset="2"/>
              <a:buChar char="Ø"/>
              <a:tabLst>
                <a:tab pos="914400" algn="l"/>
              </a:tabLst>
            </a:pPr>
            <a:endParaRPr lang="en-US" sz="32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2033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39500-EE4C-8042-923B-7778344511E0}"/>
            </a:ext>
          </a:extLst>
        </p:cNvPr>
        <p:cNvGrpSpPr/>
        <p:nvPr/>
      </p:nvGrpSpPr>
      <p:grpSpPr>
        <a:xfrm>
          <a:off x="0" y="0"/>
          <a:ext cx="0" cy="0"/>
          <a:chOff x="0" y="0"/>
          <a:chExt cx="0" cy="0"/>
        </a:xfrm>
      </p:grpSpPr>
      <p:grpSp>
        <p:nvGrpSpPr>
          <p:cNvPr id="462" name="Group 15">
            <a:extLst>
              <a:ext uri="{FF2B5EF4-FFF2-40B4-BE49-F238E27FC236}">
                <a16:creationId xmlns:a16="http://schemas.microsoft.com/office/drawing/2014/main" id="{E9C8EF3D-BF36-7612-8783-C7ACDAF27893}"/>
              </a:ext>
            </a:extLst>
          </p:cNvPr>
          <p:cNvGrpSpPr/>
          <p:nvPr/>
        </p:nvGrpSpPr>
        <p:grpSpPr>
          <a:xfrm>
            <a:off x="0" y="839520"/>
            <a:ext cx="5120280" cy="1037880"/>
            <a:chOff x="0" y="839520"/>
            <a:chExt cx="5120280" cy="1037880"/>
          </a:xfrm>
        </p:grpSpPr>
        <p:sp>
          <p:nvSpPr>
            <p:cNvPr id="463" name="object 82">
              <a:extLst>
                <a:ext uri="{FF2B5EF4-FFF2-40B4-BE49-F238E27FC236}">
                  <a16:creationId xmlns:a16="http://schemas.microsoft.com/office/drawing/2014/main" id="{CA9F761A-D1BC-685D-B456-48D785431AEF}"/>
                </a:ext>
              </a:extLst>
            </p:cNvPr>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64" name="object 83">
              <a:extLst>
                <a:ext uri="{FF2B5EF4-FFF2-40B4-BE49-F238E27FC236}">
                  <a16:creationId xmlns:a16="http://schemas.microsoft.com/office/drawing/2014/main" id="{FC793D63-6988-080A-3F31-18ADFBBE91B4}"/>
                </a:ext>
              </a:extLst>
            </p:cNvPr>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5" name="object 84">
            <a:extLst>
              <a:ext uri="{FF2B5EF4-FFF2-40B4-BE49-F238E27FC236}">
                <a16:creationId xmlns:a16="http://schemas.microsoft.com/office/drawing/2014/main" id="{B59B6D83-EB63-164D-545B-C95F11948A81}"/>
              </a:ext>
            </a:extLst>
          </p:cNvPr>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rPr>
              <a:t>Literature Survey</a:t>
            </a:r>
          </a:p>
        </p:txBody>
      </p:sp>
      <p:sp>
        <p:nvSpPr>
          <p:cNvPr id="466" name="object 85">
            <a:extLst>
              <a:ext uri="{FF2B5EF4-FFF2-40B4-BE49-F238E27FC236}">
                <a16:creationId xmlns:a16="http://schemas.microsoft.com/office/drawing/2014/main" id="{CB6FDF2A-B9F1-CD52-4297-3B6875906480}"/>
              </a:ext>
            </a:extLst>
          </p:cNvPr>
          <p:cNvSpPr/>
          <p:nvPr/>
        </p:nvSpPr>
        <p:spPr>
          <a:xfrm>
            <a:off x="0" y="2575234"/>
            <a:ext cx="18714720" cy="5125337"/>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marL="571500" lvl="1"/>
            <a:r>
              <a:rPr lang="en-US" sz="3200" kern="100" dirty="0">
                <a:latin typeface="Calibri" panose="020F0502020204030204" pitchFamily="34" charset="0"/>
                <a:ea typeface="Calibri" panose="020F0502020204030204" pitchFamily="34" charset="0"/>
                <a:cs typeface="Calibri" panose="020F0502020204030204" pitchFamily="34" charset="0"/>
              </a:rPr>
              <a:t> </a:t>
            </a:r>
            <a:r>
              <a:rPr lang="en-US" sz="3200" kern="100" dirty="0">
                <a:effectLst/>
                <a:ea typeface="Calibri" panose="020F0502020204030204" pitchFamily="34" charset="0"/>
                <a:cs typeface="Calibri" panose="020F0502020204030204" pitchFamily="34" charset="0"/>
              </a:rPr>
              <a:t>[8]</a:t>
            </a:r>
            <a:r>
              <a:rPr lang="en-IN" sz="3200" b="1" dirty="0">
                <a:solidFill>
                  <a:schemeClr val="tx1"/>
                </a:solidFill>
                <a:effectLst/>
                <a:ea typeface="Calibri" panose="020F0502020204030204" pitchFamily="34" charset="0"/>
                <a:cs typeface="Calibri" panose="020F0502020204030204" pitchFamily="34" charset="0"/>
              </a:rPr>
              <a:t> Title : </a:t>
            </a:r>
            <a:r>
              <a:rPr lang="en-IN" sz="3200" b="0" dirty="0">
                <a:solidFill>
                  <a:schemeClr val="tx1"/>
                </a:solidFill>
                <a:effectLst/>
                <a:ea typeface="Calibri" panose="020F0502020204030204" pitchFamily="34" charset="0"/>
                <a:cs typeface="Calibri" panose="020F0502020204030204" pitchFamily="34" charset="0"/>
              </a:rPr>
              <a:t>Brain Tumor Detection by Using Artificial Neural Network</a:t>
            </a:r>
          </a:p>
          <a:p>
            <a:pPr marL="571500" lvl="1"/>
            <a:endParaRPr lang="en-IN" sz="1600" b="0" dirty="0">
              <a:solidFill>
                <a:schemeClr val="tx1"/>
              </a:solidFill>
              <a:effectLst/>
              <a:ea typeface="Calibri" panose="020F0502020204030204" pitchFamily="34" charset="0"/>
              <a:cs typeface="Calibri" panose="020F0502020204030204" pitchFamily="34" charset="0"/>
            </a:endParaRPr>
          </a:p>
          <a:p>
            <a:pPr marL="571500" lvl="1"/>
            <a:r>
              <a:rPr lang="en-IN" sz="3200" b="1" dirty="0">
                <a:ea typeface="Calibri" panose="020F0502020204030204" pitchFamily="34" charset="0"/>
                <a:cs typeface="Calibri" panose="020F0502020204030204" pitchFamily="34" charset="0"/>
              </a:rPr>
              <a:t>A</a:t>
            </a:r>
            <a:r>
              <a:rPr lang="en-IN" sz="3200" b="1" dirty="0">
                <a:solidFill>
                  <a:schemeClr val="tx1"/>
                </a:solidFill>
                <a:effectLst/>
                <a:ea typeface="Calibri" panose="020F0502020204030204" pitchFamily="34" charset="0"/>
                <a:cs typeface="Calibri" panose="020F0502020204030204" pitchFamily="34" charset="0"/>
              </a:rPr>
              <a:t>uthors </a:t>
            </a:r>
            <a:r>
              <a:rPr lang="en-IN" sz="3200" b="0" dirty="0">
                <a:solidFill>
                  <a:schemeClr val="tx1"/>
                </a:solidFill>
                <a:effectLst/>
                <a:ea typeface="Calibri" panose="020F0502020204030204" pitchFamily="34" charset="0"/>
                <a:cs typeface="Calibri" panose="020F0502020204030204" pitchFamily="34" charset="0"/>
              </a:rPr>
              <a:t>: </a:t>
            </a:r>
            <a:r>
              <a:rPr lang="en-IN" sz="3200" b="0" dirty="0" err="1">
                <a:solidFill>
                  <a:schemeClr val="tx1"/>
                </a:solidFill>
                <a:effectLst/>
                <a:ea typeface="Calibri" panose="020F0502020204030204" pitchFamily="34" charset="0"/>
                <a:cs typeface="Calibri" panose="020F0502020204030204" pitchFamily="34" charset="0"/>
              </a:rPr>
              <a:t>Hussna</a:t>
            </a:r>
            <a:r>
              <a:rPr lang="en-IN" sz="3200" b="0" dirty="0">
                <a:solidFill>
                  <a:schemeClr val="tx1"/>
                </a:solidFill>
                <a:effectLst/>
                <a:ea typeface="Calibri" panose="020F0502020204030204" pitchFamily="34" charset="0"/>
                <a:cs typeface="Calibri" panose="020F0502020204030204" pitchFamily="34" charset="0"/>
              </a:rPr>
              <a:t> </a:t>
            </a:r>
            <a:r>
              <a:rPr lang="en-IN" sz="3200" b="0" dirty="0" err="1">
                <a:solidFill>
                  <a:schemeClr val="tx1"/>
                </a:solidFill>
                <a:effectLst/>
                <a:ea typeface="Calibri" panose="020F0502020204030204" pitchFamily="34" charset="0"/>
                <a:cs typeface="Calibri" panose="020F0502020204030204" pitchFamily="34" charset="0"/>
              </a:rPr>
              <a:t>Elnoor</a:t>
            </a:r>
            <a:r>
              <a:rPr lang="en-IN" sz="3200" b="0" dirty="0">
                <a:solidFill>
                  <a:schemeClr val="tx1"/>
                </a:solidFill>
                <a:effectLst/>
                <a:ea typeface="Calibri" panose="020F0502020204030204" pitchFamily="34" charset="0"/>
                <a:cs typeface="Calibri" panose="020F0502020204030204" pitchFamily="34" charset="0"/>
              </a:rPr>
              <a:t> Mohammed Abdalla , M. Y. Esmail</a:t>
            </a:r>
          </a:p>
          <a:p>
            <a:pPr marL="571500" lvl="1"/>
            <a:endParaRPr lang="en-IN" sz="1400" b="0" dirty="0">
              <a:solidFill>
                <a:schemeClr val="tx1"/>
              </a:solidFill>
              <a:effectLst/>
              <a:ea typeface="Calibri" panose="020F0502020204030204" pitchFamily="34" charset="0"/>
              <a:cs typeface="Calibri" panose="020F0502020204030204" pitchFamily="34" charset="0"/>
            </a:endParaRPr>
          </a:p>
          <a:p>
            <a:pPr marL="571500" lvl="1"/>
            <a:r>
              <a:rPr lang="en-IN" sz="3200" b="1" dirty="0">
                <a:solidFill>
                  <a:schemeClr val="tx1"/>
                </a:solidFill>
                <a:effectLst/>
                <a:ea typeface="Calibri" panose="020F0502020204030204" pitchFamily="34" charset="0"/>
                <a:cs typeface="Calibri" panose="020F0502020204030204" pitchFamily="34" charset="0"/>
              </a:rPr>
              <a:t>Publisher</a:t>
            </a:r>
            <a:r>
              <a:rPr lang="en-IN" sz="3200" b="0" dirty="0">
                <a:solidFill>
                  <a:schemeClr val="tx1"/>
                </a:solidFill>
                <a:effectLst/>
                <a:ea typeface="Calibri" panose="020F0502020204030204" pitchFamily="34" charset="0"/>
                <a:cs typeface="Calibri" panose="020F0502020204030204" pitchFamily="34" charset="0"/>
              </a:rPr>
              <a:t>:2018 International Conference on Computer, Control, Electrical, and Electronics Engineering    (ICCCEEE).</a:t>
            </a:r>
          </a:p>
          <a:p>
            <a:pPr marL="571500" lvl="1"/>
            <a:endParaRPr lang="en-IN" sz="1400" b="0" dirty="0">
              <a:solidFill>
                <a:schemeClr val="tx1"/>
              </a:solidFill>
              <a:effectLst/>
              <a:ea typeface="Calibri" panose="020F0502020204030204" pitchFamily="34" charset="0"/>
              <a:cs typeface="Calibri" panose="020F0502020204030204" pitchFamily="34" charset="0"/>
            </a:endParaRPr>
          </a:p>
          <a:p>
            <a:pPr marL="571500" lvl="1"/>
            <a:r>
              <a:rPr lang="en-US" sz="3200" b="1" dirty="0">
                <a:solidFill>
                  <a:schemeClr val="tx1"/>
                </a:solidFill>
                <a:effectLst/>
                <a:ea typeface="Calibri" panose="020F0502020204030204" pitchFamily="34" charset="0"/>
                <a:cs typeface="Calibri" panose="020F0502020204030204" pitchFamily="34" charset="0"/>
              </a:rPr>
              <a:t>Summary </a:t>
            </a:r>
            <a:r>
              <a:rPr lang="en-US" sz="3200" b="0" dirty="0">
                <a:solidFill>
                  <a:schemeClr val="tx1"/>
                </a:solidFill>
                <a:effectLst/>
                <a:ea typeface="Calibri" panose="020F0502020204030204" pitchFamily="34" charset="0"/>
                <a:cs typeface="Calibri" panose="020F0502020204030204" pitchFamily="34" charset="0"/>
              </a:rPr>
              <a:t>: The study proposes a method for detecting brain tumors using MRI and </a:t>
            </a:r>
            <a:r>
              <a:rPr lang="en-US" sz="3200" b="1" dirty="0">
                <a:solidFill>
                  <a:schemeClr val="tx1"/>
                </a:solidFill>
                <a:effectLst/>
                <a:ea typeface="Calibri" panose="020F0502020204030204" pitchFamily="34" charset="0"/>
                <a:cs typeface="Calibri" panose="020F0502020204030204" pitchFamily="34" charset="0"/>
              </a:rPr>
              <a:t>artificial neural networks (ANN). </a:t>
            </a:r>
            <a:r>
              <a:rPr lang="en-US" sz="3200" b="0" dirty="0">
                <a:solidFill>
                  <a:schemeClr val="tx1"/>
                </a:solidFill>
                <a:effectLst/>
                <a:ea typeface="Calibri" panose="020F0502020204030204" pitchFamily="34" charset="0"/>
                <a:cs typeface="Calibri" panose="020F0502020204030204" pitchFamily="34" charset="0"/>
              </a:rPr>
              <a:t>It involves preprocessing to enhance image clarity, segmentation to identify</a:t>
            </a:r>
          </a:p>
          <a:p>
            <a:pPr marL="571500" lvl="1"/>
            <a:r>
              <a:rPr lang="en-US" sz="3200" b="0" dirty="0">
                <a:solidFill>
                  <a:schemeClr val="tx1"/>
                </a:solidFill>
                <a:effectLst/>
                <a:ea typeface="Calibri" panose="020F0502020204030204" pitchFamily="34" charset="0"/>
                <a:cs typeface="Calibri" panose="020F0502020204030204" pitchFamily="34" charset="0"/>
              </a:rPr>
              <a:t> tumor area . A supervised feed-forward ANN model classifies the images as tumor or non-tumor, achieving </a:t>
            </a:r>
            <a:r>
              <a:rPr lang="en-US" sz="3200" b="1" dirty="0">
                <a:solidFill>
                  <a:schemeClr val="tx1"/>
                </a:solidFill>
                <a:effectLst/>
                <a:ea typeface="Calibri" panose="020F0502020204030204" pitchFamily="34" charset="0"/>
                <a:cs typeface="Calibri" panose="020F0502020204030204" pitchFamily="34" charset="0"/>
              </a:rPr>
              <a:t>99% </a:t>
            </a:r>
            <a:r>
              <a:rPr lang="en-US" sz="3200" b="0" dirty="0">
                <a:solidFill>
                  <a:schemeClr val="tx1"/>
                </a:solidFill>
                <a:effectLst/>
                <a:ea typeface="Calibri" panose="020F0502020204030204" pitchFamily="34" charset="0"/>
                <a:cs typeface="Calibri" panose="020F0502020204030204" pitchFamily="34" charset="0"/>
              </a:rPr>
              <a:t>accuracy </a:t>
            </a:r>
            <a:r>
              <a:rPr lang="en-US" sz="3200" b="1" dirty="0">
                <a:solidFill>
                  <a:schemeClr val="tx1"/>
                </a:solidFill>
                <a:effectLst/>
                <a:ea typeface="Calibri" panose="020F0502020204030204" pitchFamily="34" charset="0"/>
                <a:cs typeface="Calibri" panose="020F0502020204030204" pitchFamily="34" charset="0"/>
              </a:rPr>
              <a:t>and 97.9%</a:t>
            </a:r>
            <a:r>
              <a:rPr lang="en-US" sz="3200" b="0" dirty="0">
                <a:solidFill>
                  <a:schemeClr val="tx1"/>
                </a:solidFill>
                <a:effectLst/>
                <a:ea typeface="Calibri" panose="020F0502020204030204" pitchFamily="34" charset="0"/>
                <a:cs typeface="Calibri" panose="020F0502020204030204" pitchFamily="34" charset="0"/>
              </a:rPr>
              <a:t> sensitivity</a:t>
            </a:r>
            <a:r>
              <a:rPr lang="en-IN" sz="3200" b="0" dirty="0">
                <a:solidFill>
                  <a:schemeClr val="tx1"/>
                </a:solidFill>
                <a:effectLst/>
                <a:ea typeface="Calibri" panose="020F0502020204030204" pitchFamily="34" charset="0"/>
                <a:cs typeface="Calibri" panose="020F0502020204030204" pitchFamily="34" charset="0"/>
              </a:rPr>
              <a:t>.</a:t>
            </a:r>
          </a:p>
          <a:p>
            <a:pPr marL="914400" lvl="1" indent="-457200">
              <a:lnSpc>
                <a:spcPct val="107000"/>
              </a:lnSpc>
              <a:spcAft>
                <a:spcPts val="800"/>
              </a:spcAft>
              <a:buSzPts val="1000"/>
              <a:buFont typeface="Wingdings" panose="05000000000000000000" pitchFamily="2" charset="2"/>
              <a:buChar char="Ø"/>
              <a:tabLst>
                <a:tab pos="914400" algn="l"/>
              </a:tabLst>
            </a:pPr>
            <a:endParaRPr lang="en-IN" sz="32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6808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E913A-E72A-72A4-611C-8316AAAFE592}"/>
            </a:ext>
          </a:extLst>
        </p:cNvPr>
        <p:cNvGrpSpPr/>
        <p:nvPr/>
      </p:nvGrpSpPr>
      <p:grpSpPr>
        <a:xfrm>
          <a:off x="0" y="0"/>
          <a:ext cx="0" cy="0"/>
          <a:chOff x="0" y="0"/>
          <a:chExt cx="0" cy="0"/>
        </a:xfrm>
      </p:grpSpPr>
      <p:grpSp>
        <p:nvGrpSpPr>
          <p:cNvPr id="462" name="Group 15">
            <a:extLst>
              <a:ext uri="{FF2B5EF4-FFF2-40B4-BE49-F238E27FC236}">
                <a16:creationId xmlns:a16="http://schemas.microsoft.com/office/drawing/2014/main" id="{C7B00437-539A-7ED4-A697-D994162E8995}"/>
              </a:ext>
            </a:extLst>
          </p:cNvPr>
          <p:cNvGrpSpPr/>
          <p:nvPr/>
        </p:nvGrpSpPr>
        <p:grpSpPr>
          <a:xfrm>
            <a:off x="0" y="839520"/>
            <a:ext cx="5120280" cy="1037880"/>
            <a:chOff x="0" y="839520"/>
            <a:chExt cx="5120280" cy="1037880"/>
          </a:xfrm>
        </p:grpSpPr>
        <p:sp>
          <p:nvSpPr>
            <p:cNvPr id="463" name="object 82">
              <a:extLst>
                <a:ext uri="{FF2B5EF4-FFF2-40B4-BE49-F238E27FC236}">
                  <a16:creationId xmlns:a16="http://schemas.microsoft.com/office/drawing/2014/main" id="{510507C4-BE8A-9676-2525-3C6B967D9E08}"/>
                </a:ext>
              </a:extLst>
            </p:cNvPr>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64" name="object 83">
              <a:extLst>
                <a:ext uri="{FF2B5EF4-FFF2-40B4-BE49-F238E27FC236}">
                  <a16:creationId xmlns:a16="http://schemas.microsoft.com/office/drawing/2014/main" id="{9DD8D2E5-5A97-EA33-4BFD-6358F25726AC}"/>
                </a:ext>
              </a:extLst>
            </p:cNvPr>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5" name="object 84">
            <a:extLst>
              <a:ext uri="{FF2B5EF4-FFF2-40B4-BE49-F238E27FC236}">
                <a16:creationId xmlns:a16="http://schemas.microsoft.com/office/drawing/2014/main" id="{8F474946-B557-CABE-E50A-D17FFA656D3D}"/>
              </a:ext>
            </a:extLst>
          </p:cNvPr>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latin typeface="+mj-lt"/>
              </a:rPr>
              <a:t>Literature Survey</a:t>
            </a:r>
          </a:p>
        </p:txBody>
      </p:sp>
      <p:sp>
        <p:nvSpPr>
          <p:cNvPr id="466" name="object 85">
            <a:extLst>
              <a:ext uri="{FF2B5EF4-FFF2-40B4-BE49-F238E27FC236}">
                <a16:creationId xmlns:a16="http://schemas.microsoft.com/office/drawing/2014/main" id="{6F510068-9F34-4946-66D6-00EFB17FB49F}"/>
              </a:ext>
            </a:extLst>
          </p:cNvPr>
          <p:cNvSpPr/>
          <p:nvPr/>
        </p:nvSpPr>
        <p:spPr>
          <a:xfrm>
            <a:off x="335280" y="2301240"/>
            <a:ext cx="17883600" cy="6506869"/>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marL="114300" algn="l"/>
            <a:r>
              <a:rPr lang="en-US" sz="3200" kern="100" dirty="0">
                <a:effectLst/>
                <a:ea typeface="Calibri" panose="020F0502020204030204" pitchFamily="34" charset="0"/>
                <a:cs typeface="Calibri" panose="020F0502020204030204" pitchFamily="34" charset="0"/>
              </a:rPr>
              <a:t>[9]</a:t>
            </a:r>
            <a:r>
              <a:rPr lang="en-US" sz="3200" b="1" kern="100" dirty="0">
                <a:effectLst/>
                <a:ea typeface="Calibri" panose="020F0502020204030204" pitchFamily="34" charset="0"/>
                <a:cs typeface="Calibri" panose="020F0502020204030204" pitchFamily="34" charset="0"/>
              </a:rPr>
              <a:t> </a:t>
            </a:r>
            <a:r>
              <a:rPr lang="en-US" sz="3200" b="1" dirty="0">
                <a:solidFill>
                  <a:schemeClr val="tx1"/>
                </a:solidFill>
                <a:effectLst/>
                <a:ea typeface="Calibri" panose="020F0502020204030204" pitchFamily="34" charset="0"/>
                <a:cs typeface="Calibri" panose="020F0502020204030204" pitchFamily="34" charset="0"/>
              </a:rPr>
              <a:t>Title :Brain Tumor Detection Using Deep Neural Network and Machine Learning Algorithm</a:t>
            </a:r>
          </a:p>
          <a:p>
            <a:pPr marL="114300" algn="l"/>
            <a:endParaRPr lang="en-US" sz="1400" dirty="0">
              <a:ea typeface="Calibri" panose="020F0502020204030204" pitchFamily="34" charset="0"/>
              <a:cs typeface="Calibri" panose="020F0502020204030204" pitchFamily="34" charset="0"/>
            </a:endParaRPr>
          </a:p>
          <a:p>
            <a:pPr marL="114300" algn="l"/>
            <a:r>
              <a:rPr lang="en-US" sz="3200" b="1" dirty="0">
                <a:solidFill>
                  <a:schemeClr val="tx1"/>
                </a:solidFill>
                <a:effectLst/>
                <a:ea typeface="Calibri" panose="020F0502020204030204" pitchFamily="34" charset="0"/>
                <a:cs typeface="Calibri" panose="020F0502020204030204" pitchFamily="34" charset="0"/>
              </a:rPr>
              <a:t>Authors </a:t>
            </a:r>
            <a:r>
              <a:rPr lang="en-US" sz="3200" b="1" dirty="0">
                <a:solidFill>
                  <a:schemeClr val="tx1"/>
                </a:solidFill>
                <a:ea typeface="Calibri" panose="020F0502020204030204" pitchFamily="34" charset="0"/>
                <a:cs typeface="Calibri" panose="020F0502020204030204" pitchFamily="34" charset="0"/>
              </a:rPr>
              <a:t>: </a:t>
            </a:r>
            <a:r>
              <a:rPr lang="en-US" sz="3200" dirty="0">
                <a:solidFill>
                  <a:schemeClr val="tx1"/>
                </a:solidFill>
                <a:effectLst/>
                <a:ea typeface="Calibri" panose="020F0502020204030204" pitchFamily="34" charset="0"/>
                <a:cs typeface="Calibri" panose="020F0502020204030204" pitchFamily="34" charset="0"/>
              </a:rPr>
              <a:t>Masoumeh </a:t>
            </a:r>
            <a:r>
              <a:rPr lang="en-US" sz="3200" dirty="0" err="1">
                <a:solidFill>
                  <a:schemeClr val="tx1"/>
                </a:solidFill>
                <a:effectLst/>
                <a:ea typeface="Calibri" panose="020F0502020204030204" pitchFamily="34" charset="0"/>
                <a:cs typeface="Calibri" panose="020F0502020204030204" pitchFamily="34" charset="0"/>
              </a:rPr>
              <a:t>Siar</a:t>
            </a:r>
            <a:r>
              <a:rPr lang="en-US" sz="3200" dirty="0">
                <a:solidFill>
                  <a:schemeClr val="tx1"/>
                </a:solidFill>
                <a:effectLst/>
                <a:ea typeface="Calibri" panose="020F0502020204030204" pitchFamily="34" charset="0"/>
                <a:cs typeface="Calibri" panose="020F0502020204030204" pitchFamily="34" charset="0"/>
              </a:rPr>
              <a:t> </a:t>
            </a:r>
            <a:r>
              <a:rPr lang="en-US" sz="3200" dirty="0">
                <a:solidFill>
                  <a:schemeClr val="tx1"/>
                </a:solidFill>
                <a:ea typeface="Calibri" panose="020F0502020204030204" pitchFamily="34" charset="0"/>
                <a:cs typeface="Calibri" panose="020F0502020204030204" pitchFamily="34" charset="0"/>
              </a:rPr>
              <a:t>, </a:t>
            </a:r>
            <a:r>
              <a:rPr lang="en-US" sz="3200" dirty="0">
                <a:solidFill>
                  <a:schemeClr val="tx1"/>
                </a:solidFill>
                <a:effectLst/>
                <a:ea typeface="Calibri" panose="020F0502020204030204" pitchFamily="34" charset="0"/>
                <a:cs typeface="Calibri" panose="020F0502020204030204" pitchFamily="34" charset="0"/>
              </a:rPr>
              <a:t>Mohammad </a:t>
            </a:r>
            <a:r>
              <a:rPr lang="en-US" sz="3200" dirty="0" err="1">
                <a:solidFill>
                  <a:schemeClr val="tx1"/>
                </a:solidFill>
                <a:effectLst/>
                <a:ea typeface="Calibri" panose="020F0502020204030204" pitchFamily="34" charset="0"/>
                <a:cs typeface="Calibri" panose="020F0502020204030204" pitchFamily="34" charset="0"/>
              </a:rPr>
              <a:t>Teshnehlab</a:t>
            </a:r>
            <a:endParaRPr lang="en-US" sz="3200" dirty="0">
              <a:ea typeface="Calibri" panose="020F0502020204030204" pitchFamily="34" charset="0"/>
              <a:cs typeface="Calibri" panose="020F0502020204030204" pitchFamily="34" charset="0"/>
            </a:endParaRPr>
          </a:p>
          <a:p>
            <a:pPr marL="114300" algn="l"/>
            <a:endParaRPr lang="en-US" sz="1050" dirty="0">
              <a:ea typeface="Calibri" panose="020F0502020204030204" pitchFamily="34" charset="0"/>
              <a:cs typeface="Calibri" panose="020F0502020204030204" pitchFamily="34" charset="0"/>
            </a:endParaRPr>
          </a:p>
          <a:p>
            <a:pPr marL="114300" algn="l"/>
            <a:r>
              <a:rPr lang="en-US" sz="3200" b="1" dirty="0">
                <a:solidFill>
                  <a:schemeClr val="tx1"/>
                </a:solidFill>
                <a:effectLst/>
                <a:ea typeface="Calibri" panose="020F0502020204030204" pitchFamily="34" charset="0"/>
                <a:cs typeface="Calibri" panose="020F0502020204030204" pitchFamily="34" charset="0"/>
              </a:rPr>
              <a:t>Publisher : </a:t>
            </a:r>
            <a:r>
              <a:rPr lang="en-US" sz="3200" b="0" dirty="0">
                <a:solidFill>
                  <a:schemeClr val="tx1"/>
                </a:solidFill>
                <a:effectLst/>
                <a:ea typeface="Calibri" panose="020F0502020204030204" pitchFamily="34" charset="0"/>
                <a:cs typeface="Calibri" panose="020F0502020204030204" pitchFamily="34" charset="0"/>
              </a:rPr>
              <a:t>Presented at the </a:t>
            </a:r>
            <a:r>
              <a:rPr lang="en-US" sz="3200" b="1" dirty="0">
                <a:solidFill>
                  <a:schemeClr val="tx1"/>
                </a:solidFill>
                <a:effectLst/>
                <a:ea typeface="Calibri" panose="020F0502020204030204" pitchFamily="34" charset="0"/>
                <a:cs typeface="Calibri" panose="020F0502020204030204" pitchFamily="34" charset="0"/>
              </a:rPr>
              <a:t>9th International Conference on Computer and Knowledge Engineering (ICCKE 2019)</a:t>
            </a:r>
            <a:r>
              <a:rPr lang="en-US" sz="3200" b="0" dirty="0">
                <a:solidFill>
                  <a:schemeClr val="tx1"/>
                </a:solidFill>
                <a:effectLst/>
                <a:ea typeface="Calibri" panose="020F0502020204030204" pitchFamily="34" charset="0"/>
                <a:cs typeface="Calibri" panose="020F0502020204030204" pitchFamily="34" charset="0"/>
              </a:rPr>
              <a:t>, held in Mashhad, Iran.</a:t>
            </a:r>
          </a:p>
          <a:p>
            <a:pPr marL="114300" algn="l"/>
            <a:endParaRPr lang="en-US" sz="1400" b="0" dirty="0">
              <a:solidFill>
                <a:schemeClr val="tx1"/>
              </a:solidFill>
              <a:effectLst/>
              <a:ea typeface="Calibri" panose="020F0502020204030204" pitchFamily="34" charset="0"/>
              <a:cs typeface="Calibri" panose="020F0502020204030204" pitchFamily="34" charset="0"/>
            </a:endParaRPr>
          </a:p>
          <a:p>
            <a:pPr marL="114300" algn="l"/>
            <a:r>
              <a:rPr lang="en-US" sz="3200" b="1" dirty="0" err="1">
                <a:effectLst/>
                <a:ea typeface="Calibri" panose="020F0502020204030204" pitchFamily="34" charset="0"/>
                <a:cs typeface="Calibri" panose="020F0502020204030204" pitchFamily="34" charset="0"/>
              </a:rPr>
              <a:t>Summary</a:t>
            </a:r>
            <a:r>
              <a:rPr lang="en-US" sz="3200" b="0" dirty="0" err="1">
                <a:effectLst/>
                <a:ea typeface="Calibri" panose="020F0502020204030204" pitchFamily="34" charset="0"/>
                <a:cs typeface="Calibri" panose="020F0502020204030204" pitchFamily="34" charset="0"/>
              </a:rPr>
              <a:t>:The</a:t>
            </a:r>
            <a:r>
              <a:rPr lang="en-US" sz="3200" b="0" dirty="0">
                <a:effectLst/>
                <a:ea typeface="Calibri" panose="020F0502020204030204" pitchFamily="34" charset="0"/>
                <a:cs typeface="Calibri" panose="020F0502020204030204" pitchFamily="34" charset="0"/>
              </a:rPr>
              <a:t> study focuses on brain tumor detection using MRI images from a dataset consisting of 1,892 images from 153 patients (80 healthy and 73 with tumors), divided into training and testing sets. Preprocessing techniques included cropping images to remove noise and employing a clustering algorithm to enhance accuracy. The classification model used was </a:t>
            </a:r>
            <a:r>
              <a:rPr lang="en-US" sz="3200" b="1" dirty="0">
                <a:effectLst/>
                <a:ea typeface="Calibri" panose="020F0502020204030204" pitchFamily="34" charset="0"/>
                <a:cs typeface="Calibri" panose="020F0502020204030204" pitchFamily="34" charset="0"/>
              </a:rPr>
              <a:t>a Convolutional Neural Network (CNN</a:t>
            </a:r>
            <a:r>
              <a:rPr lang="en-US" sz="3200" b="0" dirty="0">
                <a:effectLst/>
                <a:ea typeface="Calibri" panose="020F0502020204030204" pitchFamily="34" charset="0"/>
                <a:cs typeface="Calibri" panose="020F0502020204030204" pitchFamily="34" charset="0"/>
              </a:rPr>
              <a:t>) based on </a:t>
            </a:r>
            <a:r>
              <a:rPr lang="en-US" sz="3200" b="0" dirty="0" err="1">
                <a:effectLst/>
                <a:ea typeface="Calibri" panose="020F0502020204030204" pitchFamily="34" charset="0"/>
                <a:cs typeface="Calibri" panose="020F0502020204030204" pitchFamily="34" charset="0"/>
              </a:rPr>
              <a:t>AlexNet</a:t>
            </a:r>
            <a:r>
              <a:rPr lang="en-US" sz="3200" b="0" dirty="0">
                <a:effectLst/>
                <a:ea typeface="Calibri" panose="020F0502020204030204" pitchFamily="34" charset="0"/>
                <a:cs typeface="Calibri" panose="020F0502020204030204" pitchFamily="34" charset="0"/>
              </a:rPr>
              <a:t>, featuring five convolutional layers. This model effectively classified images into </a:t>
            </a:r>
            <a:r>
              <a:rPr lang="en-US" sz="3200" b="1" dirty="0">
                <a:effectLst/>
                <a:ea typeface="Calibri" panose="020F0502020204030204" pitchFamily="34" charset="0"/>
                <a:cs typeface="Calibri" panose="020F0502020204030204" pitchFamily="34" charset="0"/>
              </a:rPr>
              <a:t>"normal" or "tumor</a:t>
            </a:r>
            <a:r>
              <a:rPr lang="en-US" sz="3200" b="0" dirty="0">
                <a:effectLst/>
                <a:ea typeface="Calibri" panose="020F0502020204030204" pitchFamily="34" charset="0"/>
                <a:cs typeface="Calibri" panose="020F0502020204030204" pitchFamily="34" charset="0"/>
              </a:rPr>
              <a:t>" categories, demonstrating the potential of CNNs for precise and automated brain tumor detection</a:t>
            </a:r>
            <a:r>
              <a:rPr lang="en-US" sz="3200" b="0" dirty="0">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3350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8" name="Group 8"/>
          <p:cNvGrpSpPr/>
          <p:nvPr/>
        </p:nvGrpSpPr>
        <p:grpSpPr>
          <a:xfrm>
            <a:off x="0" y="839520"/>
            <a:ext cx="5852160" cy="1037880"/>
            <a:chOff x="0" y="839520"/>
            <a:chExt cx="5303160" cy="1037880"/>
          </a:xfrm>
        </p:grpSpPr>
        <p:sp>
          <p:nvSpPr>
            <p:cNvPr id="509" name="object 42"/>
            <p:cNvSpPr/>
            <p:nvPr/>
          </p:nvSpPr>
          <p:spPr>
            <a:xfrm>
              <a:off x="0" y="839520"/>
              <a:ext cx="48513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510" name="object 43"/>
            <p:cNvSpPr/>
            <p:nvPr/>
          </p:nvSpPr>
          <p:spPr>
            <a:xfrm>
              <a:off x="4385520" y="839520"/>
              <a:ext cx="91764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511" name="object 44"/>
          <p:cNvSpPr/>
          <p:nvPr/>
        </p:nvSpPr>
        <p:spPr>
          <a:xfrm>
            <a:off x="0" y="961990"/>
            <a:ext cx="72039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dirty="0">
                <a:solidFill>
                  <a:srgbClr val="FFFFFF"/>
                </a:solidFill>
                <a:latin typeface="+mj-lt"/>
                <a:ea typeface="DejaVu Sans"/>
              </a:rPr>
              <a:t>Tools &amp; Technologies</a:t>
            </a:r>
            <a:endParaRPr lang="en-US" sz="4400" b="0" strike="noStrike" spc="-1" dirty="0">
              <a:latin typeface="+mj-lt"/>
            </a:endParaRPr>
          </a:p>
        </p:txBody>
      </p:sp>
      <p:sp>
        <p:nvSpPr>
          <p:cNvPr id="2" name="TextBox 1">
            <a:extLst>
              <a:ext uri="{FF2B5EF4-FFF2-40B4-BE49-F238E27FC236}">
                <a16:creationId xmlns:a16="http://schemas.microsoft.com/office/drawing/2014/main" id="{839F0E3B-D487-0FB3-CD86-DC222E4F2508}"/>
              </a:ext>
            </a:extLst>
          </p:cNvPr>
          <p:cNvSpPr txBox="1"/>
          <p:nvPr/>
        </p:nvSpPr>
        <p:spPr>
          <a:xfrm>
            <a:off x="1463040" y="2454961"/>
            <a:ext cx="14553839" cy="5358110"/>
          </a:xfrm>
          <a:prstGeom prst="rect">
            <a:avLst/>
          </a:prstGeom>
          <a:noFill/>
        </p:spPr>
        <p:txBody>
          <a:bodyPr wrap="square" rtlCol="0">
            <a:spAutoFit/>
          </a:bodyPr>
          <a:lstStyle/>
          <a:p>
            <a:pPr marL="342900" indent="-342900">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Hardware Requirements:</a:t>
            </a:r>
          </a:p>
          <a:p>
            <a:endParaRPr lang="en-US" sz="28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eriod" startAt="2"/>
            </a:pPr>
            <a:endParaRPr lang="en-US" sz="2800" b="1"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eriod" startAt="2"/>
            </a:pPr>
            <a:endParaRPr lang="en-US" sz="2800" b="1"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eriod" startAt="2"/>
            </a:pPr>
            <a:endParaRPr lang="en-US" sz="2800" b="1"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eriod" startAt="2"/>
            </a:pPr>
            <a:endParaRPr lang="en-US" sz="2800" b="1"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eriod" startAt="2"/>
            </a:pPr>
            <a:endParaRPr lang="en-US" sz="2800" b="1" dirty="0">
              <a:latin typeface="Calibri" panose="020F0502020204030204" pitchFamily="34" charset="0"/>
              <a:ea typeface="Calibri" panose="020F0502020204030204" pitchFamily="34" charset="0"/>
              <a:cs typeface="Calibri" panose="020F0502020204030204" pitchFamily="34" charset="0"/>
            </a:endParaRPr>
          </a:p>
          <a:p>
            <a:endParaRPr lang="en-US" sz="2800" b="1"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eriod" startAt="2"/>
            </a:pPr>
            <a:r>
              <a:rPr lang="en-US" sz="2800" b="1" dirty="0">
                <a:latin typeface="Calibri" panose="020F0502020204030204" pitchFamily="34" charset="0"/>
                <a:ea typeface="Calibri" panose="020F0502020204030204" pitchFamily="34" charset="0"/>
                <a:cs typeface="Calibri" panose="020F0502020204030204" pitchFamily="34" charset="0"/>
              </a:rPr>
              <a:t>Software Requirements:</a:t>
            </a:r>
          </a:p>
          <a:p>
            <a:endParaRPr lang="en-US" sz="2800" b="1" dirty="0">
              <a:latin typeface="Calibri" panose="020F0502020204030204" pitchFamily="34" charset="0"/>
              <a:ea typeface="Calibri" panose="020F0502020204030204" pitchFamily="34" charset="0"/>
              <a:cs typeface="Calibri" panose="020F0502020204030204" pitchFamily="34" charset="0"/>
            </a:endParaRPr>
          </a:p>
          <a:p>
            <a:endParaRPr lang="en-US" sz="2800" b="1" dirty="0">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8D5BE637-1401-585B-557B-02E84BF544B3}"/>
              </a:ext>
            </a:extLst>
          </p:cNvPr>
          <p:cNvGraphicFramePr>
            <a:graphicFrameLocks noGrp="1"/>
          </p:cNvGraphicFramePr>
          <p:nvPr>
            <p:extLst>
              <p:ext uri="{D42A27DB-BD31-4B8C-83A1-F6EECF244321}">
                <p14:modId xmlns:p14="http://schemas.microsoft.com/office/powerpoint/2010/main" val="3241191329"/>
              </p:ext>
            </p:extLst>
          </p:nvPr>
        </p:nvGraphicFramePr>
        <p:xfrm>
          <a:off x="1893878" y="6394497"/>
          <a:ext cx="12797482" cy="2133600"/>
        </p:xfrm>
        <a:graphic>
          <a:graphicData uri="http://schemas.openxmlformats.org/drawingml/2006/table">
            <a:tbl>
              <a:tblPr firstRow="1" bandRow="1">
                <a:tableStyleId>{5940675A-B579-460E-94D1-54222C63F5DA}</a:tableStyleId>
              </a:tblPr>
              <a:tblGrid>
                <a:gridCol w="5161563">
                  <a:extLst>
                    <a:ext uri="{9D8B030D-6E8A-4147-A177-3AD203B41FA5}">
                      <a16:colId xmlns:a16="http://schemas.microsoft.com/office/drawing/2014/main" val="4149329433"/>
                    </a:ext>
                  </a:extLst>
                </a:gridCol>
                <a:gridCol w="7635919">
                  <a:extLst>
                    <a:ext uri="{9D8B030D-6E8A-4147-A177-3AD203B41FA5}">
                      <a16:colId xmlns:a16="http://schemas.microsoft.com/office/drawing/2014/main" val="2068545788"/>
                    </a:ext>
                  </a:extLst>
                </a:gridCol>
              </a:tblGrid>
              <a:tr h="411602">
                <a:tc>
                  <a:txBody>
                    <a:bodyPr/>
                    <a:lstStyle/>
                    <a:p>
                      <a:r>
                        <a:rPr lang="en-US" sz="2800" dirty="0"/>
                        <a:t>Frameworks and libraries</a:t>
                      </a:r>
                      <a:endParaRPr lang="en-IN" sz="2800" dirty="0"/>
                    </a:p>
                  </a:txBody>
                  <a:tcPr/>
                </a:tc>
                <a:tc>
                  <a:txBody>
                    <a:bodyPr/>
                    <a:lstStyle/>
                    <a:p>
                      <a:r>
                        <a:rPr lang="en-US" sz="2800" dirty="0"/>
                        <a:t>OpenCV, </a:t>
                      </a:r>
                      <a:r>
                        <a:rPr lang="en-US" sz="2800" dirty="0" err="1"/>
                        <a:t>Numpy</a:t>
                      </a:r>
                      <a:r>
                        <a:rPr lang="en-US" sz="2800" dirty="0"/>
                        <a:t>, </a:t>
                      </a:r>
                      <a:r>
                        <a:rPr lang="en-US" sz="2800" dirty="0" err="1"/>
                        <a:t>Tensorflow</a:t>
                      </a:r>
                      <a:r>
                        <a:rPr lang="en-US" sz="2800" dirty="0"/>
                        <a:t>, </a:t>
                      </a:r>
                      <a:r>
                        <a:rPr lang="en-US" sz="2800" dirty="0" err="1"/>
                        <a:t>Keras</a:t>
                      </a:r>
                      <a:endParaRPr lang="en-IN" sz="2800" dirty="0"/>
                    </a:p>
                  </a:txBody>
                  <a:tcPr/>
                </a:tc>
                <a:extLst>
                  <a:ext uri="{0D108BD9-81ED-4DB2-BD59-A6C34878D82A}">
                    <a16:rowId xmlns:a16="http://schemas.microsoft.com/office/drawing/2014/main" val="1819993028"/>
                  </a:ext>
                </a:extLst>
              </a:tr>
              <a:tr h="411602">
                <a:tc>
                  <a:txBody>
                    <a:bodyPr/>
                    <a:lstStyle/>
                    <a:p>
                      <a:r>
                        <a:rPr lang="en-US" sz="2800" dirty="0"/>
                        <a:t>IDE</a:t>
                      </a:r>
                      <a:endParaRPr lang="en-IN" sz="2800" dirty="0"/>
                    </a:p>
                  </a:txBody>
                  <a:tcPr/>
                </a:tc>
                <a:tc>
                  <a:txBody>
                    <a:bodyPr/>
                    <a:lstStyle/>
                    <a:p>
                      <a:r>
                        <a:rPr lang="en-US" sz="2800" dirty="0"/>
                        <a:t>VS Code version 1.96.4</a:t>
                      </a:r>
                      <a:endParaRPr lang="en-IN" sz="2800" dirty="0"/>
                    </a:p>
                  </a:txBody>
                  <a:tcPr/>
                </a:tc>
                <a:extLst>
                  <a:ext uri="{0D108BD9-81ED-4DB2-BD59-A6C34878D82A}">
                    <a16:rowId xmlns:a16="http://schemas.microsoft.com/office/drawing/2014/main" val="2581347024"/>
                  </a:ext>
                </a:extLst>
              </a:tr>
              <a:tr h="460025">
                <a:tc>
                  <a:txBody>
                    <a:bodyPr/>
                    <a:lstStyle/>
                    <a:p>
                      <a:r>
                        <a:rPr lang="en-US" sz="2800" dirty="0"/>
                        <a:t>Frontend</a:t>
                      </a:r>
                      <a:endParaRPr lang="en-IN" sz="2800" dirty="0"/>
                    </a:p>
                  </a:txBody>
                  <a:tcPr/>
                </a:tc>
                <a:tc>
                  <a:txBody>
                    <a:bodyPr/>
                    <a:lstStyle/>
                    <a:p>
                      <a:r>
                        <a:rPr lang="en-US" sz="2800" dirty="0"/>
                        <a:t>React version </a:t>
                      </a:r>
                      <a:r>
                        <a:rPr lang="en-IN" sz="32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19.0.0</a:t>
                      </a:r>
                      <a:endParaRPr lang="en-IN" sz="3200"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5661358"/>
                  </a:ext>
                </a:extLst>
              </a:tr>
              <a:tr h="411602">
                <a:tc>
                  <a:txBody>
                    <a:bodyPr/>
                    <a:lstStyle/>
                    <a:p>
                      <a:r>
                        <a:rPr lang="en-US" sz="2800" dirty="0"/>
                        <a:t>Backend</a:t>
                      </a:r>
                      <a:endParaRPr lang="en-IN" sz="2800" dirty="0"/>
                    </a:p>
                  </a:txBody>
                  <a:tcPr/>
                </a:tc>
                <a:tc>
                  <a:txBody>
                    <a:bodyPr/>
                    <a:lstStyle/>
                    <a:p>
                      <a:r>
                        <a:rPr lang="en-US" sz="2800" dirty="0"/>
                        <a:t>Flask version 5.1.5</a:t>
                      </a:r>
                      <a:endParaRPr lang="en-IN" sz="2800" dirty="0"/>
                    </a:p>
                  </a:txBody>
                  <a:tcPr/>
                </a:tc>
                <a:extLst>
                  <a:ext uri="{0D108BD9-81ED-4DB2-BD59-A6C34878D82A}">
                    <a16:rowId xmlns:a16="http://schemas.microsoft.com/office/drawing/2014/main" val="4253320347"/>
                  </a:ext>
                </a:extLst>
              </a:tr>
            </a:tbl>
          </a:graphicData>
        </a:graphic>
      </p:graphicFrame>
      <p:graphicFrame>
        <p:nvGraphicFramePr>
          <p:cNvPr id="3" name="Table 2">
            <a:extLst>
              <a:ext uri="{FF2B5EF4-FFF2-40B4-BE49-F238E27FC236}">
                <a16:creationId xmlns:a16="http://schemas.microsoft.com/office/drawing/2014/main" id="{9269D5A9-F56C-73CF-2937-5D05B003D6AF}"/>
              </a:ext>
            </a:extLst>
          </p:cNvPr>
          <p:cNvGraphicFramePr>
            <a:graphicFrameLocks noGrp="1"/>
          </p:cNvGraphicFramePr>
          <p:nvPr>
            <p:extLst>
              <p:ext uri="{D42A27DB-BD31-4B8C-83A1-F6EECF244321}">
                <p14:modId xmlns:p14="http://schemas.microsoft.com/office/powerpoint/2010/main" val="535245367"/>
              </p:ext>
            </p:extLst>
          </p:nvPr>
        </p:nvGraphicFramePr>
        <p:xfrm>
          <a:off x="1908026" y="3731260"/>
          <a:ext cx="12673542" cy="1615440"/>
        </p:xfrm>
        <a:graphic>
          <a:graphicData uri="http://schemas.openxmlformats.org/drawingml/2006/table">
            <a:tbl>
              <a:tblPr firstRow="1" bandRow="1">
                <a:tableStyleId>{5940675A-B579-460E-94D1-54222C63F5DA}</a:tableStyleId>
              </a:tblPr>
              <a:tblGrid>
                <a:gridCol w="6336771">
                  <a:extLst>
                    <a:ext uri="{9D8B030D-6E8A-4147-A177-3AD203B41FA5}">
                      <a16:colId xmlns:a16="http://schemas.microsoft.com/office/drawing/2014/main" val="2464591814"/>
                    </a:ext>
                  </a:extLst>
                </a:gridCol>
                <a:gridCol w="6336771">
                  <a:extLst>
                    <a:ext uri="{9D8B030D-6E8A-4147-A177-3AD203B41FA5}">
                      <a16:colId xmlns:a16="http://schemas.microsoft.com/office/drawing/2014/main" val="1684035770"/>
                    </a:ext>
                  </a:extLst>
                </a:gridCol>
              </a:tblGrid>
              <a:tr h="370840">
                <a:tc>
                  <a:txBody>
                    <a:bodyPr/>
                    <a:lstStyle/>
                    <a:p>
                      <a:r>
                        <a:rPr lang="en-US" sz="2800" dirty="0"/>
                        <a:t>Processor</a:t>
                      </a:r>
                      <a:endParaRPr lang="en-IN"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0" i="0" dirty="0">
                          <a:solidFill>
                            <a:schemeClr val="tx1">
                              <a:lumMod val="95000"/>
                              <a:lumOff val="5000"/>
                            </a:schemeClr>
                          </a:solidFill>
                          <a:effectLst/>
                          <a:latin typeface="ui-sans-serif"/>
                        </a:rPr>
                        <a:t>Intel Core i3</a:t>
                      </a:r>
                    </a:p>
                  </a:txBody>
                  <a:tcPr/>
                </a:tc>
                <a:extLst>
                  <a:ext uri="{0D108BD9-81ED-4DB2-BD59-A6C34878D82A}">
                    <a16:rowId xmlns:a16="http://schemas.microsoft.com/office/drawing/2014/main" val="3588835109"/>
                  </a:ext>
                </a:extLst>
              </a:tr>
              <a:tr h="370840">
                <a:tc>
                  <a:txBody>
                    <a:bodyPr/>
                    <a:lstStyle/>
                    <a:p>
                      <a:r>
                        <a:rPr lang="en-US" sz="2800" dirty="0"/>
                        <a:t>Memory</a:t>
                      </a:r>
                      <a:endParaRPr lang="en-IN" sz="2800" dirty="0"/>
                    </a:p>
                  </a:txBody>
                  <a:tcPr/>
                </a:tc>
                <a:tc>
                  <a:txBody>
                    <a:bodyPr/>
                    <a:lstStyle/>
                    <a:p>
                      <a:r>
                        <a:rPr lang="en-US" sz="2800" dirty="0"/>
                        <a:t>Minimum 8GB</a:t>
                      </a:r>
                      <a:endParaRPr lang="en-IN" sz="2800" dirty="0"/>
                    </a:p>
                  </a:txBody>
                  <a:tcPr/>
                </a:tc>
                <a:extLst>
                  <a:ext uri="{0D108BD9-81ED-4DB2-BD59-A6C34878D82A}">
                    <a16:rowId xmlns:a16="http://schemas.microsoft.com/office/drawing/2014/main" val="2361182585"/>
                  </a:ext>
                </a:extLst>
              </a:tr>
              <a:tr h="370840">
                <a:tc>
                  <a:txBody>
                    <a:bodyPr/>
                    <a:lstStyle/>
                    <a:p>
                      <a:r>
                        <a:rPr lang="en-US" sz="2800" dirty="0"/>
                        <a:t>Disk</a:t>
                      </a:r>
                      <a:endParaRPr lang="en-IN" sz="2800" dirty="0"/>
                    </a:p>
                  </a:txBody>
                  <a:tcPr/>
                </a:tc>
                <a:tc>
                  <a:txBody>
                    <a:bodyPr/>
                    <a:lstStyle/>
                    <a:p>
                      <a:r>
                        <a:rPr lang="en-US" sz="2800" dirty="0"/>
                        <a:t>258GB SSD</a:t>
                      </a:r>
                      <a:endParaRPr lang="en-IN" sz="2800" dirty="0"/>
                    </a:p>
                  </a:txBody>
                  <a:tcPr/>
                </a:tc>
                <a:extLst>
                  <a:ext uri="{0D108BD9-81ED-4DB2-BD59-A6C34878D82A}">
                    <a16:rowId xmlns:a16="http://schemas.microsoft.com/office/drawing/2014/main" val="1794913022"/>
                  </a:ext>
                </a:extLst>
              </a:tr>
            </a:tbl>
          </a:graphicData>
        </a:graphic>
      </p:graphicFrame>
    </p:spTree>
    <p:extLst>
      <p:ext uri="{BB962C8B-B14F-4D97-AF65-F5344CB8AC3E}">
        <p14:creationId xmlns:p14="http://schemas.microsoft.com/office/powerpoint/2010/main" val="1851973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7" name="Group 3"/>
          <p:cNvGrpSpPr/>
          <p:nvPr/>
        </p:nvGrpSpPr>
        <p:grpSpPr>
          <a:xfrm>
            <a:off x="0" y="839520"/>
            <a:ext cx="7680600" cy="1037880"/>
            <a:chOff x="0" y="839520"/>
            <a:chExt cx="7680600" cy="1037880"/>
          </a:xfrm>
        </p:grpSpPr>
        <p:sp>
          <p:nvSpPr>
            <p:cNvPr id="478" name="object 22"/>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p:cNvSpPr/>
          <p:nvPr/>
        </p:nvSpPr>
        <p:spPr>
          <a:xfrm>
            <a:off x="171360" y="957600"/>
            <a:ext cx="72039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dirty="0">
                <a:solidFill>
                  <a:srgbClr val="FFFFFF"/>
                </a:solidFill>
                <a:latin typeface="+mj-lt"/>
                <a:ea typeface="DejaVu Sans"/>
              </a:rPr>
              <a:t>Functional Requirements</a:t>
            </a:r>
            <a:endParaRPr lang="en-US" sz="4400" b="0" strike="noStrike" spc="-1" dirty="0">
              <a:latin typeface="+mj-lt"/>
            </a:endParaRPr>
          </a:p>
        </p:txBody>
      </p:sp>
      <p:sp>
        <p:nvSpPr>
          <p:cNvPr id="481" name="object 27"/>
          <p:cNvSpPr/>
          <p:nvPr/>
        </p:nvSpPr>
        <p:spPr>
          <a:xfrm>
            <a:off x="171360" y="2344631"/>
            <a:ext cx="17449801" cy="7057917"/>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marL="514350" indent="-514350" algn="just">
              <a:lnSpc>
                <a:spcPct val="115000"/>
              </a:lnSpc>
              <a:spcBef>
                <a:spcPts val="850"/>
              </a:spcBef>
              <a:spcAft>
                <a:spcPts val="850"/>
              </a:spcAft>
              <a:buClr>
                <a:srgbClr val="000000"/>
              </a:buClr>
              <a:buFontTx/>
              <a:buAutoNum type="arabicPeriod"/>
            </a:pPr>
            <a:r>
              <a:rPr lang="en-IN" sz="3200" b="1" i="0" dirty="0">
                <a:effectLst/>
                <a:latin typeface="+mj-lt"/>
              </a:rPr>
              <a:t>Data Collection:</a:t>
            </a:r>
          </a:p>
          <a:p>
            <a:pPr algn="just">
              <a:lnSpc>
                <a:spcPct val="115000"/>
              </a:lnSpc>
              <a:spcBef>
                <a:spcPts val="850"/>
              </a:spcBef>
              <a:spcAft>
                <a:spcPts val="850"/>
              </a:spcAft>
              <a:buClr>
                <a:srgbClr val="000000"/>
              </a:buClr>
            </a:pPr>
            <a:r>
              <a:rPr lang="en-IN" sz="3200" b="0" i="0" dirty="0">
                <a:effectLst/>
                <a:latin typeface="+mj-lt"/>
              </a:rPr>
              <a:t>The brain </a:t>
            </a:r>
            <a:r>
              <a:rPr lang="en-IN" sz="3200" b="0" i="0" dirty="0" err="1">
                <a:effectLst/>
                <a:latin typeface="+mj-lt"/>
              </a:rPr>
              <a:t>tumor</a:t>
            </a:r>
            <a:r>
              <a:rPr lang="en-IN" sz="3200" b="0" i="0" dirty="0">
                <a:effectLst/>
                <a:latin typeface="+mj-lt"/>
              </a:rPr>
              <a:t> dataset is collected from publicly available sources such as Kaggle and medical imaging repositories. The dataset includes MRI images </a:t>
            </a:r>
            <a:r>
              <a:rPr lang="en-IN" sz="3200" b="0" i="0" dirty="0" err="1">
                <a:effectLst/>
                <a:latin typeface="+mj-lt"/>
              </a:rPr>
              <a:t>labeled</a:t>
            </a:r>
            <a:r>
              <a:rPr lang="en-IN" sz="3200" b="0" i="0" dirty="0">
                <a:effectLst/>
                <a:latin typeface="+mj-lt"/>
              </a:rPr>
              <a:t> according to </a:t>
            </a:r>
            <a:r>
              <a:rPr lang="en-IN" sz="3200" b="0" i="0" dirty="0" err="1">
                <a:effectLst/>
                <a:latin typeface="+mj-lt"/>
              </a:rPr>
              <a:t>tumor</a:t>
            </a:r>
            <a:r>
              <a:rPr lang="en-IN" sz="3200" b="0" i="0" dirty="0">
                <a:effectLst/>
                <a:latin typeface="+mj-lt"/>
              </a:rPr>
              <a:t> types (e.g., glioma, meningioma, pituitary) and also includes non-</a:t>
            </a:r>
            <a:r>
              <a:rPr lang="en-IN" sz="3200" b="0" i="0" dirty="0" err="1">
                <a:effectLst/>
                <a:latin typeface="+mj-lt"/>
              </a:rPr>
              <a:t>tumor</a:t>
            </a:r>
            <a:r>
              <a:rPr lang="en-IN" sz="3200" b="0" i="0" dirty="0">
                <a:effectLst/>
                <a:latin typeface="+mj-lt"/>
              </a:rPr>
              <a:t> images to support accurate classification and segmentation.</a:t>
            </a:r>
            <a:endParaRPr lang="en-US" sz="3200" b="0" strike="noStrike" spc="-1" dirty="0">
              <a:ea typeface="Calibri" panose="020F0502020204030204" pitchFamily="34" charset="0"/>
              <a:cs typeface="Calibri" panose="020F0502020204030204" pitchFamily="34" charset="0"/>
            </a:endParaRPr>
          </a:p>
          <a:p>
            <a:pPr algn="just">
              <a:lnSpc>
                <a:spcPct val="115000"/>
              </a:lnSpc>
              <a:spcBef>
                <a:spcPts val="850"/>
              </a:spcBef>
              <a:spcAft>
                <a:spcPts val="850"/>
              </a:spcAft>
              <a:buClr>
                <a:srgbClr val="000000"/>
              </a:buClr>
            </a:pPr>
            <a:r>
              <a:rPr lang="en-US" sz="2800" b="1" spc="-1" dirty="0">
                <a:ea typeface="Calibri" panose="020F0502020204030204" pitchFamily="34" charset="0"/>
                <a:cs typeface="Calibri" panose="020F0502020204030204" pitchFamily="34" charset="0"/>
              </a:rPr>
              <a:t>2</a:t>
            </a:r>
            <a:r>
              <a:rPr lang="en-US" sz="2800" b="1" strike="noStrike" spc="-1" dirty="0">
                <a:ea typeface="Calibri" panose="020F0502020204030204" pitchFamily="34" charset="0"/>
                <a:cs typeface="Calibri" panose="020F0502020204030204" pitchFamily="34" charset="0"/>
              </a:rPr>
              <a:t>. </a:t>
            </a:r>
            <a:r>
              <a:rPr lang="en-IN" sz="3200" b="1" i="0" dirty="0">
                <a:effectLst/>
                <a:latin typeface="+mj-lt"/>
              </a:rPr>
              <a:t>Image Preprocessing:</a:t>
            </a:r>
          </a:p>
          <a:p>
            <a:pPr algn="just">
              <a:lnSpc>
                <a:spcPct val="115000"/>
              </a:lnSpc>
              <a:spcBef>
                <a:spcPts val="850"/>
              </a:spcBef>
              <a:spcAft>
                <a:spcPts val="850"/>
              </a:spcAft>
              <a:buClr>
                <a:srgbClr val="000000"/>
              </a:buClr>
            </a:pPr>
            <a:r>
              <a:rPr lang="en-US" sz="3200" b="0" i="0" dirty="0">
                <a:effectLst/>
                <a:latin typeface="+mj-lt"/>
              </a:rPr>
              <a:t>MRI images undergo preprocessing techniques such as normalization, resizing, contrast enhancement, and data augmentation methods including rotation, flipping, and zooming. These techniques enhance image quality, increase dataset variability</a:t>
            </a:r>
            <a:r>
              <a:rPr lang="en-US" sz="3200" b="0" i="0" dirty="0">
                <a:solidFill>
                  <a:srgbClr val="FFFFFF"/>
                </a:solidFill>
                <a:effectLst/>
                <a:latin typeface="+mj-lt"/>
              </a:rPr>
              <a:t>, and </a:t>
            </a:r>
            <a:r>
              <a:rPr lang="en-US" sz="3200" b="0" i="0" dirty="0">
                <a:solidFill>
                  <a:srgbClr val="FFFFFF"/>
                </a:solidFill>
                <a:effectLst/>
                <a:latin typeface="ui-sans-serif"/>
              </a:rPr>
              <a:t>improve the performance and robustness of the model.</a:t>
            </a:r>
            <a:endParaRPr lang="en-US" sz="3200" b="0" strike="noStrike" spc="-1" dirty="0">
              <a:ea typeface="Calibri" panose="020F0502020204030204" pitchFamily="34" charset="0"/>
              <a:cs typeface="Calibri" panose="020F0502020204030204" pitchFamily="34" charset="0"/>
            </a:endParaRPr>
          </a:p>
          <a:p>
            <a:pPr marL="12600" indent="-216000" algn="just">
              <a:lnSpc>
                <a:spcPct val="115000"/>
              </a:lnSpc>
              <a:spcBef>
                <a:spcPts val="850"/>
              </a:spcBef>
              <a:spcAft>
                <a:spcPts val="850"/>
              </a:spcAft>
              <a:buClr>
                <a:srgbClr val="000000"/>
              </a:buClr>
              <a:buFont typeface="Symbol"/>
              <a:buChar char=""/>
            </a:pPr>
            <a:endParaRPr lang="en-US" sz="2800" b="0" strike="noStrike" spc="-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4878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A339C-4CF1-167C-4FAA-AEB69EB1FDAE}"/>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A6E97B8D-BD99-5BD9-8761-9CD57CDA8BD8}"/>
              </a:ext>
            </a:extLst>
          </p:cNvPr>
          <p:cNvGrpSpPr/>
          <p:nvPr/>
        </p:nvGrpSpPr>
        <p:grpSpPr>
          <a:xfrm>
            <a:off x="0" y="264636"/>
            <a:ext cx="7690680" cy="1037880"/>
            <a:chOff x="-10080" y="839520"/>
            <a:chExt cx="7690680" cy="1037880"/>
          </a:xfrm>
        </p:grpSpPr>
        <p:sp>
          <p:nvSpPr>
            <p:cNvPr id="478" name="object 22">
              <a:extLst>
                <a:ext uri="{FF2B5EF4-FFF2-40B4-BE49-F238E27FC236}">
                  <a16:creationId xmlns:a16="http://schemas.microsoft.com/office/drawing/2014/main" id="{5B8FB910-C73B-E16C-72C5-F53A2DA40A9B}"/>
                </a:ext>
              </a:extLst>
            </p:cNvPr>
            <p:cNvSpPr/>
            <p:nvPr/>
          </p:nvSpPr>
          <p:spPr>
            <a:xfrm>
              <a:off x="-1008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79" name="object 25">
              <a:extLst>
                <a:ext uri="{FF2B5EF4-FFF2-40B4-BE49-F238E27FC236}">
                  <a16:creationId xmlns:a16="http://schemas.microsoft.com/office/drawing/2014/main" id="{B2F8B095-37F2-45DA-3DA5-F14A09E95D81}"/>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9758A471-ACEA-F81A-4E82-7A8CD4DFEACA}"/>
              </a:ext>
            </a:extLst>
          </p:cNvPr>
          <p:cNvSpPr/>
          <p:nvPr/>
        </p:nvSpPr>
        <p:spPr>
          <a:xfrm>
            <a:off x="209700" y="438660"/>
            <a:ext cx="72039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dirty="0">
                <a:solidFill>
                  <a:srgbClr val="FFFFFF"/>
                </a:solidFill>
                <a:ea typeface="DejaVu Sans"/>
              </a:rPr>
              <a:t>Functional Requirements</a:t>
            </a:r>
            <a:endParaRPr lang="en-US" sz="4400" b="0" strike="noStrike" spc="-1" dirty="0"/>
          </a:p>
        </p:txBody>
      </p:sp>
      <p:sp>
        <p:nvSpPr>
          <p:cNvPr id="481" name="object 27">
            <a:extLst>
              <a:ext uri="{FF2B5EF4-FFF2-40B4-BE49-F238E27FC236}">
                <a16:creationId xmlns:a16="http://schemas.microsoft.com/office/drawing/2014/main" id="{4F371C7A-F274-502F-69F7-9484C90EAA0F}"/>
              </a:ext>
            </a:extLst>
          </p:cNvPr>
          <p:cNvSpPr/>
          <p:nvPr/>
        </p:nvSpPr>
        <p:spPr>
          <a:xfrm>
            <a:off x="171360" y="1995480"/>
            <a:ext cx="18619560" cy="8036519"/>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algn="just">
              <a:lnSpc>
                <a:spcPct val="115000"/>
              </a:lnSpc>
              <a:spcBef>
                <a:spcPts val="850"/>
              </a:spcBef>
              <a:spcAft>
                <a:spcPts val="850"/>
              </a:spcAft>
              <a:buClr>
                <a:srgbClr val="000000"/>
              </a:buClr>
            </a:pPr>
            <a:r>
              <a:rPr lang="en-US" sz="3200" b="1" strike="noStrike" spc="-1" dirty="0">
                <a:latin typeface="+mj-lt"/>
                <a:ea typeface="Calibri" panose="020F0502020204030204" pitchFamily="34" charset="0"/>
                <a:cs typeface="Calibri" panose="020F0502020204030204" pitchFamily="34" charset="0"/>
              </a:rPr>
              <a:t>3. </a:t>
            </a:r>
            <a:r>
              <a:rPr lang="en-IN" sz="3200" b="1" i="0" dirty="0" err="1">
                <a:effectLst/>
                <a:latin typeface="+mj-lt"/>
              </a:rPr>
              <a:t>Tumor</a:t>
            </a:r>
            <a:r>
              <a:rPr lang="en-IN" sz="3200" b="1" i="0" dirty="0">
                <a:effectLst/>
                <a:latin typeface="+mj-lt"/>
              </a:rPr>
              <a:t> Segmentation :</a:t>
            </a:r>
          </a:p>
          <a:p>
            <a:pPr algn="just">
              <a:lnSpc>
                <a:spcPct val="115000"/>
              </a:lnSpc>
              <a:spcBef>
                <a:spcPts val="850"/>
              </a:spcBef>
              <a:spcAft>
                <a:spcPts val="850"/>
              </a:spcAft>
              <a:buClr>
                <a:srgbClr val="000000"/>
              </a:buClr>
            </a:pPr>
            <a:r>
              <a:rPr lang="en-US" sz="3200" b="0" i="0" dirty="0">
                <a:effectLst/>
                <a:latin typeface="+mj-lt"/>
              </a:rPr>
              <a:t>For segmentation, models such as </a:t>
            </a:r>
            <a:r>
              <a:rPr lang="en-US" sz="3200" b="1" i="0" dirty="0">
                <a:effectLst/>
                <a:latin typeface="+mj-lt"/>
              </a:rPr>
              <a:t>U-Net</a:t>
            </a:r>
            <a:r>
              <a:rPr lang="en-US" sz="3200" b="0" i="0" dirty="0">
                <a:effectLst/>
                <a:latin typeface="+mj-lt"/>
              </a:rPr>
              <a:t> are integrated to localize and segment tumor regions within the brain images.</a:t>
            </a:r>
          </a:p>
          <a:p>
            <a:pPr algn="just">
              <a:lnSpc>
                <a:spcPct val="115000"/>
              </a:lnSpc>
              <a:spcBef>
                <a:spcPts val="850"/>
              </a:spcBef>
              <a:spcAft>
                <a:spcPts val="850"/>
              </a:spcAft>
              <a:buClr>
                <a:srgbClr val="000000"/>
              </a:buClr>
            </a:pPr>
            <a:r>
              <a:rPr lang="en-IN" sz="3200" b="1" i="0" dirty="0">
                <a:effectLst/>
                <a:latin typeface="+mj-lt"/>
              </a:rPr>
              <a:t>4.Tumor Type Detection :</a:t>
            </a:r>
          </a:p>
          <a:p>
            <a:pPr algn="just">
              <a:lnSpc>
                <a:spcPct val="115000"/>
              </a:lnSpc>
              <a:spcBef>
                <a:spcPts val="850"/>
              </a:spcBef>
              <a:spcAft>
                <a:spcPts val="850"/>
              </a:spcAft>
              <a:buClr>
                <a:srgbClr val="000000"/>
              </a:buClr>
            </a:pPr>
            <a:r>
              <a:rPr lang="en-US" sz="3200" b="0" i="0" dirty="0">
                <a:effectLst/>
                <a:latin typeface="+mj-lt"/>
              </a:rPr>
              <a:t>A deep learning model </a:t>
            </a:r>
            <a:r>
              <a:rPr lang="en-US" sz="3200" b="1" dirty="0">
                <a:latin typeface="+mj-lt"/>
              </a:rPr>
              <a:t>CNN</a:t>
            </a:r>
            <a:r>
              <a:rPr lang="en-US" sz="3200" b="0" i="0" dirty="0">
                <a:effectLst/>
                <a:latin typeface="+mj-lt"/>
              </a:rPr>
              <a:t> is employed for classifying MRI scans into different tumor types. This combined approach provides both classification and visual localization, aiding in better diagnosis and treatment planning</a:t>
            </a:r>
          </a:p>
          <a:p>
            <a:pPr algn="just">
              <a:lnSpc>
                <a:spcPct val="115000"/>
              </a:lnSpc>
              <a:spcBef>
                <a:spcPts val="850"/>
              </a:spcBef>
              <a:spcAft>
                <a:spcPts val="850"/>
              </a:spcAft>
              <a:buClr>
                <a:srgbClr val="000000"/>
              </a:buClr>
            </a:pPr>
            <a:r>
              <a:rPr lang="en-US" sz="3200" b="1" spc="-1" dirty="0">
                <a:latin typeface="+mj-lt"/>
                <a:ea typeface="Calibri" panose="020F0502020204030204" pitchFamily="34" charset="0"/>
                <a:cs typeface="Calibri" panose="020F0502020204030204" pitchFamily="34" charset="0"/>
              </a:rPr>
              <a:t>5</a:t>
            </a:r>
            <a:r>
              <a:rPr lang="en-IN" sz="3200" b="1" dirty="0">
                <a:solidFill>
                  <a:schemeClr val="tx1"/>
                </a:solidFill>
                <a:latin typeface="+mj-lt"/>
                <a:ea typeface="Calibri" panose="020F0502020204030204" pitchFamily="34" charset="0"/>
                <a:cs typeface="Calibri" panose="020F0502020204030204" pitchFamily="34" charset="0"/>
              </a:rPr>
              <a:t>. </a:t>
            </a:r>
            <a:r>
              <a:rPr lang="en-IN" sz="3200" b="1" dirty="0" err="1">
                <a:solidFill>
                  <a:schemeClr val="tx1"/>
                </a:solidFill>
                <a:latin typeface="+mj-lt"/>
                <a:ea typeface="Calibri" panose="020F0502020204030204" pitchFamily="34" charset="0"/>
                <a:cs typeface="Calibri" panose="020F0502020204030204" pitchFamily="34" charset="0"/>
              </a:rPr>
              <a:t>Tumor</a:t>
            </a:r>
            <a:r>
              <a:rPr lang="en-IN" sz="3200" b="1" dirty="0">
                <a:solidFill>
                  <a:schemeClr val="tx1"/>
                </a:solidFill>
                <a:latin typeface="+mj-lt"/>
                <a:ea typeface="Calibri" panose="020F0502020204030204" pitchFamily="34" charset="0"/>
                <a:cs typeface="Calibri" panose="020F0502020204030204" pitchFamily="34" charset="0"/>
              </a:rPr>
              <a:t> Size </a:t>
            </a:r>
            <a:r>
              <a:rPr lang="en-IN" sz="3200" b="1" dirty="0">
                <a:latin typeface="+mj-lt"/>
                <a:ea typeface="Calibri" panose="020F0502020204030204" pitchFamily="34" charset="0"/>
                <a:cs typeface="Calibri" panose="020F0502020204030204" pitchFamily="34" charset="0"/>
              </a:rPr>
              <a:t>Calculation </a:t>
            </a:r>
            <a:r>
              <a:rPr lang="en-IN" sz="3200" b="1" i="0" dirty="0">
                <a:effectLst/>
              </a:rPr>
              <a:t>:</a:t>
            </a:r>
          </a:p>
          <a:p>
            <a:r>
              <a:rPr lang="en-US" sz="3200" dirty="0"/>
              <a:t>Size Calculation in  </a:t>
            </a:r>
            <a:r>
              <a:rPr lang="en-US" sz="3200" dirty="0" err="1"/>
              <a:t>NeuroScan</a:t>
            </a:r>
            <a:r>
              <a:rPr lang="en-US" sz="3200" dirty="0"/>
              <a:t> AI project involves determining the area (in cm² or pixels) of the segmented tumor region from MRI images.</a:t>
            </a:r>
          </a:p>
          <a:p>
            <a:r>
              <a:rPr lang="en-US" sz="3200" b="1" strike="noStrike" spc="-1" dirty="0">
                <a:ea typeface="Calibri" panose="020F0502020204030204" pitchFamily="34" charset="0"/>
                <a:cs typeface="Calibri" panose="020F0502020204030204" pitchFamily="34" charset="0"/>
              </a:rPr>
              <a:t>6</a:t>
            </a:r>
            <a:r>
              <a:rPr lang="en-US" sz="3200" b="1" spc="-1" dirty="0">
                <a:ea typeface="Calibri" panose="020F0502020204030204" pitchFamily="34" charset="0"/>
                <a:cs typeface="Calibri" panose="020F0502020204030204" pitchFamily="34" charset="0"/>
              </a:rPr>
              <a:t>.Report Generation:</a:t>
            </a:r>
          </a:p>
          <a:p>
            <a:r>
              <a:rPr lang="en-US" sz="3200" strike="noStrike" spc="-1" dirty="0">
                <a:ea typeface="Calibri" panose="020F0502020204030204" pitchFamily="34" charset="0"/>
                <a:cs typeface="Calibri" panose="020F0502020204030204" pitchFamily="34" charset="0"/>
              </a:rPr>
              <a:t>Click on report generation it will create a report with all details like segmented tumor , tumor type tumor size  and click on download to  download that report.</a:t>
            </a:r>
          </a:p>
        </p:txBody>
      </p:sp>
    </p:spTree>
    <p:extLst>
      <p:ext uri="{BB962C8B-B14F-4D97-AF65-F5344CB8AC3E}">
        <p14:creationId xmlns:p14="http://schemas.microsoft.com/office/powerpoint/2010/main" val="1813704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7" name="Group 22"/>
          <p:cNvGrpSpPr/>
          <p:nvPr/>
        </p:nvGrpSpPr>
        <p:grpSpPr>
          <a:xfrm>
            <a:off x="0" y="839520"/>
            <a:ext cx="5120280" cy="1037880"/>
            <a:chOff x="0" y="839520"/>
            <a:chExt cx="5120280" cy="1037880"/>
          </a:xfrm>
        </p:grpSpPr>
        <p:sp>
          <p:nvSpPr>
            <p:cNvPr id="458" name="object 4"/>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59" name="object 5"/>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0" name="object 9"/>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dirty="0">
                <a:solidFill>
                  <a:srgbClr val="FFFFFF"/>
                </a:solidFill>
                <a:latin typeface="+mj-lt"/>
                <a:ea typeface="DejaVu Sans"/>
              </a:rPr>
              <a:t>Abstract</a:t>
            </a:r>
            <a:endParaRPr lang="en-US" sz="4400" b="0" strike="noStrike" spc="-1" dirty="0">
              <a:latin typeface="+mj-lt"/>
            </a:endParaRPr>
          </a:p>
        </p:txBody>
      </p:sp>
      <p:sp>
        <p:nvSpPr>
          <p:cNvPr id="461" name="object 10"/>
          <p:cNvSpPr/>
          <p:nvPr/>
        </p:nvSpPr>
        <p:spPr>
          <a:xfrm>
            <a:off x="114120" y="3276600"/>
            <a:ext cx="18329296" cy="3329076"/>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lvl="1" algn="just">
              <a:buClr>
                <a:srgbClr val="000000"/>
              </a:buClr>
            </a:pPr>
            <a:r>
              <a:rPr lang="en-US" sz="3600" b="0" dirty="0">
                <a:effectLst/>
                <a:latin typeface="+mj-lt"/>
                <a:ea typeface="Calibri" panose="020F0502020204030204" pitchFamily="34" charset="0"/>
                <a:cs typeface="Calibri" panose="020F0502020204030204" pitchFamily="34" charset="0"/>
              </a:rPr>
              <a:t>Brain tumors are serious health concerns that require accurate and timely diagnosis. The </a:t>
            </a:r>
            <a:r>
              <a:rPr lang="en-US" sz="3600" b="0" dirty="0" err="1">
                <a:effectLst/>
                <a:latin typeface="+mj-lt"/>
                <a:ea typeface="Calibri" panose="020F0502020204030204" pitchFamily="34" charset="0"/>
                <a:cs typeface="Calibri" panose="020F0502020204030204" pitchFamily="34" charset="0"/>
              </a:rPr>
              <a:t>NeuroScan</a:t>
            </a:r>
            <a:r>
              <a:rPr lang="en-US" sz="3600" b="0" dirty="0">
                <a:effectLst/>
                <a:latin typeface="+mj-lt"/>
                <a:ea typeface="Calibri" panose="020F0502020204030204" pitchFamily="34" charset="0"/>
                <a:cs typeface="Calibri" panose="020F0502020204030204" pitchFamily="34" charset="0"/>
              </a:rPr>
              <a:t> AI project leverages medical imaging techniques, </a:t>
            </a:r>
            <a:r>
              <a:rPr lang="en-US" sz="3600" b="0" dirty="0">
                <a:effectLst/>
                <a:ea typeface="Calibri" panose="020F0502020204030204" pitchFamily="34" charset="0"/>
                <a:cs typeface="Calibri" panose="020F0502020204030204" pitchFamily="34" charset="0"/>
              </a:rPr>
              <a:t>such</a:t>
            </a:r>
            <a:r>
              <a:rPr lang="en-US" sz="3600" b="0" dirty="0">
                <a:effectLst/>
                <a:latin typeface="+mj-lt"/>
                <a:ea typeface="Calibri" panose="020F0502020204030204" pitchFamily="34" charset="0"/>
                <a:cs typeface="Calibri" panose="020F0502020204030204" pitchFamily="34" charset="0"/>
              </a:rPr>
              <a:t> as MRI scans, combined with advanced AI algorithms to detect and categorize different types of brain tumors.</a:t>
            </a:r>
            <a:endParaRPr lang="en-US" sz="3600" spc="-1" dirty="0">
              <a:latin typeface="+mj-lt"/>
              <a:ea typeface="Calibri" panose="020F0502020204030204" pitchFamily="34" charset="0"/>
              <a:cs typeface="Calibri" panose="020F0502020204030204" pitchFamily="34" charset="0"/>
            </a:endParaRPr>
          </a:p>
          <a:p>
            <a:pPr lvl="1" algn="just">
              <a:buClr>
                <a:srgbClr val="000000"/>
              </a:buClr>
            </a:pPr>
            <a:endParaRPr lang="en-US" sz="3600"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buClr>
                <a:srgbClr val="000000"/>
              </a:buClr>
            </a:pPr>
            <a:endParaRPr lang="en-US" sz="3600" b="0" strike="noStrike" spc="-1" dirty="0">
              <a:solidFill>
                <a:srgbClr val="000000"/>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FDEB7-6B45-C763-CD91-2ADFF8593388}"/>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33F7BE4F-62B4-6CC4-B158-C3DD8EFD3B1B}"/>
              </a:ext>
            </a:extLst>
          </p:cNvPr>
          <p:cNvGrpSpPr/>
          <p:nvPr/>
        </p:nvGrpSpPr>
        <p:grpSpPr>
          <a:xfrm>
            <a:off x="0" y="839520"/>
            <a:ext cx="7680600" cy="1037880"/>
            <a:chOff x="0" y="839520"/>
            <a:chExt cx="7680600" cy="1037880"/>
          </a:xfrm>
        </p:grpSpPr>
        <p:sp>
          <p:nvSpPr>
            <p:cNvPr id="478" name="object 22">
              <a:extLst>
                <a:ext uri="{FF2B5EF4-FFF2-40B4-BE49-F238E27FC236}">
                  <a16:creationId xmlns:a16="http://schemas.microsoft.com/office/drawing/2014/main" id="{FC729891-B53B-1DC4-F851-E73A5BCB6531}"/>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E816D205-BEE0-78D0-95F6-3196C78B6C68}"/>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D3651A94-1F3F-238F-45BB-7C88CF7AB7E4}"/>
              </a:ext>
            </a:extLst>
          </p:cNvPr>
          <p:cNvSpPr/>
          <p:nvPr/>
        </p:nvSpPr>
        <p:spPr>
          <a:xfrm>
            <a:off x="171360" y="957600"/>
            <a:ext cx="7203960" cy="56672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3600" b="1" spc="-1" dirty="0">
                <a:solidFill>
                  <a:srgbClr val="FFFFFF"/>
                </a:solidFill>
                <a:latin typeface="+mj-lt"/>
              </a:rPr>
              <a:t>Non-Functional Requirements</a:t>
            </a:r>
            <a:endParaRPr lang="en-US" sz="3600" b="0" strike="noStrike" spc="-1" dirty="0">
              <a:latin typeface="+mj-lt"/>
            </a:endParaRPr>
          </a:p>
        </p:txBody>
      </p:sp>
      <p:sp>
        <p:nvSpPr>
          <p:cNvPr id="481" name="object 27">
            <a:extLst>
              <a:ext uri="{FF2B5EF4-FFF2-40B4-BE49-F238E27FC236}">
                <a16:creationId xmlns:a16="http://schemas.microsoft.com/office/drawing/2014/main" id="{A15B1ABB-8FDC-73AB-6E27-CEA0A98BF459}"/>
              </a:ext>
            </a:extLst>
          </p:cNvPr>
          <p:cNvSpPr/>
          <p:nvPr/>
        </p:nvSpPr>
        <p:spPr>
          <a:xfrm>
            <a:off x="171360" y="2164080"/>
            <a:ext cx="18386176" cy="7761059"/>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marL="514350" indent="-514350" algn="just">
              <a:spcBef>
                <a:spcPts val="850"/>
              </a:spcBef>
              <a:spcAft>
                <a:spcPts val="850"/>
              </a:spcAft>
              <a:buClr>
                <a:srgbClr val="000000"/>
              </a:buClr>
              <a:buFont typeface="+mj-lt"/>
              <a:buAutoNum type="arabicPeriod"/>
            </a:pPr>
            <a:r>
              <a:rPr lang="en-US" sz="3200" b="1" spc="-1" dirty="0">
                <a:ea typeface="Calibri" panose="020F0502020204030204" pitchFamily="34" charset="0"/>
                <a:cs typeface="Calibri" panose="020F0502020204030204" pitchFamily="34" charset="0"/>
              </a:rPr>
              <a:t>Performance:</a:t>
            </a:r>
          </a:p>
          <a:p>
            <a:pPr marL="457200" indent="-457200" algn="just">
              <a:spcBef>
                <a:spcPts val="850"/>
              </a:spcBef>
              <a:spcAft>
                <a:spcPts val="850"/>
              </a:spcAft>
              <a:buClr>
                <a:srgbClr val="000000"/>
              </a:buClr>
              <a:buFont typeface="Wingdings" panose="05000000000000000000" pitchFamily="2" charset="2"/>
              <a:buChar char="Ø"/>
            </a:pPr>
            <a:r>
              <a:rPr lang="en-US" sz="3200" b="0" strike="noStrike" spc="-1" dirty="0">
                <a:ea typeface="Calibri" panose="020F0502020204030204" pitchFamily="34" charset="0"/>
                <a:cs typeface="Calibri" panose="020F0502020204030204" pitchFamily="34" charset="0"/>
              </a:rPr>
              <a:t>The system should process and return results </a:t>
            </a:r>
            <a:r>
              <a:rPr lang="en-US" sz="3200" spc="-1" dirty="0">
                <a:ea typeface="Calibri" panose="020F0502020204030204" pitchFamily="34" charset="0"/>
                <a:cs typeface="Calibri" panose="020F0502020204030204" pitchFamily="34" charset="0"/>
              </a:rPr>
              <a:t>after </a:t>
            </a:r>
            <a:r>
              <a:rPr lang="en-US" sz="3200" b="0" strike="noStrike" spc="-1" dirty="0">
                <a:ea typeface="Calibri" panose="020F0502020204030204" pitchFamily="34" charset="0"/>
                <a:cs typeface="Calibri" panose="020F0502020204030204" pitchFamily="34" charset="0"/>
              </a:rPr>
              <a:t> image submission.</a:t>
            </a:r>
          </a:p>
          <a:p>
            <a:pPr algn="just">
              <a:spcBef>
                <a:spcPts val="850"/>
              </a:spcBef>
              <a:spcAft>
                <a:spcPts val="850"/>
              </a:spcAft>
              <a:buClr>
                <a:srgbClr val="000000"/>
              </a:buClr>
            </a:pPr>
            <a:r>
              <a:rPr lang="en-US" sz="3200" b="1" spc="-1" dirty="0">
                <a:ea typeface="Calibri" panose="020F0502020204030204" pitchFamily="34" charset="0"/>
                <a:cs typeface="Calibri" panose="020F0502020204030204" pitchFamily="34" charset="0"/>
              </a:rPr>
              <a:t>2.Scalability:</a:t>
            </a:r>
          </a:p>
          <a:p>
            <a:pPr marL="457200" indent="-457200" algn="just">
              <a:spcBef>
                <a:spcPts val="850"/>
              </a:spcBef>
              <a:spcAft>
                <a:spcPts val="850"/>
              </a:spcAft>
              <a:buClr>
                <a:srgbClr val="000000"/>
              </a:buClr>
              <a:buFont typeface="Wingdings" panose="05000000000000000000" pitchFamily="2" charset="2"/>
              <a:buChar char="Ø"/>
            </a:pPr>
            <a:r>
              <a:rPr lang="en-US" sz="3200" spc="-1" dirty="0">
                <a:ea typeface="Calibri" panose="020F0502020204030204" pitchFamily="34" charset="0"/>
                <a:cs typeface="Calibri" panose="020F0502020204030204" pitchFamily="34" charset="0"/>
              </a:rPr>
              <a:t>The backend should support concurrent image uploads and processing for at least 100 users simultaneously without performance degradation.</a:t>
            </a:r>
          </a:p>
          <a:p>
            <a:pPr algn="just">
              <a:spcBef>
                <a:spcPts val="850"/>
              </a:spcBef>
              <a:spcAft>
                <a:spcPts val="850"/>
              </a:spcAft>
              <a:buClr>
                <a:srgbClr val="000000"/>
              </a:buClr>
            </a:pPr>
            <a:r>
              <a:rPr lang="en-US" sz="3200" b="1" strike="noStrike" spc="-1" dirty="0">
                <a:ea typeface="Calibri" panose="020F0502020204030204" pitchFamily="34" charset="0"/>
                <a:cs typeface="Calibri" panose="020F0502020204030204" pitchFamily="34" charset="0"/>
              </a:rPr>
              <a:t>3.Usability:</a:t>
            </a:r>
          </a:p>
          <a:p>
            <a:pPr marL="457200" indent="-457200" algn="just">
              <a:spcBef>
                <a:spcPts val="850"/>
              </a:spcBef>
              <a:spcAft>
                <a:spcPts val="850"/>
              </a:spcAft>
              <a:buClr>
                <a:srgbClr val="000000"/>
              </a:buClr>
              <a:buFont typeface="Wingdings" panose="05000000000000000000" pitchFamily="2" charset="2"/>
              <a:buChar char="Ø"/>
            </a:pPr>
            <a:r>
              <a:rPr lang="en-US" sz="3200" b="0" strike="noStrike" spc="-1" dirty="0">
                <a:ea typeface="Calibri" panose="020F0502020204030204" pitchFamily="34" charset="0"/>
                <a:cs typeface="Calibri" panose="020F0502020204030204" pitchFamily="34" charset="0"/>
              </a:rPr>
              <a:t>The interface should be intuitive and require no more than 3 clicks for users to upload an image and view results.</a:t>
            </a:r>
          </a:p>
          <a:p>
            <a:pPr algn="just">
              <a:spcBef>
                <a:spcPts val="850"/>
              </a:spcBef>
              <a:spcAft>
                <a:spcPts val="850"/>
              </a:spcAft>
              <a:buClr>
                <a:srgbClr val="000000"/>
              </a:buClr>
            </a:pPr>
            <a:r>
              <a:rPr lang="en-US" sz="3200" b="1" spc="-1" dirty="0">
                <a:ea typeface="Calibri" panose="020F0502020204030204" pitchFamily="34" charset="0"/>
                <a:cs typeface="Calibri" panose="020F0502020204030204" pitchFamily="34" charset="0"/>
              </a:rPr>
              <a:t>4. Security</a:t>
            </a:r>
          </a:p>
          <a:p>
            <a:pPr marL="457200" indent="-457200" algn="just">
              <a:spcBef>
                <a:spcPts val="850"/>
              </a:spcBef>
              <a:spcAft>
                <a:spcPts val="850"/>
              </a:spcAft>
              <a:buClr>
                <a:srgbClr val="000000"/>
              </a:buClr>
              <a:buFont typeface="Wingdings" panose="05000000000000000000" pitchFamily="2" charset="2"/>
              <a:buChar char="Ø"/>
            </a:pPr>
            <a:r>
              <a:rPr lang="en-US" sz="3200" b="0" strike="noStrike" spc="-1" dirty="0">
                <a:ea typeface="Calibri" panose="020F0502020204030204" pitchFamily="34" charset="0"/>
                <a:cs typeface="Calibri" panose="020F0502020204030204" pitchFamily="34" charset="0"/>
              </a:rPr>
              <a:t>User-uploaded images must be securely transmitted and stored, with compliance to relevant data privacy standards</a:t>
            </a:r>
            <a:r>
              <a:rPr lang="en-US" sz="3200" b="0" strike="noStrike" spc="-1" dirty="0">
                <a:latin typeface="Calibri" panose="020F0502020204030204" pitchFamily="34" charset="0"/>
                <a:ea typeface="Calibri" panose="020F0502020204030204" pitchFamily="34" charset="0"/>
                <a:cs typeface="Calibri" panose="020F0502020204030204" pitchFamily="34" charset="0"/>
              </a:rPr>
              <a:t>.</a:t>
            </a:r>
          </a:p>
          <a:p>
            <a:pPr marL="457200" indent="-457200" algn="just">
              <a:spcBef>
                <a:spcPts val="850"/>
              </a:spcBef>
              <a:spcAft>
                <a:spcPts val="850"/>
              </a:spcAft>
              <a:buClr>
                <a:srgbClr val="000000"/>
              </a:buClr>
              <a:buFont typeface="Wingdings" panose="05000000000000000000" pitchFamily="2" charset="2"/>
              <a:buChar char="Ø"/>
            </a:pPr>
            <a:endParaRPr lang="en-US" sz="3200" b="0" strike="noStrike" spc="-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0748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7CBF-4ADC-B5EA-6F1E-F9F830725936}"/>
              </a:ext>
            </a:extLst>
          </p:cNvPr>
          <p:cNvSpPr>
            <a:spLocks noGrp="1"/>
          </p:cNvSpPr>
          <p:nvPr>
            <p:ph type="title"/>
          </p:nvPr>
        </p:nvSpPr>
        <p:spPr>
          <a:xfrm>
            <a:off x="0" y="189080"/>
            <a:ext cx="17159880" cy="1091080"/>
          </a:xfrm>
        </p:spPr>
        <p:txBody>
          <a:bodyPr/>
          <a:lstStyle/>
          <a:p>
            <a:endParaRPr lang="en-IN" dirty="0"/>
          </a:p>
        </p:txBody>
      </p:sp>
      <p:sp>
        <p:nvSpPr>
          <p:cNvPr id="3" name="Subtitle 2">
            <a:extLst>
              <a:ext uri="{FF2B5EF4-FFF2-40B4-BE49-F238E27FC236}">
                <a16:creationId xmlns:a16="http://schemas.microsoft.com/office/drawing/2014/main" id="{BA8E79F3-B964-90B7-3285-A2F78BEBE261}"/>
              </a:ext>
            </a:extLst>
          </p:cNvPr>
          <p:cNvSpPr>
            <a:spLocks noGrp="1"/>
          </p:cNvSpPr>
          <p:nvPr>
            <p:ph type="subTitle"/>
          </p:nvPr>
        </p:nvSpPr>
        <p:spPr>
          <a:xfrm>
            <a:off x="45720" y="189080"/>
            <a:ext cx="18425160" cy="9701680"/>
          </a:xfrm>
        </p:spPr>
        <p:txBody>
          <a:bodyPr anchor="t"/>
          <a:lstStyle/>
          <a:p>
            <a:pPr marL="114300" indent="0">
              <a:lnSpc>
                <a:spcPct val="150000"/>
              </a:lnSpc>
              <a:buNone/>
            </a:pPr>
            <a:endParaRPr lang="en-US" sz="3600" b="1" dirty="0"/>
          </a:p>
          <a:p>
            <a:pPr marL="114300" indent="0">
              <a:lnSpc>
                <a:spcPct val="150000"/>
              </a:lnSpc>
              <a:buNone/>
            </a:pPr>
            <a:r>
              <a:rPr lang="en-US" sz="3200" b="1" dirty="0">
                <a:latin typeface="+mn-lt"/>
                <a:cs typeface="Times New Roman" panose="02020603050405020304" pitchFamily="18" charset="0"/>
              </a:rPr>
              <a:t>1. Data Collection &amp; Preprocessing</a:t>
            </a:r>
          </a:p>
          <a:p>
            <a:pPr>
              <a:lnSpc>
                <a:spcPct val="150000"/>
              </a:lnSpc>
            </a:pPr>
            <a:r>
              <a:rPr lang="en-US" sz="3200" u="sng" dirty="0">
                <a:latin typeface="+mn-lt"/>
                <a:cs typeface="Times New Roman" panose="02020603050405020304" pitchFamily="18" charset="0"/>
              </a:rPr>
              <a:t>Image Dataset</a:t>
            </a:r>
            <a:r>
              <a:rPr lang="en-US" sz="3200" dirty="0">
                <a:latin typeface="+mn-lt"/>
                <a:cs typeface="Times New Roman" panose="02020603050405020304" pitchFamily="18" charset="0"/>
              </a:rPr>
              <a:t>: Collected Brain tumor  images from Kaggle.</a:t>
            </a:r>
          </a:p>
          <a:p>
            <a:pPr>
              <a:lnSpc>
                <a:spcPct val="150000"/>
              </a:lnSpc>
            </a:pPr>
            <a:r>
              <a:rPr lang="en-US" sz="3200" u="sng" dirty="0">
                <a:latin typeface="+mn-lt"/>
                <a:cs typeface="Times New Roman" panose="02020603050405020304" pitchFamily="18" charset="0"/>
              </a:rPr>
              <a:t>Data Labeling</a:t>
            </a:r>
            <a:r>
              <a:rPr lang="en-US" sz="3200" dirty="0">
                <a:latin typeface="+mn-lt"/>
                <a:cs typeface="Times New Roman" panose="02020603050405020304" pitchFamily="18" charset="0"/>
              </a:rPr>
              <a:t>: Ensure each image is labeled with tumor type.</a:t>
            </a:r>
          </a:p>
          <a:p>
            <a:pPr>
              <a:lnSpc>
                <a:spcPct val="150000"/>
              </a:lnSpc>
            </a:pPr>
            <a:r>
              <a:rPr lang="en-US" sz="3200" u="sng" dirty="0">
                <a:latin typeface="+mn-lt"/>
                <a:cs typeface="Times New Roman" panose="02020603050405020304" pitchFamily="18" charset="0"/>
              </a:rPr>
              <a:t>Data Cleaning</a:t>
            </a:r>
            <a:r>
              <a:rPr lang="en-US" sz="3200" dirty="0">
                <a:latin typeface="+mn-lt"/>
                <a:cs typeface="Times New Roman" panose="02020603050405020304" pitchFamily="18" charset="0"/>
              </a:rPr>
              <a:t>: Image sharpening, resize images, and apply augmentations (rotation, flipping, brightness adjustments).</a:t>
            </a:r>
          </a:p>
          <a:p>
            <a:pPr>
              <a:lnSpc>
                <a:spcPct val="150000"/>
              </a:lnSpc>
            </a:pPr>
            <a:endParaRPr lang="en-US" sz="3200" dirty="0">
              <a:latin typeface="+mn-lt"/>
              <a:cs typeface="Times New Roman" panose="02020603050405020304" pitchFamily="18" charset="0"/>
            </a:endParaRPr>
          </a:p>
          <a:p>
            <a:pPr marL="114300" indent="0">
              <a:lnSpc>
                <a:spcPct val="150000"/>
              </a:lnSpc>
              <a:buNone/>
            </a:pPr>
            <a:r>
              <a:rPr lang="en-US" sz="3200" b="1" dirty="0">
                <a:latin typeface="+mn-lt"/>
                <a:cs typeface="Times New Roman" panose="02020603050405020304" pitchFamily="18" charset="0"/>
              </a:rPr>
              <a:t>2. Model Development</a:t>
            </a:r>
          </a:p>
          <a:p>
            <a:pPr>
              <a:lnSpc>
                <a:spcPct val="150000"/>
              </a:lnSpc>
            </a:pPr>
            <a:r>
              <a:rPr lang="en-IN" sz="3200" i="0" dirty="0">
                <a:effectLst/>
                <a:latin typeface="+mn-lt"/>
                <a:cs typeface="Times New Roman" panose="02020603050405020304" pitchFamily="18" charset="0"/>
              </a:rPr>
              <a:t>Segmentation Model: </a:t>
            </a:r>
            <a:r>
              <a:rPr lang="en-IN" sz="3200" b="0" i="0" dirty="0">
                <a:effectLst/>
                <a:latin typeface="+mn-lt"/>
                <a:cs typeface="Times New Roman" panose="02020603050405020304" pitchFamily="18" charset="0"/>
              </a:rPr>
              <a:t>U-Net is trained from scratch using annotated brain MRI images to segment </a:t>
            </a:r>
            <a:r>
              <a:rPr lang="en-IN" sz="3200" b="0" i="0" dirty="0" err="1">
                <a:effectLst/>
                <a:latin typeface="+mn-lt"/>
                <a:cs typeface="Times New Roman" panose="02020603050405020304" pitchFamily="18" charset="0"/>
              </a:rPr>
              <a:t>tumor</a:t>
            </a:r>
            <a:r>
              <a:rPr lang="en-IN" sz="3200" b="0" i="0" dirty="0">
                <a:effectLst/>
                <a:latin typeface="+mn-lt"/>
                <a:cs typeface="Times New Roman" panose="02020603050405020304" pitchFamily="18" charset="0"/>
              </a:rPr>
              <a:t> regions </a:t>
            </a:r>
            <a:r>
              <a:rPr lang="en-IN" sz="3200" b="0" i="0" dirty="0" err="1">
                <a:effectLst/>
                <a:latin typeface="+mn-lt"/>
                <a:cs typeface="Times New Roman" panose="02020603050405020304" pitchFamily="18" charset="0"/>
              </a:rPr>
              <a:t>accurately.</a:t>
            </a:r>
            <a:r>
              <a:rPr lang="en-IN" sz="3200" i="0" dirty="0" err="1">
                <a:effectLst/>
                <a:latin typeface="+mn-lt"/>
                <a:cs typeface="Times New Roman" panose="02020603050405020304" pitchFamily="18" charset="0"/>
              </a:rPr>
              <a:t>Classification</a:t>
            </a:r>
            <a:r>
              <a:rPr lang="en-IN" sz="3200" i="0" dirty="0">
                <a:effectLst/>
                <a:latin typeface="+mn-lt"/>
                <a:cs typeface="Times New Roman" panose="02020603050405020304" pitchFamily="18" charset="0"/>
              </a:rPr>
              <a:t> Model</a:t>
            </a:r>
            <a:r>
              <a:rPr lang="en-IN" sz="3200" b="0" i="0" dirty="0">
                <a:effectLst/>
                <a:latin typeface="+mn-lt"/>
                <a:cs typeface="Times New Roman" panose="02020603050405020304" pitchFamily="18" charset="0"/>
              </a:rPr>
              <a:t>: A custom </a:t>
            </a:r>
            <a:r>
              <a:rPr lang="en-IN" sz="3200" b="1" i="0" dirty="0">
                <a:effectLst/>
                <a:latin typeface="+mn-lt"/>
                <a:cs typeface="Times New Roman" panose="02020603050405020304" pitchFamily="18" charset="0"/>
              </a:rPr>
              <a:t>Convolutional Neural Network (CNN)</a:t>
            </a:r>
            <a:r>
              <a:rPr lang="en-IN" sz="3200" b="0" i="0" dirty="0">
                <a:effectLst/>
                <a:latin typeface="+mn-lt"/>
                <a:cs typeface="Times New Roman" panose="02020603050405020304" pitchFamily="18" charset="0"/>
              </a:rPr>
              <a:t> is developed to classify the segmented </a:t>
            </a:r>
            <a:r>
              <a:rPr lang="en-IN" sz="3200" b="0" i="0" dirty="0" err="1">
                <a:effectLst/>
                <a:latin typeface="+mn-lt"/>
                <a:cs typeface="Times New Roman" panose="02020603050405020304" pitchFamily="18" charset="0"/>
              </a:rPr>
              <a:t>tumor</a:t>
            </a:r>
            <a:r>
              <a:rPr lang="en-IN" sz="3200" b="0" i="0" dirty="0">
                <a:effectLst/>
                <a:latin typeface="+mn-lt"/>
                <a:cs typeface="Times New Roman" panose="02020603050405020304" pitchFamily="18" charset="0"/>
              </a:rPr>
              <a:t> region into one of the </a:t>
            </a:r>
            <a:r>
              <a:rPr lang="en-IN" sz="3200" b="0" i="0" dirty="0" err="1">
                <a:effectLst/>
                <a:latin typeface="+mn-lt"/>
                <a:cs typeface="Times New Roman" panose="02020603050405020304" pitchFamily="18" charset="0"/>
              </a:rPr>
              <a:t>tumor</a:t>
            </a:r>
            <a:r>
              <a:rPr lang="en-IN" sz="3200" b="0" i="0" dirty="0">
                <a:effectLst/>
                <a:latin typeface="+mn-lt"/>
                <a:cs typeface="Times New Roman" panose="02020603050405020304" pitchFamily="18" charset="0"/>
              </a:rPr>
              <a:t> types (e.g., glioma, meningioma, pituitary, or no </a:t>
            </a:r>
            <a:r>
              <a:rPr lang="en-IN" sz="3200" b="0" i="0" dirty="0" err="1">
                <a:effectLst/>
                <a:latin typeface="+mn-lt"/>
                <a:cs typeface="Times New Roman" panose="02020603050405020304" pitchFamily="18" charset="0"/>
              </a:rPr>
              <a:t>tumor</a:t>
            </a:r>
            <a:r>
              <a:rPr lang="en-IN" sz="3200" b="0" i="0" dirty="0">
                <a:effectLst/>
                <a:latin typeface="+mn-lt"/>
                <a:cs typeface="Times New Roman" panose="02020603050405020304" pitchFamily="18" charset="0"/>
              </a:rPr>
              <a:t>).</a:t>
            </a:r>
          </a:p>
          <a:p>
            <a:pPr marL="0" indent="0">
              <a:lnSpc>
                <a:spcPct val="150000"/>
              </a:lnSpc>
              <a:buNone/>
            </a:pPr>
            <a:r>
              <a:rPr lang="en-US" sz="3200" u="sng" dirty="0">
                <a:latin typeface="+mn-lt"/>
                <a:cs typeface="Times New Roman" panose="02020603050405020304" pitchFamily="18" charset="0"/>
              </a:rPr>
              <a:t>Training &amp; Optimization</a:t>
            </a:r>
            <a:r>
              <a:rPr lang="en-US" sz="3200" dirty="0">
                <a:latin typeface="+mn-lt"/>
                <a:cs typeface="Times New Roman" panose="02020603050405020304" pitchFamily="18" charset="0"/>
              </a:rPr>
              <a:t>: Data Split: Train (80%), Test (20%) using </a:t>
            </a:r>
            <a:r>
              <a:rPr lang="en-US" sz="3200" dirty="0" err="1">
                <a:latin typeface="+mn-lt"/>
                <a:cs typeface="Times New Roman" panose="02020603050405020304" pitchFamily="18" charset="0"/>
              </a:rPr>
              <a:t>ImageFolder</a:t>
            </a:r>
            <a:r>
              <a:rPr lang="en-US" sz="3200" dirty="0">
                <a:latin typeface="Times New Roman" panose="02020603050405020304" pitchFamily="18" charset="0"/>
                <a:cs typeface="Times New Roman" panose="02020603050405020304" pitchFamily="18" charset="0"/>
              </a:rPr>
              <a:t>.</a:t>
            </a:r>
          </a:p>
          <a:p>
            <a:pPr>
              <a:lnSpc>
                <a:spcPct val="150000"/>
              </a:lnSpc>
            </a:pPr>
            <a:endParaRPr lang="en-IN" sz="2800" b="0" i="0" dirty="0">
              <a:effectLst/>
              <a:latin typeface="Times New Roman" panose="02020603050405020304" pitchFamily="18" charset="0"/>
              <a:cs typeface="Times New Roman" panose="02020603050405020304" pitchFamily="18" charset="0"/>
            </a:endParaRPr>
          </a:p>
          <a:p>
            <a:pPr>
              <a:lnSpc>
                <a:spcPct val="150000"/>
              </a:lnSpc>
            </a:pPr>
            <a:endParaRPr lang="en-US" sz="3200" dirty="0">
              <a:cs typeface="Times New Roman" pitchFamily="18" charset="0"/>
            </a:endParaRPr>
          </a:p>
          <a:p>
            <a:pPr>
              <a:lnSpc>
                <a:spcPct val="150000"/>
              </a:lnSpc>
            </a:pPr>
            <a:endParaRPr lang="en-US" sz="3200" dirty="0">
              <a:cs typeface="Times New Roman" pitchFamily="18" charset="0"/>
            </a:endParaRPr>
          </a:p>
          <a:p>
            <a:pPr marL="0" indent="0" algn="just">
              <a:lnSpc>
                <a:spcPct val="150000"/>
              </a:lnSpc>
              <a:buNone/>
            </a:pPr>
            <a:endParaRPr lang="en-US" sz="3200" dirty="0"/>
          </a:p>
          <a:p>
            <a:pPr marL="0" indent="0" algn="just">
              <a:lnSpc>
                <a:spcPct val="150000"/>
              </a:lnSpc>
              <a:buNone/>
            </a:pPr>
            <a:endParaRPr lang="en-US" sz="3200" dirty="0"/>
          </a:p>
          <a:p>
            <a:pPr marL="0" indent="0" algn="just">
              <a:buNone/>
            </a:pPr>
            <a:endParaRPr lang="en-US" sz="3200" b="1" dirty="0"/>
          </a:p>
          <a:p>
            <a:pPr marL="0" indent="0" algn="just">
              <a:buNone/>
            </a:pPr>
            <a:endParaRPr lang="en-US" sz="3200" b="1" dirty="0"/>
          </a:p>
          <a:p>
            <a:pPr marL="0" indent="0" algn="just">
              <a:buNone/>
            </a:pPr>
            <a:endParaRPr lang="en-US" sz="3200" dirty="0"/>
          </a:p>
          <a:p>
            <a:pPr marL="0" indent="0" algn="just">
              <a:buNone/>
            </a:pPr>
            <a:endParaRPr lang="en-IN" sz="3200" dirty="0"/>
          </a:p>
        </p:txBody>
      </p:sp>
      <p:grpSp>
        <p:nvGrpSpPr>
          <p:cNvPr id="4" name="Group 15">
            <a:extLst>
              <a:ext uri="{FF2B5EF4-FFF2-40B4-BE49-F238E27FC236}">
                <a16:creationId xmlns:a16="http://schemas.microsoft.com/office/drawing/2014/main" id="{4D43C5F3-C1F7-CD0B-DAFA-038A98F70857}"/>
              </a:ext>
            </a:extLst>
          </p:cNvPr>
          <p:cNvGrpSpPr/>
          <p:nvPr/>
        </p:nvGrpSpPr>
        <p:grpSpPr>
          <a:xfrm>
            <a:off x="0" y="189080"/>
            <a:ext cx="6675120" cy="1063117"/>
            <a:chOff x="-181570" y="812920"/>
            <a:chExt cx="5247986" cy="1011280"/>
          </a:xfrm>
        </p:grpSpPr>
        <p:sp>
          <p:nvSpPr>
            <p:cNvPr id="5" name="object 82">
              <a:extLst>
                <a:ext uri="{FF2B5EF4-FFF2-40B4-BE49-F238E27FC236}">
                  <a16:creationId xmlns:a16="http://schemas.microsoft.com/office/drawing/2014/main" id="{89A74677-3CF4-6B6B-7071-18254F80A8F3}"/>
                </a:ext>
              </a:extLst>
            </p:cNvPr>
            <p:cNvSpPr/>
            <p:nvPr/>
          </p:nvSpPr>
          <p:spPr>
            <a:xfrm>
              <a:off x="-181570" y="812921"/>
              <a:ext cx="4805007" cy="1011279"/>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pPr>
                <a:lnSpc>
                  <a:spcPct val="150000"/>
                </a:lnSpc>
              </a:pPr>
              <a:r>
                <a:rPr lang="en-US" sz="3600" b="1" dirty="0">
                  <a:solidFill>
                    <a:schemeClr val="bg1"/>
                  </a:solidFill>
                  <a:latin typeface="+mj-lt"/>
                  <a:cs typeface="Times New Roman" pitchFamily="18" charset="0"/>
                </a:rPr>
                <a:t>Methodology</a:t>
              </a:r>
              <a:endParaRPr lang="en-IN" sz="3600" b="1" dirty="0">
                <a:solidFill>
                  <a:schemeClr val="bg1"/>
                </a:solidFill>
                <a:latin typeface="+mj-lt"/>
              </a:endParaRPr>
            </a:p>
          </p:txBody>
        </p:sp>
        <p:sp>
          <p:nvSpPr>
            <p:cNvPr id="6" name="object 83">
              <a:extLst>
                <a:ext uri="{FF2B5EF4-FFF2-40B4-BE49-F238E27FC236}">
                  <a16:creationId xmlns:a16="http://schemas.microsoft.com/office/drawing/2014/main" id="{996D9BEF-7E91-3902-DA74-0A297E3F6D52}"/>
                </a:ext>
              </a:extLst>
            </p:cNvPr>
            <p:cNvSpPr/>
            <p:nvPr/>
          </p:nvSpPr>
          <p:spPr>
            <a:xfrm>
              <a:off x="4180456" y="812920"/>
              <a:ext cx="885960" cy="1011279"/>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grpSp>
    </p:spTree>
    <p:extLst>
      <p:ext uri="{BB962C8B-B14F-4D97-AF65-F5344CB8AC3E}">
        <p14:creationId xmlns:p14="http://schemas.microsoft.com/office/powerpoint/2010/main" val="2258789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6D8479-21DB-452C-2666-E5C0F19C4F71}"/>
              </a:ext>
            </a:extLst>
          </p:cNvPr>
          <p:cNvSpPr>
            <a:spLocks noGrp="1"/>
          </p:cNvSpPr>
          <p:nvPr>
            <p:ph type="subTitle"/>
          </p:nvPr>
        </p:nvSpPr>
        <p:spPr>
          <a:xfrm>
            <a:off x="182881" y="1539240"/>
            <a:ext cx="17876159" cy="8138160"/>
          </a:xfrm>
        </p:spPr>
        <p:txBody>
          <a:bodyPr anchor="t"/>
          <a:lstStyle/>
          <a:p>
            <a:pPr marL="114300" indent="0">
              <a:buNone/>
            </a:pPr>
            <a:r>
              <a:rPr lang="en-US" sz="3200" b="1" dirty="0">
                <a:cs typeface="Times New Roman" pitchFamily="18" charset="0"/>
              </a:rPr>
              <a:t>3</a:t>
            </a:r>
            <a:r>
              <a:rPr lang="en-US" sz="3200" b="1" dirty="0">
                <a:latin typeface="+mj-lt"/>
                <a:cs typeface="Times New Roman" pitchFamily="18" charset="0"/>
              </a:rPr>
              <a:t>. Backend Development</a:t>
            </a:r>
          </a:p>
          <a:p>
            <a:pPr marL="114300" indent="0">
              <a:buNone/>
            </a:pPr>
            <a:r>
              <a:rPr lang="en-US" sz="3200" u="sng" dirty="0">
                <a:latin typeface="+mj-lt"/>
              </a:rPr>
              <a:t>Implement Flask API to:</a:t>
            </a:r>
          </a:p>
          <a:p>
            <a:r>
              <a:rPr lang="en-US" sz="3200" dirty="0">
                <a:latin typeface="+mj-lt"/>
              </a:rPr>
              <a:t>Accept an image upload.</a:t>
            </a:r>
          </a:p>
          <a:p>
            <a:r>
              <a:rPr lang="en-US" sz="3200" dirty="0">
                <a:latin typeface="+mj-lt"/>
              </a:rPr>
              <a:t>Pass it to the model for  segmentation and classification.</a:t>
            </a:r>
          </a:p>
          <a:p>
            <a:endParaRPr lang="en-US" sz="3200" dirty="0">
              <a:latin typeface="+mj-lt"/>
            </a:endParaRPr>
          </a:p>
          <a:p>
            <a:r>
              <a:rPr lang="en-US" sz="3200" b="1" dirty="0">
                <a:latin typeface="+mj-lt"/>
                <a:cs typeface="Times New Roman" pitchFamily="18" charset="0"/>
              </a:rPr>
              <a:t>5. Frontend Development</a:t>
            </a:r>
            <a:endParaRPr lang="en-US" sz="3200" u="sng" dirty="0">
              <a:latin typeface="+mj-lt"/>
              <a:cs typeface="Times New Roman" pitchFamily="18" charset="0"/>
            </a:endParaRPr>
          </a:p>
          <a:p>
            <a:r>
              <a:rPr lang="en-US" sz="3200" dirty="0">
                <a:latin typeface="+mj-lt"/>
                <a:cs typeface="Times New Roman" pitchFamily="18" charset="0"/>
              </a:rPr>
              <a:t>Uploading images.</a:t>
            </a:r>
          </a:p>
          <a:p>
            <a:r>
              <a:rPr lang="en-US" sz="3200" dirty="0">
                <a:latin typeface="+mj-lt"/>
                <a:cs typeface="Times New Roman" pitchFamily="18" charset="0"/>
              </a:rPr>
              <a:t>Displaying tumor  segmentation and classification results.</a:t>
            </a:r>
          </a:p>
          <a:p>
            <a:r>
              <a:rPr lang="en-US" sz="3200" dirty="0" err="1">
                <a:cs typeface="Times New Roman" pitchFamily="18" charset="0"/>
              </a:rPr>
              <a:t>Disaplayimg</a:t>
            </a:r>
            <a:r>
              <a:rPr lang="en-US" sz="3200" dirty="0">
                <a:cs typeface="Times New Roman" pitchFamily="18" charset="0"/>
              </a:rPr>
              <a:t> tumor size </a:t>
            </a:r>
            <a:endParaRPr lang="en-US" sz="3200" dirty="0">
              <a:latin typeface="+mj-lt"/>
              <a:cs typeface="Times New Roman" pitchFamily="18" charset="0"/>
            </a:endParaRPr>
          </a:p>
          <a:p>
            <a:r>
              <a:rPr lang="en-US" sz="3200" dirty="0">
                <a:latin typeface="+mj-lt"/>
                <a:cs typeface="Times New Roman" pitchFamily="18" charset="0"/>
              </a:rPr>
              <a:t>Showing tumor details dynamically</a:t>
            </a:r>
            <a:r>
              <a:rPr lang="en-US" sz="3200" dirty="0">
                <a:latin typeface="+mj-lt"/>
              </a:rPr>
              <a:t>.</a:t>
            </a:r>
          </a:p>
          <a:p>
            <a:pPr marL="0" indent="0">
              <a:buNone/>
            </a:pPr>
            <a:endParaRPr lang="en-US" sz="3200" dirty="0">
              <a:cs typeface="Times New Roman" pitchFamily="18" charset="0"/>
            </a:endParaRPr>
          </a:p>
          <a:p>
            <a:endParaRPr lang="en-IN" dirty="0"/>
          </a:p>
        </p:txBody>
      </p:sp>
      <p:sp>
        <p:nvSpPr>
          <p:cNvPr id="4" name="object 82">
            <a:extLst>
              <a:ext uri="{FF2B5EF4-FFF2-40B4-BE49-F238E27FC236}">
                <a16:creationId xmlns:a16="http://schemas.microsoft.com/office/drawing/2014/main" id="{79BF45D0-C3F5-6295-5ADA-E5C718437DEE}"/>
              </a:ext>
            </a:extLst>
          </p:cNvPr>
          <p:cNvSpPr>
            <a:spLocks noGrp="1"/>
          </p:cNvSpPr>
          <p:nvPr>
            <p:ph type="title"/>
          </p:nvPr>
        </p:nvSpPr>
        <p:spPr>
          <a:xfrm>
            <a:off x="182881" y="121920"/>
            <a:ext cx="5273039" cy="1053148"/>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pPr>
              <a:lnSpc>
                <a:spcPct val="150000"/>
              </a:lnSpc>
            </a:pPr>
            <a:r>
              <a:rPr lang="en-US" sz="3600" b="1" dirty="0">
                <a:solidFill>
                  <a:schemeClr val="bg1"/>
                </a:solidFill>
                <a:latin typeface="+mj-lt"/>
                <a:cs typeface="Times New Roman" pitchFamily="18" charset="0"/>
              </a:rPr>
              <a:t>Methodology</a:t>
            </a:r>
            <a:endParaRPr lang="en-IN" sz="3600" b="1" dirty="0">
              <a:solidFill>
                <a:schemeClr val="bg1"/>
              </a:solidFill>
              <a:latin typeface="+mj-lt"/>
            </a:endParaRPr>
          </a:p>
        </p:txBody>
      </p:sp>
      <p:sp>
        <p:nvSpPr>
          <p:cNvPr id="5" name="object 83">
            <a:extLst>
              <a:ext uri="{FF2B5EF4-FFF2-40B4-BE49-F238E27FC236}">
                <a16:creationId xmlns:a16="http://schemas.microsoft.com/office/drawing/2014/main" id="{E33A5093-4149-FD2A-CA1C-38462CA242F6}"/>
              </a:ext>
            </a:extLst>
          </p:cNvPr>
          <p:cNvSpPr/>
          <p:nvPr/>
        </p:nvSpPr>
        <p:spPr>
          <a:xfrm>
            <a:off x="4709269" y="116936"/>
            <a:ext cx="1493302" cy="1063116"/>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Tree>
    <p:extLst>
      <p:ext uri="{BB962C8B-B14F-4D97-AF65-F5344CB8AC3E}">
        <p14:creationId xmlns:p14="http://schemas.microsoft.com/office/powerpoint/2010/main" val="947624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7" name="Group 3"/>
          <p:cNvGrpSpPr/>
          <p:nvPr/>
        </p:nvGrpSpPr>
        <p:grpSpPr>
          <a:xfrm>
            <a:off x="0" y="839520"/>
            <a:ext cx="7680600" cy="1037880"/>
            <a:chOff x="0" y="839520"/>
            <a:chExt cx="7680600" cy="1037880"/>
          </a:xfrm>
        </p:grpSpPr>
        <p:sp>
          <p:nvSpPr>
            <p:cNvPr id="478" name="object 22"/>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p:cNvSpPr/>
          <p:nvPr/>
        </p:nvSpPr>
        <p:spPr>
          <a:xfrm>
            <a:off x="171360" y="957600"/>
            <a:ext cx="72039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latin typeface="Calibri"/>
              </a:rPr>
              <a:t>Initial Design</a:t>
            </a:r>
            <a:endParaRPr lang="en-US" sz="4400" b="0" strike="noStrike" spc="-1" dirty="0">
              <a:latin typeface="Arial"/>
            </a:endParaRPr>
          </a:p>
        </p:txBody>
      </p:sp>
      <p:sp>
        <p:nvSpPr>
          <p:cNvPr id="2" name="TextBox 1">
            <a:extLst>
              <a:ext uri="{FF2B5EF4-FFF2-40B4-BE49-F238E27FC236}">
                <a16:creationId xmlns:a16="http://schemas.microsoft.com/office/drawing/2014/main" id="{C697E867-7D54-2FC5-3376-752362ED679B}"/>
              </a:ext>
            </a:extLst>
          </p:cNvPr>
          <p:cNvSpPr txBox="1"/>
          <p:nvPr/>
        </p:nvSpPr>
        <p:spPr>
          <a:xfrm>
            <a:off x="7026120" y="1877400"/>
            <a:ext cx="6507956" cy="523220"/>
          </a:xfrm>
          <a:prstGeom prst="rect">
            <a:avLst/>
          </a:prstGeom>
          <a:noFill/>
        </p:spPr>
        <p:txBody>
          <a:bodyPr wrap="square" rtlCol="0">
            <a:spAutoFit/>
          </a:bodyPr>
          <a:lstStyle/>
          <a:p>
            <a:r>
              <a:rPr lang="en-US" sz="2800" b="1" dirty="0"/>
              <a:t>Architecture Diagram</a:t>
            </a:r>
            <a:endParaRPr lang="en-IN" sz="2800" b="1" dirty="0"/>
          </a:p>
        </p:txBody>
      </p:sp>
      <p:pic>
        <p:nvPicPr>
          <p:cNvPr id="4" name="Picture 3">
            <a:extLst>
              <a:ext uri="{FF2B5EF4-FFF2-40B4-BE49-F238E27FC236}">
                <a16:creationId xmlns:a16="http://schemas.microsoft.com/office/drawing/2014/main" id="{55E4C911-A508-AF76-96CB-D568BEC2F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21" y="2685311"/>
            <a:ext cx="12688471" cy="586882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E43DD-744A-D080-2458-0EA41C6A45CF}"/>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F417607F-0ACC-3C17-1FE9-CCD3265CDF6B}"/>
              </a:ext>
            </a:extLst>
          </p:cNvPr>
          <p:cNvGrpSpPr/>
          <p:nvPr/>
        </p:nvGrpSpPr>
        <p:grpSpPr>
          <a:xfrm>
            <a:off x="0" y="376487"/>
            <a:ext cx="7680600" cy="1037880"/>
            <a:chOff x="0" y="839520"/>
            <a:chExt cx="7680600" cy="1037880"/>
          </a:xfrm>
        </p:grpSpPr>
        <p:sp>
          <p:nvSpPr>
            <p:cNvPr id="478" name="object 22">
              <a:extLst>
                <a:ext uri="{FF2B5EF4-FFF2-40B4-BE49-F238E27FC236}">
                  <a16:creationId xmlns:a16="http://schemas.microsoft.com/office/drawing/2014/main" id="{D2B012F0-FC26-1093-C9AD-95AE95424784}"/>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0055EC17-4944-161B-1A97-77393964AE37}"/>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17D236A4-CAC3-2BAD-3950-F138D45C2C24}"/>
              </a:ext>
            </a:extLst>
          </p:cNvPr>
          <p:cNvSpPr/>
          <p:nvPr/>
        </p:nvSpPr>
        <p:spPr>
          <a:xfrm>
            <a:off x="149400" y="529514"/>
            <a:ext cx="72039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latin typeface="Calibri"/>
              </a:rPr>
              <a:t>Initial Design</a:t>
            </a:r>
            <a:endParaRPr lang="en-US" sz="4400" b="0" strike="noStrike" spc="-1" dirty="0">
              <a:latin typeface="Arial"/>
            </a:endParaRPr>
          </a:p>
        </p:txBody>
      </p:sp>
      <p:sp>
        <p:nvSpPr>
          <p:cNvPr id="2" name="TextBox 1">
            <a:extLst>
              <a:ext uri="{FF2B5EF4-FFF2-40B4-BE49-F238E27FC236}">
                <a16:creationId xmlns:a16="http://schemas.microsoft.com/office/drawing/2014/main" id="{8E9B29C1-D3C7-255B-D1CA-05B391AEA95A}"/>
              </a:ext>
            </a:extLst>
          </p:cNvPr>
          <p:cNvSpPr txBox="1"/>
          <p:nvPr/>
        </p:nvSpPr>
        <p:spPr>
          <a:xfrm>
            <a:off x="7680600" y="2239180"/>
            <a:ext cx="6507956" cy="523220"/>
          </a:xfrm>
          <a:prstGeom prst="rect">
            <a:avLst/>
          </a:prstGeom>
          <a:noFill/>
        </p:spPr>
        <p:txBody>
          <a:bodyPr wrap="square" rtlCol="0">
            <a:spAutoFit/>
          </a:bodyPr>
          <a:lstStyle/>
          <a:p>
            <a:r>
              <a:rPr lang="en-US" sz="2800" b="1" dirty="0"/>
              <a:t>Context Diagram</a:t>
            </a:r>
            <a:endParaRPr lang="en-IN" sz="2800" b="1" dirty="0"/>
          </a:p>
        </p:txBody>
      </p:sp>
      <p:pic>
        <p:nvPicPr>
          <p:cNvPr id="4" name="Picture 3">
            <a:extLst>
              <a:ext uri="{FF2B5EF4-FFF2-40B4-BE49-F238E27FC236}">
                <a16:creationId xmlns:a16="http://schemas.microsoft.com/office/drawing/2014/main" id="{FEA56203-38D3-29C4-B19F-FBD4B30F4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1560" y="3379288"/>
            <a:ext cx="9741715" cy="6229191"/>
          </a:xfrm>
          <a:prstGeom prst="rect">
            <a:avLst/>
          </a:prstGeom>
        </p:spPr>
      </p:pic>
    </p:spTree>
    <p:extLst>
      <p:ext uri="{BB962C8B-B14F-4D97-AF65-F5344CB8AC3E}">
        <p14:creationId xmlns:p14="http://schemas.microsoft.com/office/powerpoint/2010/main" val="1673724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E5868-0869-6CD1-7A8F-6A74C5343335}"/>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5897BFBB-AC68-3CC0-9F69-AAFC41556406}"/>
              </a:ext>
            </a:extLst>
          </p:cNvPr>
          <p:cNvGrpSpPr/>
          <p:nvPr/>
        </p:nvGrpSpPr>
        <p:grpSpPr>
          <a:xfrm>
            <a:off x="0" y="376487"/>
            <a:ext cx="7680600" cy="1037880"/>
            <a:chOff x="0" y="839520"/>
            <a:chExt cx="7680600" cy="1037880"/>
          </a:xfrm>
        </p:grpSpPr>
        <p:sp>
          <p:nvSpPr>
            <p:cNvPr id="478" name="object 22">
              <a:extLst>
                <a:ext uri="{FF2B5EF4-FFF2-40B4-BE49-F238E27FC236}">
                  <a16:creationId xmlns:a16="http://schemas.microsoft.com/office/drawing/2014/main" id="{C4AB3E8E-FFF6-008F-417D-804673147C08}"/>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543F2D2C-35E5-9E56-6F01-B1083133E997}"/>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B450B763-43F6-8714-75C4-F259BF96FF4E}"/>
              </a:ext>
            </a:extLst>
          </p:cNvPr>
          <p:cNvSpPr/>
          <p:nvPr/>
        </p:nvSpPr>
        <p:spPr>
          <a:xfrm>
            <a:off x="149400" y="529514"/>
            <a:ext cx="72039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latin typeface="Calibri"/>
              </a:rPr>
              <a:t>Initial Design</a:t>
            </a:r>
            <a:endParaRPr lang="en-US" sz="4400" b="0" strike="noStrike" spc="-1" dirty="0">
              <a:latin typeface="Arial"/>
            </a:endParaRPr>
          </a:p>
        </p:txBody>
      </p:sp>
      <p:sp>
        <p:nvSpPr>
          <p:cNvPr id="2" name="TextBox 1">
            <a:extLst>
              <a:ext uri="{FF2B5EF4-FFF2-40B4-BE49-F238E27FC236}">
                <a16:creationId xmlns:a16="http://schemas.microsoft.com/office/drawing/2014/main" id="{4AE82592-DD34-F718-2513-11687AB8ECC4}"/>
              </a:ext>
            </a:extLst>
          </p:cNvPr>
          <p:cNvSpPr txBox="1"/>
          <p:nvPr/>
        </p:nvSpPr>
        <p:spPr>
          <a:xfrm>
            <a:off x="7524124" y="1414367"/>
            <a:ext cx="6507956" cy="523220"/>
          </a:xfrm>
          <a:prstGeom prst="rect">
            <a:avLst/>
          </a:prstGeom>
          <a:noFill/>
        </p:spPr>
        <p:txBody>
          <a:bodyPr wrap="square" rtlCol="0">
            <a:spAutoFit/>
          </a:bodyPr>
          <a:lstStyle/>
          <a:p>
            <a:r>
              <a:rPr lang="en-US" sz="2800" b="1" dirty="0"/>
              <a:t>Process Flow Diagram</a:t>
            </a:r>
            <a:endParaRPr lang="en-IN" sz="2800" b="1" dirty="0"/>
          </a:p>
        </p:txBody>
      </p:sp>
      <p:pic>
        <p:nvPicPr>
          <p:cNvPr id="4" name="Picture 3">
            <a:extLst>
              <a:ext uri="{FF2B5EF4-FFF2-40B4-BE49-F238E27FC236}">
                <a16:creationId xmlns:a16="http://schemas.microsoft.com/office/drawing/2014/main" id="{950482D2-C9AC-60DC-F26C-B759DCB43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2452247"/>
            <a:ext cx="16596359" cy="5904252"/>
          </a:xfrm>
          <a:prstGeom prst="rect">
            <a:avLst/>
          </a:prstGeom>
        </p:spPr>
      </p:pic>
    </p:spTree>
    <p:extLst>
      <p:ext uri="{BB962C8B-B14F-4D97-AF65-F5344CB8AC3E}">
        <p14:creationId xmlns:p14="http://schemas.microsoft.com/office/powerpoint/2010/main" val="1611722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B267A-08C4-41B7-49C2-E4EB71B136FF}"/>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6A92FEEE-62E5-3D4D-EDF1-A6D1E01E2E56}"/>
              </a:ext>
            </a:extLst>
          </p:cNvPr>
          <p:cNvGrpSpPr/>
          <p:nvPr/>
        </p:nvGrpSpPr>
        <p:grpSpPr>
          <a:xfrm>
            <a:off x="0" y="320105"/>
            <a:ext cx="7680600" cy="1037880"/>
            <a:chOff x="0" y="839520"/>
            <a:chExt cx="7680600" cy="1037880"/>
          </a:xfrm>
        </p:grpSpPr>
        <p:sp>
          <p:nvSpPr>
            <p:cNvPr id="478" name="object 22">
              <a:extLst>
                <a:ext uri="{FF2B5EF4-FFF2-40B4-BE49-F238E27FC236}">
                  <a16:creationId xmlns:a16="http://schemas.microsoft.com/office/drawing/2014/main" id="{31FEA931-E12B-204B-068A-A97775F5E72B}"/>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B1A79B7F-FDC6-54F6-D97A-91BEDE449611}"/>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2107654E-DAD0-609E-867C-095D551A3E7C}"/>
              </a:ext>
            </a:extLst>
          </p:cNvPr>
          <p:cNvSpPr/>
          <p:nvPr/>
        </p:nvSpPr>
        <p:spPr>
          <a:xfrm>
            <a:off x="41040" y="320105"/>
            <a:ext cx="5311200" cy="689831"/>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a:lnSpc>
                <a:spcPct val="100000"/>
              </a:lnSpc>
              <a:spcBef>
                <a:spcPts val="99"/>
              </a:spcBef>
              <a:buNone/>
            </a:pPr>
            <a:r>
              <a:rPr lang="en-US" sz="4400" b="1" spc="-1" dirty="0">
                <a:solidFill>
                  <a:srgbClr val="FFFFFF"/>
                </a:solidFill>
                <a:latin typeface="Calibri"/>
              </a:rPr>
              <a:t>Initial Design</a:t>
            </a:r>
            <a:endParaRPr lang="en-US" sz="4400" b="0" strike="noStrike" spc="-1" dirty="0">
              <a:latin typeface="Arial"/>
            </a:endParaRPr>
          </a:p>
        </p:txBody>
      </p:sp>
      <p:sp>
        <p:nvSpPr>
          <p:cNvPr id="2" name="TextBox 1">
            <a:extLst>
              <a:ext uri="{FF2B5EF4-FFF2-40B4-BE49-F238E27FC236}">
                <a16:creationId xmlns:a16="http://schemas.microsoft.com/office/drawing/2014/main" id="{C9654632-6EA7-D173-9968-F8AEFBD3681F}"/>
              </a:ext>
            </a:extLst>
          </p:cNvPr>
          <p:cNvSpPr txBox="1"/>
          <p:nvPr/>
        </p:nvSpPr>
        <p:spPr>
          <a:xfrm>
            <a:off x="7850070" y="1414367"/>
            <a:ext cx="6507956" cy="523220"/>
          </a:xfrm>
          <a:prstGeom prst="rect">
            <a:avLst/>
          </a:prstGeom>
          <a:noFill/>
        </p:spPr>
        <p:txBody>
          <a:bodyPr wrap="square" rtlCol="0">
            <a:spAutoFit/>
          </a:bodyPr>
          <a:lstStyle/>
          <a:p>
            <a:r>
              <a:rPr lang="en-US" sz="2800" b="1" dirty="0"/>
              <a:t>Use Case Diagram</a:t>
            </a:r>
            <a:endParaRPr lang="en-IN" sz="2800" b="1" dirty="0"/>
          </a:p>
        </p:txBody>
      </p:sp>
      <p:pic>
        <p:nvPicPr>
          <p:cNvPr id="5" name="Picture 4">
            <a:extLst>
              <a:ext uri="{FF2B5EF4-FFF2-40B4-BE49-F238E27FC236}">
                <a16:creationId xmlns:a16="http://schemas.microsoft.com/office/drawing/2014/main" id="{12988432-75C3-240D-FCE7-7880CD174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561992"/>
            <a:ext cx="10625780" cy="7210351"/>
          </a:xfrm>
          <a:prstGeom prst="rect">
            <a:avLst/>
          </a:prstGeom>
        </p:spPr>
      </p:pic>
    </p:spTree>
    <p:extLst>
      <p:ext uri="{BB962C8B-B14F-4D97-AF65-F5344CB8AC3E}">
        <p14:creationId xmlns:p14="http://schemas.microsoft.com/office/powerpoint/2010/main" val="236177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827858-A3B0-B1B2-42BE-CB338E25A268}"/>
              </a:ext>
            </a:extLst>
          </p:cNvPr>
          <p:cNvPicPr>
            <a:picLocks noChangeAspect="1"/>
          </p:cNvPicPr>
          <p:nvPr/>
        </p:nvPicPr>
        <p:blipFill>
          <a:blip r:embed="rId2"/>
          <a:stretch>
            <a:fillRect/>
          </a:stretch>
        </p:blipFill>
        <p:spPr>
          <a:xfrm>
            <a:off x="0" y="229785"/>
            <a:ext cx="7681626" cy="1036410"/>
          </a:xfrm>
          <a:prstGeom prst="rect">
            <a:avLst/>
          </a:prstGeom>
        </p:spPr>
      </p:pic>
      <p:sp>
        <p:nvSpPr>
          <p:cNvPr id="2" name="Title 1">
            <a:extLst>
              <a:ext uri="{FF2B5EF4-FFF2-40B4-BE49-F238E27FC236}">
                <a16:creationId xmlns:a16="http://schemas.microsoft.com/office/drawing/2014/main" id="{6A778602-CB9E-E7FA-5195-AA783975AE0B}"/>
              </a:ext>
            </a:extLst>
          </p:cNvPr>
          <p:cNvSpPr>
            <a:spLocks noGrp="1"/>
          </p:cNvSpPr>
          <p:nvPr>
            <p:ph type="title"/>
          </p:nvPr>
        </p:nvSpPr>
        <p:spPr>
          <a:xfrm>
            <a:off x="0" y="426600"/>
            <a:ext cx="18059040" cy="640200"/>
          </a:xfrm>
        </p:spPr>
        <p:txBody>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Screenshots</a:t>
            </a:r>
            <a:endParaRPr lang="en-IN"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199FB582-F7D3-6A6B-9FEE-D49556D1D20F}"/>
              </a:ext>
            </a:extLst>
          </p:cNvPr>
          <p:cNvSpPr>
            <a:spLocks noGrp="1"/>
          </p:cNvSpPr>
          <p:nvPr>
            <p:ph type="title"/>
          </p:nvPr>
        </p:nvSpPr>
        <p:spPr>
          <a:xfrm flipV="1">
            <a:off x="0" y="2211840"/>
            <a:ext cx="18059040" cy="485640"/>
          </a:xfrm>
        </p:spPr>
        <p:txBody>
          <a:bodyPr/>
          <a:lstStyle/>
          <a:p>
            <a:r>
              <a:rPr lang="en-US" dirty="0"/>
              <a:t>                     </a:t>
            </a:r>
            <a:endParaRPr lang="en-IN" dirty="0"/>
          </a:p>
        </p:txBody>
      </p:sp>
      <p:sp>
        <p:nvSpPr>
          <p:cNvPr id="8" name="Title 7">
            <a:extLst>
              <a:ext uri="{FF2B5EF4-FFF2-40B4-BE49-F238E27FC236}">
                <a16:creationId xmlns:a16="http://schemas.microsoft.com/office/drawing/2014/main" id="{8C604CD2-CA06-741D-D1CC-8D20D8F202FF}"/>
              </a:ext>
            </a:extLst>
          </p:cNvPr>
          <p:cNvSpPr>
            <a:spLocks noGrp="1"/>
          </p:cNvSpPr>
          <p:nvPr>
            <p:ph type="title"/>
          </p:nvPr>
        </p:nvSpPr>
        <p:spPr>
          <a:xfrm>
            <a:off x="0" y="1859280"/>
            <a:ext cx="18059040" cy="352560"/>
          </a:xfrm>
        </p:spPr>
        <p:txBody>
          <a:bodyPr/>
          <a:lstStyle/>
          <a:p>
            <a:r>
              <a:rPr lang="en-US" dirty="0"/>
              <a:t>                         </a:t>
            </a:r>
            <a:endParaRPr lang="en-IN" dirty="0"/>
          </a:p>
        </p:txBody>
      </p:sp>
      <p:pic>
        <p:nvPicPr>
          <p:cNvPr id="19" name="Picture 18">
            <a:extLst>
              <a:ext uri="{FF2B5EF4-FFF2-40B4-BE49-F238E27FC236}">
                <a16:creationId xmlns:a16="http://schemas.microsoft.com/office/drawing/2014/main" id="{CBEF1B30-E638-1227-A803-0AB48E81B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313" y="1715520"/>
            <a:ext cx="8386826" cy="7541760"/>
          </a:xfrm>
          <a:prstGeom prst="rect">
            <a:avLst/>
          </a:prstGeom>
        </p:spPr>
      </p:pic>
    </p:spTree>
    <p:extLst>
      <p:ext uri="{BB962C8B-B14F-4D97-AF65-F5344CB8AC3E}">
        <p14:creationId xmlns:p14="http://schemas.microsoft.com/office/powerpoint/2010/main" val="3421165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EDC846-242E-ECD0-0061-855FE2424B58}"/>
              </a:ext>
            </a:extLst>
          </p:cNvPr>
          <p:cNvPicPr>
            <a:picLocks noChangeAspect="1"/>
          </p:cNvPicPr>
          <p:nvPr/>
        </p:nvPicPr>
        <p:blipFill>
          <a:blip r:embed="rId2"/>
          <a:stretch>
            <a:fillRect/>
          </a:stretch>
        </p:blipFill>
        <p:spPr>
          <a:xfrm>
            <a:off x="0" y="403725"/>
            <a:ext cx="7681626" cy="1036410"/>
          </a:xfrm>
          <a:prstGeom prst="rect">
            <a:avLst/>
          </a:prstGeom>
        </p:spPr>
      </p:pic>
      <p:sp>
        <p:nvSpPr>
          <p:cNvPr id="2" name="Title 1">
            <a:extLst>
              <a:ext uri="{FF2B5EF4-FFF2-40B4-BE49-F238E27FC236}">
                <a16:creationId xmlns:a16="http://schemas.microsoft.com/office/drawing/2014/main" id="{FD3244D1-E116-B2F1-F639-B2202A267BD2}"/>
              </a:ext>
            </a:extLst>
          </p:cNvPr>
          <p:cNvSpPr>
            <a:spLocks noGrp="1"/>
          </p:cNvSpPr>
          <p:nvPr>
            <p:ph type="title"/>
          </p:nvPr>
        </p:nvSpPr>
        <p:spPr>
          <a:xfrm>
            <a:off x="0" y="403726"/>
            <a:ext cx="18318120" cy="1036409"/>
          </a:xfrm>
        </p:spPr>
        <p:txBody>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Screenshots</a:t>
            </a:r>
            <a:endParaRPr lang="en-IN"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3F9A01D-B9C2-BE1F-6DE7-FF3237283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9" y="3205110"/>
            <a:ext cx="9096879" cy="5372975"/>
          </a:xfrm>
          <a:prstGeom prst="rect">
            <a:avLst/>
          </a:prstGeom>
        </p:spPr>
      </p:pic>
      <p:pic>
        <p:nvPicPr>
          <p:cNvPr id="8" name="Picture 7">
            <a:extLst>
              <a:ext uri="{FF2B5EF4-FFF2-40B4-BE49-F238E27FC236}">
                <a16:creationId xmlns:a16="http://schemas.microsoft.com/office/drawing/2014/main" id="{AC923663-F827-0907-9706-A18887B90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9281" y="3428698"/>
            <a:ext cx="8843825" cy="5614139"/>
          </a:xfrm>
          <a:prstGeom prst="rect">
            <a:avLst/>
          </a:prstGeom>
        </p:spPr>
      </p:pic>
    </p:spTree>
    <p:extLst>
      <p:ext uri="{BB962C8B-B14F-4D97-AF65-F5344CB8AC3E}">
        <p14:creationId xmlns:p14="http://schemas.microsoft.com/office/powerpoint/2010/main" val="1878913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0911-68A8-16CF-BF77-F8F7C94D30BD}"/>
              </a:ext>
            </a:extLst>
          </p:cNvPr>
          <p:cNvSpPr>
            <a:spLocks noGrp="1"/>
          </p:cNvSpPr>
          <p:nvPr>
            <p:ph type="title"/>
          </p:nvPr>
        </p:nvSpPr>
        <p:spPr>
          <a:xfrm>
            <a:off x="-46080" y="167640"/>
            <a:ext cx="18059040" cy="960120"/>
          </a:xfrm>
        </p:spPr>
        <p:txBody>
          <a:bodyPr/>
          <a:lstStyle/>
          <a:p>
            <a:endParaRPr lang="en-IN" dirty="0"/>
          </a:p>
        </p:txBody>
      </p:sp>
      <p:sp>
        <p:nvSpPr>
          <p:cNvPr id="3" name="Subtitle 2">
            <a:extLst>
              <a:ext uri="{FF2B5EF4-FFF2-40B4-BE49-F238E27FC236}">
                <a16:creationId xmlns:a16="http://schemas.microsoft.com/office/drawing/2014/main" id="{44741833-BED5-0CBD-64CD-D3EDDC5238FA}"/>
              </a:ext>
            </a:extLst>
          </p:cNvPr>
          <p:cNvSpPr>
            <a:spLocks noGrp="1"/>
          </p:cNvSpPr>
          <p:nvPr>
            <p:ph type="subTitle"/>
          </p:nvPr>
        </p:nvSpPr>
        <p:spPr>
          <a:xfrm>
            <a:off x="106680" y="1386840"/>
            <a:ext cx="17952360" cy="8564880"/>
          </a:xfrm>
        </p:spPr>
        <p:txBody>
          <a:bodyPr anchor="t"/>
          <a:lstStyle/>
          <a:p>
            <a:r>
              <a:rPr lang="en-IN" sz="3600" b="1" dirty="0"/>
              <a:t>Step 1: Data Collection</a:t>
            </a:r>
            <a:br>
              <a:rPr lang="en-IN" sz="3200" dirty="0"/>
            </a:br>
            <a:r>
              <a:rPr lang="en-IN" sz="3200" dirty="0"/>
              <a:t>	function collect data</a:t>
            </a:r>
            <a:br>
              <a:rPr lang="en-IN" sz="3200" dirty="0"/>
            </a:br>
            <a:r>
              <a:rPr lang="en-IN" sz="3200" dirty="0"/>
              <a:t>	images ← load images from directory(”brain dataset/”)</a:t>
            </a:r>
            <a:br>
              <a:rPr lang="en-IN" sz="3200" dirty="0"/>
            </a:br>
            <a:r>
              <a:rPr lang="en-IN" sz="3200" dirty="0"/>
              <a:t>	labels ← {”Glioma”, ”Meningioma”, ”Pituitary”, ”No </a:t>
            </a:r>
            <a:r>
              <a:rPr lang="en-IN" sz="3200" dirty="0" err="1"/>
              <a:t>Tumor</a:t>
            </a:r>
            <a:r>
              <a:rPr lang="en-IN" sz="3200" dirty="0"/>
              <a:t>”}</a:t>
            </a:r>
            <a:br>
              <a:rPr lang="en-IN" sz="3200" dirty="0"/>
            </a:br>
            <a:r>
              <a:rPr lang="en-IN" sz="3200" dirty="0"/>
              <a:t>	ensure class balance(images, labels)</a:t>
            </a:r>
            <a:br>
              <a:rPr lang="en-IN" sz="3200" dirty="0"/>
            </a:br>
            <a:r>
              <a:rPr lang="en-IN" sz="3200" dirty="0"/>
              <a:t>	return images, labels</a:t>
            </a:r>
            <a:br>
              <a:rPr lang="en-IN" sz="3200" dirty="0"/>
            </a:br>
            <a:r>
              <a:rPr lang="en-IN" sz="3200" dirty="0"/>
              <a:t>	end function</a:t>
            </a:r>
          </a:p>
          <a:p>
            <a:r>
              <a:rPr lang="en-US" sz="3600" b="1" dirty="0"/>
              <a:t>Step 2: Image Preprocessing</a:t>
            </a:r>
            <a:br>
              <a:rPr lang="en-US" sz="3200" dirty="0"/>
            </a:br>
            <a:r>
              <a:rPr lang="en-US" sz="3200" dirty="0"/>
              <a:t>	function preprocess images(images)</a:t>
            </a:r>
            <a:br>
              <a:rPr lang="en-US" sz="3200" dirty="0"/>
            </a:br>
            <a:r>
              <a:rPr lang="en-US" sz="3200" dirty="0"/>
              <a:t>	for each image in images do</a:t>
            </a:r>
            <a:br>
              <a:rPr lang="en-US" sz="3200" dirty="0"/>
            </a:br>
            <a:r>
              <a:rPr lang="en-US" sz="3200" dirty="0"/>
              <a:t>	image ← resize(image, (256, 256))</a:t>
            </a:r>
            <a:br>
              <a:rPr lang="en-US" sz="3200" dirty="0"/>
            </a:br>
            <a:r>
              <a:rPr lang="en-US" sz="3200" dirty="0"/>
              <a:t>	image ← normalize(image)</a:t>
            </a:r>
            <a:br>
              <a:rPr lang="en-US" sz="3200" dirty="0"/>
            </a:br>
            <a:r>
              <a:rPr lang="en-US" sz="3200" dirty="0"/>
              <a:t>	image ← enhance contrast(image)</a:t>
            </a:r>
            <a:br>
              <a:rPr lang="en-US" sz="3200" dirty="0"/>
            </a:br>
            <a:r>
              <a:rPr lang="en-US" sz="3200" dirty="0"/>
              <a:t>	end for</a:t>
            </a:r>
            <a:br>
              <a:rPr lang="en-US" sz="3200" dirty="0"/>
            </a:br>
            <a:r>
              <a:rPr lang="en-US" sz="3200" dirty="0"/>
              <a:t>	return images</a:t>
            </a:r>
            <a:br>
              <a:rPr lang="en-US" sz="3200" dirty="0"/>
            </a:br>
            <a:r>
              <a:rPr lang="en-US" sz="3200" dirty="0"/>
              <a:t>	end function</a:t>
            </a:r>
            <a:br>
              <a:rPr lang="en-US" sz="3200" dirty="0"/>
            </a:br>
            <a:endParaRPr lang="en-IN" sz="3200" dirty="0"/>
          </a:p>
          <a:p>
            <a:br>
              <a:rPr lang="en-IN" sz="3200" dirty="0"/>
            </a:br>
            <a:endParaRPr lang="en-US" sz="3200" dirty="0"/>
          </a:p>
        </p:txBody>
      </p:sp>
      <p:pic>
        <p:nvPicPr>
          <p:cNvPr id="7" name="Picture 6">
            <a:extLst>
              <a:ext uri="{FF2B5EF4-FFF2-40B4-BE49-F238E27FC236}">
                <a16:creationId xmlns:a16="http://schemas.microsoft.com/office/drawing/2014/main" id="{22CE0208-931E-99C3-E881-B2F0A65565DF}"/>
              </a:ext>
            </a:extLst>
          </p:cNvPr>
          <p:cNvPicPr>
            <a:picLocks noChangeAspect="1"/>
          </p:cNvPicPr>
          <p:nvPr/>
        </p:nvPicPr>
        <p:blipFill>
          <a:blip r:embed="rId2"/>
          <a:stretch>
            <a:fillRect/>
          </a:stretch>
        </p:blipFill>
        <p:spPr>
          <a:xfrm>
            <a:off x="0" y="167640"/>
            <a:ext cx="7681626" cy="1036410"/>
          </a:xfrm>
          <a:prstGeom prst="rect">
            <a:avLst/>
          </a:prstGeom>
        </p:spPr>
      </p:pic>
      <p:sp>
        <p:nvSpPr>
          <p:cNvPr id="9" name="TextBox 8">
            <a:extLst>
              <a:ext uri="{FF2B5EF4-FFF2-40B4-BE49-F238E27FC236}">
                <a16:creationId xmlns:a16="http://schemas.microsoft.com/office/drawing/2014/main" id="{E743C37E-2716-2905-81EE-1063D9E59381}"/>
              </a:ext>
            </a:extLst>
          </p:cNvPr>
          <p:cNvSpPr txBox="1"/>
          <p:nvPr/>
        </p:nvSpPr>
        <p:spPr>
          <a:xfrm>
            <a:off x="228600" y="129495"/>
            <a:ext cx="6263640" cy="1046440"/>
          </a:xfrm>
          <a:prstGeom prst="rect">
            <a:avLst/>
          </a:prstGeom>
          <a:noFill/>
        </p:spPr>
        <p:txBody>
          <a:bodyPr wrap="square" rtlCol="0">
            <a:spAutoFit/>
          </a:bodyPr>
          <a:lstStyle/>
          <a:p>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Pseudocode</a:t>
            </a:r>
            <a:endPar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75982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2" name="Group 15"/>
          <p:cNvGrpSpPr/>
          <p:nvPr/>
        </p:nvGrpSpPr>
        <p:grpSpPr>
          <a:xfrm>
            <a:off x="15240" y="783575"/>
            <a:ext cx="5105040" cy="1037880"/>
            <a:chOff x="15240" y="839520"/>
            <a:chExt cx="5105040" cy="1037880"/>
          </a:xfrm>
        </p:grpSpPr>
        <p:sp>
          <p:nvSpPr>
            <p:cNvPr id="463" name="object 82"/>
            <p:cNvSpPr/>
            <p:nvPr/>
          </p:nvSpPr>
          <p:spPr>
            <a:xfrm>
              <a:off x="1524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a:latin typeface="+mj-lt"/>
              </a:endParaRPr>
            </a:p>
          </p:txBody>
        </p:sp>
        <p:sp>
          <p:nvSpPr>
            <p:cNvPr id="464" name="object 83"/>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5" name="object 84"/>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latin typeface="+mj-lt"/>
              </a:rPr>
              <a:t>Introduction</a:t>
            </a:r>
          </a:p>
        </p:txBody>
      </p:sp>
      <p:sp>
        <p:nvSpPr>
          <p:cNvPr id="466" name="object 85"/>
          <p:cNvSpPr/>
          <p:nvPr/>
        </p:nvSpPr>
        <p:spPr>
          <a:xfrm>
            <a:off x="114120" y="2377440"/>
            <a:ext cx="18356400" cy="6377283"/>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algn="just">
              <a:lnSpc>
                <a:spcPct val="115000"/>
              </a:lnSpc>
              <a:spcBef>
                <a:spcPts val="850"/>
              </a:spcBef>
              <a:spcAft>
                <a:spcPts val="850"/>
              </a:spcAft>
              <a:buClr>
                <a:srgbClr val="000000"/>
              </a:buClr>
            </a:pPr>
            <a:r>
              <a:rPr lang="en-US" sz="3600" b="1" strike="noStrike" spc="-21" dirty="0">
                <a:solidFill>
                  <a:srgbClr val="000000"/>
                </a:solidFill>
                <a:latin typeface="+mj-lt"/>
                <a:ea typeface="Calibri" panose="020F0502020204030204" pitchFamily="34" charset="0"/>
                <a:cs typeface="Calibri" panose="020F0502020204030204" pitchFamily="34" charset="0"/>
              </a:rPr>
              <a:t>Problem Scenario:</a:t>
            </a:r>
          </a:p>
          <a:p>
            <a:pPr algn="just">
              <a:lnSpc>
                <a:spcPct val="115000"/>
              </a:lnSpc>
              <a:spcBef>
                <a:spcPts val="850"/>
              </a:spcBef>
              <a:spcAft>
                <a:spcPts val="850"/>
              </a:spcAft>
              <a:buClr>
                <a:srgbClr val="000000"/>
              </a:buClr>
            </a:pPr>
            <a:r>
              <a:rPr lang="en-US" sz="3600" b="0" dirty="0">
                <a:solidFill>
                  <a:schemeClr val="tx1"/>
                </a:solidFill>
                <a:effectLst/>
                <a:ea typeface="Calibri" panose="020F0502020204030204" pitchFamily="34" charset="0"/>
                <a:cs typeface="Calibri" panose="020F0502020204030204" pitchFamily="34" charset="0"/>
              </a:rPr>
              <a:t>Brain tumors are dangerous and need to be diagnosed quickly and accurately. Traditional methods depend on doctors manually analyzing medical scans, which can take a lot of time, may have mistakes, and require skilled experts. This project aims to create an AI-based system to automatically detect brain tumors from scans, making the process faster and more accurate</a:t>
            </a:r>
            <a:r>
              <a:rPr lang="en-US" sz="3600" b="0" i="1" dirty="0">
                <a:solidFill>
                  <a:schemeClr val="tx1"/>
                </a:solidFill>
                <a:effectLst/>
                <a:latin typeface="+mj-lt"/>
                <a:ea typeface="Calibri" panose="020F0502020204030204" pitchFamily="34" charset="0"/>
                <a:cs typeface="Calibri" panose="020F0502020204030204" pitchFamily="34" charset="0"/>
              </a:rPr>
              <a:t>.</a:t>
            </a:r>
            <a:endParaRPr lang="en-US" sz="3600" b="0" strike="noStrike" spc="-21" dirty="0">
              <a:solidFill>
                <a:srgbClr val="000000"/>
              </a:solidFill>
              <a:latin typeface="+mj-lt"/>
              <a:ea typeface="Calibri" panose="020F0502020204030204" pitchFamily="34" charset="0"/>
              <a:cs typeface="Calibri" panose="020F0502020204030204" pitchFamily="34" charset="0"/>
            </a:endParaRPr>
          </a:p>
          <a:p>
            <a:pPr algn="just">
              <a:lnSpc>
                <a:spcPct val="115000"/>
              </a:lnSpc>
              <a:spcBef>
                <a:spcPts val="850"/>
              </a:spcBef>
              <a:spcAft>
                <a:spcPts val="850"/>
              </a:spcAft>
              <a:buClr>
                <a:srgbClr val="000000"/>
              </a:buClr>
            </a:pPr>
            <a:r>
              <a:rPr lang="en-US" sz="3600" b="1" spc="-21" dirty="0">
                <a:solidFill>
                  <a:srgbClr val="000000"/>
                </a:solidFill>
                <a:latin typeface="+mj-lt"/>
                <a:ea typeface="Calibri" panose="020F0502020204030204" pitchFamily="34" charset="0"/>
                <a:cs typeface="Calibri" panose="020F0502020204030204" pitchFamily="34" charset="0"/>
              </a:rPr>
              <a:t>Proposed Solution:</a:t>
            </a:r>
          </a:p>
          <a:p>
            <a:pPr algn="just">
              <a:lnSpc>
                <a:spcPct val="115000"/>
              </a:lnSpc>
              <a:spcBef>
                <a:spcPts val="850"/>
              </a:spcBef>
              <a:spcAft>
                <a:spcPts val="850"/>
              </a:spcAft>
              <a:buClr>
                <a:srgbClr val="000000"/>
              </a:buClr>
            </a:pPr>
            <a:r>
              <a:rPr lang="en-US" sz="3600" dirty="0">
                <a:latin typeface="+mj-lt"/>
                <a:ea typeface="Calibri" panose="020F0502020204030204" pitchFamily="34" charset="0"/>
                <a:cs typeface="Calibri" panose="020F0502020204030204" pitchFamily="34" charset="0"/>
              </a:rPr>
              <a:t>Develop an AI-powered </a:t>
            </a:r>
            <a:r>
              <a:rPr lang="en-US" sz="3600" dirty="0">
                <a:ea typeface="Calibri" panose="020F0502020204030204" pitchFamily="34" charset="0"/>
                <a:cs typeface="Calibri" panose="020F0502020204030204" pitchFamily="34" charset="0"/>
              </a:rPr>
              <a:t>system using convolutional neural networks (CNNs) to accurately detect and classify Tumor and </a:t>
            </a:r>
            <a:r>
              <a:rPr lang="en-US" sz="3600" i="0" dirty="0">
                <a:effectLst/>
              </a:rPr>
              <a:t>U-Net for segmenting the tumor region</a:t>
            </a:r>
            <a:r>
              <a:rPr lang="en-US" sz="3600" b="1" i="0" dirty="0">
                <a:solidFill>
                  <a:srgbClr val="ECECEC"/>
                </a:solidFill>
                <a:effectLst/>
              </a:rPr>
              <a:t>.</a:t>
            </a:r>
            <a:endParaRPr lang="en-US" sz="3600" b="0" strike="noStrike" spc="-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2C12-282C-1F36-2816-6DAE0ABF8ED5}"/>
              </a:ext>
            </a:extLst>
          </p:cNvPr>
          <p:cNvSpPr>
            <a:spLocks noGrp="1"/>
          </p:cNvSpPr>
          <p:nvPr>
            <p:ph type="title"/>
          </p:nvPr>
        </p:nvSpPr>
        <p:spPr>
          <a:xfrm>
            <a:off x="0" y="106680"/>
            <a:ext cx="18059040" cy="914400"/>
          </a:xfrm>
        </p:spPr>
        <p:txBody>
          <a:bodyPr/>
          <a:lstStyle/>
          <a:p>
            <a:endParaRPr lang="en-IN" dirty="0"/>
          </a:p>
        </p:txBody>
      </p:sp>
      <p:sp>
        <p:nvSpPr>
          <p:cNvPr id="3" name="Subtitle 2">
            <a:extLst>
              <a:ext uri="{FF2B5EF4-FFF2-40B4-BE49-F238E27FC236}">
                <a16:creationId xmlns:a16="http://schemas.microsoft.com/office/drawing/2014/main" id="{CC1092C6-5843-F69D-0EB2-84D752B94BD4}"/>
              </a:ext>
            </a:extLst>
          </p:cNvPr>
          <p:cNvSpPr>
            <a:spLocks noGrp="1"/>
          </p:cNvSpPr>
          <p:nvPr>
            <p:ph type="subTitle"/>
          </p:nvPr>
        </p:nvSpPr>
        <p:spPr>
          <a:xfrm>
            <a:off x="0" y="1259247"/>
            <a:ext cx="18226679" cy="8095350"/>
          </a:xfrm>
        </p:spPr>
        <p:txBody>
          <a:bodyPr anchor="t"/>
          <a:lstStyle/>
          <a:p>
            <a:r>
              <a:rPr lang="en-IN" sz="3600" b="1" dirty="0"/>
              <a:t>Step 3: </a:t>
            </a:r>
            <a:r>
              <a:rPr lang="en-IN" sz="3600" b="1" dirty="0" err="1"/>
              <a:t>Tumor</a:t>
            </a:r>
            <a:r>
              <a:rPr lang="en-IN" sz="3600" b="1" dirty="0"/>
              <a:t> Classification using CNN</a:t>
            </a:r>
            <a:br>
              <a:rPr lang="en-IN" dirty="0"/>
            </a:br>
            <a:r>
              <a:rPr lang="en-IN" dirty="0"/>
              <a:t>	</a:t>
            </a:r>
            <a:r>
              <a:rPr lang="en-IN" sz="3200" dirty="0"/>
              <a:t>function predict </a:t>
            </a:r>
            <a:r>
              <a:rPr lang="en-IN" sz="3200" dirty="0" err="1"/>
              <a:t>tumor</a:t>
            </a:r>
            <a:r>
              <a:rPr lang="en-IN" sz="3200" dirty="0"/>
              <a:t> class(</a:t>
            </a:r>
            <a:r>
              <a:rPr lang="en-IN" sz="3200" dirty="0" err="1"/>
              <a:t>cnn</a:t>
            </a:r>
            <a:r>
              <a:rPr lang="en-IN" sz="3200" dirty="0"/>
              <a:t> model, uploaded image)</a:t>
            </a:r>
            <a:br>
              <a:rPr lang="en-IN" sz="3200" dirty="0"/>
            </a:br>
            <a:r>
              <a:rPr lang="en-IN" sz="3200" dirty="0"/>
              <a:t>	image ← preprocess images([uploaded image])</a:t>
            </a:r>
            <a:br>
              <a:rPr lang="en-IN" sz="3200" dirty="0"/>
            </a:br>
            <a:r>
              <a:rPr lang="en-IN" sz="3200" dirty="0"/>
              <a:t>	prediction ← </a:t>
            </a:r>
            <a:r>
              <a:rPr lang="en-IN" sz="3200" dirty="0" err="1"/>
              <a:t>cnn</a:t>
            </a:r>
            <a:r>
              <a:rPr lang="en-IN" sz="3200" dirty="0"/>
              <a:t> </a:t>
            </a:r>
            <a:r>
              <a:rPr lang="en-IN" sz="3200" dirty="0" err="1"/>
              <a:t>model.predict</a:t>
            </a:r>
            <a:r>
              <a:rPr lang="en-IN" sz="3200" dirty="0"/>
              <a:t>(image)</a:t>
            </a:r>
            <a:br>
              <a:rPr lang="en-IN" sz="3200" dirty="0"/>
            </a:br>
            <a:r>
              <a:rPr lang="en-IN" sz="3200" dirty="0"/>
              <a:t>	</a:t>
            </a:r>
            <a:r>
              <a:rPr lang="en-IN" sz="3200" dirty="0" err="1"/>
              <a:t>tumor</a:t>
            </a:r>
            <a:r>
              <a:rPr lang="en-IN" sz="3200" dirty="0"/>
              <a:t> class ← get class label(prediction)</a:t>
            </a:r>
            <a:br>
              <a:rPr lang="en-IN" sz="3200" dirty="0"/>
            </a:br>
            <a:r>
              <a:rPr lang="en-IN" sz="3200" dirty="0"/>
              <a:t>	return </a:t>
            </a:r>
            <a:r>
              <a:rPr lang="en-IN" sz="3200" dirty="0" err="1"/>
              <a:t>tumor</a:t>
            </a:r>
            <a:r>
              <a:rPr lang="en-IN" sz="3200" dirty="0"/>
              <a:t> class</a:t>
            </a:r>
            <a:br>
              <a:rPr lang="en-IN" sz="3200" dirty="0"/>
            </a:br>
            <a:r>
              <a:rPr lang="en-IN" sz="3200" dirty="0"/>
              <a:t>	end function</a:t>
            </a:r>
            <a:br>
              <a:rPr lang="en-IN" dirty="0"/>
            </a:br>
            <a:r>
              <a:rPr lang="en-IN" sz="3600" b="1" dirty="0"/>
              <a:t>Step 4: </a:t>
            </a:r>
            <a:r>
              <a:rPr lang="en-IN" sz="3600" b="1" dirty="0" err="1"/>
              <a:t>Tumor</a:t>
            </a:r>
            <a:r>
              <a:rPr lang="en-IN" sz="3600" b="1" dirty="0"/>
              <a:t> Segmentation using U-Net</a:t>
            </a:r>
            <a:br>
              <a:rPr lang="en-IN" sz="3600" b="1" dirty="0"/>
            </a:br>
            <a:r>
              <a:rPr lang="en-IN" sz="3600" b="1" dirty="0"/>
              <a:t>	</a:t>
            </a:r>
            <a:r>
              <a:rPr lang="en-IN" sz="3200" dirty="0"/>
              <a:t>function segment </a:t>
            </a:r>
            <a:r>
              <a:rPr lang="en-IN" sz="3200" dirty="0" err="1"/>
              <a:t>tumor</a:t>
            </a:r>
            <a:r>
              <a:rPr lang="en-IN" sz="3200" dirty="0"/>
              <a:t>(</a:t>
            </a:r>
            <a:r>
              <a:rPr lang="en-IN" sz="3200" dirty="0" err="1"/>
              <a:t>unet</a:t>
            </a:r>
            <a:r>
              <a:rPr lang="en-IN" sz="3200" dirty="0"/>
              <a:t> model, uploaded image)</a:t>
            </a:r>
            <a:br>
              <a:rPr lang="en-IN" sz="3200" dirty="0"/>
            </a:br>
            <a:r>
              <a:rPr lang="en-IN" sz="3200" dirty="0"/>
              <a:t>	image ← preprocess images([uploaded image])</a:t>
            </a:r>
            <a:br>
              <a:rPr lang="en-IN" sz="3200" dirty="0"/>
            </a:br>
            <a:r>
              <a:rPr lang="en-IN" sz="3200" dirty="0"/>
              <a:t>	mask ← </a:t>
            </a:r>
            <a:r>
              <a:rPr lang="en-IN" sz="3200" dirty="0" err="1"/>
              <a:t>unet</a:t>
            </a:r>
            <a:r>
              <a:rPr lang="en-IN" sz="3200" dirty="0"/>
              <a:t> </a:t>
            </a:r>
            <a:r>
              <a:rPr lang="en-IN" sz="3200" dirty="0" err="1"/>
              <a:t>model.predict</a:t>
            </a:r>
            <a:r>
              <a:rPr lang="en-IN" sz="3200" dirty="0"/>
              <a:t>(image)</a:t>
            </a:r>
            <a:br>
              <a:rPr lang="en-IN" sz="3200" dirty="0"/>
            </a:br>
            <a:r>
              <a:rPr lang="en-IN" sz="3200" dirty="0"/>
              <a:t>	refined mask ← postprocess mask(mask)</a:t>
            </a:r>
            <a:br>
              <a:rPr lang="en-IN" sz="3200" dirty="0"/>
            </a:br>
            <a:r>
              <a:rPr lang="en-IN" sz="3200" dirty="0"/>
              <a:t>	return refined mask</a:t>
            </a:r>
            <a:br>
              <a:rPr lang="en-IN" sz="3200" dirty="0"/>
            </a:br>
            <a:r>
              <a:rPr lang="en-IN" sz="3200" dirty="0"/>
              <a:t>	end function</a:t>
            </a:r>
            <a:br>
              <a:rPr lang="en-IN" sz="3200" dirty="0"/>
            </a:br>
            <a:endParaRPr lang="en-IN" sz="3200" dirty="0"/>
          </a:p>
        </p:txBody>
      </p:sp>
      <p:pic>
        <p:nvPicPr>
          <p:cNvPr id="4" name="Picture 3">
            <a:extLst>
              <a:ext uri="{FF2B5EF4-FFF2-40B4-BE49-F238E27FC236}">
                <a16:creationId xmlns:a16="http://schemas.microsoft.com/office/drawing/2014/main" id="{751EDC10-E1C2-55CA-1D6D-E54A21112D1F}"/>
              </a:ext>
            </a:extLst>
          </p:cNvPr>
          <p:cNvPicPr>
            <a:picLocks noChangeAspect="1"/>
          </p:cNvPicPr>
          <p:nvPr/>
        </p:nvPicPr>
        <p:blipFill>
          <a:blip r:embed="rId2"/>
          <a:stretch>
            <a:fillRect/>
          </a:stretch>
        </p:blipFill>
        <p:spPr>
          <a:xfrm>
            <a:off x="0" y="90139"/>
            <a:ext cx="7681626" cy="1036410"/>
          </a:xfrm>
          <a:prstGeom prst="rect">
            <a:avLst/>
          </a:prstGeom>
        </p:spPr>
      </p:pic>
      <p:sp>
        <p:nvSpPr>
          <p:cNvPr id="5" name="TextBox 4">
            <a:extLst>
              <a:ext uri="{FF2B5EF4-FFF2-40B4-BE49-F238E27FC236}">
                <a16:creationId xmlns:a16="http://schemas.microsoft.com/office/drawing/2014/main" id="{EEF088C4-764A-4DD9-4CFF-3679142455B5}"/>
              </a:ext>
            </a:extLst>
          </p:cNvPr>
          <p:cNvSpPr txBox="1"/>
          <p:nvPr/>
        </p:nvSpPr>
        <p:spPr>
          <a:xfrm>
            <a:off x="158841" y="166097"/>
            <a:ext cx="5334000" cy="769441"/>
          </a:xfrm>
          <a:prstGeom prst="rect">
            <a:avLst/>
          </a:prstGeom>
          <a:noFill/>
        </p:spPr>
        <p:txBody>
          <a:bodyPr wrap="square" rtlCol="0">
            <a:spAutoFit/>
          </a:bodyPr>
          <a:lstStyle/>
          <a:p>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Pseudocode</a:t>
            </a:r>
            <a:endPar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6189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550B-2012-DA03-174D-F5D6D09220B3}"/>
              </a:ext>
            </a:extLst>
          </p:cNvPr>
          <p:cNvSpPr>
            <a:spLocks noGrp="1"/>
          </p:cNvSpPr>
          <p:nvPr>
            <p:ph type="title"/>
          </p:nvPr>
        </p:nvSpPr>
        <p:spPr>
          <a:xfrm>
            <a:off x="0" y="0"/>
            <a:ext cx="17114160" cy="853440"/>
          </a:xfrm>
        </p:spPr>
        <p:txBody>
          <a:bodyPr/>
          <a:lstStyle/>
          <a:p>
            <a:endParaRPr lang="en-IN" dirty="0"/>
          </a:p>
        </p:txBody>
      </p:sp>
      <p:sp>
        <p:nvSpPr>
          <p:cNvPr id="3" name="Subtitle 2">
            <a:extLst>
              <a:ext uri="{FF2B5EF4-FFF2-40B4-BE49-F238E27FC236}">
                <a16:creationId xmlns:a16="http://schemas.microsoft.com/office/drawing/2014/main" id="{20B8B992-0D8F-7D8B-D20E-50A04059CC36}"/>
              </a:ext>
            </a:extLst>
          </p:cNvPr>
          <p:cNvSpPr>
            <a:spLocks noGrp="1"/>
          </p:cNvSpPr>
          <p:nvPr>
            <p:ph type="subTitle"/>
          </p:nvPr>
        </p:nvSpPr>
        <p:spPr>
          <a:xfrm>
            <a:off x="0" y="640080"/>
            <a:ext cx="18653760" cy="9098279"/>
          </a:xfrm>
        </p:spPr>
        <p:txBody>
          <a:bodyPr anchor="t"/>
          <a:lstStyle/>
          <a:p>
            <a:endParaRPr lang="en-US" sz="3200" dirty="0"/>
          </a:p>
          <a:p>
            <a:endParaRPr lang="en-US" sz="3200" dirty="0"/>
          </a:p>
          <a:p>
            <a:r>
              <a:rPr lang="en-IN" sz="3600" b="1" dirty="0"/>
              <a:t>Step 5: Web Interface</a:t>
            </a:r>
            <a:br>
              <a:rPr lang="en-IN" sz="3200" dirty="0"/>
            </a:br>
            <a:r>
              <a:rPr lang="en-IN" sz="3200" dirty="0"/>
              <a:t>	function web interface</a:t>
            </a:r>
            <a:br>
              <a:rPr lang="en-IN" sz="3200" dirty="0"/>
            </a:br>
            <a:r>
              <a:rPr lang="en-IN" sz="3200" dirty="0"/>
              <a:t>	uploaded image ← user upload()</a:t>
            </a:r>
            <a:br>
              <a:rPr lang="en-IN" sz="3200" dirty="0"/>
            </a:br>
            <a:r>
              <a:rPr lang="en-IN" sz="3200" dirty="0"/>
              <a:t>	</a:t>
            </a:r>
            <a:r>
              <a:rPr lang="en-IN" sz="3200" dirty="0" err="1"/>
              <a:t>tumor</a:t>
            </a:r>
            <a:r>
              <a:rPr lang="en-IN" sz="3200" dirty="0"/>
              <a:t> class ← predict </a:t>
            </a:r>
            <a:r>
              <a:rPr lang="en-IN" sz="3200" dirty="0" err="1"/>
              <a:t>tumor</a:t>
            </a:r>
            <a:r>
              <a:rPr lang="en-IN" sz="3200" dirty="0"/>
              <a:t> class(</a:t>
            </a:r>
            <a:r>
              <a:rPr lang="en-IN" sz="3200" dirty="0" err="1"/>
              <a:t>cnn</a:t>
            </a:r>
            <a:r>
              <a:rPr lang="en-IN" sz="3200" dirty="0"/>
              <a:t> model, uploaded image)</a:t>
            </a:r>
            <a:br>
              <a:rPr lang="en-IN" sz="3200" dirty="0"/>
            </a:br>
            <a:r>
              <a:rPr lang="en-IN" sz="3200" dirty="0"/>
              <a:t>	if </a:t>
            </a:r>
            <a:r>
              <a:rPr lang="en-IN" sz="3200" dirty="0" err="1"/>
              <a:t>tumor</a:t>
            </a:r>
            <a:r>
              <a:rPr lang="en-IN" sz="3200" dirty="0"/>
              <a:t> class̸ = ”No </a:t>
            </a:r>
            <a:r>
              <a:rPr lang="en-IN" sz="3200" dirty="0" err="1"/>
              <a:t>Tumor</a:t>
            </a:r>
            <a:r>
              <a:rPr lang="en-IN" sz="3200" dirty="0"/>
              <a:t>” then</a:t>
            </a:r>
            <a:br>
              <a:rPr lang="en-IN" sz="3200" dirty="0"/>
            </a:br>
            <a:r>
              <a:rPr lang="en-IN" sz="3200" dirty="0"/>
              <a:t>	mask ← segment </a:t>
            </a:r>
            <a:r>
              <a:rPr lang="en-IN" sz="3200" dirty="0" err="1"/>
              <a:t>tumor</a:t>
            </a:r>
            <a:r>
              <a:rPr lang="en-IN" sz="3200" dirty="0"/>
              <a:t>(</a:t>
            </a:r>
            <a:r>
              <a:rPr lang="en-IN" sz="3200" dirty="0" err="1"/>
              <a:t>unet</a:t>
            </a:r>
            <a:r>
              <a:rPr lang="en-IN" sz="3200" dirty="0"/>
              <a:t> model, uploaded image)</a:t>
            </a:r>
            <a:br>
              <a:rPr lang="en-IN" sz="3200" dirty="0"/>
            </a:br>
            <a:r>
              <a:rPr lang="en-IN" sz="3200" dirty="0"/>
              <a:t>	</a:t>
            </a:r>
            <a:r>
              <a:rPr lang="en-IN" sz="3200" dirty="0" err="1"/>
              <a:t>tumor</a:t>
            </a:r>
            <a:r>
              <a:rPr lang="en-IN" sz="3200" dirty="0"/>
              <a:t> size ← calculate </a:t>
            </a:r>
            <a:r>
              <a:rPr lang="en-IN" sz="3200" dirty="0" err="1"/>
              <a:t>tumor</a:t>
            </a:r>
            <a:r>
              <a:rPr lang="en-IN" sz="3200" dirty="0"/>
              <a:t> area(mask)</a:t>
            </a:r>
            <a:br>
              <a:rPr lang="en-IN" sz="3200" dirty="0"/>
            </a:br>
            <a:r>
              <a:rPr lang="en-IN" sz="3200" dirty="0"/>
              <a:t>	display result(</a:t>
            </a:r>
            <a:r>
              <a:rPr lang="en-IN" sz="3200" dirty="0" err="1"/>
              <a:t>tumor</a:t>
            </a:r>
            <a:r>
              <a:rPr lang="en-IN" sz="3200" dirty="0"/>
              <a:t> class, mask, </a:t>
            </a:r>
            <a:r>
              <a:rPr lang="en-IN" sz="3200" dirty="0" err="1"/>
              <a:t>tumor</a:t>
            </a:r>
            <a:r>
              <a:rPr lang="en-IN" sz="3200" dirty="0"/>
              <a:t> size)</a:t>
            </a:r>
            <a:br>
              <a:rPr lang="en-IN" sz="3200" dirty="0"/>
            </a:br>
            <a:r>
              <a:rPr lang="en-IN" sz="3200" dirty="0"/>
              <a:t>	else</a:t>
            </a:r>
            <a:br>
              <a:rPr lang="en-IN" sz="3200" dirty="0"/>
            </a:br>
            <a:r>
              <a:rPr lang="en-IN" sz="3200" dirty="0"/>
              <a:t>	display result(”No </a:t>
            </a:r>
            <a:r>
              <a:rPr lang="en-IN" sz="3200" dirty="0" err="1"/>
              <a:t>Tumor</a:t>
            </a:r>
            <a:r>
              <a:rPr lang="en-IN" sz="3200" dirty="0"/>
              <a:t>”, None, ”No segmentation needed”)</a:t>
            </a:r>
            <a:br>
              <a:rPr lang="en-IN" sz="3200" dirty="0"/>
            </a:br>
            <a:r>
              <a:rPr lang="en-IN" sz="3200" dirty="0"/>
              <a:t>	end if</a:t>
            </a:r>
            <a:br>
              <a:rPr lang="en-IN" sz="3200" dirty="0"/>
            </a:br>
            <a:r>
              <a:rPr lang="en-IN" sz="3200" dirty="0"/>
              <a:t>	end function</a:t>
            </a:r>
          </a:p>
          <a:p>
            <a:r>
              <a:rPr lang="en-US" sz="3600" b="1" dirty="0"/>
              <a:t>Step 6: Main Execution</a:t>
            </a:r>
            <a:br>
              <a:rPr lang="en-US" sz="3200" dirty="0"/>
            </a:br>
            <a:r>
              <a:rPr lang="en-US" sz="3200" dirty="0"/>
              <a:t>	1 images , labels = </a:t>
            </a:r>
            <a:r>
              <a:rPr lang="en-US" sz="3200" dirty="0" err="1"/>
              <a:t>collect_data</a:t>
            </a:r>
            <a:r>
              <a:rPr lang="en-US" sz="3200" dirty="0"/>
              <a:t> ()</a:t>
            </a:r>
            <a:br>
              <a:rPr lang="en-US" sz="3200" dirty="0"/>
            </a:br>
            <a:r>
              <a:rPr lang="en-US" sz="3200" dirty="0"/>
              <a:t>	2 </a:t>
            </a:r>
            <a:r>
              <a:rPr lang="en-US" sz="3200" dirty="0" err="1"/>
              <a:t>preprocessed_images</a:t>
            </a:r>
            <a:r>
              <a:rPr lang="en-US" sz="3200" dirty="0"/>
              <a:t> = </a:t>
            </a:r>
            <a:r>
              <a:rPr lang="en-US" sz="3200" dirty="0" err="1"/>
              <a:t>preprocess_images</a:t>
            </a:r>
            <a:r>
              <a:rPr lang="en-US" sz="3200" dirty="0"/>
              <a:t> ( images )</a:t>
            </a:r>
            <a:br>
              <a:rPr lang="en-US" sz="3200" dirty="0"/>
            </a:br>
            <a:r>
              <a:rPr lang="en-US" sz="3200" dirty="0"/>
              <a:t>	3 </a:t>
            </a:r>
            <a:r>
              <a:rPr lang="en-US" sz="3200" dirty="0" err="1"/>
              <a:t>cnn_model</a:t>
            </a:r>
            <a:r>
              <a:rPr lang="en-US" sz="3200" dirty="0"/>
              <a:t> = </a:t>
            </a:r>
            <a:r>
              <a:rPr lang="en-US" sz="3200" dirty="0" err="1"/>
              <a:t>train_cnn_model</a:t>
            </a:r>
            <a:r>
              <a:rPr lang="en-US" sz="3200" dirty="0"/>
              <a:t> ( </a:t>
            </a:r>
            <a:r>
              <a:rPr lang="en-US" sz="3200" dirty="0" err="1"/>
              <a:t>preprocessed_images</a:t>
            </a:r>
            <a:r>
              <a:rPr lang="en-US" sz="3200" dirty="0"/>
              <a:t> , labels )</a:t>
            </a:r>
            <a:br>
              <a:rPr lang="en-US" sz="3200" dirty="0"/>
            </a:br>
            <a:r>
              <a:rPr lang="en-US" sz="3200" dirty="0"/>
              <a:t>	4 </a:t>
            </a:r>
            <a:r>
              <a:rPr lang="en-US" sz="3200" dirty="0" err="1"/>
              <a:t>unet_model</a:t>
            </a:r>
            <a:r>
              <a:rPr lang="en-US" sz="3200" dirty="0"/>
              <a:t> = </a:t>
            </a:r>
            <a:r>
              <a:rPr lang="en-US" sz="3200" dirty="0" err="1"/>
              <a:t>train_unet_model</a:t>
            </a:r>
            <a:r>
              <a:rPr lang="en-US" sz="3200" dirty="0"/>
              <a:t> ( </a:t>
            </a:r>
            <a:r>
              <a:rPr lang="en-US" sz="3200" dirty="0" err="1"/>
              <a:t>preprocessed_images</a:t>
            </a:r>
            <a:r>
              <a:rPr lang="en-US" sz="3200" dirty="0"/>
              <a:t> , labels )</a:t>
            </a:r>
            <a:br>
              <a:rPr lang="en-US" sz="3200" dirty="0"/>
            </a:br>
            <a:r>
              <a:rPr lang="en-US" sz="3200" dirty="0"/>
              <a:t>	5 </a:t>
            </a:r>
            <a:r>
              <a:rPr lang="en-US" sz="3200" dirty="0" err="1"/>
              <a:t>web_interface</a:t>
            </a:r>
            <a:r>
              <a:rPr lang="en-US" sz="3200" dirty="0"/>
              <a:t> ()</a:t>
            </a:r>
            <a:br>
              <a:rPr lang="en-US" sz="3200" dirty="0"/>
            </a:br>
            <a:br>
              <a:rPr lang="en-IN" sz="3200" dirty="0"/>
            </a:br>
            <a:endParaRPr lang="en-US" sz="3200" dirty="0"/>
          </a:p>
          <a:p>
            <a:endParaRPr lang="en-US" sz="4400" dirty="0"/>
          </a:p>
          <a:p>
            <a:endParaRPr lang="en-IN" dirty="0"/>
          </a:p>
        </p:txBody>
      </p:sp>
      <p:pic>
        <p:nvPicPr>
          <p:cNvPr id="4" name="Picture 3">
            <a:extLst>
              <a:ext uri="{FF2B5EF4-FFF2-40B4-BE49-F238E27FC236}">
                <a16:creationId xmlns:a16="http://schemas.microsoft.com/office/drawing/2014/main" id="{26D47F35-220F-3585-3E13-5506E74C70A1}"/>
              </a:ext>
            </a:extLst>
          </p:cNvPr>
          <p:cNvPicPr>
            <a:picLocks noChangeAspect="1"/>
          </p:cNvPicPr>
          <p:nvPr/>
        </p:nvPicPr>
        <p:blipFill>
          <a:blip r:embed="rId2"/>
          <a:stretch>
            <a:fillRect/>
          </a:stretch>
        </p:blipFill>
        <p:spPr>
          <a:xfrm>
            <a:off x="0" y="2550"/>
            <a:ext cx="7681626" cy="1036410"/>
          </a:xfrm>
          <a:prstGeom prst="rect">
            <a:avLst/>
          </a:prstGeom>
        </p:spPr>
      </p:pic>
      <p:sp>
        <p:nvSpPr>
          <p:cNvPr id="6" name="TextBox 5">
            <a:extLst>
              <a:ext uri="{FF2B5EF4-FFF2-40B4-BE49-F238E27FC236}">
                <a16:creationId xmlns:a16="http://schemas.microsoft.com/office/drawing/2014/main" id="{7ECE80F9-45B0-2F3A-E279-8F063A18D51E}"/>
              </a:ext>
            </a:extLst>
          </p:cNvPr>
          <p:cNvSpPr txBox="1"/>
          <p:nvPr/>
        </p:nvSpPr>
        <p:spPr>
          <a:xfrm>
            <a:off x="182880" y="182880"/>
            <a:ext cx="5181600" cy="769441"/>
          </a:xfrm>
          <a:prstGeom prst="rect">
            <a:avLst/>
          </a:prstGeom>
          <a:noFill/>
        </p:spPr>
        <p:txBody>
          <a:bodyPr wrap="square" rtlCol="0">
            <a:spAutoFit/>
          </a:bodyPr>
          <a:lstStyle/>
          <a:p>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Pseudocode</a:t>
            </a:r>
            <a:endPar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8700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96B3-E42F-8027-FA5D-7656B9D5B6F8}"/>
              </a:ext>
            </a:extLst>
          </p:cNvPr>
          <p:cNvSpPr>
            <a:spLocks noGrp="1"/>
          </p:cNvSpPr>
          <p:nvPr>
            <p:ph type="title"/>
          </p:nvPr>
        </p:nvSpPr>
        <p:spPr>
          <a:xfrm>
            <a:off x="274320" y="289560"/>
            <a:ext cx="17343120" cy="853440"/>
          </a:xfrm>
        </p:spPr>
        <p:txBody>
          <a:bodyPr/>
          <a:lstStyle/>
          <a:p>
            <a:r>
              <a:rPr lang="en-US" altLang="en-US" b="1" dirty="0">
                <a:solidFill>
                  <a:srgbClr val="FFFFFF"/>
                </a:solidFill>
                <a:latin typeface="ui-sans-serif"/>
              </a:rPr>
              <a:t> </a:t>
            </a:r>
            <a:br>
              <a:rPr lang="en-US" altLang="en-US" b="1" dirty="0">
                <a:latin typeface="ui-sans-serif"/>
              </a:rPr>
            </a:br>
            <a:endParaRPr lang="en-IN" dirty="0"/>
          </a:p>
        </p:txBody>
      </p:sp>
      <p:graphicFrame>
        <p:nvGraphicFramePr>
          <p:cNvPr id="13" name="Table 12">
            <a:extLst>
              <a:ext uri="{FF2B5EF4-FFF2-40B4-BE49-F238E27FC236}">
                <a16:creationId xmlns:a16="http://schemas.microsoft.com/office/drawing/2014/main" id="{1E388249-AAE5-5DAD-8D31-B593C0B7637C}"/>
              </a:ext>
            </a:extLst>
          </p:cNvPr>
          <p:cNvGraphicFramePr>
            <a:graphicFrameLocks noGrp="1"/>
          </p:cNvGraphicFramePr>
          <p:nvPr>
            <p:extLst>
              <p:ext uri="{D42A27DB-BD31-4B8C-83A1-F6EECF244321}">
                <p14:modId xmlns:p14="http://schemas.microsoft.com/office/powerpoint/2010/main" val="280626375"/>
              </p:ext>
            </p:extLst>
          </p:nvPr>
        </p:nvGraphicFramePr>
        <p:xfrm>
          <a:off x="274320" y="3403065"/>
          <a:ext cx="17343120" cy="4401815"/>
        </p:xfrm>
        <a:graphic>
          <a:graphicData uri="http://schemas.openxmlformats.org/drawingml/2006/table">
            <a:tbl>
              <a:tblPr/>
              <a:tblGrid>
                <a:gridCol w="2636520">
                  <a:extLst>
                    <a:ext uri="{9D8B030D-6E8A-4147-A177-3AD203B41FA5}">
                      <a16:colId xmlns:a16="http://schemas.microsoft.com/office/drawing/2014/main" val="1524671572"/>
                    </a:ext>
                  </a:extLst>
                </a:gridCol>
                <a:gridCol w="4300728">
                  <a:extLst>
                    <a:ext uri="{9D8B030D-6E8A-4147-A177-3AD203B41FA5}">
                      <a16:colId xmlns:a16="http://schemas.microsoft.com/office/drawing/2014/main" val="1984628806"/>
                    </a:ext>
                  </a:extLst>
                </a:gridCol>
                <a:gridCol w="3468624">
                  <a:extLst>
                    <a:ext uri="{9D8B030D-6E8A-4147-A177-3AD203B41FA5}">
                      <a16:colId xmlns:a16="http://schemas.microsoft.com/office/drawing/2014/main" val="1558050429"/>
                    </a:ext>
                  </a:extLst>
                </a:gridCol>
                <a:gridCol w="3468624">
                  <a:extLst>
                    <a:ext uri="{9D8B030D-6E8A-4147-A177-3AD203B41FA5}">
                      <a16:colId xmlns:a16="http://schemas.microsoft.com/office/drawing/2014/main" val="2273198554"/>
                    </a:ext>
                  </a:extLst>
                </a:gridCol>
                <a:gridCol w="3468624">
                  <a:extLst>
                    <a:ext uri="{9D8B030D-6E8A-4147-A177-3AD203B41FA5}">
                      <a16:colId xmlns:a16="http://schemas.microsoft.com/office/drawing/2014/main" val="3084155380"/>
                    </a:ext>
                  </a:extLst>
                </a:gridCol>
              </a:tblGrid>
              <a:tr h="814480">
                <a:tc>
                  <a:txBody>
                    <a:bodyPr/>
                    <a:lstStyle/>
                    <a:p>
                      <a:pPr fontAlgn="b">
                        <a:lnSpc>
                          <a:spcPts val="1200"/>
                        </a:lnSpc>
                      </a:pPr>
                      <a:r>
                        <a:rPr lang="en-IN" sz="2800" b="1" dirty="0">
                          <a:solidFill>
                            <a:schemeClr val="tx1"/>
                          </a:solidFill>
                          <a:effectLst/>
                        </a:rPr>
                        <a:t>TCID</a:t>
                      </a:r>
                    </a:p>
                  </a:txBody>
                  <a:tcPr anchor="b">
                    <a:lnL w="12700" cap="flat" cmpd="sng" algn="ctr">
                      <a:solidFill>
                        <a:srgbClr val="E05709"/>
                      </a:solidFill>
                      <a:prstDash val="solid"/>
                      <a:round/>
                      <a:headEnd type="none" w="med" len="med"/>
                      <a:tailEnd type="none" w="med" len="med"/>
                    </a:lnL>
                    <a:lnR w="12700" cap="flat" cmpd="sng" algn="ctr">
                      <a:solidFill>
                        <a:srgbClr val="A05609"/>
                      </a:solidFill>
                      <a:prstDash val="solid"/>
                      <a:round/>
                      <a:headEnd type="none" w="med" len="med"/>
                      <a:tailEnd type="none" w="med" len="med"/>
                    </a:lnR>
                    <a:lnT w="12700" cap="flat" cmpd="sng" algn="ctr">
                      <a:solidFill>
                        <a:srgbClr val="E05709"/>
                      </a:solidFill>
                      <a:prstDash val="solid"/>
                      <a:round/>
                      <a:headEnd type="none" w="med" len="med"/>
                      <a:tailEnd type="none" w="med" len="med"/>
                    </a:lnT>
                    <a:lnB w="12700" cap="flat" cmpd="sng" algn="ctr">
                      <a:solidFill>
                        <a:srgbClr val="E06909"/>
                      </a:solidFill>
                      <a:prstDash val="solid"/>
                      <a:round/>
                      <a:headEnd type="none" w="med" len="med"/>
                      <a:tailEnd type="none" w="med" len="med"/>
                    </a:lnB>
                    <a:noFill/>
                  </a:tcPr>
                </a:tc>
                <a:tc>
                  <a:txBody>
                    <a:bodyPr/>
                    <a:lstStyle/>
                    <a:p>
                      <a:pPr fontAlgn="b">
                        <a:lnSpc>
                          <a:spcPts val="1200"/>
                        </a:lnSpc>
                      </a:pPr>
                      <a:r>
                        <a:rPr lang="en-IN" sz="2800" b="1" dirty="0">
                          <a:solidFill>
                            <a:schemeClr val="tx1"/>
                          </a:solidFill>
                          <a:effectLst/>
                        </a:rPr>
                        <a:t>Test Details</a:t>
                      </a:r>
                    </a:p>
                  </a:txBody>
                  <a:tcPr anchor="b">
                    <a:lnL w="12700" cap="flat" cmpd="sng" algn="ctr">
                      <a:solidFill>
                        <a:srgbClr val="A05609"/>
                      </a:solidFill>
                      <a:prstDash val="solid"/>
                      <a:round/>
                      <a:headEnd type="none" w="med" len="med"/>
                      <a:tailEnd type="none" w="med" len="med"/>
                    </a:lnL>
                    <a:lnR w="12700" cap="flat" cmpd="sng" algn="ctr">
                      <a:solidFill>
                        <a:srgbClr val="205709"/>
                      </a:solidFill>
                      <a:prstDash val="solid"/>
                      <a:round/>
                      <a:headEnd type="none" w="med" len="med"/>
                      <a:tailEnd type="none" w="med" len="med"/>
                    </a:lnR>
                    <a:lnT w="12700" cap="flat" cmpd="sng" algn="ctr">
                      <a:solidFill>
                        <a:srgbClr val="A05609"/>
                      </a:solidFill>
                      <a:prstDash val="solid"/>
                      <a:round/>
                      <a:headEnd type="none" w="med" len="med"/>
                      <a:tailEnd type="none" w="med" len="med"/>
                    </a:lnT>
                    <a:lnB w="12700" cap="flat" cmpd="sng" algn="ctr">
                      <a:solidFill>
                        <a:srgbClr val="606909"/>
                      </a:solidFill>
                      <a:prstDash val="solid"/>
                      <a:round/>
                      <a:headEnd type="none" w="med" len="med"/>
                      <a:tailEnd type="none" w="med" len="med"/>
                    </a:lnB>
                    <a:noFill/>
                  </a:tcPr>
                </a:tc>
                <a:tc>
                  <a:txBody>
                    <a:bodyPr/>
                    <a:lstStyle/>
                    <a:p>
                      <a:pPr fontAlgn="b">
                        <a:lnSpc>
                          <a:spcPts val="1200"/>
                        </a:lnSpc>
                      </a:pPr>
                      <a:r>
                        <a:rPr lang="en-IN" sz="2800" b="1">
                          <a:solidFill>
                            <a:schemeClr val="tx1"/>
                          </a:solidFill>
                          <a:effectLst/>
                        </a:rPr>
                        <a:t>Expected Result</a:t>
                      </a:r>
                    </a:p>
                  </a:txBody>
                  <a:tcPr anchor="b">
                    <a:lnL w="12700" cap="flat" cmpd="sng" algn="ctr">
                      <a:solidFill>
                        <a:srgbClr val="205709"/>
                      </a:solidFill>
                      <a:prstDash val="solid"/>
                      <a:round/>
                      <a:headEnd type="none" w="med" len="med"/>
                      <a:tailEnd type="none" w="med" len="med"/>
                    </a:lnL>
                    <a:lnR w="12700" cap="flat" cmpd="sng" algn="ctr">
                      <a:solidFill>
                        <a:srgbClr val="605B09"/>
                      </a:solidFill>
                      <a:prstDash val="solid"/>
                      <a:round/>
                      <a:headEnd type="none" w="med" len="med"/>
                      <a:tailEnd type="none" w="med" len="med"/>
                    </a:lnR>
                    <a:lnT w="12700" cap="flat" cmpd="sng" algn="ctr">
                      <a:solidFill>
                        <a:srgbClr val="205709"/>
                      </a:solidFill>
                      <a:prstDash val="solid"/>
                      <a:round/>
                      <a:headEnd type="none" w="med" len="med"/>
                      <a:tailEnd type="none" w="med" len="med"/>
                    </a:lnT>
                    <a:lnB w="12700" cap="flat" cmpd="sng" algn="ctr">
                      <a:solidFill>
                        <a:srgbClr val="606F09"/>
                      </a:solidFill>
                      <a:prstDash val="solid"/>
                      <a:round/>
                      <a:headEnd type="none" w="med" len="med"/>
                      <a:tailEnd type="none" w="med" len="med"/>
                    </a:lnB>
                    <a:noFill/>
                  </a:tcPr>
                </a:tc>
                <a:tc>
                  <a:txBody>
                    <a:bodyPr/>
                    <a:lstStyle/>
                    <a:p>
                      <a:pPr fontAlgn="b">
                        <a:lnSpc>
                          <a:spcPts val="1200"/>
                        </a:lnSpc>
                      </a:pPr>
                      <a:r>
                        <a:rPr lang="en-IN" sz="2800" b="1" dirty="0">
                          <a:solidFill>
                            <a:schemeClr val="tx1"/>
                          </a:solidFill>
                          <a:effectLst/>
                        </a:rPr>
                        <a:t>Actual Result</a:t>
                      </a:r>
                    </a:p>
                  </a:txBody>
                  <a:tcPr anchor="b">
                    <a:lnL w="12700" cap="flat" cmpd="sng" algn="ctr">
                      <a:solidFill>
                        <a:srgbClr val="605B09"/>
                      </a:solidFill>
                      <a:prstDash val="solid"/>
                      <a:round/>
                      <a:headEnd type="none" w="med" len="med"/>
                      <a:tailEnd type="none" w="med" len="med"/>
                    </a:lnL>
                    <a:lnR w="12700" cap="flat" cmpd="sng" algn="ctr">
                      <a:solidFill>
                        <a:srgbClr val="607009"/>
                      </a:solidFill>
                      <a:prstDash val="solid"/>
                      <a:round/>
                      <a:headEnd type="none" w="med" len="med"/>
                      <a:tailEnd type="none" w="med" len="med"/>
                    </a:lnR>
                    <a:lnT w="12700" cap="flat" cmpd="sng" algn="ctr">
                      <a:solidFill>
                        <a:srgbClr val="605B09"/>
                      </a:solidFill>
                      <a:prstDash val="solid"/>
                      <a:round/>
                      <a:headEnd type="none" w="med" len="med"/>
                      <a:tailEnd type="none" w="med" len="med"/>
                    </a:lnT>
                    <a:lnB w="12700" cap="flat" cmpd="sng" algn="ctr">
                      <a:solidFill>
                        <a:srgbClr val="A06809"/>
                      </a:solidFill>
                      <a:prstDash val="solid"/>
                      <a:round/>
                      <a:headEnd type="none" w="med" len="med"/>
                      <a:tailEnd type="none" w="med" len="med"/>
                    </a:lnB>
                    <a:noFill/>
                  </a:tcPr>
                </a:tc>
                <a:tc>
                  <a:txBody>
                    <a:bodyPr/>
                    <a:lstStyle/>
                    <a:p>
                      <a:pPr fontAlgn="b">
                        <a:lnSpc>
                          <a:spcPts val="1200"/>
                        </a:lnSpc>
                      </a:pPr>
                      <a:r>
                        <a:rPr lang="en-IN" sz="2800" b="1" dirty="0">
                          <a:solidFill>
                            <a:schemeClr val="tx1"/>
                          </a:solidFill>
                          <a:effectLst/>
                        </a:rPr>
                        <a:t>Status</a:t>
                      </a:r>
                    </a:p>
                  </a:txBody>
                  <a:tcPr anchor="b">
                    <a:lnL w="12700" cap="flat" cmpd="sng" algn="ctr">
                      <a:solidFill>
                        <a:srgbClr val="607009"/>
                      </a:solidFill>
                      <a:prstDash val="solid"/>
                      <a:round/>
                      <a:headEnd type="none" w="med" len="med"/>
                      <a:tailEnd type="none" w="med" len="med"/>
                    </a:lnL>
                    <a:lnR w="12700" cap="flat" cmpd="sng" algn="ctr">
                      <a:solidFill>
                        <a:srgbClr val="607009"/>
                      </a:solidFill>
                      <a:prstDash val="solid"/>
                      <a:round/>
                      <a:headEnd type="none" w="med" len="med"/>
                      <a:tailEnd type="none" w="med" len="med"/>
                    </a:lnR>
                    <a:lnT w="12700" cap="flat" cmpd="sng" algn="ctr">
                      <a:solidFill>
                        <a:srgbClr val="607009"/>
                      </a:solidFill>
                      <a:prstDash val="solid"/>
                      <a:round/>
                      <a:headEnd type="none" w="med" len="med"/>
                      <a:tailEnd type="none" w="med" len="med"/>
                    </a:lnT>
                    <a:lnB w="12700" cap="flat" cmpd="sng" algn="ctr">
                      <a:solidFill>
                        <a:srgbClr val="607F09"/>
                      </a:solidFill>
                      <a:prstDash val="solid"/>
                      <a:round/>
                      <a:headEnd type="none" w="med" len="med"/>
                      <a:tailEnd type="none" w="med" len="med"/>
                    </a:lnB>
                    <a:noFill/>
                  </a:tcPr>
                </a:tc>
                <a:extLst>
                  <a:ext uri="{0D108BD9-81ED-4DB2-BD59-A6C34878D82A}">
                    <a16:rowId xmlns:a16="http://schemas.microsoft.com/office/drawing/2014/main" val="412040470"/>
                  </a:ext>
                </a:extLst>
              </a:tr>
              <a:tr h="1044757">
                <a:tc>
                  <a:txBody>
                    <a:bodyPr/>
                    <a:lstStyle/>
                    <a:p>
                      <a:pPr fontAlgn="base"/>
                      <a:r>
                        <a:rPr lang="en-IN" sz="2800" dirty="0">
                          <a:effectLst/>
                        </a:rPr>
                        <a:t>TC01</a:t>
                      </a:r>
                    </a:p>
                  </a:txBody>
                  <a:tcPr anchor="ctr">
                    <a:lnL w="12700" cap="flat" cmpd="sng" algn="ctr">
                      <a:solidFill>
                        <a:srgbClr val="E06909"/>
                      </a:solidFill>
                      <a:prstDash val="solid"/>
                      <a:round/>
                      <a:headEnd type="none" w="med" len="med"/>
                      <a:tailEnd type="none" w="med" len="med"/>
                    </a:lnL>
                    <a:lnR w="12700" cap="flat" cmpd="sng" algn="ctr">
                      <a:solidFill>
                        <a:srgbClr val="606909"/>
                      </a:solidFill>
                      <a:prstDash val="solid"/>
                      <a:round/>
                      <a:headEnd type="none" w="med" len="med"/>
                      <a:tailEnd type="none" w="med" len="med"/>
                    </a:lnR>
                    <a:lnT w="12700" cap="flat" cmpd="sng" algn="ctr">
                      <a:solidFill>
                        <a:srgbClr val="E06909"/>
                      </a:solidFill>
                      <a:prstDash val="solid"/>
                      <a:round/>
                      <a:headEnd type="none" w="med" len="med"/>
                      <a:tailEnd type="none" w="med" len="med"/>
                    </a:lnT>
                    <a:lnB w="12700" cap="flat" cmpd="sng" algn="ctr">
                      <a:solidFill>
                        <a:srgbClr val="E07209"/>
                      </a:solidFill>
                      <a:prstDash val="solid"/>
                      <a:round/>
                      <a:headEnd type="none" w="med" len="med"/>
                      <a:tailEnd type="none" w="med" len="med"/>
                    </a:lnB>
                    <a:noFill/>
                  </a:tcPr>
                </a:tc>
                <a:tc>
                  <a:txBody>
                    <a:bodyPr/>
                    <a:lstStyle/>
                    <a:p>
                      <a:pPr fontAlgn="base"/>
                      <a:r>
                        <a:rPr lang="en-IN" sz="2800" dirty="0">
                          <a:effectLst/>
                        </a:rPr>
                        <a:t>Upload Valid MRI Image</a:t>
                      </a:r>
                    </a:p>
                  </a:txBody>
                  <a:tcPr anchor="ctr">
                    <a:lnL w="12700" cap="flat" cmpd="sng" algn="ctr">
                      <a:solidFill>
                        <a:srgbClr val="606909"/>
                      </a:solidFill>
                      <a:prstDash val="solid"/>
                      <a:round/>
                      <a:headEnd type="none" w="med" len="med"/>
                      <a:tailEnd type="none" w="med" len="med"/>
                    </a:lnL>
                    <a:lnR w="12700" cap="flat" cmpd="sng" algn="ctr">
                      <a:solidFill>
                        <a:srgbClr val="606F09"/>
                      </a:solidFill>
                      <a:prstDash val="solid"/>
                      <a:round/>
                      <a:headEnd type="none" w="med" len="med"/>
                      <a:tailEnd type="none" w="med" len="med"/>
                    </a:lnR>
                    <a:lnT w="12700" cap="flat" cmpd="sng" algn="ctr">
                      <a:solidFill>
                        <a:srgbClr val="606909"/>
                      </a:solidFill>
                      <a:prstDash val="solid"/>
                      <a:round/>
                      <a:headEnd type="none" w="med" len="med"/>
                      <a:tailEnd type="none" w="med" len="med"/>
                    </a:lnT>
                    <a:lnB w="12700" cap="flat" cmpd="sng" algn="ctr">
                      <a:solidFill>
                        <a:srgbClr val="E07D09"/>
                      </a:solidFill>
                      <a:prstDash val="solid"/>
                      <a:round/>
                      <a:headEnd type="none" w="med" len="med"/>
                      <a:tailEnd type="none" w="med" len="med"/>
                    </a:lnB>
                    <a:noFill/>
                  </a:tcPr>
                </a:tc>
                <a:tc>
                  <a:txBody>
                    <a:bodyPr/>
                    <a:lstStyle/>
                    <a:p>
                      <a:pPr fontAlgn="base"/>
                      <a:r>
                        <a:rPr lang="en-US" sz="2800" dirty="0">
                          <a:effectLst/>
                        </a:rPr>
                        <a:t>Image displayed in preview section</a:t>
                      </a:r>
                    </a:p>
                  </a:txBody>
                  <a:tcPr anchor="ctr">
                    <a:lnL w="12700" cap="flat" cmpd="sng" algn="ctr">
                      <a:solidFill>
                        <a:srgbClr val="606F09"/>
                      </a:solidFill>
                      <a:prstDash val="solid"/>
                      <a:round/>
                      <a:headEnd type="none" w="med" len="med"/>
                      <a:tailEnd type="none" w="med" len="med"/>
                    </a:lnL>
                    <a:lnR w="12700" cap="flat" cmpd="sng" algn="ctr">
                      <a:solidFill>
                        <a:srgbClr val="A06809"/>
                      </a:solidFill>
                      <a:prstDash val="solid"/>
                      <a:round/>
                      <a:headEnd type="none" w="med" len="med"/>
                      <a:tailEnd type="none" w="med" len="med"/>
                    </a:lnR>
                    <a:lnT w="12700" cap="flat" cmpd="sng" algn="ctr">
                      <a:solidFill>
                        <a:srgbClr val="606F09"/>
                      </a:solidFill>
                      <a:prstDash val="solid"/>
                      <a:round/>
                      <a:headEnd type="none" w="med" len="med"/>
                      <a:tailEnd type="none" w="med" len="med"/>
                    </a:lnT>
                    <a:lnB w="12700" cap="flat" cmpd="sng" algn="ctr">
                      <a:solidFill>
                        <a:srgbClr val="607809"/>
                      </a:solidFill>
                      <a:prstDash val="solid"/>
                      <a:round/>
                      <a:headEnd type="none" w="med" len="med"/>
                      <a:tailEnd type="none" w="med" len="med"/>
                    </a:lnB>
                    <a:noFill/>
                  </a:tcPr>
                </a:tc>
                <a:tc>
                  <a:txBody>
                    <a:bodyPr/>
                    <a:lstStyle/>
                    <a:p>
                      <a:pPr fontAlgn="base"/>
                      <a:r>
                        <a:rPr lang="en-IN" sz="2800" dirty="0">
                          <a:effectLst/>
                        </a:rPr>
                        <a:t>Image displayed correctly</a:t>
                      </a:r>
                    </a:p>
                  </a:txBody>
                  <a:tcPr anchor="ctr">
                    <a:lnL w="12700" cap="flat" cmpd="sng" algn="ctr">
                      <a:solidFill>
                        <a:srgbClr val="A06809"/>
                      </a:solidFill>
                      <a:prstDash val="solid"/>
                      <a:round/>
                      <a:headEnd type="none" w="med" len="med"/>
                      <a:tailEnd type="none" w="med" len="med"/>
                    </a:lnL>
                    <a:lnR w="12700" cap="flat" cmpd="sng" algn="ctr">
                      <a:solidFill>
                        <a:srgbClr val="607F09"/>
                      </a:solidFill>
                      <a:prstDash val="solid"/>
                      <a:round/>
                      <a:headEnd type="none" w="med" len="med"/>
                      <a:tailEnd type="none" w="med" len="med"/>
                    </a:lnR>
                    <a:lnT w="12700" cap="flat" cmpd="sng" algn="ctr">
                      <a:solidFill>
                        <a:srgbClr val="A06809"/>
                      </a:solidFill>
                      <a:prstDash val="solid"/>
                      <a:round/>
                      <a:headEnd type="none" w="med" len="med"/>
                      <a:tailEnd type="none" w="med" len="med"/>
                    </a:lnT>
                    <a:lnB w="12700" cap="flat" cmpd="sng" algn="ctr">
                      <a:solidFill>
                        <a:srgbClr val="E07A09"/>
                      </a:solidFill>
                      <a:prstDash val="solid"/>
                      <a:round/>
                      <a:headEnd type="none" w="med" len="med"/>
                      <a:tailEnd type="none" w="med" len="med"/>
                    </a:lnB>
                    <a:noFill/>
                  </a:tcPr>
                </a:tc>
                <a:tc>
                  <a:txBody>
                    <a:bodyPr/>
                    <a:lstStyle/>
                    <a:p>
                      <a:pPr fontAlgn="base"/>
                      <a:r>
                        <a:rPr lang="en-IN" sz="2800" dirty="0">
                          <a:effectLst/>
                        </a:rPr>
                        <a:t>Pass</a:t>
                      </a:r>
                    </a:p>
                  </a:txBody>
                  <a:tcPr anchor="ctr">
                    <a:lnL w="12700" cap="flat" cmpd="sng" algn="ctr">
                      <a:solidFill>
                        <a:srgbClr val="607F09"/>
                      </a:solidFill>
                      <a:prstDash val="solid"/>
                      <a:round/>
                      <a:headEnd type="none" w="med" len="med"/>
                      <a:tailEnd type="none" w="med" len="med"/>
                    </a:lnL>
                    <a:lnR w="12700" cap="flat" cmpd="sng" algn="ctr">
                      <a:solidFill>
                        <a:srgbClr val="607F09"/>
                      </a:solidFill>
                      <a:prstDash val="solid"/>
                      <a:round/>
                      <a:headEnd type="none" w="med" len="med"/>
                      <a:tailEnd type="none" w="med" len="med"/>
                    </a:lnR>
                    <a:lnT w="12700" cap="flat" cmpd="sng" algn="ctr">
                      <a:solidFill>
                        <a:srgbClr val="607F09"/>
                      </a:solidFill>
                      <a:prstDash val="solid"/>
                      <a:round/>
                      <a:headEnd type="none" w="med" len="med"/>
                      <a:tailEnd type="none" w="med" len="med"/>
                    </a:lnT>
                    <a:lnB w="12700" cap="flat" cmpd="sng" algn="ctr">
                      <a:solidFill>
                        <a:srgbClr val="A08509"/>
                      </a:solidFill>
                      <a:prstDash val="solid"/>
                      <a:round/>
                      <a:headEnd type="none" w="med" len="med"/>
                      <a:tailEnd type="none" w="med" len="med"/>
                    </a:lnB>
                    <a:noFill/>
                  </a:tcPr>
                </a:tc>
                <a:extLst>
                  <a:ext uri="{0D108BD9-81ED-4DB2-BD59-A6C34878D82A}">
                    <a16:rowId xmlns:a16="http://schemas.microsoft.com/office/drawing/2014/main" val="3229763184"/>
                  </a:ext>
                </a:extLst>
              </a:tr>
              <a:tr h="1421317">
                <a:tc>
                  <a:txBody>
                    <a:bodyPr/>
                    <a:lstStyle/>
                    <a:p>
                      <a:pPr fontAlgn="base"/>
                      <a:r>
                        <a:rPr lang="en-IN" sz="2800" dirty="0">
                          <a:effectLst/>
                        </a:rPr>
                        <a:t>TC02</a:t>
                      </a:r>
                    </a:p>
                  </a:txBody>
                  <a:tcPr anchor="ctr">
                    <a:lnL w="12700" cap="flat" cmpd="sng" algn="ctr">
                      <a:solidFill>
                        <a:srgbClr val="E07209"/>
                      </a:solidFill>
                      <a:prstDash val="solid"/>
                      <a:round/>
                      <a:headEnd type="none" w="med" len="med"/>
                      <a:tailEnd type="none" w="med" len="med"/>
                    </a:lnL>
                    <a:lnR w="12700" cap="flat" cmpd="sng" algn="ctr">
                      <a:solidFill>
                        <a:srgbClr val="E07D09"/>
                      </a:solidFill>
                      <a:prstDash val="solid"/>
                      <a:round/>
                      <a:headEnd type="none" w="med" len="med"/>
                      <a:tailEnd type="none" w="med" len="med"/>
                    </a:lnR>
                    <a:lnT w="12700" cap="flat" cmpd="sng" algn="ctr">
                      <a:solidFill>
                        <a:srgbClr val="E07209"/>
                      </a:solidFill>
                      <a:prstDash val="solid"/>
                      <a:round/>
                      <a:headEnd type="none" w="med" len="med"/>
                      <a:tailEnd type="none" w="med" len="med"/>
                    </a:lnT>
                    <a:lnB w="12700" cap="flat" cmpd="sng" algn="ctr">
                      <a:solidFill>
                        <a:srgbClr val="507300"/>
                      </a:solidFill>
                      <a:prstDash val="solid"/>
                      <a:round/>
                      <a:headEnd type="none" w="med" len="med"/>
                      <a:tailEnd type="none" w="med" len="med"/>
                    </a:lnB>
                    <a:noFill/>
                  </a:tcPr>
                </a:tc>
                <a:tc>
                  <a:txBody>
                    <a:bodyPr/>
                    <a:lstStyle/>
                    <a:p>
                      <a:pPr fontAlgn="base"/>
                      <a:r>
                        <a:rPr lang="en-IN" sz="2800" dirty="0">
                          <a:effectLst/>
                        </a:rPr>
                        <a:t>Upload Invalid File Format</a:t>
                      </a:r>
                    </a:p>
                  </a:txBody>
                  <a:tcPr anchor="ctr">
                    <a:lnL w="12700" cap="flat" cmpd="sng" algn="ctr">
                      <a:solidFill>
                        <a:srgbClr val="E07D09"/>
                      </a:solidFill>
                      <a:prstDash val="solid"/>
                      <a:round/>
                      <a:headEnd type="none" w="med" len="med"/>
                      <a:tailEnd type="none" w="med" len="med"/>
                    </a:lnL>
                    <a:lnR w="12700" cap="flat" cmpd="sng" algn="ctr">
                      <a:solidFill>
                        <a:srgbClr val="607809"/>
                      </a:solidFill>
                      <a:prstDash val="solid"/>
                      <a:round/>
                      <a:headEnd type="none" w="med" len="med"/>
                      <a:tailEnd type="none" w="med" len="med"/>
                    </a:lnR>
                    <a:lnT w="12700" cap="flat" cmpd="sng" algn="ctr">
                      <a:solidFill>
                        <a:srgbClr val="E07D09"/>
                      </a:solidFill>
                      <a:prstDash val="solid"/>
                      <a:round/>
                      <a:headEnd type="none" w="med" len="med"/>
                      <a:tailEnd type="none" w="med" len="med"/>
                    </a:lnT>
                    <a:lnB w="12700" cap="flat" cmpd="sng" algn="ctr">
                      <a:solidFill>
                        <a:srgbClr val="507300"/>
                      </a:solidFill>
                      <a:prstDash val="solid"/>
                      <a:round/>
                      <a:headEnd type="none" w="med" len="med"/>
                      <a:tailEnd type="none" w="med" len="med"/>
                    </a:lnB>
                    <a:noFill/>
                  </a:tcPr>
                </a:tc>
                <a:tc>
                  <a:txBody>
                    <a:bodyPr/>
                    <a:lstStyle/>
                    <a:p>
                      <a:pPr fontAlgn="base"/>
                      <a:r>
                        <a:rPr lang="en-US" sz="2800" dirty="0">
                          <a:effectLst/>
                        </a:rPr>
                        <a:t>System shows error: “Unsupported file format”</a:t>
                      </a:r>
                    </a:p>
                  </a:txBody>
                  <a:tcPr anchor="ctr">
                    <a:lnL w="12700" cap="flat" cmpd="sng" algn="ctr">
                      <a:solidFill>
                        <a:srgbClr val="607809"/>
                      </a:solidFill>
                      <a:prstDash val="solid"/>
                      <a:round/>
                      <a:headEnd type="none" w="med" len="med"/>
                      <a:tailEnd type="none" w="med" len="med"/>
                    </a:lnL>
                    <a:lnR w="12700" cap="flat" cmpd="sng" algn="ctr">
                      <a:solidFill>
                        <a:srgbClr val="E07A09"/>
                      </a:solidFill>
                      <a:prstDash val="solid"/>
                      <a:round/>
                      <a:headEnd type="none" w="med" len="med"/>
                      <a:tailEnd type="none" w="med" len="med"/>
                    </a:lnR>
                    <a:lnT w="12700" cap="flat" cmpd="sng" algn="ctr">
                      <a:solidFill>
                        <a:srgbClr val="607809"/>
                      </a:solidFill>
                      <a:prstDash val="solid"/>
                      <a:round/>
                      <a:headEnd type="none" w="med" len="med"/>
                      <a:tailEnd type="none" w="med" len="med"/>
                    </a:lnT>
                    <a:lnB w="12700" cap="flat" cmpd="sng" algn="ctr">
                      <a:solidFill>
                        <a:srgbClr val="507300"/>
                      </a:solidFill>
                      <a:prstDash val="solid"/>
                      <a:round/>
                      <a:headEnd type="none" w="med" len="med"/>
                      <a:tailEnd type="none" w="med" len="med"/>
                    </a:lnB>
                    <a:noFill/>
                  </a:tcPr>
                </a:tc>
                <a:tc>
                  <a:txBody>
                    <a:bodyPr/>
                    <a:lstStyle/>
                    <a:p>
                      <a:pPr fontAlgn="base"/>
                      <a:r>
                        <a:rPr lang="en-IN" sz="2800">
                          <a:effectLst/>
                        </a:rPr>
                        <a:t>Appropriate error message shown</a:t>
                      </a:r>
                    </a:p>
                  </a:txBody>
                  <a:tcPr anchor="ctr">
                    <a:lnL w="12700" cap="flat" cmpd="sng" algn="ctr">
                      <a:solidFill>
                        <a:srgbClr val="E07A09"/>
                      </a:solidFill>
                      <a:prstDash val="solid"/>
                      <a:round/>
                      <a:headEnd type="none" w="med" len="med"/>
                      <a:tailEnd type="none" w="med" len="med"/>
                    </a:lnL>
                    <a:lnR w="12700" cap="flat" cmpd="sng" algn="ctr">
                      <a:solidFill>
                        <a:srgbClr val="A08509"/>
                      </a:solidFill>
                      <a:prstDash val="solid"/>
                      <a:round/>
                      <a:headEnd type="none" w="med" len="med"/>
                      <a:tailEnd type="none" w="med" len="med"/>
                    </a:lnR>
                    <a:lnT w="12700" cap="flat" cmpd="sng" algn="ctr">
                      <a:solidFill>
                        <a:srgbClr val="E07A09"/>
                      </a:solidFill>
                      <a:prstDash val="solid"/>
                      <a:round/>
                      <a:headEnd type="none" w="med" len="med"/>
                      <a:tailEnd type="none" w="med" len="med"/>
                    </a:lnT>
                    <a:lnB w="12700" cap="flat" cmpd="sng" algn="ctr">
                      <a:solidFill>
                        <a:srgbClr val="507300"/>
                      </a:solidFill>
                      <a:prstDash val="solid"/>
                      <a:round/>
                      <a:headEnd type="none" w="med" len="med"/>
                      <a:tailEnd type="none" w="med" len="med"/>
                    </a:lnB>
                    <a:noFill/>
                  </a:tcPr>
                </a:tc>
                <a:tc>
                  <a:txBody>
                    <a:bodyPr/>
                    <a:lstStyle/>
                    <a:p>
                      <a:pPr fontAlgn="base"/>
                      <a:r>
                        <a:rPr lang="en-IN" sz="2800">
                          <a:effectLst/>
                        </a:rPr>
                        <a:t>Pass</a:t>
                      </a:r>
                    </a:p>
                  </a:txBody>
                  <a:tcPr anchor="ctr">
                    <a:lnL w="12700" cap="flat" cmpd="sng" algn="ctr">
                      <a:solidFill>
                        <a:srgbClr val="A08509"/>
                      </a:solidFill>
                      <a:prstDash val="solid"/>
                      <a:round/>
                      <a:headEnd type="none" w="med" len="med"/>
                      <a:tailEnd type="none" w="med" len="med"/>
                    </a:lnL>
                    <a:lnR w="12700" cap="flat" cmpd="sng" algn="ctr">
                      <a:solidFill>
                        <a:srgbClr val="A08509"/>
                      </a:solidFill>
                      <a:prstDash val="solid"/>
                      <a:round/>
                      <a:headEnd type="none" w="med" len="med"/>
                      <a:tailEnd type="none" w="med" len="med"/>
                    </a:lnR>
                    <a:lnT w="12700" cap="flat" cmpd="sng" algn="ctr">
                      <a:solidFill>
                        <a:srgbClr val="A08509"/>
                      </a:solidFill>
                      <a:prstDash val="solid"/>
                      <a:round/>
                      <a:headEnd type="none" w="med" len="med"/>
                      <a:tailEnd type="none" w="med" len="med"/>
                    </a:lnT>
                    <a:lnB w="12700" cap="flat" cmpd="sng" algn="ctr">
                      <a:solidFill>
                        <a:srgbClr val="507300"/>
                      </a:solidFill>
                      <a:prstDash val="solid"/>
                      <a:round/>
                      <a:headEnd type="none" w="med" len="med"/>
                      <a:tailEnd type="none" w="med" len="med"/>
                    </a:lnB>
                    <a:noFill/>
                  </a:tcPr>
                </a:tc>
                <a:extLst>
                  <a:ext uri="{0D108BD9-81ED-4DB2-BD59-A6C34878D82A}">
                    <a16:rowId xmlns:a16="http://schemas.microsoft.com/office/drawing/2014/main" val="2236687471"/>
                  </a:ext>
                </a:extLst>
              </a:tr>
              <a:tr h="1121261">
                <a:tc>
                  <a:txBody>
                    <a:bodyPr/>
                    <a:lstStyle/>
                    <a:p>
                      <a:pPr fontAlgn="base"/>
                      <a:r>
                        <a:rPr lang="en-IN" sz="2800" dirty="0">
                          <a:effectLst/>
                        </a:rPr>
                        <a:t>TC03</a:t>
                      </a:r>
                    </a:p>
                  </a:txBody>
                  <a:tcPr marB="182880" anchor="ctr">
                    <a:lnL w="12700" cap="flat" cmpd="sng" algn="ctr">
                      <a:solidFill>
                        <a:srgbClr val="507300"/>
                      </a:solidFill>
                      <a:prstDash val="solid"/>
                      <a:round/>
                      <a:headEnd type="none" w="med" len="med"/>
                      <a:tailEnd type="none" w="med" len="med"/>
                    </a:lnL>
                    <a:lnR w="12700" cap="flat" cmpd="sng" algn="ctr">
                      <a:solidFill>
                        <a:srgbClr val="507300"/>
                      </a:solidFill>
                      <a:prstDash val="solid"/>
                      <a:round/>
                      <a:headEnd type="none" w="med" len="med"/>
                      <a:tailEnd type="none" w="med" len="med"/>
                    </a:lnR>
                    <a:lnT w="12700" cap="flat" cmpd="sng" algn="ctr">
                      <a:solidFill>
                        <a:srgbClr val="507300"/>
                      </a:solidFill>
                      <a:prstDash val="solid"/>
                      <a:round/>
                      <a:headEnd type="none" w="med" len="med"/>
                      <a:tailEnd type="none" w="med" len="med"/>
                    </a:lnT>
                    <a:lnB w="12700" cap="flat" cmpd="sng" algn="ctr">
                      <a:solidFill>
                        <a:srgbClr val="507300"/>
                      </a:solidFill>
                      <a:prstDash val="solid"/>
                      <a:round/>
                      <a:headEnd type="none" w="med" len="med"/>
                      <a:tailEnd type="none" w="med" len="med"/>
                    </a:lnB>
                    <a:noFill/>
                  </a:tcPr>
                </a:tc>
                <a:tc>
                  <a:txBody>
                    <a:bodyPr/>
                    <a:lstStyle/>
                    <a:p>
                      <a:pPr fontAlgn="base"/>
                      <a:r>
                        <a:rPr lang="en-US" sz="2800" dirty="0">
                          <a:effectLst/>
                        </a:rPr>
                        <a:t>Upload with No File Selected</a:t>
                      </a:r>
                    </a:p>
                  </a:txBody>
                  <a:tcPr marB="182880" anchor="ctr">
                    <a:lnL w="12700" cap="flat" cmpd="sng" algn="ctr">
                      <a:solidFill>
                        <a:srgbClr val="507300"/>
                      </a:solidFill>
                      <a:prstDash val="solid"/>
                      <a:round/>
                      <a:headEnd type="none" w="med" len="med"/>
                      <a:tailEnd type="none" w="med" len="med"/>
                    </a:lnL>
                    <a:lnR w="12700" cap="flat" cmpd="sng" algn="ctr">
                      <a:solidFill>
                        <a:srgbClr val="507300"/>
                      </a:solidFill>
                      <a:prstDash val="solid"/>
                      <a:round/>
                      <a:headEnd type="none" w="med" len="med"/>
                      <a:tailEnd type="none" w="med" len="med"/>
                    </a:lnR>
                    <a:lnT w="12700" cap="flat" cmpd="sng" algn="ctr">
                      <a:solidFill>
                        <a:srgbClr val="507300"/>
                      </a:solidFill>
                      <a:prstDash val="solid"/>
                      <a:round/>
                      <a:headEnd type="none" w="med" len="med"/>
                      <a:tailEnd type="none" w="med" len="med"/>
                    </a:lnT>
                    <a:lnB w="12700" cap="flat" cmpd="sng" algn="ctr">
                      <a:solidFill>
                        <a:srgbClr val="507300"/>
                      </a:solidFill>
                      <a:prstDash val="solid"/>
                      <a:round/>
                      <a:headEnd type="none" w="med" len="med"/>
                      <a:tailEnd type="none" w="med" len="med"/>
                    </a:lnB>
                    <a:noFill/>
                  </a:tcPr>
                </a:tc>
                <a:tc>
                  <a:txBody>
                    <a:bodyPr/>
                    <a:lstStyle/>
                    <a:p>
                      <a:pPr fontAlgn="base"/>
                      <a:r>
                        <a:rPr lang="en-US" sz="2800" dirty="0">
                          <a:effectLst/>
                        </a:rPr>
                        <a:t>Prompt: “Please select an image”</a:t>
                      </a:r>
                    </a:p>
                  </a:txBody>
                  <a:tcPr marB="182880" anchor="ctr">
                    <a:lnL w="12700" cap="flat" cmpd="sng" algn="ctr">
                      <a:solidFill>
                        <a:srgbClr val="507300"/>
                      </a:solidFill>
                      <a:prstDash val="solid"/>
                      <a:round/>
                      <a:headEnd type="none" w="med" len="med"/>
                      <a:tailEnd type="none" w="med" len="med"/>
                    </a:lnL>
                    <a:lnR w="12700" cap="flat" cmpd="sng" algn="ctr">
                      <a:solidFill>
                        <a:srgbClr val="507300"/>
                      </a:solidFill>
                      <a:prstDash val="solid"/>
                      <a:round/>
                      <a:headEnd type="none" w="med" len="med"/>
                      <a:tailEnd type="none" w="med" len="med"/>
                    </a:lnR>
                    <a:lnT w="12700" cap="flat" cmpd="sng" algn="ctr">
                      <a:solidFill>
                        <a:srgbClr val="507300"/>
                      </a:solidFill>
                      <a:prstDash val="solid"/>
                      <a:round/>
                      <a:headEnd type="none" w="med" len="med"/>
                      <a:tailEnd type="none" w="med" len="med"/>
                    </a:lnT>
                    <a:lnB w="12700" cap="flat" cmpd="sng" algn="ctr">
                      <a:solidFill>
                        <a:srgbClr val="507300"/>
                      </a:solidFill>
                      <a:prstDash val="solid"/>
                      <a:round/>
                      <a:headEnd type="none" w="med" len="med"/>
                      <a:tailEnd type="none" w="med" len="med"/>
                    </a:lnB>
                    <a:noFill/>
                  </a:tcPr>
                </a:tc>
                <a:tc>
                  <a:txBody>
                    <a:bodyPr/>
                    <a:lstStyle/>
                    <a:p>
                      <a:pPr fontAlgn="base"/>
                      <a:r>
                        <a:rPr lang="en-IN" sz="2800">
                          <a:effectLst/>
                        </a:rPr>
                        <a:t>Prompt shown</a:t>
                      </a:r>
                    </a:p>
                  </a:txBody>
                  <a:tcPr marB="182880" anchor="ctr">
                    <a:lnL w="12700" cap="flat" cmpd="sng" algn="ctr">
                      <a:solidFill>
                        <a:srgbClr val="507300"/>
                      </a:solidFill>
                      <a:prstDash val="solid"/>
                      <a:round/>
                      <a:headEnd type="none" w="med" len="med"/>
                      <a:tailEnd type="none" w="med" len="med"/>
                    </a:lnL>
                    <a:lnR w="12700" cap="flat" cmpd="sng" algn="ctr">
                      <a:solidFill>
                        <a:srgbClr val="507300"/>
                      </a:solidFill>
                      <a:prstDash val="solid"/>
                      <a:round/>
                      <a:headEnd type="none" w="med" len="med"/>
                      <a:tailEnd type="none" w="med" len="med"/>
                    </a:lnR>
                    <a:lnT w="12700" cap="flat" cmpd="sng" algn="ctr">
                      <a:solidFill>
                        <a:srgbClr val="507300"/>
                      </a:solidFill>
                      <a:prstDash val="solid"/>
                      <a:round/>
                      <a:headEnd type="none" w="med" len="med"/>
                      <a:tailEnd type="none" w="med" len="med"/>
                    </a:lnT>
                    <a:lnB w="12700" cap="flat" cmpd="sng" algn="ctr">
                      <a:solidFill>
                        <a:srgbClr val="507300"/>
                      </a:solidFill>
                      <a:prstDash val="solid"/>
                      <a:round/>
                      <a:headEnd type="none" w="med" len="med"/>
                      <a:tailEnd type="none" w="med" len="med"/>
                    </a:lnB>
                    <a:noFill/>
                  </a:tcPr>
                </a:tc>
                <a:tc>
                  <a:txBody>
                    <a:bodyPr/>
                    <a:lstStyle/>
                    <a:p>
                      <a:pPr fontAlgn="base"/>
                      <a:r>
                        <a:rPr lang="en-IN" sz="2800" dirty="0">
                          <a:effectLst/>
                        </a:rPr>
                        <a:t>Pass</a:t>
                      </a:r>
                    </a:p>
                  </a:txBody>
                  <a:tcPr marB="182880" anchor="ctr">
                    <a:lnL w="12700" cap="flat" cmpd="sng" algn="ctr">
                      <a:solidFill>
                        <a:srgbClr val="507300"/>
                      </a:solidFill>
                      <a:prstDash val="solid"/>
                      <a:round/>
                      <a:headEnd type="none" w="med" len="med"/>
                      <a:tailEnd type="none" w="med" len="med"/>
                    </a:lnL>
                    <a:lnR w="12700" cap="flat" cmpd="sng" algn="ctr">
                      <a:solidFill>
                        <a:srgbClr val="507300"/>
                      </a:solidFill>
                      <a:prstDash val="solid"/>
                      <a:round/>
                      <a:headEnd type="none" w="med" len="med"/>
                      <a:tailEnd type="none" w="med" len="med"/>
                    </a:lnR>
                    <a:lnT w="12700" cap="flat" cmpd="sng" algn="ctr">
                      <a:solidFill>
                        <a:srgbClr val="507300"/>
                      </a:solidFill>
                      <a:prstDash val="solid"/>
                      <a:round/>
                      <a:headEnd type="none" w="med" len="med"/>
                      <a:tailEnd type="none" w="med" len="med"/>
                    </a:lnT>
                    <a:lnB w="12700" cap="flat" cmpd="sng" algn="ctr">
                      <a:solidFill>
                        <a:srgbClr val="507300"/>
                      </a:solidFill>
                      <a:prstDash val="solid"/>
                      <a:round/>
                      <a:headEnd type="none" w="med" len="med"/>
                      <a:tailEnd type="none" w="med" len="med"/>
                    </a:lnB>
                    <a:noFill/>
                  </a:tcPr>
                </a:tc>
                <a:extLst>
                  <a:ext uri="{0D108BD9-81ED-4DB2-BD59-A6C34878D82A}">
                    <a16:rowId xmlns:a16="http://schemas.microsoft.com/office/drawing/2014/main" val="4217814166"/>
                  </a:ext>
                </a:extLst>
              </a:tr>
            </a:tbl>
          </a:graphicData>
        </a:graphic>
      </p:graphicFrame>
      <p:sp>
        <p:nvSpPr>
          <p:cNvPr id="18" name="TextBox 17">
            <a:extLst>
              <a:ext uri="{FF2B5EF4-FFF2-40B4-BE49-F238E27FC236}">
                <a16:creationId xmlns:a16="http://schemas.microsoft.com/office/drawing/2014/main" id="{6C8090C4-DBAE-F855-F92E-C3912DCB87C1}"/>
              </a:ext>
            </a:extLst>
          </p:cNvPr>
          <p:cNvSpPr txBox="1"/>
          <p:nvPr/>
        </p:nvSpPr>
        <p:spPr>
          <a:xfrm>
            <a:off x="121920" y="1980645"/>
            <a:ext cx="8823960" cy="584775"/>
          </a:xfrm>
          <a:prstGeom prst="rect">
            <a:avLst/>
          </a:prstGeom>
          <a:noFill/>
        </p:spPr>
        <p:txBody>
          <a:bodyPr wrap="square" rtlCol="0">
            <a:spAutoFit/>
          </a:bodyPr>
          <a:lstStyle/>
          <a:p>
            <a:r>
              <a:rPr lang="en-US" altLang="en-US" sz="3200" b="1" dirty="0">
                <a:latin typeface="ui-sans-serif"/>
              </a:rPr>
              <a:t>Test Case – Image Upload &amp; Preprocessing</a:t>
            </a:r>
            <a:endParaRPr lang="en-IN" sz="3200" dirty="0"/>
          </a:p>
        </p:txBody>
      </p:sp>
      <p:pic>
        <p:nvPicPr>
          <p:cNvPr id="19" name="Picture 18">
            <a:extLst>
              <a:ext uri="{FF2B5EF4-FFF2-40B4-BE49-F238E27FC236}">
                <a16:creationId xmlns:a16="http://schemas.microsoft.com/office/drawing/2014/main" id="{7ABE259D-32BB-FACF-BDC5-7997FC1C48E4}"/>
              </a:ext>
            </a:extLst>
          </p:cNvPr>
          <p:cNvPicPr>
            <a:picLocks noChangeAspect="1"/>
          </p:cNvPicPr>
          <p:nvPr/>
        </p:nvPicPr>
        <p:blipFill>
          <a:blip r:embed="rId2"/>
          <a:stretch>
            <a:fillRect/>
          </a:stretch>
        </p:blipFill>
        <p:spPr>
          <a:xfrm>
            <a:off x="121920" y="106590"/>
            <a:ext cx="7681626" cy="1036410"/>
          </a:xfrm>
          <a:prstGeom prst="rect">
            <a:avLst/>
          </a:prstGeom>
        </p:spPr>
      </p:pic>
      <p:sp>
        <p:nvSpPr>
          <p:cNvPr id="20" name="TextBox 19">
            <a:extLst>
              <a:ext uri="{FF2B5EF4-FFF2-40B4-BE49-F238E27FC236}">
                <a16:creationId xmlns:a16="http://schemas.microsoft.com/office/drawing/2014/main" id="{28D5C5D9-E197-033D-8AFD-4D523D6B6FF5}"/>
              </a:ext>
            </a:extLst>
          </p:cNvPr>
          <p:cNvSpPr txBox="1"/>
          <p:nvPr/>
        </p:nvSpPr>
        <p:spPr>
          <a:xfrm>
            <a:off x="274320" y="240074"/>
            <a:ext cx="5715000" cy="769441"/>
          </a:xfrm>
          <a:prstGeom prst="rect">
            <a:avLst/>
          </a:prstGeom>
          <a:noFill/>
        </p:spPr>
        <p:txBody>
          <a:bodyPr wrap="square" rtlCol="0">
            <a:spAutoFit/>
          </a:bodyPr>
          <a:lstStyle/>
          <a:p>
            <a:r>
              <a:rPr lang="en-US" sz="4400" b="1" dirty="0">
                <a:solidFill>
                  <a:schemeClr val="bg1"/>
                </a:solidFill>
              </a:rPr>
              <a:t>Test Cases</a:t>
            </a:r>
            <a:endParaRPr lang="en-IN" sz="4400" b="1" dirty="0">
              <a:solidFill>
                <a:schemeClr val="bg1"/>
              </a:solidFill>
            </a:endParaRPr>
          </a:p>
        </p:txBody>
      </p:sp>
    </p:spTree>
    <p:extLst>
      <p:ext uri="{BB962C8B-B14F-4D97-AF65-F5344CB8AC3E}">
        <p14:creationId xmlns:p14="http://schemas.microsoft.com/office/powerpoint/2010/main" val="504564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C02A-0990-7E08-96F1-672F8017BC50}"/>
              </a:ext>
            </a:extLst>
          </p:cNvPr>
          <p:cNvSpPr>
            <a:spLocks noGrp="1"/>
          </p:cNvSpPr>
          <p:nvPr>
            <p:ph type="title"/>
          </p:nvPr>
        </p:nvSpPr>
        <p:spPr>
          <a:xfrm>
            <a:off x="167640" y="121920"/>
            <a:ext cx="17891400" cy="1021080"/>
          </a:xfrm>
        </p:spPr>
        <p:txBody>
          <a:bodyPr/>
          <a:lstStyle/>
          <a:p>
            <a:endParaRPr lang="en-IN" dirty="0"/>
          </a:p>
        </p:txBody>
      </p:sp>
      <p:pic>
        <p:nvPicPr>
          <p:cNvPr id="4" name="Picture 3">
            <a:extLst>
              <a:ext uri="{FF2B5EF4-FFF2-40B4-BE49-F238E27FC236}">
                <a16:creationId xmlns:a16="http://schemas.microsoft.com/office/drawing/2014/main" id="{859C5DC9-9665-ECD5-5B62-249CB14050A4}"/>
              </a:ext>
            </a:extLst>
          </p:cNvPr>
          <p:cNvPicPr>
            <a:picLocks noChangeAspect="1"/>
          </p:cNvPicPr>
          <p:nvPr/>
        </p:nvPicPr>
        <p:blipFill>
          <a:blip r:embed="rId2"/>
          <a:stretch>
            <a:fillRect/>
          </a:stretch>
        </p:blipFill>
        <p:spPr>
          <a:xfrm>
            <a:off x="121920" y="106590"/>
            <a:ext cx="7681626" cy="1036410"/>
          </a:xfrm>
          <a:prstGeom prst="rect">
            <a:avLst/>
          </a:prstGeom>
        </p:spPr>
      </p:pic>
      <p:sp>
        <p:nvSpPr>
          <p:cNvPr id="6" name="TextBox 5">
            <a:extLst>
              <a:ext uri="{FF2B5EF4-FFF2-40B4-BE49-F238E27FC236}">
                <a16:creationId xmlns:a16="http://schemas.microsoft.com/office/drawing/2014/main" id="{88F55600-75EC-8008-A534-D186FCFF0477}"/>
              </a:ext>
            </a:extLst>
          </p:cNvPr>
          <p:cNvSpPr txBox="1"/>
          <p:nvPr/>
        </p:nvSpPr>
        <p:spPr>
          <a:xfrm>
            <a:off x="167640" y="235594"/>
            <a:ext cx="5943600" cy="1046440"/>
          </a:xfrm>
          <a:prstGeom prst="rect">
            <a:avLst/>
          </a:prstGeom>
          <a:noFill/>
        </p:spPr>
        <p:txBody>
          <a:bodyPr wrap="square" rtlCol="0">
            <a:spAutoFit/>
          </a:bodyPr>
          <a:lstStyle/>
          <a:p>
            <a:r>
              <a:rPr lang="en-US" sz="4400" b="1" dirty="0">
                <a:solidFill>
                  <a:schemeClr val="bg1"/>
                </a:solidFill>
              </a:rPr>
              <a:t>Test Cases</a:t>
            </a:r>
            <a:endParaRPr lang="en-IN" sz="4400" b="1" dirty="0">
              <a:solidFill>
                <a:schemeClr val="bg1"/>
              </a:solidFill>
            </a:endParaRPr>
          </a:p>
          <a:p>
            <a:endParaRPr lang="en-IN" dirty="0"/>
          </a:p>
        </p:txBody>
      </p:sp>
      <p:sp>
        <p:nvSpPr>
          <p:cNvPr id="7" name="TextBox 6">
            <a:extLst>
              <a:ext uri="{FF2B5EF4-FFF2-40B4-BE49-F238E27FC236}">
                <a16:creationId xmlns:a16="http://schemas.microsoft.com/office/drawing/2014/main" id="{F3B37B56-FBC8-8722-1F45-CE862803EFF7}"/>
              </a:ext>
            </a:extLst>
          </p:cNvPr>
          <p:cNvSpPr txBox="1"/>
          <p:nvPr/>
        </p:nvSpPr>
        <p:spPr>
          <a:xfrm>
            <a:off x="60960" y="1336995"/>
            <a:ext cx="10530840" cy="861774"/>
          </a:xfrm>
          <a:prstGeom prst="rect">
            <a:avLst/>
          </a:prstGeom>
          <a:noFill/>
        </p:spPr>
        <p:txBody>
          <a:bodyPr wrap="square" rtlCol="0">
            <a:spAutoFit/>
          </a:bodyPr>
          <a:lstStyle/>
          <a:p>
            <a:r>
              <a:rPr lang="en-US" sz="3200" b="1" dirty="0"/>
              <a:t>Test Case – Tumor Classification and Segmentation</a:t>
            </a:r>
          </a:p>
          <a:p>
            <a:endParaRPr lang="en-IN" dirty="0"/>
          </a:p>
        </p:txBody>
      </p:sp>
      <p:graphicFrame>
        <p:nvGraphicFramePr>
          <p:cNvPr id="8" name="Table 7">
            <a:extLst>
              <a:ext uri="{FF2B5EF4-FFF2-40B4-BE49-F238E27FC236}">
                <a16:creationId xmlns:a16="http://schemas.microsoft.com/office/drawing/2014/main" id="{6CDAB679-DC68-CF5E-C7DE-9D029E9D2D15}"/>
              </a:ext>
            </a:extLst>
          </p:cNvPr>
          <p:cNvGraphicFramePr>
            <a:graphicFrameLocks noGrp="1"/>
          </p:cNvGraphicFramePr>
          <p:nvPr>
            <p:extLst>
              <p:ext uri="{D42A27DB-BD31-4B8C-83A1-F6EECF244321}">
                <p14:modId xmlns:p14="http://schemas.microsoft.com/office/powerpoint/2010/main" val="805129857"/>
              </p:ext>
            </p:extLst>
          </p:nvPr>
        </p:nvGraphicFramePr>
        <p:xfrm>
          <a:off x="167633" y="1983334"/>
          <a:ext cx="17708881" cy="4405172"/>
        </p:xfrm>
        <a:graphic>
          <a:graphicData uri="http://schemas.openxmlformats.org/drawingml/2006/table">
            <a:tbl>
              <a:tblPr/>
              <a:tblGrid>
                <a:gridCol w="1631620">
                  <a:extLst>
                    <a:ext uri="{9D8B030D-6E8A-4147-A177-3AD203B41FA5}">
                      <a16:colId xmlns:a16="http://schemas.microsoft.com/office/drawing/2014/main" val="2422908003"/>
                    </a:ext>
                  </a:extLst>
                </a:gridCol>
                <a:gridCol w="3636618">
                  <a:extLst>
                    <a:ext uri="{9D8B030D-6E8A-4147-A177-3AD203B41FA5}">
                      <a16:colId xmlns:a16="http://schemas.microsoft.com/office/drawing/2014/main" val="3972073618"/>
                    </a:ext>
                  </a:extLst>
                </a:gridCol>
                <a:gridCol w="5277843">
                  <a:extLst>
                    <a:ext uri="{9D8B030D-6E8A-4147-A177-3AD203B41FA5}">
                      <a16:colId xmlns:a16="http://schemas.microsoft.com/office/drawing/2014/main" val="4023315867"/>
                    </a:ext>
                  </a:extLst>
                </a:gridCol>
                <a:gridCol w="5151120">
                  <a:extLst>
                    <a:ext uri="{9D8B030D-6E8A-4147-A177-3AD203B41FA5}">
                      <a16:colId xmlns:a16="http://schemas.microsoft.com/office/drawing/2014/main" val="3642931078"/>
                    </a:ext>
                  </a:extLst>
                </a:gridCol>
                <a:gridCol w="2011680">
                  <a:extLst>
                    <a:ext uri="{9D8B030D-6E8A-4147-A177-3AD203B41FA5}">
                      <a16:colId xmlns:a16="http://schemas.microsoft.com/office/drawing/2014/main" val="1641577363"/>
                    </a:ext>
                  </a:extLst>
                </a:gridCol>
              </a:tblGrid>
              <a:tr h="579932">
                <a:tc>
                  <a:txBody>
                    <a:bodyPr/>
                    <a:lstStyle/>
                    <a:p>
                      <a:pPr fontAlgn="b">
                        <a:lnSpc>
                          <a:spcPts val="1200"/>
                        </a:lnSpc>
                      </a:pPr>
                      <a:r>
                        <a:rPr lang="en-IN" sz="3200" b="1" dirty="0">
                          <a:solidFill>
                            <a:schemeClr val="tx1"/>
                          </a:solidFill>
                          <a:effectLst/>
                        </a:rPr>
                        <a:t>TCID</a:t>
                      </a:r>
                    </a:p>
                  </a:txBody>
                  <a:tcPr anchor="b">
                    <a:lnL w="12700" cap="flat" cmpd="sng" algn="ctr">
                      <a:solidFill>
                        <a:srgbClr val="509319"/>
                      </a:solidFill>
                      <a:prstDash val="solid"/>
                      <a:round/>
                      <a:headEnd type="none" w="med" len="med"/>
                      <a:tailEnd type="none" w="med" len="med"/>
                    </a:lnL>
                    <a:lnR w="12700" cap="flat" cmpd="sng" algn="ctr">
                      <a:solidFill>
                        <a:srgbClr val="50A119"/>
                      </a:solidFill>
                      <a:prstDash val="solid"/>
                      <a:round/>
                      <a:headEnd type="none" w="med" len="med"/>
                      <a:tailEnd type="none" w="med" len="med"/>
                    </a:lnR>
                    <a:lnT w="12700" cap="flat" cmpd="sng" algn="ctr">
                      <a:solidFill>
                        <a:srgbClr val="509319"/>
                      </a:solidFill>
                      <a:prstDash val="solid"/>
                      <a:round/>
                      <a:headEnd type="none" w="med" len="med"/>
                      <a:tailEnd type="none" w="med" len="med"/>
                    </a:lnT>
                    <a:lnB w="12700" cap="flat" cmpd="sng" algn="ctr">
                      <a:solidFill>
                        <a:srgbClr val="90B019"/>
                      </a:solidFill>
                      <a:prstDash val="solid"/>
                      <a:round/>
                      <a:headEnd type="none" w="med" len="med"/>
                      <a:tailEnd type="none" w="med" len="med"/>
                    </a:lnB>
                    <a:noFill/>
                  </a:tcPr>
                </a:tc>
                <a:tc>
                  <a:txBody>
                    <a:bodyPr/>
                    <a:lstStyle/>
                    <a:p>
                      <a:pPr fontAlgn="b">
                        <a:lnSpc>
                          <a:spcPts val="1200"/>
                        </a:lnSpc>
                      </a:pPr>
                      <a:r>
                        <a:rPr lang="en-IN" sz="3200" b="1" dirty="0">
                          <a:solidFill>
                            <a:schemeClr val="tx1"/>
                          </a:solidFill>
                          <a:effectLst/>
                        </a:rPr>
                        <a:t>Test Details</a:t>
                      </a:r>
                    </a:p>
                  </a:txBody>
                  <a:tcPr anchor="b">
                    <a:lnL w="12700" cap="flat" cmpd="sng" algn="ctr">
                      <a:solidFill>
                        <a:srgbClr val="50A119"/>
                      </a:solidFill>
                      <a:prstDash val="solid"/>
                      <a:round/>
                      <a:headEnd type="none" w="med" len="med"/>
                      <a:tailEnd type="none" w="med" len="med"/>
                    </a:lnL>
                    <a:lnR w="12700" cap="flat" cmpd="sng" algn="ctr">
                      <a:solidFill>
                        <a:srgbClr val="909E19"/>
                      </a:solidFill>
                      <a:prstDash val="solid"/>
                      <a:round/>
                      <a:headEnd type="none" w="med" len="med"/>
                      <a:tailEnd type="none" w="med" len="med"/>
                    </a:lnR>
                    <a:lnT w="12700" cap="flat" cmpd="sng" algn="ctr">
                      <a:solidFill>
                        <a:srgbClr val="50A119"/>
                      </a:solidFill>
                      <a:prstDash val="solid"/>
                      <a:round/>
                      <a:headEnd type="none" w="med" len="med"/>
                      <a:tailEnd type="none" w="med" len="med"/>
                    </a:lnT>
                    <a:lnB w="12700" cap="flat" cmpd="sng" algn="ctr">
                      <a:solidFill>
                        <a:srgbClr val="10A619"/>
                      </a:solidFill>
                      <a:prstDash val="solid"/>
                      <a:round/>
                      <a:headEnd type="none" w="med" len="med"/>
                      <a:tailEnd type="none" w="med" len="med"/>
                    </a:lnB>
                    <a:noFill/>
                  </a:tcPr>
                </a:tc>
                <a:tc>
                  <a:txBody>
                    <a:bodyPr/>
                    <a:lstStyle/>
                    <a:p>
                      <a:pPr fontAlgn="b">
                        <a:lnSpc>
                          <a:spcPts val="1200"/>
                        </a:lnSpc>
                      </a:pPr>
                      <a:r>
                        <a:rPr lang="en-IN" sz="3200" b="1">
                          <a:solidFill>
                            <a:schemeClr val="tx1"/>
                          </a:solidFill>
                          <a:effectLst/>
                        </a:rPr>
                        <a:t>Expected Result</a:t>
                      </a:r>
                    </a:p>
                  </a:txBody>
                  <a:tcPr anchor="b">
                    <a:lnL w="12700" cap="flat" cmpd="sng" algn="ctr">
                      <a:solidFill>
                        <a:srgbClr val="909E19"/>
                      </a:solidFill>
                      <a:prstDash val="solid"/>
                      <a:round/>
                      <a:headEnd type="none" w="med" len="med"/>
                      <a:tailEnd type="none" w="med" len="med"/>
                    </a:lnL>
                    <a:lnR w="12700" cap="flat" cmpd="sng" algn="ctr">
                      <a:solidFill>
                        <a:srgbClr val="D0B019"/>
                      </a:solidFill>
                      <a:prstDash val="solid"/>
                      <a:round/>
                      <a:headEnd type="none" w="med" len="med"/>
                      <a:tailEnd type="none" w="med" len="med"/>
                    </a:lnR>
                    <a:lnT w="12700" cap="flat" cmpd="sng" algn="ctr">
                      <a:solidFill>
                        <a:srgbClr val="909E19"/>
                      </a:solidFill>
                      <a:prstDash val="solid"/>
                      <a:round/>
                      <a:headEnd type="none" w="med" len="med"/>
                      <a:tailEnd type="none" w="med" len="med"/>
                    </a:lnT>
                    <a:lnB w="12700" cap="flat" cmpd="sng" algn="ctr">
                      <a:solidFill>
                        <a:srgbClr val="50AB19"/>
                      </a:solidFill>
                      <a:prstDash val="solid"/>
                      <a:round/>
                      <a:headEnd type="none" w="med" len="med"/>
                      <a:tailEnd type="none" w="med" len="med"/>
                    </a:lnB>
                    <a:noFill/>
                  </a:tcPr>
                </a:tc>
                <a:tc>
                  <a:txBody>
                    <a:bodyPr/>
                    <a:lstStyle/>
                    <a:p>
                      <a:pPr fontAlgn="b">
                        <a:lnSpc>
                          <a:spcPts val="1200"/>
                        </a:lnSpc>
                      </a:pPr>
                      <a:r>
                        <a:rPr lang="en-IN" sz="3200" b="1" dirty="0">
                          <a:solidFill>
                            <a:schemeClr val="tx1"/>
                          </a:solidFill>
                          <a:effectLst/>
                        </a:rPr>
                        <a:t>Actual Result</a:t>
                      </a:r>
                    </a:p>
                  </a:txBody>
                  <a:tcPr anchor="b">
                    <a:lnL w="12700" cap="flat" cmpd="sng" algn="ctr">
                      <a:solidFill>
                        <a:srgbClr val="D0B019"/>
                      </a:solidFill>
                      <a:prstDash val="solid"/>
                      <a:round/>
                      <a:headEnd type="none" w="med" len="med"/>
                      <a:tailEnd type="none" w="med" len="med"/>
                    </a:lnL>
                    <a:lnR w="12700" cap="flat" cmpd="sng" algn="ctr">
                      <a:solidFill>
                        <a:srgbClr val="D0A219"/>
                      </a:solidFill>
                      <a:prstDash val="solid"/>
                      <a:round/>
                      <a:headEnd type="none" w="med" len="med"/>
                      <a:tailEnd type="none" w="med" len="med"/>
                    </a:lnR>
                    <a:lnT w="12700" cap="flat" cmpd="sng" algn="ctr">
                      <a:solidFill>
                        <a:srgbClr val="D0B019"/>
                      </a:solidFill>
                      <a:prstDash val="solid"/>
                      <a:round/>
                      <a:headEnd type="none" w="med" len="med"/>
                      <a:tailEnd type="none" w="med" len="med"/>
                    </a:lnT>
                    <a:lnB w="12700" cap="flat" cmpd="sng" algn="ctr">
                      <a:solidFill>
                        <a:srgbClr val="50BE19"/>
                      </a:solidFill>
                      <a:prstDash val="solid"/>
                      <a:round/>
                      <a:headEnd type="none" w="med" len="med"/>
                      <a:tailEnd type="none" w="med" len="med"/>
                    </a:lnB>
                    <a:noFill/>
                  </a:tcPr>
                </a:tc>
                <a:tc>
                  <a:txBody>
                    <a:bodyPr/>
                    <a:lstStyle/>
                    <a:p>
                      <a:pPr fontAlgn="b">
                        <a:lnSpc>
                          <a:spcPts val="1200"/>
                        </a:lnSpc>
                      </a:pPr>
                      <a:r>
                        <a:rPr lang="en-IN" sz="3200" b="1" dirty="0">
                          <a:solidFill>
                            <a:schemeClr val="tx1"/>
                          </a:solidFill>
                          <a:effectLst/>
                        </a:rPr>
                        <a:t>Status</a:t>
                      </a:r>
                    </a:p>
                  </a:txBody>
                  <a:tcPr anchor="b">
                    <a:lnL w="12700" cap="flat" cmpd="sng" algn="ctr">
                      <a:solidFill>
                        <a:srgbClr val="D0A219"/>
                      </a:solidFill>
                      <a:prstDash val="solid"/>
                      <a:round/>
                      <a:headEnd type="none" w="med" len="med"/>
                      <a:tailEnd type="none" w="med" len="med"/>
                    </a:lnL>
                    <a:lnR w="12700" cap="flat" cmpd="sng" algn="ctr">
                      <a:solidFill>
                        <a:srgbClr val="D0A219"/>
                      </a:solidFill>
                      <a:prstDash val="solid"/>
                      <a:round/>
                      <a:headEnd type="none" w="med" len="med"/>
                      <a:tailEnd type="none" w="med" len="med"/>
                    </a:lnR>
                    <a:lnT w="12700" cap="flat" cmpd="sng" algn="ctr">
                      <a:solidFill>
                        <a:srgbClr val="D0A219"/>
                      </a:solidFill>
                      <a:prstDash val="solid"/>
                      <a:round/>
                      <a:headEnd type="none" w="med" len="med"/>
                      <a:tailEnd type="none" w="med" len="med"/>
                    </a:lnT>
                    <a:lnB w="12700" cap="flat" cmpd="sng" algn="ctr">
                      <a:solidFill>
                        <a:srgbClr val="10B419"/>
                      </a:solidFill>
                      <a:prstDash val="solid"/>
                      <a:round/>
                      <a:headEnd type="none" w="med" len="med"/>
                      <a:tailEnd type="none" w="med" len="med"/>
                    </a:lnB>
                    <a:noFill/>
                  </a:tcPr>
                </a:tc>
                <a:extLst>
                  <a:ext uri="{0D108BD9-81ED-4DB2-BD59-A6C34878D82A}">
                    <a16:rowId xmlns:a16="http://schemas.microsoft.com/office/drawing/2014/main" val="4186391908"/>
                  </a:ext>
                </a:extLst>
              </a:tr>
              <a:tr h="1012103">
                <a:tc>
                  <a:txBody>
                    <a:bodyPr/>
                    <a:lstStyle/>
                    <a:p>
                      <a:pPr fontAlgn="base"/>
                      <a:r>
                        <a:rPr lang="en-IN" sz="3200" dirty="0">
                          <a:effectLst/>
                        </a:rPr>
                        <a:t>TC04</a:t>
                      </a:r>
                    </a:p>
                  </a:txBody>
                  <a:tcPr anchor="ctr">
                    <a:lnL w="12700" cap="flat" cmpd="sng" algn="ctr">
                      <a:solidFill>
                        <a:srgbClr val="90B019"/>
                      </a:solidFill>
                      <a:prstDash val="solid"/>
                      <a:round/>
                      <a:headEnd type="none" w="med" len="med"/>
                      <a:tailEnd type="none" w="med" len="med"/>
                    </a:lnL>
                    <a:lnR w="12700" cap="flat" cmpd="sng" algn="ctr">
                      <a:solidFill>
                        <a:srgbClr val="10A619"/>
                      </a:solidFill>
                      <a:prstDash val="solid"/>
                      <a:round/>
                      <a:headEnd type="none" w="med" len="med"/>
                      <a:tailEnd type="none" w="med" len="med"/>
                    </a:lnR>
                    <a:lnT w="12700" cap="flat" cmpd="sng" algn="ctr">
                      <a:solidFill>
                        <a:srgbClr val="90B019"/>
                      </a:solidFill>
                      <a:prstDash val="solid"/>
                      <a:round/>
                      <a:headEnd type="none" w="med" len="med"/>
                      <a:tailEnd type="none" w="med" len="med"/>
                    </a:lnT>
                    <a:lnB w="12700" cap="flat" cmpd="sng" algn="ctr">
                      <a:solidFill>
                        <a:srgbClr val="10BE19"/>
                      </a:solidFill>
                      <a:prstDash val="solid"/>
                      <a:round/>
                      <a:headEnd type="none" w="med" len="med"/>
                      <a:tailEnd type="none" w="med" len="med"/>
                    </a:lnB>
                    <a:noFill/>
                  </a:tcPr>
                </a:tc>
                <a:tc>
                  <a:txBody>
                    <a:bodyPr/>
                    <a:lstStyle/>
                    <a:p>
                      <a:pPr fontAlgn="base"/>
                      <a:r>
                        <a:rPr lang="en-IN" sz="3200" dirty="0">
                          <a:effectLst/>
                        </a:rPr>
                        <a:t>Submit Valid MRI Image</a:t>
                      </a:r>
                    </a:p>
                  </a:txBody>
                  <a:tcPr anchor="ctr">
                    <a:lnL w="12700" cap="flat" cmpd="sng" algn="ctr">
                      <a:solidFill>
                        <a:srgbClr val="10A619"/>
                      </a:solidFill>
                      <a:prstDash val="solid"/>
                      <a:round/>
                      <a:headEnd type="none" w="med" len="med"/>
                      <a:tailEnd type="none" w="med" len="med"/>
                    </a:lnL>
                    <a:lnR w="12700" cap="flat" cmpd="sng" algn="ctr">
                      <a:solidFill>
                        <a:srgbClr val="50AB19"/>
                      </a:solidFill>
                      <a:prstDash val="solid"/>
                      <a:round/>
                      <a:headEnd type="none" w="med" len="med"/>
                      <a:tailEnd type="none" w="med" len="med"/>
                    </a:lnR>
                    <a:lnT w="12700" cap="flat" cmpd="sng" algn="ctr">
                      <a:solidFill>
                        <a:srgbClr val="10A619"/>
                      </a:solidFill>
                      <a:prstDash val="solid"/>
                      <a:round/>
                      <a:headEnd type="none" w="med" len="med"/>
                      <a:tailEnd type="none" w="med" len="med"/>
                    </a:lnT>
                    <a:lnB w="12700" cap="flat" cmpd="sng" algn="ctr">
                      <a:solidFill>
                        <a:srgbClr val="50BA19"/>
                      </a:solidFill>
                      <a:prstDash val="solid"/>
                      <a:round/>
                      <a:headEnd type="none" w="med" len="med"/>
                      <a:tailEnd type="none" w="med" len="med"/>
                    </a:lnB>
                    <a:noFill/>
                  </a:tcPr>
                </a:tc>
                <a:tc>
                  <a:txBody>
                    <a:bodyPr/>
                    <a:lstStyle/>
                    <a:p>
                      <a:pPr fontAlgn="base"/>
                      <a:r>
                        <a:rPr lang="en-IN" sz="3200" dirty="0">
                          <a:effectLst/>
                        </a:rPr>
                        <a:t>System predicts </a:t>
                      </a:r>
                      <a:r>
                        <a:rPr lang="en-IN" sz="3200" dirty="0" err="1">
                          <a:effectLst/>
                        </a:rPr>
                        <a:t>tumor</a:t>
                      </a:r>
                      <a:r>
                        <a:rPr lang="en-IN" sz="3200" dirty="0">
                          <a:effectLst/>
                        </a:rPr>
                        <a:t> type (e.g., Glioma, Meningioma)</a:t>
                      </a:r>
                    </a:p>
                  </a:txBody>
                  <a:tcPr anchor="ctr">
                    <a:lnL w="12700" cap="flat" cmpd="sng" algn="ctr">
                      <a:solidFill>
                        <a:srgbClr val="50AB19"/>
                      </a:solidFill>
                      <a:prstDash val="solid"/>
                      <a:round/>
                      <a:headEnd type="none" w="med" len="med"/>
                      <a:tailEnd type="none" w="med" len="med"/>
                    </a:lnL>
                    <a:lnR w="12700" cap="flat" cmpd="sng" algn="ctr">
                      <a:solidFill>
                        <a:srgbClr val="50BE19"/>
                      </a:solidFill>
                      <a:prstDash val="solid"/>
                      <a:round/>
                      <a:headEnd type="none" w="med" len="med"/>
                      <a:tailEnd type="none" w="med" len="med"/>
                    </a:lnR>
                    <a:lnT w="12700" cap="flat" cmpd="sng" algn="ctr">
                      <a:solidFill>
                        <a:srgbClr val="50AB19"/>
                      </a:solidFill>
                      <a:prstDash val="solid"/>
                      <a:round/>
                      <a:headEnd type="none" w="med" len="med"/>
                      <a:tailEnd type="none" w="med" len="med"/>
                    </a:lnT>
                    <a:lnB w="12700" cap="flat" cmpd="sng" algn="ctr">
                      <a:solidFill>
                        <a:srgbClr val="D0BC19"/>
                      </a:solidFill>
                      <a:prstDash val="solid"/>
                      <a:round/>
                      <a:headEnd type="none" w="med" len="med"/>
                      <a:tailEnd type="none" w="med" len="med"/>
                    </a:lnB>
                    <a:noFill/>
                  </a:tcPr>
                </a:tc>
                <a:tc>
                  <a:txBody>
                    <a:bodyPr/>
                    <a:lstStyle/>
                    <a:p>
                      <a:pPr fontAlgn="base"/>
                      <a:r>
                        <a:rPr lang="en-US" sz="3200" dirty="0">
                          <a:effectLst/>
                        </a:rPr>
                        <a:t>Tumor type predicted and displayed</a:t>
                      </a:r>
                    </a:p>
                  </a:txBody>
                  <a:tcPr anchor="ctr">
                    <a:lnL w="12700" cap="flat" cmpd="sng" algn="ctr">
                      <a:solidFill>
                        <a:srgbClr val="50BE19"/>
                      </a:solidFill>
                      <a:prstDash val="solid"/>
                      <a:round/>
                      <a:headEnd type="none" w="med" len="med"/>
                      <a:tailEnd type="none" w="med" len="med"/>
                    </a:lnL>
                    <a:lnR w="12700" cap="flat" cmpd="sng" algn="ctr">
                      <a:solidFill>
                        <a:srgbClr val="10B419"/>
                      </a:solidFill>
                      <a:prstDash val="solid"/>
                      <a:round/>
                      <a:headEnd type="none" w="med" len="med"/>
                      <a:tailEnd type="none" w="med" len="med"/>
                    </a:lnR>
                    <a:lnT w="12700" cap="flat" cmpd="sng" algn="ctr">
                      <a:solidFill>
                        <a:srgbClr val="50BE19"/>
                      </a:solidFill>
                      <a:prstDash val="solid"/>
                      <a:round/>
                      <a:headEnd type="none" w="med" len="med"/>
                      <a:tailEnd type="none" w="med" len="med"/>
                    </a:lnT>
                    <a:lnB w="12700" cap="flat" cmpd="sng" algn="ctr">
                      <a:solidFill>
                        <a:srgbClr val="90D019"/>
                      </a:solidFill>
                      <a:prstDash val="solid"/>
                      <a:round/>
                      <a:headEnd type="none" w="med" len="med"/>
                      <a:tailEnd type="none" w="med" len="med"/>
                    </a:lnB>
                    <a:noFill/>
                  </a:tcPr>
                </a:tc>
                <a:tc>
                  <a:txBody>
                    <a:bodyPr/>
                    <a:lstStyle/>
                    <a:p>
                      <a:pPr fontAlgn="base"/>
                      <a:r>
                        <a:rPr lang="en-IN" sz="3200" dirty="0">
                          <a:effectLst/>
                        </a:rPr>
                        <a:t>Pass</a:t>
                      </a:r>
                    </a:p>
                  </a:txBody>
                  <a:tcPr anchor="ctr">
                    <a:lnL w="12700" cap="flat" cmpd="sng" algn="ctr">
                      <a:solidFill>
                        <a:srgbClr val="10B419"/>
                      </a:solidFill>
                      <a:prstDash val="solid"/>
                      <a:round/>
                      <a:headEnd type="none" w="med" len="med"/>
                      <a:tailEnd type="none" w="med" len="med"/>
                    </a:lnL>
                    <a:lnR w="12700" cap="flat" cmpd="sng" algn="ctr">
                      <a:solidFill>
                        <a:srgbClr val="10B419"/>
                      </a:solidFill>
                      <a:prstDash val="solid"/>
                      <a:round/>
                      <a:headEnd type="none" w="med" len="med"/>
                      <a:tailEnd type="none" w="med" len="med"/>
                    </a:lnR>
                    <a:lnT w="12700" cap="flat" cmpd="sng" algn="ctr">
                      <a:solidFill>
                        <a:srgbClr val="10B419"/>
                      </a:solidFill>
                      <a:prstDash val="solid"/>
                      <a:round/>
                      <a:headEnd type="none" w="med" len="med"/>
                      <a:tailEnd type="none" w="med" len="med"/>
                    </a:lnT>
                    <a:lnB w="12700" cap="flat" cmpd="sng" algn="ctr">
                      <a:solidFill>
                        <a:srgbClr val="90C219"/>
                      </a:solidFill>
                      <a:prstDash val="solid"/>
                      <a:round/>
                      <a:headEnd type="none" w="med" len="med"/>
                      <a:tailEnd type="none" w="med" len="med"/>
                    </a:lnB>
                    <a:noFill/>
                  </a:tcPr>
                </a:tc>
                <a:extLst>
                  <a:ext uri="{0D108BD9-81ED-4DB2-BD59-A6C34878D82A}">
                    <a16:rowId xmlns:a16="http://schemas.microsoft.com/office/drawing/2014/main" val="4019086525"/>
                  </a:ext>
                </a:extLst>
              </a:tr>
              <a:tr h="1012103">
                <a:tc>
                  <a:txBody>
                    <a:bodyPr/>
                    <a:lstStyle/>
                    <a:p>
                      <a:pPr fontAlgn="base"/>
                      <a:r>
                        <a:rPr lang="en-IN" sz="3200" dirty="0">
                          <a:effectLst/>
                        </a:rPr>
                        <a:t>TC05</a:t>
                      </a:r>
                    </a:p>
                  </a:txBody>
                  <a:tcPr anchor="ctr">
                    <a:lnL w="12700" cap="flat" cmpd="sng" algn="ctr">
                      <a:solidFill>
                        <a:srgbClr val="10BE19"/>
                      </a:solidFill>
                      <a:prstDash val="solid"/>
                      <a:round/>
                      <a:headEnd type="none" w="med" len="med"/>
                      <a:tailEnd type="none" w="med" len="med"/>
                    </a:lnL>
                    <a:lnR w="12700" cap="flat" cmpd="sng" algn="ctr">
                      <a:solidFill>
                        <a:srgbClr val="50BA19"/>
                      </a:solidFill>
                      <a:prstDash val="solid"/>
                      <a:round/>
                      <a:headEnd type="none" w="med" len="med"/>
                      <a:tailEnd type="none" w="med" len="med"/>
                    </a:lnR>
                    <a:lnT w="12700" cap="flat" cmpd="sng" algn="ctr">
                      <a:solidFill>
                        <a:srgbClr val="10BE19"/>
                      </a:solidFill>
                      <a:prstDash val="solid"/>
                      <a:round/>
                      <a:headEnd type="none" w="med" len="med"/>
                      <a:tailEnd type="none" w="med" len="med"/>
                    </a:lnT>
                    <a:lnB w="12700" cap="flat" cmpd="sng" algn="ctr">
                      <a:solidFill>
                        <a:srgbClr val="60561E"/>
                      </a:solidFill>
                      <a:prstDash val="solid"/>
                      <a:round/>
                      <a:headEnd type="none" w="med" len="med"/>
                      <a:tailEnd type="none" w="med" len="med"/>
                    </a:lnB>
                    <a:noFill/>
                  </a:tcPr>
                </a:tc>
                <a:tc>
                  <a:txBody>
                    <a:bodyPr/>
                    <a:lstStyle/>
                    <a:p>
                      <a:pPr fontAlgn="base"/>
                      <a:r>
                        <a:rPr lang="en-IN" sz="3200" dirty="0">
                          <a:effectLst/>
                        </a:rPr>
                        <a:t>Submit Image Without </a:t>
                      </a:r>
                      <a:r>
                        <a:rPr lang="en-IN" sz="3200" dirty="0" err="1">
                          <a:effectLst/>
                        </a:rPr>
                        <a:t>Tumor</a:t>
                      </a:r>
                      <a:endParaRPr lang="en-IN" sz="3200" dirty="0">
                        <a:effectLst/>
                      </a:endParaRPr>
                    </a:p>
                  </a:txBody>
                  <a:tcPr anchor="ctr">
                    <a:lnL w="12700" cap="flat" cmpd="sng" algn="ctr">
                      <a:solidFill>
                        <a:srgbClr val="50BA19"/>
                      </a:solidFill>
                      <a:prstDash val="solid"/>
                      <a:round/>
                      <a:headEnd type="none" w="med" len="med"/>
                      <a:tailEnd type="none" w="med" len="med"/>
                    </a:lnL>
                    <a:lnR w="12700" cap="flat" cmpd="sng" algn="ctr">
                      <a:solidFill>
                        <a:srgbClr val="D0BC19"/>
                      </a:solidFill>
                      <a:prstDash val="solid"/>
                      <a:round/>
                      <a:headEnd type="none" w="med" len="med"/>
                      <a:tailEnd type="none" w="med" len="med"/>
                    </a:lnR>
                    <a:lnT w="12700" cap="flat" cmpd="sng" algn="ctr">
                      <a:solidFill>
                        <a:srgbClr val="50BA19"/>
                      </a:solidFill>
                      <a:prstDash val="solid"/>
                      <a:round/>
                      <a:headEnd type="none" w="med" len="med"/>
                      <a:tailEnd type="none" w="med" len="med"/>
                    </a:lnT>
                    <a:lnB w="12700" cap="flat" cmpd="sng" algn="ctr">
                      <a:solidFill>
                        <a:srgbClr val="60561E"/>
                      </a:solidFill>
                      <a:prstDash val="solid"/>
                      <a:round/>
                      <a:headEnd type="none" w="med" len="med"/>
                      <a:tailEnd type="none" w="med" len="med"/>
                    </a:lnB>
                    <a:noFill/>
                  </a:tcPr>
                </a:tc>
                <a:tc>
                  <a:txBody>
                    <a:bodyPr/>
                    <a:lstStyle/>
                    <a:p>
                      <a:pPr fontAlgn="base"/>
                      <a:r>
                        <a:rPr lang="en-US" sz="3200">
                          <a:effectLst/>
                        </a:rPr>
                        <a:t>Model returns: “No Tumor Detected”</a:t>
                      </a:r>
                    </a:p>
                  </a:txBody>
                  <a:tcPr anchor="ctr">
                    <a:lnL w="12700" cap="flat" cmpd="sng" algn="ctr">
                      <a:solidFill>
                        <a:srgbClr val="D0BC19"/>
                      </a:solidFill>
                      <a:prstDash val="solid"/>
                      <a:round/>
                      <a:headEnd type="none" w="med" len="med"/>
                      <a:tailEnd type="none" w="med" len="med"/>
                    </a:lnL>
                    <a:lnR w="12700" cap="flat" cmpd="sng" algn="ctr">
                      <a:solidFill>
                        <a:srgbClr val="90D019"/>
                      </a:solidFill>
                      <a:prstDash val="solid"/>
                      <a:round/>
                      <a:headEnd type="none" w="med" len="med"/>
                      <a:tailEnd type="none" w="med" len="med"/>
                    </a:lnR>
                    <a:lnT w="12700" cap="flat" cmpd="sng" algn="ctr">
                      <a:solidFill>
                        <a:srgbClr val="D0BC19"/>
                      </a:solidFill>
                      <a:prstDash val="solid"/>
                      <a:round/>
                      <a:headEnd type="none" w="med" len="med"/>
                      <a:tailEnd type="none" w="med" len="med"/>
                    </a:lnT>
                    <a:lnB w="12700" cap="flat" cmpd="sng" algn="ctr">
                      <a:solidFill>
                        <a:srgbClr val="60561E"/>
                      </a:solidFill>
                      <a:prstDash val="solid"/>
                      <a:round/>
                      <a:headEnd type="none" w="med" len="med"/>
                      <a:tailEnd type="none" w="med" len="med"/>
                    </a:lnB>
                    <a:noFill/>
                  </a:tcPr>
                </a:tc>
                <a:tc>
                  <a:txBody>
                    <a:bodyPr/>
                    <a:lstStyle/>
                    <a:p>
                      <a:pPr fontAlgn="base"/>
                      <a:r>
                        <a:rPr lang="en-IN" sz="3200">
                          <a:effectLst/>
                        </a:rPr>
                        <a:t>Correct message shown</a:t>
                      </a:r>
                    </a:p>
                  </a:txBody>
                  <a:tcPr anchor="ctr">
                    <a:lnL w="12700" cap="flat" cmpd="sng" algn="ctr">
                      <a:solidFill>
                        <a:srgbClr val="90D019"/>
                      </a:solidFill>
                      <a:prstDash val="solid"/>
                      <a:round/>
                      <a:headEnd type="none" w="med" len="med"/>
                      <a:tailEnd type="none" w="med" len="med"/>
                    </a:lnL>
                    <a:lnR w="12700" cap="flat" cmpd="sng" algn="ctr">
                      <a:solidFill>
                        <a:srgbClr val="90C219"/>
                      </a:solidFill>
                      <a:prstDash val="solid"/>
                      <a:round/>
                      <a:headEnd type="none" w="med" len="med"/>
                      <a:tailEnd type="none" w="med" len="med"/>
                    </a:lnR>
                    <a:lnT w="12700" cap="flat" cmpd="sng" algn="ctr">
                      <a:solidFill>
                        <a:srgbClr val="90D019"/>
                      </a:solidFill>
                      <a:prstDash val="solid"/>
                      <a:round/>
                      <a:headEnd type="none" w="med" len="med"/>
                      <a:tailEnd type="none" w="med" len="med"/>
                    </a:lnT>
                    <a:lnB w="12700" cap="flat" cmpd="sng" algn="ctr">
                      <a:solidFill>
                        <a:srgbClr val="60561E"/>
                      </a:solidFill>
                      <a:prstDash val="solid"/>
                      <a:round/>
                      <a:headEnd type="none" w="med" len="med"/>
                      <a:tailEnd type="none" w="med" len="med"/>
                    </a:lnB>
                    <a:noFill/>
                  </a:tcPr>
                </a:tc>
                <a:tc>
                  <a:txBody>
                    <a:bodyPr/>
                    <a:lstStyle/>
                    <a:p>
                      <a:pPr fontAlgn="base"/>
                      <a:r>
                        <a:rPr lang="en-IN" sz="3200">
                          <a:effectLst/>
                        </a:rPr>
                        <a:t>Pass</a:t>
                      </a:r>
                    </a:p>
                  </a:txBody>
                  <a:tcPr anchor="ctr">
                    <a:lnL w="12700" cap="flat" cmpd="sng" algn="ctr">
                      <a:solidFill>
                        <a:srgbClr val="90C219"/>
                      </a:solidFill>
                      <a:prstDash val="solid"/>
                      <a:round/>
                      <a:headEnd type="none" w="med" len="med"/>
                      <a:tailEnd type="none" w="med" len="med"/>
                    </a:lnL>
                    <a:lnR w="12700" cap="flat" cmpd="sng" algn="ctr">
                      <a:solidFill>
                        <a:srgbClr val="90C219"/>
                      </a:solidFill>
                      <a:prstDash val="solid"/>
                      <a:round/>
                      <a:headEnd type="none" w="med" len="med"/>
                      <a:tailEnd type="none" w="med" len="med"/>
                    </a:lnR>
                    <a:lnT w="12700" cap="flat" cmpd="sng" algn="ctr">
                      <a:solidFill>
                        <a:srgbClr val="90C219"/>
                      </a:solidFill>
                      <a:prstDash val="solid"/>
                      <a:round/>
                      <a:headEnd type="none" w="med" len="med"/>
                      <a:tailEnd type="none" w="med" len="med"/>
                    </a:lnT>
                    <a:lnB w="12700" cap="flat" cmpd="sng" algn="ctr">
                      <a:solidFill>
                        <a:srgbClr val="60561E"/>
                      </a:solidFill>
                      <a:prstDash val="solid"/>
                      <a:round/>
                      <a:headEnd type="none" w="med" len="med"/>
                      <a:tailEnd type="none" w="med" len="med"/>
                    </a:lnB>
                    <a:noFill/>
                  </a:tcPr>
                </a:tc>
                <a:extLst>
                  <a:ext uri="{0D108BD9-81ED-4DB2-BD59-A6C34878D82A}">
                    <a16:rowId xmlns:a16="http://schemas.microsoft.com/office/drawing/2014/main" val="865173706"/>
                  </a:ext>
                </a:extLst>
              </a:tr>
              <a:tr h="1228981">
                <a:tc>
                  <a:txBody>
                    <a:bodyPr/>
                    <a:lstStyle/>
                    <a:p>
                      <a:pPr fontAlgn="base"/>
                      <a:r>
                        <a:rPr lang="en-IN" sz="3200" dirty="0">
                          <a:effectLst/>
                        </a:rPr>
                        <a:t>TC06</a:t>
                      </a:r>
                    </a:p>
                  </a:txBody>
                  <a:tcPr marB="182880" anchor="ctr">
                    <a:lnL w="12700" cap="flat" cmpd="sng" algn="ctr">
                      <a:solidFill>
                        <a:srgbClr val="60561E"/>
                      </a:solidFill>
                      <a:prstDash val="solid"/>
                      <a:round/>
                      <a:headEnd type="none" w="med" len="med"/>
                      <a:tailEnd type="none" w="med" len="med"/>
                    </a:lnL>
                    <a:lnR w="12700" cap="flat" cmpd="sng" algn="ctr">
                      <a:solidFill>
                        <a:srgbClr val="60561E"/>
                      </a:solidFill>
                      <a:prstDash val="solid"/>
                      <a:round/>
                      <a:headEnd type="none" w="med" len="med"/>
                      <a:tailEnd type="none" w="med" len="med"/>
                    </a:lnR>
                    <a:lnT w="12700" cap="flat" cmpd="sng" algn="ctr">
                      <a:solidFill>
                        <a:srgbClr val="60561E"/>
                      </a:solidFill>
                      <a:prstDash val="solid"/>
                      <a:round/>
                      <a:headEnd type="none" w="med" len="med"/>
                      <a:tailEnd type="none" w="med" len="med"/>
                    </a:lnT>
                    <a:lnB w="12700" cap="flat" cmpd="sng" algn="ctr">
                      <a:solidFill>
                        <a:srgbClr val="60561E"/>
                      </a:solidFill>
                      <a:prstDash val="solid"/>
                      <a:round/>
                      <a:headEnd type="none" w="med" len="med"/>
                      <a:tailEnd type="none" w="med" len="med"/>
                    </a:lnB>
                    <a:noFill/>
                  </a:tcPr>
                </a:tc>
                <a:tc>
                  <a:txBody>
                    <a:bodyPr/>
                    <a:lstStyle/>
                    <a:p>
                      <a:pPr fontAlgn="base"/>
                      <a:r>
                        <a:rPr lang="en-IN" sz="3200" dirty="0">
                          <a:effectLst/>
                        </a:rPr>
                        <a:t>Attempt Classification without Upload</a:t>
                      </a:r>
                    </a:p>
                  </a:txBody>
                  <a:tcPr marB="182880" anchor="ctr">
                    <a:lnL w="12700" cap="flat" cmpd="sng" algn="ctr">
                      <a:solidFill>
                        <a:srgbClr val="60561E"/>
                      </a:solidFill>
                      <a:prstDash val="solid"/>
                      <a:round/>
                      <a:headEnd type="none" w="med" len="med"/>
                      <a:tailEnd type="none" w="med" len="med"/>
                    </a:lnL>
                    <a:lnR w="12700" cap="flat" cmpd="sng" algn="ctr">
                      <a:solidFill>
                        <a:srgbClr val="60561E"/>
                      </a:solidFill>
                      <a:prstDash val="solid"/>
                      <a:round/>
                      <a:headEnd type="none" w="med" len="med"/>
                      <a:tailEnd type="none" w="med" len="med"/>
                    </a:lnR>
                    <a:lnT w="12700" cap="flat" cmpd="sng" algn="ctr">
                      <a:solidFill>
                        <a:srgbClr val="60561E"/>
                      </a:solidFill>
                      <a:prstDash val="solid"/>
                      <a:round/>
                      <a:headEnd type="none" w="med" len="med"/>
                      <a:tailEnd type="none" w="med" len="med"/>
                    </a:lnT>
                    <a:lnB w="12700" cap="flat" cmpd="sng" algn="ctr">
                      <a:solidFill>
                        <a:srgbClr val="60561E"/>
                      </a:solidFill>
                      <a:prstDash val="solid"/>
                      <a:round/>
                      <a:headEnd type="none" w="med" len="med"/>
                      <a:tailEnd type="none" w="med" len="med"/>
                    </a:lnB>
                    <a:noFill/>
                  </a:tcPr>
                </a:tc>
                <a:tc>
                  <a:txBody>
                    <a:bodyPr/>
                    <a:lstStyle/>
                    <a:p>
                      <a:pPr fontAlgn="base"/>
                      <a:r>
                        <a:rPr lang="en-US" sz="3200" dirty="0">
                          <a:effectLst/>
                        </a:rPr>
                        <a:t>System prompts user to upload image</a:t>
                      </a:r>
                    </a:p>
                  </a:txBody>
                  <a:tcPr marB="182880" anchor="ctr">
                    <a:lnL w="12700" cap="flat" cmpd="sng" algn="ctr">
                      <a:solidFill>
                        <a:srgbClr val="60561E"/>
                      </a:solidFill>
                      <a:prstDash val="solid"/>
                      <a:round/>
                      <a:headEnd type="none" w="med" len="med"/>
                      <a:tailEnd type="none" w="med" len="med"/>
                    </a:lnL>
                    <a:lnR w="12700" cap="flat" cmpd="sng" algn="ctr">
                      <a:solidFill>
                        <a:srgbClr val="60561E"/>
                      </a:solidFill>
                      <a:prstDash val="solid"/>
                      <a:round/>
                      <a:headEnd type="none" w="med" len="med"/>
                      <a:tailEnd type="none" w="med" len="med"/>
                    </a:lnR>
                    <a:lnT w="12700" cap="flat" cmpd="sng" algn="ctr">
                      <a:solidFill>
                        <a:srgbClr val="60561E"/>
                      </a:solidFill>
                      <a:prstDash val="solid"/>
                      <a:round/>
                      <a:headEnd type="none" w="med" len="med"/>
                      <a:tailEnd type="none" w="med" len="med"/>
                    </a:lnT>
                    <a:lnB w="12700" cap="flat" cmpd="sng" algn="ctr">
                      <a:solidFill>
                        <a:srgbClr val="60561E"/>
                      </a:solidFill>
                      <a:prstDash val="solid"/>
                      <a:round/>
                      <a:headEnd type="none" w="med" len="med"/>
                      <a:tailEnd type="none" w="med" len="med"/>
                    </a:lnB>
                    <a:noFill/>
                  </a:tcPr>
                </a:tc>
                <a:tc>
                  <a:txBody>
                    <a:bodyPr/>
                    <a:lstStyle/>
                    <a:p>
                      <a:pPr fontAlgn="base"/>
                      <a:r>
                        <a:rPr lang="en-IN" sz="3200" dirty="0">
                          <a:effectLst/>
                        </a:rPr>
                        <a:t>Prompted with error</a:t>
                      </a:r>
                    </a:p>
                  </a:txBody>
                  <a:tcPr marB="182880" anchor="ctr">
                    <a:lnL w="12700" cap="flat" cmpd="sng" algn="ctr">
                      <a:solidFill>
                        <a:srgbClr val="60561E"/>
                      </a:solidFill>
                      <a:prstDash val="solid"/>
                      <a:round/>
                      <a:headEnd type="none" w="med" len="med"/>
                      <a:tailEnd type="none" w="med" len="med"/>
                    </a:lnL>
                    <a:lnR w="12700" cap="flat" cmpd="sng" algn="ctr">
                      <a:solidFill>
                        <a:srgbClr val="60561E"/>
                      </a:solidFill>
                      <a:prstDash val="solid"/>
                      <a:round/>
                      <a:headEnd type="none" w="med" len="med"/>
                      <a:tailEnd type="none" w="med" len="med"/>
                    </a:lnR>
                    <a:lnT w="12700" cap="flat" cmpd="sng" algn="ctr">
                      <a:solidFill>
                        <a:srgbClr val="60561E"/>
                      </a:solidFill>
                      <a:prstDash val="solid"/>
                      <a:round/>
                      <a:headEnd type="none" w="med" len="med"/>
                      <a:tailEnd type="none" w="med" len="med"/>
                    </a:lnT>
                    <a:lnB w="12700" cap="flat" cmpd="sng" algn="ctr">
                      <a:solidFill>
                        <a:srgbClr val="60561E"/>
                      </a:solidFill>
                      <a:prstDash val="solid"/>
                      <a:round/>
                      <a:headEnd type="none" w="med" len="med"/>
                      <a:tailEnd type="none" w="med" len="med"/>
                    </a:lnB>
                    <a:noFill/>
                  </a:tcPr>
                </a:tc>
                <a:tc>
                  <a:txBody>
                    <a:bodyPr/>
                    <a:lstStyle/>
                    <a:p>
                      <a:pPr fontAlgn="base"/>
                      <a:r>
                        <a:rPr lang="en-IN" sz="3200" dirty="0">
                          <a:effectLst/>
                        </a:rPr>
                        <a:t>Pass</a:t>
                      </a:r>
                    </a:p>
                  </a:txBody>
                  <a:tcPr marB="182880" anchor="ctr">
                    <a:lnL w="12700" cap="flat" cmpd="sng" algn="ctr">
                      <a:solidFill>
                        <a:srgbClr val="60561E"/>
                      </a:solidFill>
                      <a:prstDash val="solid"/>
                      <a:round/>
                      <a:headEnd type="none" w="med" len="med"/>
                      <a:tailEnd type="none" w="med" len="med"/>
                    </a:lnL>
                    <a:lnR w="12700" cap="flat" cmpd="sng" algn="ctr">
                      <a:solidFill>
                        <a:srgbClr val="60561E"/>
                      </a:solidFill>
                      <a:prstDash val="solid"/>
                      <a:round/>
                      <a:headEnd type="none" w="med" len="med"/>
                      <a:tailEnd type="none" w="med" len="med"/>
                    </a:lnR>
                    <a:lnT w="12700" cap="flat" cmpd="sng" algn="ctr">
                      <a:solidFill>
                        <a:srgbClr val="60561E"/>
                      </a:solidFill>
                      <a:prstDash val="solid"/>
                      <a:round/>
                      <a:headEnd type="none" w="med" len="med"/>
                      <a:tailEnd type="none" w="med" len="med"/>
                    </a:lnT>
                    <a:lnB w="12700" cap="flat" cmpd="sng" algn="ctr">
                      <a:solidFill>
                        <a:srgbClr val="60561E"/>
                      </a:solidFill>
                      <a:prstDash val="solid"/>
                      <a:round/>
                      <a:headEnd type="none" w="med" len="med"/>
                      <a:tailEnd type="none" w="med" len="med"/>
                    </a:lnB>
                    <a:noFill/>
                  </a:tcPr>
                </a:tc>
                <a:extLst>
                  <a:ext uri="{0D108BD9-81ED-4DB2-BD59-A6C34878D82A}">
                    <a16:rowId xmlns:a16="http://schemas.microsoft.com/office/drawing/2014/main" val="582658766"/>
                  </a:ext>
                </a:extLst>
              </a:tr>
            </a:tbl>
          </a:graphicData>
        </a:graphic>
      </p:graphicFrame>
      <p:graphicFrame>
        <p:nvGraphicFramePr>
          <p:cNvPr id="9" name="Table 8">
            <a:extLst>
              <a:ext uri="{FF2B5EF4-FFF2-40B4-BE49-F238E27FC236}">
                <a16:creationId xmlns:a16="http://schemas.microsoft.com/office/drawing/2014/main" id="{9D9FAC7A-5318-92BA-20F7-ED0667392DBF}"/>
              </a:ext>
            </a:extLst>
          </p:cNvPr>
          <p:cNvGraphicFramePr>
            <a:graphicFrameLocks noGrp="1"/>
          </p:cNvGraphicFramePr>
          <p:nvPr>
            <p:extLst>
              <p:ext uri="{D42A27DB-BD31-4B8C-83A1-F6EECF244321}">
                <p14:modId xmlns:p14="http://schemas.microsoft.com/office/powerpoint/2010/main" val="380483015"/>
              </p:ext>
            </p:extLst>
          </p:nvPr>
        </p:nvGraphicFramePr>
        <p:xfrm>
          <a:off x="167626" y="6388506"/>
          <a:ext cx="17708879" cy="3471355"/>
        </p:xfrm>
        <a:graphic>
          <a:graphicData uri="http://schemas.openxmlformats.org/drawingml/2006/table">
            <a:tbl>
              <a:tblPr/>
              <a:tblGrid>
                <a:gridCol w="1645925">
                  <a:extLst>
                    <a:ext uri="{9D8B030D-6E8A-4147-A177-3AD203B41FA5}">
                      <a16:colId xmlns:a16="http://schemas.microsoft.com/office/drawing/2014/main" val="2516265787"/>
                    </a:ext>
                  </a:extLst>
                </a:gridCol>
                <a:gridCol w="3642360">
                  <a:extLst>
                    <a:ext uri="{9D8B030D-6E8A-4147-A177-3AD203B41FA5}">
                      <a16:colId xmlns:a16="http://schemas.microsoft.com/office/drawing/2014/main" val="2917331721"/>
                    </a:ext>
                  </a:extLst>
                </a:gridCol>
                <a:gridCol w="5242560">
                  <a:extLst>
                    <a:ext uri="{9D8B030D-6E8A-4147-A177-3AD203B41FA5}">
                      <a16:colId xmlns:a16="http://schemas.microsoft.com/office/drawing/2014/main" val="1236897715"/>
                    </a:ext>
                  </a:extLst>
                </a:gridCol>
                <a:gridCol w="5196840">
                  <a:extLst>
                    <a:ext uri="{9D8B030D-6E8A-4147-A177-3AD203B41FA5}">
                      <a16:colId xmlns:a16="http://schemas.microsoft.com/office/drawing/2014/main" val="876560020"/>
                    </a:ext>
                  </a:extLst>
                </a:gridCol>
                <a:gridCol w="1981194">
                  <a:extLst>
                    <a:ext uri="{9D8B030D-6E8A-4147-A177-3AD203B41FA5}">
                      <a16:colId xmlns:a16="http://schemas.microsoft.com/office/drawing/2014/main" val="3789166564"/>
                    </a:ext>
                  </a:extLst>
                </a:gridCol>
              </a:tblGrid>
              <a:tr h="240922">
                <a:tc>
                  <a:txBody>
                    <a:bodyPr/>
                    <a:lstStyle/>
                    <a:p>
                      <a:pPr fontAlgn="b">
                        <a:lnSpc>
                          <a:spcPts val="1200"/>
                        </a:lnSpc>
                      </a:pPr>
                      <a:endParaRPr lang="en-IN" b="1" dirty="0">
                        <a:solidFill>
                          <a:schemeClr val="tx1"/>
                        </a:solidFill>
                        <a:effectLst/>
                      </a:endParaRPr>
                    </a:p>
                  </a:txBody>
                  <a:tcPr anchor="b">
                    <a:lnL w="12700" cap="flat" cmpd="sng" algn="ctr">
                      <a:solidFill>
                        <a:srgbClr val="50D619"/>
                      </a:solidFill>
                      <a:prstDash val="solid"/>
                      <a:round/>
                      <a:headEnd type="none" w="med" len="med"/>
                      <a:tailEnd type="none" w="med" len="med"/>
                    </a:lnL>
                    <a:lnR w="12700" cap="flat" cmpd="sng" algn="ctr">
                      <a:solidFill>
                        <a:srgbClr val="D0D819"/>
                      </a:solidFill>
                      <a:prstDash val="solid"/>
                      <a:round/>
                      <a:headEnd type="none" w="med" len="med"/>
                      <a:tailEnd type="none" w="med" len="med"/>
                    </a:lnR>
                    <a:lnT w="12700" cap="flat" cmpd="sng" algn="ctr">
                      <a:solidFill>
                        <a:srgbClr val="50D619"/>
                      </a:solidFill>
                      <a:prstDash val="solid"/>
                      <a:round/>
                      <a:headEnd type="none" w="med" len="med"/>
                      <a:tailEnd type="none" w="med" len="med"/>
                    </a:lnT>
                    <a:lnB w="12700" cap="flat" cmpd="sng" algn="ctr">
                      <a:solidFill>
                        <a:srgbClr val="90E619"/>
                      </a:solidFill>
                      <a:prstDash val="solid"/>
                      <a:round/>
                      <a:headEnd type="none" w="med" len="med"/>
                      <a:tailEnd type="none" w="med" len="med"/>
                    </a:lnB>
                    <a:noFill/>
                  </a:tcPr>
                </a:tc>
                <a:tc>
                  <a:txBody>
                    <a:bodyPr/>
                    <a:lstStyle/>
                    <a:p>
                      <a:pPr fontAlgn="b">
                        <a:lnSpc>
                          <a:spcPts val="1200"/>
                        </a:lnSpc>
                      </a:pPr>
                      <a:endParaRPr lang="en-IN" b="1" dirty="0">
                        <a:solidFill>
                          <a:schemeClr val="tx1"/>
                        </a:solidFill>
                        <a:effectLst/>
                      </a:endParaRPr>
                    </a:p>
                  </a:txBody>
                  <a:tcPr anchor="b">
                    <a:lnL w="12700" cap="flat" cmpd="sng" algn="ctr">
                      <a:solidFill>
                        <a:srgbClr val="D0D819"/>
                      </a:solidFill>
                      <a:prstDash val="solid"/>
                      <a:round/>
                      <a:headEnd type="none" w="med" len="med"/>
                      <a:tailEnd type="none" w="med" len="med"/>
                    </a:lnL>
                    <a:lnR w="12700" cap="flat" cmpd="sng" algn="ctr">
                      <a:solidFill>
                        <a:srgbClr val="10EF19"/>
                      </a:solidFill>
                      <a:prstDash val="solid"/>
                      <a:round/>
                      <a:headEnd type="none" w="med" len="med"/>
                      <a:tailEnd type="none" w="med" len="med"/>
                    </a:lnR>
                    <a:lnT w="12700" cap="flat" cmpd="sng" algn="ctr">
                      <a:solidFill>
                        <a:srgbClr val="D0D819"/>
                      </a:solidFill>
                      <a:prstDash val="solid"/>
                      <a:round/>
                      <a:headEnd type="none" w="med" len="med"/>
                      <a:tailEnd type="none" w="med" len="med"/>
                    </a:lnT>
                    <a:lnB w="12700" cap="flat" cmpd="sng" algn="ctr">
                      <a:solidFill>
                        <a:srgbClr val="90EE19"/>
                      </a:solidFill>
                      <a:prstDash val="solid"/>
                      <a:round/>
                      <a:headEnd type="none" w="med" len="med"/>
                      <a:tailEnd type="none" w="med" len="med"/>
                    </a:lnB>
                    <a:noFill/>
                  </a:tcPr>
                </a:tc>
                <a:tc>
                  <a:txBody>
                    <a:bodyPr/>
                    <a:lstStyle/>
                    <a:p>
                      <a:pPr fontAlgn="b">
                        <a:lnSpc>
                          <a:spcPts val="1200"/>
                        </a:lnSpc>
                      </a:pPr>
                      <a:endParaRPr lang="en-IN" b="1" dirty="0">
                        <a:solidFill>
                          <a:schemeClr val="tx1"/>
                        </a:solidFill>
                        <a:effectLst/>
                      </a:endParaRPr>
                    </a:p>
                  </a:txBody>
                  <a:tcPr anchor="b">
                    <a:lnL w="12700" cap="flat" cmpd="sng" algn="ctr">
                      <a:solidFill>
                        <a:srgbClr val="10EF19"/>
                      </a:solidFill>
                      <a:prstDash val="solid"/>
                      <a:round/>
                      <a:headEnd type="none" w="med" len="med"/>
                      <a:tailEnd type="none" w="med" len="med"/>
                    </a:lnL>
                    <a:lnR w="12700" cap="flat" cmpd="sng" algn="ctr">
                      <a:solidFill>
                        <a:srgbClr val="50E919"/>
                      </a:solidFill>
                      <a:prstDash val="solid"/>
                      <a:round/>
                      <a:headEnd type="none" w="med" len="med"/>
                      <a:tailEnd type="none" w="med" len="med"/>
                    </a:lnR>
                    <a:lnT w="12700" cap="flat" cmpd="sng" algn="ctr">
                      <a:solidFill>
                        <a:srgbClr val="10EF19"/>
                      </a:solidFill>
                      <a:prstDash val="solid"/>
                      <a:round/>
                      <a:headEnd type="none" w="med" len="med"/>
                      <a:tailEnd type="none" w="med" len="med"/>
                    </a:lnT>
                    <a:lnB w="12700" cap="flat" cmpd="sng" algn="ctr">
                      <a:solidFill>
                        <a:srgbClr val="90FB19"/>
                      </a:solidFill>
                      <a:prstDash val="solid"/>
                      <a:round/>
                      <a:headEnd type="none" w="med" len="med"/>
                      <a:tailEnd type="none" w="med" len="med"/>
                    </a:lnB>
                    <a:noFill/>
                  </a:tcPr>
                </a:tc>
                <a:tc>
                  <a:txBody>
                    <a:bodyPr/>
                    <a:lstStyle/>
                    <a:p>
                      <a:pPr fontAlgn="b">
                        <a:lnSpc>
                          <a:spcPts val="1200"/>
                        </a:lnSpc>
                      </a:pPr>
                      <a:endParaRPr lang="en-IN" b="1" dirty="0">
                        <a:solidFill>
                          <a:schemeClr val="tx1"/>
                        </a:solidFill>
                        <a:effectLst/>
                      </a:endParaRPr>
                    </a:p>
                  </a:txBody>
                  <a:tcPr anchor="b">
                    <a:lnL w="12700" cap="flat" cmpd="sng" algn="ctr">
                      <a:solidFill>
                        <a:srgbClr val="50E919"/>
                      </a:solidFill>
                      <a:prstDash val="solid"/>
                      <a:round/>
                      <a:headEnd type="none" w="med" len="med"/>
                      <a:tailEnd type="none" w="med" len="med"/>
                    </a:lnL>
                    <a:lnR w="12700" cap="flat" cmpd="sng" algn="ctr">
                      <a:solidFill>
                        <a:srgbClr val="50E219"/>
                      </a:solidFill>
                      <a:prstDash val="solid"/>
                      <a:round/>
                      <a:headEnd type="none" w="med" len="med"/>
                      <a:tailEnd type="none" w="med" len="med"/>
                    </a:lnR>
                    <a:lnT w="12700" cap="flat" cmpd="sng" algn="ctr">
                      <a:solidFill>
                        <a:srgbClr val="50E919"/>
                      </a:solidFill>
                      <a:prstDash val="solid"/>
                      <a:round/>
                      <a:headEnd type="none" w="med" len="med"/>
                      <a:tailEnd type="none" w="med" len="med"/>
                    </a:lnT>
                    <a:lnB w="12700" cap="flat" cmpd="sng" algn="ctr">
                      <a:solidFill>
                        <a:srgbClr val="90FE19"/>
                      </a:solidFill>
                      <a:prstDash val="solid"/>
                      <a:round/>
                      <a:headEnd type="none" w="med" len="med"/>
                      <a:tailEnd type="none" w="med" len="med"/>
                    </a:lnB>
                    <a:noFill/>
                  </a:tcPr>
                </a:tc>
                <a:tc>
                  <a:txBody>
                    <a:bodyPr/>
                    <a:lstStyle/>
                    <a:p>
                      <a:pPr fontAlgn="b">
                        <a:lnSpc>
                          <a:spcPts val="1200"/>
                        </a:lnSpc>
                      </a:pPr>
                      <a:endParaRPr lang="en-IN" b="1" dirty="0">
                        <a:solidFill>
                          <a:schemeClr val="tx1"/>
                        </a:solidFill>
                        <a:effectLst/>
                      </a:endParaRPr>
                    </a:p>
                  </a:txBody>
                  <a:tcPr anchor="b">
                    <a:lnL w="12700" cap="flat" cmpd="sng" algn="ctr">
                      <a:solidFill>
                        <a:srgbClr val="50E219"/>
                      </a:solidFill>
                      <a:prstDash val="solid"/>
                      <a:round/>
                      <a:headEnd type="none" w="med" len="med"/>
                      <a:tailEnd type="none" w="med" len="med"/>
                    </a:lnL>
                    <a:lnR w="12700" cap="flat" cmpd="sng" algn="ctr">
                      <a:solidFill>
                        <a:srgbClr val="50E219"/>
                      </a:solidFill>
                      <a:prstDash val="solid"/>
                      <a:round/>
                      <a:headEnd type="none" w="med" len="med"/>
                      <a:tailEnd type="none" w="med" len="med"/>
                    </a:lnR>
                    <a:lnT w="12700" cap="flat" cmpd="sng" algn="ctr">
                      <a:solidFill>
                        <a:srgbClr val="50E219"/>
                      </a:solidFill>
                      <a:prstDash val="solid"/>
                      <a:round/>
                      <a:headEnd type="none" w="med" len="med"/>
                      <a:tailEnd type="none" w="med" len="med"/>
                    </a:lnT>
                    <a:lnB w="12700" cap="flat" cmpd="sng" algn="ctr">
                      <a:solidFill>
                        <a:srgbClr val="D0FA19"/>
                      </a:solidFill>
                      <a:prstDash val="solid"/>
                      <a:round/>
                      <a:headEnd type="none" w="med" len="med"/>
                      <a:tailEnd type="none" w="med" len="med"/>
                    </a:lnB>
                    <a:noFill/>
                  </a:tcPr>
                </a:tc>
                <a:extLst>
                  <a:ext uri="{0D108BD9-81ED-4DB2-BD59-A6C34878D82A}">
                    <a16:rowId xmlns:a16="http://schemas.microsoft.com/office/drawing/2014/main" val="2534733385"/>
                  </a:ext>
                </a:extLst>
              </a:tr>
              <a:tr h="1535875">
                <a:tc>
                  <a:txBody>
                    <a:bodyPr/>
                    <a:lstStyle/>
                    <a:p>
                      <a:pPr fontAlgn="base"/>
                      <a:r>
                        <a:rPr lang="en-IN" sz="3200" dirty="0">
                          <a:effectLst/>
                        </a:rPr>
                        <a:t>TC07</a:t>
                      </a:r>
                    </a:p>
                  </a:txBody>
                  <a:tcPr anchor="ctr">
                    <a:lnL w="12700" cap="flat" cmpd="sng" algn="ctr">
                      <a:solidFill>
                        <a:srgbClr val="90E619"/>
                      </a:solidFill>
                      <a:prstDash val="solid"/>
                      <a:round/>
                      <a:headEnd type="none" w="med" len="med"/>
                      <a:tailEnd type="none" w="med" len="med"/>
                    </a:lnL>
                    <a:lnR w="12700" cap="flat" cmpd="sng" algn="ctr">
                      <a:solidFill>
                        <a:srgbClr val="90EE19"/>
                      </a:solidFill>
                      <a:prstDash val="solid"/>
                      <a:round/>
                      <a:headEnd type="none" w="med" len="med"/>
                      <a:tailEnd type="none" w="med" len="med"/>
                    </a:lnR>
                    <a:lnT w="12700" cap="flat" cmpd="sng" algn="ctr">
                      <a:solidFill>
                        <a:srgbClr val="90E619"/>
                      </a:solidFill>
                      <a:prstDash val="solid"/>
                      <a:round/>
                      <a:headEnd type="none" w="med" len="med"/>
                      <a:tailEnd type="none" w="med" len="med"/>
                    </a:lnT>
                    <a:lnB w="12700" cap="flat" cmpd="sng" algn="ctr">
                      <a:solidFill>
                        <a:srgbClr val="D0381E"/>
                      </a:solidFill>
                      <a:prstDash val="solid"/>
                      <a:round/>
                      <a:headEnd type="none" w="med" len="med"/>
                      <a:tailEnd type="none" w="med" len="med"/>
                    </a:lnB>
                    <a:noFill/>
                  </a:tcPr>
                </a:tc>
                <a:tc>
                  <a:txBody>
                    <a:bodyPr/>
                    <a:lstStyle/>
                    <a:p>
                      <a:pPr fontAlgn="base"/>
                      <a:r>
                        <a:rPr lang="en-IN" sz="3200" dirty="0">
                          <a:effectLst/>
                        </a:rPr>
                        <a:t>Segment Valid </a:t>
                      </a:r>
                      <a:r>
                        <a:rPr lang="en-IN" sz="3200" dirty="0" err="1">
                          <a:effectLst/>
                        </a:rPr>
                        <a:t>Tumor</a:t>
                      </a:r>
                      <a:r>
                        <a:rPr lang="en-IN" sz="3200" dirty="0">
                          <a:effectLst/>
                        </a:rPr>
                        <a:t> Image</a:t>
                      </a:r>
                    </a:p>
                  </a:txBody>
                  <a:tcPr anchor="ctr">
                    <a:lnL w="12700" cap="flat" cmpd="sng" algn="ctr">
                      <a:solidFill>
                        <a:srgbClr val="90EE19"/>
                      </a:solidFill>
                      <a:prstDash val="solid"/>
                      <a:round/>
                      <a:headEnd type="none" w="med" len="med"/>
                      <a:tailEnd type="none" w="med" len="med"/>
                    </a:lnL>
                    <a:lnR w="12700" cap="flat" cmpd="sng" algn="ctr">
                      <a:solidFill>
                        <a:srgbClr val="90FB19"/>
                      </a:solidFill>
                      <a:prstDash val="solid"/>
                      <a:round/>
                      <a:headEnd type="none" w="med" len="med"/>
                      <a:tailEnd type="none" w="med" len="med"/>
                    </a:lnR>
                    <a:lnT w="12700" cap="flat" cmpd="sng" algn="ctr">
                      <a:solidFill>
                        <a:srgbClr val="90EE19"/>
                      </a:solidFill>
                      <a:prstDash val="solid"/>
                      <a:round/>
                      <a:headEnd type="none" w="med" len="med"/>
                      <a:tailEnd type="none" w="med" len="med"/>
                    </a:lnT>
                    <a:lnB w="12700" cap="flat" cmpd="sng" algn="ctr">
                      <a:solidFill>
                        <a:srgbClr val="D0381E"/>
                      </a:solidFill>
                      <a:prstDash val="solid"/>
                      <a:round/>
                      <a:headEnd type="none" w="med" len="med"/>
                      <a:tailEnd type="none" w="med" len="med"/>
                    </a:lnB>
                    <a:noFill/>
                  </a:tcPr>
                </a:tc>
                <a:tc>
                  <a:txBody>
                    <a:bodyPr/>
                    <a:lstStyle/>
                    <a:p>
                      <a:pPr fontAlgn="base"/>
                      <a:r>
                        <a:rPr lang="en-US" sz="3200" dirty="0">
                          <a:effectLst/>
                        </a:rPr>
                        <a:t>Tumor mask generated and overlaid on image</a:t>
                      </a:r>
                    </a:p>
                  </a:txBody>
                  <a:tcPr anchor="ctr">
                    <a:lnL w="12700" cap="flat" cmpd="sng" algn="ctr">
                      <a:solidFill>
                        <a:srgbClr val="90FB19"/>
                      </a:solidFill>
                      <a:prstDash val="solid"/>
                      <a:round/>
                      <a:headEnd type="none" w="med" len="med"/>
                      <a:tailEnd type="none" w="med" len="med"/>
                    </a:lnL>
                    <a:lnR w="12700" cap="flat" cmpd="sng" algn="ctr">
                      <a:solidFill>
                        <a:srgbClr val="90FE19"/>
                      </a:solidFill>
                      <a:prstDash val="solid"/>
                      <a:round/>
                      <a:headEnd type="none" w="med" len="med"/>
                      <a:tailEnd type="none" w="med" len="med"/>
                    </a:lnR>
                    <a:lnT w="12700" cap="flat" cmpd="sng" algn="ctr">
                      <a:solidFill>
                        <a:srgbClr val="90FB19"/>
                      </a:solidFill>
                      <a:prstDash val="solid"/>
                      <a:round/>
                      <a:headEnd type="none" w="med" len="med"/>
                      <a:tailEnd type="none" w="med" len="med"/>
                    </a:lnT>
                    <a:lnB w="12700" cap="flat" cmpd="sng" algn="ctr">
                      <a:solidFill>
                        <a:srgbClr val="D0381E"/>
                      </a:solidFill>
                      <a:prstDash val="solid"/>
                      <a:round/>
                      <a:headEnd type="none" w="med" len="med"/>
                      <a:tailEnd type="none" w="med" len="med"/>
                    </a:lnB>
                    <a:noFill/>
                  </a:tcPr>
                </a:tc>
                <a:tc>
                  <a:txBody>
                    <a:bodyPr/>
                    <a:lstStyle/>
                    <a:p>
                      <a:pPr fontAlgn="base"/>
                      <a:r>
                        <a:rPr lang="en-US" sz="3200" dirty="0">
                          <a:effectLst/>
                        </a:rPr>
                        <a:t>Tumor segmented and mask displayed</a:t>
                      </a:r>
                    </a:p>
                  </a:txBody>
                  <a:tcPr anchor="ctr">
                    <a:lnL w="12700" cap="flat" cmpd="sng" algn="ctr">
                      <a:solidFill>
                        <a:srgbClr val="90FE19"/>
                      </a:solidFill>
                      <a:prstDash val="solid"/>
                      <a:round/>
                      <a:headEnd type="none" w="med" len="med"/>
                      <a:tailEnd type="none" w="med" len="med"/>
                    </a:lnL>
                    <a:lnR w="12700" cap="flat" cmpd="sng" algn="ctr">
                      <a:solidFill>
                        <a:srgbClr val="D0FA19"/>
                      </a:solidFill>
                      <a:prstDash val="solid"/>
                      <a:round/>
                      <a:headEnd type="none" w="med" len="med"/>
                      <a:tailEnd type="none" w="med" len="med"/>
                    </a:lnR>
                    <a:lnT w="12700" cap="flat" cmpd="sng" algn="ctr">
                      <a:solidFill>
                        <a:srgbClr val="90FE19"/>
                      </a:solidFill>
                      <a:prstDash val="solid"/>
                      <a:round/>
                      <a:headEnd type="none" w="med" len="med"/>
                      <a:tailEnd type="none" w="med" len="med"/>
                    </a:lnT>
                    <a:lnB w="12700" cap="flat" cmpd="sng" algn="ctr">
                      <a:solidFill>
                        <a:srgbClr val="D0381E"/>
                      </a:solidFill>
                      <a:prstDash val="solid"/>
                      <a:round/>
                      <a:headEnd type="none" w="med" len="med"/>
                      <a:tailEnd type="none" w="med" len="med"/>
                    </a:lnB>
                    <a:noFill/>
                  </a:tcPr>
                </a:tc>
                <a:tc>
                  <a:txBody>
                    <a:bodyPr/>
                    <a:lstStyle/>
                    <a:p>
                      <a:pPr fontAlgn="base"/>
                      <a:r>
                        <a:rPr lang="en-IN" sz="3200" dirty="0">
                          <a:effectLst/>
                        </a:rPr>
                        <a:t>Pass</a:t>
                      </a:r>
                    </a:p>
                  </a:txBody>
                  <a:tcPr anchor="ctr">
                    <a:lnL w="12700" cap="flat" cmpd="sng" algn="ctr">
                      <a:solidFill>
                        <a:srgbClr val="D0FA19"/>
                      </a:solidFill>
                      <a:prstDash val="solid"/>
                      <a:round/>
                      <a:headEnd type="none" w="med" len="med"/>
                      <a:tailEnd type="none" w="med" len="med"/>
                    </a:lnL>
                    <a:lnR w="12700" cap="flat" cmpd="sng" algn="ctr">
                      <a:solidFill>
                        <a:srgbClr val="D0FA19"/>
                      </a:solidFill>
                      <a:prstDash val="solid"/>
                      <a:round/>
                      <a:headEnd type="none" w="med" len="med"/>
                      <a:tailEnd type="none" w="med" len="med"/>
                    </a:lnR>
                    <a:lnT w="12700" cap="flat" cmpd="sng" algn="ctr">
                      <a:solidFill>
                        <a:srgbClr val="D0FA19"/>
                      </a:solidFill>
                      <a:prstDash val="solid"/>
                      <a:round/>
                      <a:headEnd type="none" w="med" len="med"/>
                      <a:tailEnd type="none" w="med" len="med"/>
                    </a:lnT>
                    <a:lnB w="12700" cap="flat" cmpd="sng" algn="ctr">
                      <a:solidFill>
                        <a:srgbClr val="D0381E"/>
                      </a:solidFill>
                      <a:prstDash val="solid"/>
                      <a:round/>
                      <a:headEnd type="none" w="med" len="med"/>
                      <a:tailEnd type="none" w="med" len="med"/>
                    </a:lnB>
                    <a:noFill/>
                  </a:tcPr>
                </a:tc>
                <a:extLst>
                  <a:ext uri="{0D108BD9-81ED-4DB2-BD59-A6C34878D82A}">
                    <a16:rowId xmlns:a16="http://schemas.microsoft.com/office/drawing/2014/main" val="265037499"/>
                  </a:ext>
                </a:extLst>
              </a:tr>
              <a:tr h="1671393">
                <a:tc>
                  <a:txBody>
                    <a:bodyPr/>
                    <a:lstStyle/>
                    <a:p>
                      <a:pPr fontAlgn="base"/>
                      <a:r>
                        <a:rPr lang="en-IN" sz="3200" dirty="0">
                          <a:effectLst/>
                        </a:rPr>
                        <a:t>TC08</a:t>
                      </a:r>
                    </a:p>
                  </a:txBody>
                  <a:tcPr marB="182880" anchor="ctr">
                    <a:lnL w="12700" cap="flat" cmpd="sng" algn="ctr">
                      <a:solidFill>
                        <a:srgbClr val="D0381E"/>
                      </a:solidFill>
                      <a:prstDash val="solid"/>
                      <a:round/>
                      <a:headEnd type="none" w="med" len="med"/>
                      <a:tailEnd type="none" w="med" len="med"/>
                    </a:lnL>
                    <a:lnR w="12700" cap="flat" cmpd="sng" algn="ctr">
                      <a:solidFill>
                        <a:srgbClr val="D0381E"/>
                      </a:solidFill>
                      <a:prstDash val="solid"/>
                      <a:round/>
                      <a:headEnd type="none" w="med" len="med"/>
                      <a:tailEnd type="none" w="med" len="med"/>
                    </a:lnR>
                    <a:lnT w="12700" cap="flat" cmpd="sng" algn="ctr">
                      <a:solidFill>
                        <a:srgbClr val="D0381E"/>
                      </a:solidFill>
                      <a:prstDash val="solid"/>
                      <a:round/>
                      <a:headEnd type="none" w="med" len="med"/>
                      <a:tailEnd type="none" w="med" len="med"/>
                    </a:lnT>
                    <a:lnB w="12700" cap="flat" cmpd="sng" algn="ctr">
                      <a:solidFill>
                        <a:srgbClr val="D0381E"/>
                      </a:solidFill>
                      <a:prstDash val="solid"/>
                      <a:round/>
                      <a:headEnd type="none" w="med" len="med"/>
                      <a:tailEnd type="none" w="med" len="med"/>
                    </a:lnB>
                    <a:noFill/>
                  </a:tcPr>
                </a:tc>
                <a:tc>
                  <a:txBody>
                    <a:bodyPr/>
                    <a:lstStyle/>
                    <a:p>
                      <a:pPr fontAlgn="base"/>
                      <a:r>
                        <a:rPr lang="en-IN" sz="3200" dirty="0">
                          <a:effectLst/>
                        </a:rPr>
                        <a:t>Attempt Segmentation without Upload</a:t>
                      </a:r>
                    </a:p>
                  </a:txBody>
                  <a:tcPr marB="182880" anchor="ctr">
                    <a:lnL w="12700" cap="flat" cmpd="sng" algn="ctr">
                      <a:solidFill>
                        <a:srgbClr val="D0381E"/>
                      </a:solidFill>
                      <a:prstDash val="solid"/>
                      <a:round/>
                      <a:headEnd type="none" w="med" len="med"/>
                      <a:tailEnd type="none" w="med" len="med"/>
                    </a:lnL>
                    <a:lnR w="12700" cap="flat" cmpd="sng" algn="ctr">
                      <a:solidFill>
                        <a:srgbClr val="D0381E"/>
                      </a:solidFill>
                      <a:prstDash val="solid"/>
                      <a:round/>
                      <a:headEnd type="none" w="med" len="med"/>
                      <a:tailEnd type="none" w="med" len="med"/>
                    </a:lnR>
                    <a:lnT w="12700" cap="flat" cmpd="sng" algn="ctr">
                      <a:solidFill>
                        <a:srgbClr val="D0381E"/>
                      </a:solidFill>
                      <a:prstDash val="solid"/>
                      <a:round/>
                      <a:headEnd type="none" w="med" len="med"/>
                      <a:tailEnd type="none" w="med" len="med"/>
                    </a:lnT>
                    <a:lnB w="12700" cap="flat" cmpd="sng" algn="ctr">
                      <a:solidFill>
                        <a:srgbClr val="D0381E"/>
                      </a:solidFill>
                      <a:prstDash val="solid"/>
                      <a:round/>
                      <a:headEnd type="none" w="med" len="med"/>
                      <a:tailEnd type="none" w="med" len="med"/>
                    </a:lnB>
                    <a:noFill/>
                  </a:tcPr>
                </a:tc>
                <a:tc>
                  <a:txBody>
                    <a:bodyPr/>
                    <a:lstStyle/>
                    <a:p>
                      <a:pPr fontAlgn="base"/>
                      <a:r>
                        <a:rPr lang="en-US" sz="3200" dirty="0">
                          <a:effectLst/>
                        </a:rPr>
                        <a:t>System prompts error: “No image selected”</a:t>
                      </a:r>
                    </a:p>
                  </a:txBody>
                  <a:tcPr marB="182880" anchor="ctr">
                    <a:lnL w="12700" cap="flat" cmpd="sng" algn="ctr">
                      <a:solidFill>
                        <a:srgbClr val="D0381E"/>
                      </a:solidFill>
                      <a:prstDash val="solid"/>
                      <a:round/>
                      <a:headEnd type="none" w="med" len="med"/>
                      <a:tailEnd type="none" w="med" len="med"/>
                    </a:lnL>
                    <a:lnR w="12700" cap="flat" cmpd="sng" algn="ctr">
                      <a:solidFill>
                        <a:srgbClr val="D0381E"/>
                      </a:solidFill>
                      <a:prstDash val="solid"/>
                      <a:round/>
                      <a:headEnd type="none" w="med" len="med"/>
                      <a:tailEnd type="none" w="med" len="med"/>
                    </a:lnR>
                    <a:lnT w="12700" cap="flat" cmpd="sng" algn="ctr">
                      <a:solidFill>
                        <a:srgbClr val="D0381E"/>
                      </a:solidFill>
                      <a:prstDash val="solid"/>
                      <a:round/>
                      <a:headEnd type="none" w="med" len="med"/>
                      <a:tailEnd type="none" w="med" len="med"/>
                    </a:lnT>
                    <a:lnB w="12700" cap="flat" cmpd="sng" algn="ctr">
                      <a:solidFill>
                        <a:srgbClr val="D0381E"/>
                      </a:solidFill>
                      <a:prstDash val="solid"/>
                      <a:round/>
                      <a:headEnd type="none" w="med" len="med"/>
                      <a:tailEnd type="none" w="med" len="med"/>
                    </a:lnB>
                    <a:noFill/>
                  </a:tcPr>
                </a:tc>
                <a:tc>
                  <a:txBody>
                    <a:bodyPr/>
                    <a:lstStyle/>
                    <a:p>
                      <a:pPr fontAlgn="base"/>
                      <a:r>
                        <a:rPr lang="en-IN" sz="3200" dirty="0">
                          <a:effectLst/>
                        </a:rPr>
                        <a:t>Appropriate error message shown</a:t>
                      </a:r>
                    </a:p>
                  </a:txBody>
                  <a:tcPr marB="182880" anchor="ctr">
                    <a:lnL w="12700" cap="flat" cmpd="sng" algn="ctr">
                      <a:solidFill>
                        <a:srgbClr val="D0381E"/>
                      </a:solidFill>
                      <a:prstDash val="solid"/>
                      <a:round/>
                      <a:headEnd type="none" w="med" len="med"/>
                      <a:tailEnd type="none" w="med" len="med"/>
                    </a:lnL>
                    <a:lnR w="12700" cap="flat" cmpd="sng" algn="ctr">
                      <a:solidFill>
                        <a:srgbClr val="D0381E"/>
                      </a:solidFill>
                      <a:prstDash val="solid"/>
                      <a:round/>
                      <a:headEnd type="none" w="med" len="med"/>
                      <a:tailEnd type="none" w="med" len="med"/>
                    </a:lnR>
                    <a:lnT w="12700" cap="flat" cmpd="sng" algn="ctr">
                      <a:solidFill>
                        <a:srgbClr val="D0381E"/>
                      </a:solidFill>
                      <a:prstDash val="solid"/>
                      <a:round/>
                      <a:headEnd type="none" w="med" len="med"/>
                      <a:tailEnd type="none" w="med" len="med"/>
                    </a:lnT>
                    <a:lnB w="12700" cap="flat" cmpd="sng" algn="ctr">
                      <a:solidFill>
                        <a:srgbClr val="D0381E"/>
                      </a:solidFill>
                      <a:prstDash val="solid"/>
                      <a:round/>
                      <a:headEnd type="none" w="med" len="med"/>
                      <a:tailEnd type="none" w="med" len="med"/>
                    </a:lnB>
                    <a:noFill/>
                  </a:tcPr>
                </a:tc>
                <a:tc>
                  <a:txBody>
                    <a:bodyPr/>
                    <a:lstStyle/>
                    <a:p>
                      <a:pPr fontAlgn="base"/>
                      <a:r>
                        <a:rPr lang="en-IN" sz="3200" dirty="0">
                          <a:effectLst/>
                        </a:rPr>
                        <a:t>Pass</a:t>
                      </a:r>
                    </a:p>
                  </a:txBody>
                  <a:tcPr marB="182880" anchor="ctr">
                    <a:lnL w="12700" cap="flat" cmpd="sng" algn="ctr">
                      <a:solidFill>
                        <a:srgbClr val="D0381E"/>
                      </a:solidFill>
                      <a:prstDash val="solid"/>
                      <a:round/>
                      <a:headEnd type="none" w="med" len="med"/>
                      <a:tailEnd type="none" w="med" len="med"/>
                    </a:lnL>
                    <a:lnR w="12700" cap="flat" cmpd="sng" algn="ctr">
                      <a:solidFill>
                        <a:srgbClr val="D0381E"/>
                      </a:solidFill>
                      <a:prstDash val="solid"/>
                      <a:round/>
                      <a:headEnd type="none" w="med" len="med"/>
                      <a:tailEnd type="none" w="med" len="med"/>
                    </a:lnR>
                    <a:lnT w="12700" cap="flat" cmpd="sng" algn="ctr">
                      <a:solidFill>
                        <a:srgbClr val="D0381E"/>
                      </a:solidFill>
                      <a:prstDash val="solid"/>
                      <a:round/>
                      <a:headEnd type="none" w="med" len="med"/>
                      <a:tailEnd type="none" w="med" len="med"/>
                    </a:lnT>
                    <a:lnB w="12700" cap="flat" cmpd="sng" algn="ctr">
                      <a:solidFill>
                        <a:srgbClr val="D0381E"/>
                      </a:solidFill>
                      <a:prstDash val="solid"/>
                      <a:round/>
                      <a:headEnd type="none" w="med" len="med"/>
                      <a:tailEnd type="none" w="med" len="med"/>
                    </a:lnB>
                    <a:noFill/>
                  </a:tcPr>
                </a:tc>
                <a:extLst>
                  <a:ext uri="{0D108BD9-81ED-4DB2-BD59-A6C34878D82A}">
                    <a16:rowId xmlns:a16="http://schemas.microsoft.com/office/drawing/2014/main" val="4017410637"/>
                  </a:ext>
                </a:extLst>
              </a:tr>
            </a:tbl>
          </a:graphicData>
        </a:graphic>
      </p:graphicFrame>
    </p:spTree>
    <p:extLst>
      <p:ext uri="{BB962C8B-B14F-4D97-AF65-F5344CB8AC3E}">
        <p14:creationId xmlns:p14="http://schemas.microsoft.com/office/powerpoint/2010/main" val="2596632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0F69-244B-FB27-BB97-C7247CC94833}"/>
              </a:ext>
            </a:extLst>
          </p:cNvPr>
          <p:cNvSpPr>
            <a:spLocks noGrp="1"/>
          </p:cNvSpPr>
          <p:nvPr>
            <p:ph type="title"/>
          </p:nvPr>
        </p:nvSpPr>
        <p:spPr>
          <a:xfrm>
            <a:off x="167640" y="167520"/>
            <a:ext cx="17891400" cy="945000"/>
          </a:xfrm>
        </p:spPr>
        <p:txBody>
          <a:bodyPr/>
          <a:lstStyle/>
          <a:p>
            <a:endParaRPr lang="en-IN" dirty="0"/>
          </a:p>
        </p:txBody>
      </p:sp>
      <p:pic>
        <p:nvPicPr>
          <p:cNvPr id="4" name="Picture 3">
            <a:extLst>
              <a:ext uri="{FF2B5EF4-FFF2-40B4-BE49-F238E27FC236}">
                <a16:creationId xmlns:a16="http://schemas.microsoft.com/office/drawing/2014/main" id="{64503BB5-17E4-76AF-FCE2-319503D99E34}"/>
              </a:ext>
            </a:extLst>
          </p:cNvPr>
          <p:cNvPicPr>
            <a:picLocks noChangeAspect="1"/>
          </p:cNvPicPr>
          <p:nvPr/>
        </p:nvPicPr>
        <p:blipFill>
          <a:blip r:embed="rId2"/>
          <a:stretch>
            <a:fillRect/>
          </a:stretch>
        </p:blipFill>
        <p:spPr>
          <a:xfrm>
            <a:off x="121920" y="106590"/>
            <a:ext cx="7681626" cy="1036410"/>
          </a:xfrm>
          <a:prstGeom prst="rect">
            <a:avLst/>
          </a:prstGeom>
        </p:spPr>
      </p:pic>
      <p:sp>
        <p:nvSpPr>
          <p:cNvPr id="7" name="TextBox 6">
            <a:extLst>
              <a:ext uri="{FF2B5EF4-FFF2-40B4-BE49-F238E27FC236}">
                <a16:creationId xmlns:a16="http://schemas.microsoft.com/office/drawing/2014/main" id="{FFDFE2B8-627C-54AB-2009-DF09F0B3825F}"/>
              </a:ext>
            </a:extLst>
          </p:cNvPr>
          <p:cNvSpPr txBox="1"/>
          <p:nvPr/>
        </p:nvSpPr>
        <p:spPr>
          <a:xfrm>
            <a:off x="60960" y="167521"/>
            <a:ext cx="10066686" cy="769441"/>
          </a:xfrm>
          <a:prstGeom prst="rect">
            <a:avLst/>
          </a:prstGeom>
          <a:noFill/>
        </p:spPr>
        <p:txBody>
          <a:bodyPr wrap="square">
            <a:spAutoFit/>
          </a:bodyPr>
          <a:lstStyle/>
          <a:p>
            <a:r>
              <a:rPr lang="en-US" sz="4400" b="1" dirty="0">
                <a:solidFill>
                  <a:schemeClr val="bg1"/>
                </a:solidFill>
              </a:rPr>
              <a:t>Test Cases</a:t>
            </a:r>
            <a:endParaRPr lang="en-IN" sz="4400" b="1" dirty="0">
              <a:solidFill>
                <a:schemeClr val="bg1"/>
              </a:solidFill>
            </a:endParaRPr>
          </a:p>
        </p:txBody>
      </p:sp>
      <p:sp>
        <p:nvSpPr>
          <p:cNvPr id="8" name="TextBox 7">
            <a:extLst>
              <a:ext uri="{FF2B5EF4-FFF2-40B4-BE49-F238E27FC236}">
                <a16:creationId xmlns:a16="http://schemas.microsoft.com/office/drawing/2014/main" id="{97C2B680-789C-E007-BB48-AB8CC04DC197}"/>
              </a:ext>
            </a:extLst>
          </p:cNvPr>
          <p:cNvSpPr txBox="1"/>
          <p:nvPr/>
        </p:nvSpPr>
        <p:spPr>
          <a:xfrm>
            <a:off x="121920" y="1508760"/>
            <a:ext cx="9585960" cy="584775"/>
          </a:xfrm>
          <a:prstGeom prst="rect">
            <a:avLst/>
          </a:prstGeom>
          <a:noFill/>
        </p:spPr>
        <p:txBody>
          <a:bodyPr wrap="square" rtlCol="0">
            <a:spAutoFit/>
          </a:bodyPr>
          <a:lstStyle/>
          <a:p>
            <a:r>
              <a:rPr lang="en-US" sz="3200" b="1" dirty="0"/>
              <a:t>Test Case – Tumor Detection Result Reporting</a:t>
            </a:r>
          </a:p>
        </p:txBody>
      </p:sp>
      <p:graphicFrame>
        <p:nvGraphicFramePr>
          <p:cNvPr id="9" name="Table 8">
            <a:extLst>
              <a:ext uri="{FF2B5EF4-FFF2-40B4-BE49-F238E27FC236}">
                <a16:creationId xmlns:a16="http://schemas.microsoft.com/office/drawing/2014/main" id="{6A58975C-3B2C-DA15-A17A-B296AB6F0A9B}"/>
              </a:ext>
            </a:extLst>
          </p:cNvPr>
          <p:cNvGraphicFramePr>
            <a:graphicFrameLocks noGrp="1"/>
          </p:cNvGraphicFramePr>
          <p:nvPr>
            <p:extLst>
              <p:ext uri="{D42A27DB-BD31-4B8C-83A1-F6EECF244321}">
                <p14:modId xmlns:p14="http://schemas.microsoft.com/office/powerpoint/2010/main" val="2693815737"/>
              </p:ext>
            </p:extLst>
          </p:nvPr>
        </p:nvGraphicFramePr>
        <p:xfrm>
          <a:off x="335280" y="2606041"/>
          <a:ext cx="17053561" cy="5233318"/>
        </p:xfrm>
        <a:graphic>
          <a:graphicData uri="http://schemas.openxmlformats.org/drawingml/2006/table">
            <a:tbl>
              <a:tblPr/>
              <a:tblGrid>
                <a:gridCol w="1657691">
                  <a:extLst>
                    <a:ext uri="{9D8B030D-6E8A-4147-A177-3AD203B41FA5}">
                      <a16:colId xmlns:a16="http://schemas.microsoft.com/office/drawing/2014/main" val="3581285611"/>
                    </a:ext>
                  </a:extLst>
                </a:gridCol>
                <a:gridCol w="3421266">
                  <a:extLst>
                    <a:ext uri="{9D8B030D-6E8A-4147-A177-3AD203B41FA5}">
                      <a16:colId xmlns:a16="http://schemas.microsoft.com/office/drawing/2014/main" val="2911574043"/>
                    </a:ext>
                  </a:extLst>
                </a:gridCol>
                <a:gridCol w="5720653">
                  <a:extLst>
                    <a:ext uri="{9D8B030D-6E8A-4147-A177-3AD203B41FA5}">
                      <a16:colId xmlns:a16="http://schemas.microsoft.com/office/drawing/2014/main" val="254371647"/>
                    </a:ext>
                  </a:extLst>
                </a:gridCol>
                <a:gridCol w="3627225">
                  <a:extLst>
                    <a:ext uri="{9D8B030D-6E8A-4147-A177-3AD203B41FA5}">
                      <a16:colId xmlns:a16="http://schemas.microsoft.com/office/drawing/2014/main" val="1406111016"/>
                    </a:ext>
                  </a:extLst>
                </a:gridCol>
                <a:gridCol w="2626726">
                  <a:extLst>
                    <a:ext uri="{9D8B030D-6E8A-4147-A177-3AD203B41FA5}">
                      <a16:colId xmlns:a16="http://schemas.microsoft.com/office/drawing/2014/main" val="3858272998"/>
                    </a:ext>
                  </a:extLst>
                </a:gridCol>
              </a:tblGrid>
              <a:tr h="655319">
                <a:tc>
                  <a:txBody>
                    <a:bodyPr/>
                    <a:lstStyle/>
                    <a:p>
                      <a:pPr fontAlgn="b">
                        <a:lnSpc>
                          <a:spcPts val="1200"/>
                        </a:lnSpc>
                      </a:pPr>
                      <a:r>
                        <a:rPr lang="en-IN" sz="3200" b="1">
                          <a:solidFill>
                            <a:schemeClr val="tx1"/>
                          </a:solidFill>
                          <a:effectLst/>
                        </a:rPr>
                        <a:t>TCID</a:t>
                      </a:r>
                    </a:p>
                  </a:txBody>
                  <a:tcPr anchor="b">
                    <a:lnL w="12700" cap="flat" cmpd="sng" algn="ctr">
                      <a:solidFill>
                        <a:srgbClr val="303F02"/>
                      </a:solidFill>
                      <a:prstDash val="solid"/>
                      <a:round/>
                      <a:headEnd type="none" w="med" len="med"/>
                      <a:tailEnd type="none" w="med" len="med"/>
                    </a:lnL>
                    <a:lnR w="12700" cap="flat" cmpd="sng" algn="ctr">
                      <a:solidFill>
                        <a:srgbClr val="B04702"/>
                      </a:solidFill>
                      <a:prstDash val="solid"/>
                      <a:round/>
                      <a:headEnd type="none" w="med" len="med"/>
                      <a:tailEnd type="none" w="med" len="med"/>
                    </a:lnR>
                    <a:lnT w="12700" cap="flat" cmpd="sng" algn="ctr">
                      <a:solidFill>
                        <a:srgbClr val="303F02"/>
                      </a:solidFill>
                      <a:prstDash val="solid"/>
                      <a:round/>
                      <a:headEnd type="none" w="med" len="med"/>
                      <a:tailEnd type="none" w="med" len="med"/>
                    </a:lnT>
                    <a:lnB w="12700" cap="flat" cmpd="sng" algn="ctr">
                      <a:solidFill>
                        <a:srgbClr val="F06E02"/>
                      </a:solidFill>
                      <a:prstDash val="solid"/>
                      <a:round/>
                      <a:headEnd type="none" w="med" len="med"/>
                      <a:tailEnd type="none" w="med" len="med"/>
                    </a:lnB>
                    <a:noFill/>
                  </a:tcPr>
                </a:tc>
                <a:tc>
                  <a:txBody>
                    <a:bodyPr/>
                    <a:lstStyle/>
                    <a:p>
                      <a:pPr fontAlgn="b">
                        <a:lnSpc>
                          <a:spcPts val="1200"/>
                        </a:lnSpc>
                      </a:pPr>
                      <a:r>
                        <a:rPr lang="en-IN" sz="3200" b="1">
                          <a:solidFill>
                            <a:schemeClr val="tx1"/>
                          </a:solidFill>
                          <a:effectLst/>
                        </a:rPr>
                        <a:t>Test Details</a:t>
                      </a:r>
                    </a:p>
                  </a:txBody>
                  <a:tcPr anchor="b">
                    <a:lnL w="12700" cap="flat" cmpd="sng" algn="ctr">
                      <a:solidFill>
                        <a:srgbClr val="B04702"/>
                      </a:solidFill>
                      <a:prstDash val="solid"/>
                      <a:round/>
                      <a:headEnd type="none" w="med" len="med"/>
                      <a:tailEnd type="none" w="med" len="med"/>
                    </a:lnL>
                    <a:lnR w="12700" cap="flat" cmpd="sng" algn="ctr">
                      <a:solidFill>
                        <a:srgbClr val="B04D02"/>
                      </a:solidFill>
                      <a:prstDash val="solid"/>
                      <a:round/>
                      <a:headEnd type="none" w="med" len="med"/>
                      <a:tailEnd type="none" w="med" len="med"/>
                    </a:lnR>
                    <a:lnT w="12700" cap="flat" cmpd="sng" algn="ctr">
                      <a:solidFill>
                        <a:srgbClr val="B04702"/>
                      </a:solidFill>
                      <a:prstDash val="solid"/>
                      <a:round/>
                      <a:headEnd type="none" w="med" len="med"/>
                      <a:tailEnd type="none" w="med" len="med"/>
                    </a:lnT>
                    <a:lnB w="12700" cap="flat" cmpd="sng" algn="ctr">
                      <a:solidFill>
                        <a:srgbClr val="F06002"/>
                      </a:solidFill>
                      <a:prstDash val="solid"/>
                      <a:round/>
                      <a:headEnd type="none" w="med" len="med"/>
                      <a:tailEnd type="none" w="med" len="med"/>
                    </a:lnB>
                    <a:noFill/>
                  </a:tcPr>
                </a:tc>
                <a:tc>
                  <a:txBody>
                    <a:bodyPr/>
                    <a:lstStyle/>
                    <a:p>
                      <a:pPr fontAlgn="b">
                        <a:lnSpc>
                          <a:spcPts val="1200"/>
                        </a:lnSpc>
                      </a:pPr>
                      <a:r>
                        <a:rPr lang="en-IN" sz="3200" b="1" dirty="0">
                          <a:solidFill>
                            <a:schemeClr val="tx1"/>
                          </a:solidFill>
                          <a:effectLst/>
                        </a:rPr>
                        <a:t>Expected Result</a:t>
                      </a:r>
                    </a:p>
                  </a:txBody>
                  <a:tcPr anchor="b">
                    <a:lnL w="12700" cap="flat" cmpd="sng" algn="ctr">
                      <a:solidFill>
                        <a:srgbClr val="B04D02"/>
                      </a:solidFill>
                      <a:prstDash val="solid"/>
                      <a:round/>
                      <a:headEnd type="none" w="med" len="med"/>
                      <a:tailEnd type="none" w="med" len="med"/>
                    </a:lnL>
                    <a:lnR w="12700" cap="flat" cmpd="sng" algn="ctr">
                      <a:solidFill>
                        <a:srgbClr val="B04B02"/>
                      </a:solidFill>
                      <a:prstDash val="solid"/>
                      <a:round/>
                      <a:headEnd type="none" w="med" len="med"/>
                      <a:tailEnd type="none" w="med" len="med"/>
                    </a:lnR>
                    <a:lnT w="12700" cap="flat" cmpd="sng" algn="ctr">
                      <a:solidFill>
                        <a:srgbClr val="B04D02"/>
                      </a:solidFill>
                      <a:prstDash val="solid"/>
                      <a:round/>
                      <a:headEnd type="none" w="med" len="med"/>
                      <a:tailEnd type="none" w="med" len="med"/>
                    </a:lnT>
                    <a:lnB w="12700" cap="flat" cmpd="sng" algn="ctr">
                      <a:solidFill>
                        <a:srgbClr val="B07A02"/>
                      </a:solidFill>
                      <a:prstDash val="solid"/>
                      <a:round/>
                      <a:headEnd type="none" w="med" len="med"/>
                      <a:tailEnd type="none" w="med" len="med"/>
                    </a:lnB>
                    <a:noFill/>
                  </a:tcPr>
                </a:tc>
                <a:tc>
                  <a:txBody>
                    <a:bodyPr/>
                    <a:lstStyle/>
                    <a:p>
                      <a:pPr fontAlgn="b">
                        <a:lnSpc>
                          <a:spcPts val="1200"/>
                        </a:lnSpc>
                      </a:pPr>
                      <a:r>
                        <a:rPr lang="en-IN" sz="3200" b="1">
                          <a:solidFill>
                            <a:schemeClr val="tx1"/>
                          </a:solidFill>
                          <a:effectLst/>
                        </a:rPr>
                        <a:t>Actual Result</a:t>
                      </a:r>
                    </a:p>
                  </a:txBody>
                  <a:tcPr anchor="b">
                    <a:lnL w="12700" cap="flat" cmpd="sng" algn="ctr">
                      <a:solidFill>
                        <a:srgbClr val="B04B02"/>
                      </a:solidFill>
                      <a:prstDash val="solid"/>
                      <a:round/>
                      <a:headEnd type="none" w="med" len="med"/>
                      <a:tailEnd type="none" w="med" len="med"/>
                    </a:lnL>
                    <a:lnR w="12700" cap="flat" cmpd="sng" algn="ctr">
                      <a:solidFill>
                        <a:srgbClr val="305502"/>
                      </a:solidFill>
                      <a:prstDash val="solid"/>
                      <a:round/>
                      <a:headEnd type="none" w="med" len="med"/>
                      <a:tailEnd type="none" w="med" len="med"/>
                    </a:lnR>
                    <a:lnT w="12700" cap="flat" cmpd="sng" algn="ctr">
                      <a:solidFill>
                        <a:srgbClr val="B04B02"/>
                      </a:solidFill>
                      <a:prstDash val="solid"/>
                      <a:round/>
                      <a:headEnd type="none" w="med" len="med"/>
                      <a:tailEnd type="none" w="med" len="med"/>
                    </a:lnT>
                    <a:lnB w="12700" cap="flat" cmpd="sng" algn="ctr">
                      <a:solidFill>
                        <a:srgbClr val="307502"/>
                      </a:solidFill>
                      <a:prstDash val="solid"/>
                      <a:round/>
                      <a:headEnd type="none" w="med" len="med"/>
                      <a:tailEnd type="none" w="med" len="med"/>
                    </a:lnB>
                    <a:noFill/>
                  </a:tcPr>
                </a:tc>
                <a:tc>
                  <a:txBody>
                    <a:bodyPr/>
                    <a:lstStyle/>
                    <a:p>
                      <a:pPr fontAlgn="b">
                        <a:lnSpc>
                          <a:spcPts val="1200"/>
                        </a:lnSpc>
                      </a:pPr>
                      <a:r>
                        <a:rPr lang="en-IN" sz="3200" b="1">
                          <a:solidFill>
                            <a:schemeClr val="tx1"/>
                          </a:solidFill>
                          <a:effectLst/>
                        </a:rPr>
                        <a:t>Status</a:t>
                      </a:r>
                    </a:p>
                  </a:txBody>
                  <a:tcPr anchor="b">
                    <a:lnL w="12700" cap="flat" cmpd="sng" algn="ctr">
                      <a:solidFill>
                        <a:srgbClr val="305502"/>
                      </a:solidFill>
                      <a:prstDash val="solid"/>
                      <a:round/>
                      <a:headEnd type="none" w="med" len="med"/>
                      <a:tailEnd type="none" w="med" len="med"/>
                    </a:lnL>
                    <a:lnR w="12700" cap="flat" cmpd="sng" algn="ctr">
                      <a:solidFill>
                        <a:srgbClr val="305502"/>
                      </a:solidFill>
                      <a:prstDash val="solid"/>
                      <a:round/>
                      <a:headEnd type="none" w="med" len="med"/>
                      <a:tailEnd type="none" w="med" len="med"/>
                    </a:lnR>
                    <a:lnT w="12700" cap="flat" cmpd="sng" algn="ctr">
                      <a:solidFill>
                        <a:srgbClr val="305502"/>
                      </a:solidFill>
                      <a:prstDash val="solid"/>
                      <a:round/>
                      <a:headEnd type="none" w="med" len="med"/>
                      <a:tailEnd type="none" w="med" len="med"/>
                    </a:lnT>
                    <a:lnB w="12700" cap="flat" cmpd="sng" algn="ctr">
                      <a:solidFill>
                        <a:srgbClr val="307C02"/>
                      </a:solidFill>
                      <a:prstDash val="solid"/>
                      <a:round/>
                      <a:headEnd type="none" w="med" len="med"/>
                      <a:tailEnd type="none" w="med" len="med"/>
                    </a:lnB>
                    <a:noFill/>
                  </a:tcPr>
                </a:tc>
                <a:extLst>
                  <a:ext uri="{0D108BD9-81ED-4DB2-BD59-A6C34878D82A}">
                    <a16:rowId xmlns:a16="http://schemas.microsoft.com/office/drawing/2014/main" val="4049373607"/>
                  </a:ext>
                </a:extLst>
              </a:tr>
              <a:tr h="2179320">
                <a:tc>
                  <a:txBody>
                    <a:bodyPr/>
                    <a:lstStyle/>
                    <a:p>
                      <a:pPr fontAlgn="base"/>
                      <a:r>
                        <a:rPr lang="en-IN" sz="3200" dirty="0">
                          <a:solidFill>
                            <a:schemeClr val="tx1"/>
                          </a:solidFill>
                          <a:effectLst/>
                        </a:rPr>
                        <a:t>TC09</a:t>
                      </a:r>
                    </a:p>
                  </a:txBody>
                  <a:tcPr anchor="ctr">
                    <a:lnL w="12700" cap="flat" cmpd="sng" algn="ctr">
                      <a:solidFill>
                        <a:srgbClr val="F06E02"/>
                      </a:solidFill>
                      <a:prstDash val="solid"/>
                      <a:round/>
                      <a:headEnd type="none" w="med" len="med"/>
                      <a:tailEnd type="none" w="med" len="med"/>
                    </a:lnL>
                    <a:lnR w="12700" cap="flat" cmpd="sng" algn="ctr">
                      <a:solidFill>
                        <a:srgbClr val="F06002"/>
                      </a:solidFill>
                      <a:prstDash val="solid"/>
                      <a:round/>
                      <a:headEnd type="none" w="med" len="med"/>
                      <a:tailEnd type="none" w="med" len="med"/>
                    </a:lnR>
                    <a:lnT w="12700" cap="flat" cmpd="sng" algn="ctr">
                      <a:solidFill>
                        <a:srgbClr val="F06E02"/>
                      </a:solidFill>
                      <a:prstDash val="solid"/>
                      <a:round/>
                      <a:headEnd type="none" w="med" len="med"/>
                      <a:tailEnd type="none" w="med" len="med"/>
                    </a:lnT>
                    <a:lnB w="12700" cap="flat" cmpd="sng" algn="ctr">
                      <a:solidFill>
                        <a:srgbClr val="90F739"/>
                      </a:solidFill>
                      <a:prstDash val="solid"/>
                      <a:round/>
                      <a:headEnd type="none" w="med" len="med"/>
                      <a:tailEnd type="none" w="med" len="med"/>
                    </a:lnB>
                    <a:noFill/>
                  </a:tcPr>
                </a:tc>
                <a:tc>
                  <a:txBody>
                    <a:bodyPr/>
                    <a:lstStyle/>
                    <a:p>
                      <a:pPr fontAlgn="base"/>
                      <a:r>
                        <a:rPr lang="en-US" sz="3200" dirty="0">
                          <a:solidFill>
                            <a:schemeClr val="tx1"/>
                          </a:solidFill>
                          <a:effectLst/>
                        </a:rPr>
                        <a:t>Generate Tumor Report After Detection</a:t>
                      </a:r>
                    </a:p>
                  </a:txBody>
                  <a:tcPr anchor="ctr">
                    <a:lnL w="12700" cap="flat" cmpd="sng" algn="ctr">
                      <a:solidFill>
                        <a:srgbClr val="F06002"/>
                      </a:solidFill>
                      <a:prstDash val="solid"/>
                      <a:round/>
                      <a:headEnd type="none" w="med" len="med"/>
                      <a:tailEnd type="none" w="med" len="med"/>
                    </a:lnL>
                    <a:lnR w="12700" cap="flat" cmpd="sng" algn="ctr">
                      <a:solidFill>
                        <a:srgbClr val="B07A02"/>
                      </a:solidFill>
                      <a:prstDash val="solid"/>
                      <a:round/>
                      <a:headEnd type="none" w="med" len="med"/>
                      <a:tailEnd type="none" w="med" len="med"/>
                    </a:lnR>
                    <a:lnT w="12700" cap="flat" cmpd="sng" algn="ctr">
                      <a:solidFill>
                        <a:srgbClr val="F06002"/>
                      </a:solidFill>
                      <a:prstDash val="solid"/>
                      <a:round/>
                      <a:headEnd type="none" w="med" len="med"/>
                      <a:tailEnd type="none" w="med" len="med"/>
                    </a:lnT>
                    <a:lnB w="12700" cap="flat" cmpd="sng" algn="ctr">
                      <a:solidFill>
                        <a:srgbClr val="90F739"/>
                      </a:solidFill>
                      <a:prstDash val="solid"/>
                      <a:round/>
                      <a:headEnd type="none" w="med" len="med"/>
                      <a:tailEnd type="none" w="med" len="med"/>
                    </a:lnB>
                    <a:noFill/>
                  </a:tcPr>
                </a:tc>
                <a:tc>
                  <a:txBody>
                    <a:bodyPr/>
                    <a:lstStyle/>
                    <a:p>
                      <a:pPr fontAlgn="base"/>
                      <a:r>
                        <a:rPr lang="en-US" sz="3200" dirty="0">
                          <a:solidFill>
                            <a:schemeClr val="tx1"/>
                          </a:solidFill>
                          <a:effectLst/>
                        </a:rPr>
                        <a:t>Report displays tumor type, size, and location</a:t>
                      </a:r>
                    </a:p>
                  </a:txBody>
                  <a:tcPr anchor="ctr">
                    <a:lnL w="12700" cap="flat" cmpd="sng" algn="ctr">
                      <a:solidFill>
                        <a:srgbClr val="B07A02"/>
                      </a:solidFill>
                      <a:prstDash val="solid"/>
                      <a:round/>
                      <a:headEnd type="none" w="med" len="med"/>
                      <a:tailEnd type="none" w="med" len="med"/>
                    </a:lnL>
                    <a:lnR w="12700" cap="flat" cmpd="sng" algn="ctr">
                      <a:solidFill>
                        <a:srgbClr val="307502"/>
                      </a:solidFill>
                      <a:prstDash val="solid"/>
                      <a:round/>
                      <a:headEnd type="none" w="med" len="med"/>
                      <a:tailEnd type="none" w="med" len="med"/>
                    </a:lnR>
                    <a:lnT w="12700" cap="flat" cmpd="sng" algn="ctr">
                      <a:solidFill>
                        <a:srgbClr val="B07A02"/>
                      </a:solidFill>
                      <a:prstDash val="solid"/>
                      <a:round/>
                      <a:headEnd type="none" w="med" len="med"/>
                      <a:tailEnd type="none" w="med" len="med"/>
                    </a:lnT>
                    <a:lnB w="12700" cap="flat" cmpd="sng" algn="ctr">
                      <a:solidFill>
                        <a:srgbClr val="90F739"/>
                      </a:solidFill>
                      <a:prstDash val="solid"/>
                      <a:round/>
                      <a:headEnd type="none" w="med" len="med"/>
                      <a:tailEnd type="none" w="med" len="med"/>
                    </a:lnB>
                    <a:noFill/>
                  </a:tcPr>
                </a:tc>
                <a:tc>
                  <a:txBody>
                    <a:bodyPr/>
                    <a:lstStyle/>
                    <a:p>
                      <a:pPr fontAlgn="base"/>
                      <a:r>
                        <a:rPr lang="en-IN" sz="3200" dirty="0">
                          <a:solidFill>
                            <a:schemeClr val="tx1"/>
                          </a:solidFill>
                          <a:effectLst/>
                        </a:rPr>
                        <a:t>Report generated correctly</a:t>
                      </a:r>
                    </a:p>
                  </a:txBody>
                  <a:tcPr anchor="ctr">
                    <a:lnL w="12700" cap="flat" cmpd="sng" algn="ctr">
                      <a:solidFill>
                        <a:srgbClr val="307502"/>
                      </a:solidFill>
                      <a:prstDash val="solid"/>
                      <a:round/>
                      <a:headEnd type="none" w="med" len="med"/>
                      <a:tailEnd type="none" w="med" len="med"/>
                    </a:lnL>
                    <a:lnR w="12700" cap="flat" cmpd="sng" algn="ctr">
                      <a:solidFill>
                        <a:srgbClr val="307C02"/>
                      </a:solidFill>
                      <a:prstDash val="solid"/>
                      <a:round/>
                      <a:headEnd type="none" w="med" len="med"/>
                      <a:tailEnd type="none" w="med" len="med"/>
                    </a:lnR>
                    <a:lnT w="12700" cap="flat" cmpd="sng" algn="ctr">
                      <a:solidFill>
                        <a:srgbClr val="307502"/>
                      </a:solidFill>
                      <a:prstDash val="solid"/>
                      <a:round/>
                      <a:headEnd type="none" w="med" len="med"/>
                      <a:tailEnd type="none" w="med" len="med"/>
                    </a:lnT>
                    <a:lnB w="12700" cap="flat" cmpd="sng" algn="ctr">
                      <a:solidFill>
                        <a:srgbClr val="90F739"/>
                      </a:solidFill>
                      <a:prstDash val="solid"/>
                      <a:round/>
                      <a:headEnd type="none" w="med" len="med"/>
                      <a:tailEnd type="none" w="med" len="med"/>
                    </a:lnB>
                    <a:noFill/>
                  </a:tcPr>
                </a:tc>
                <a:tc>
                  <a:txBody>
                    <a:bodyPr/>
                    <a:lstStyle/>
                    <a:p>
                      <a:pPr fontAlgn="base"/>
                      <a:r>
                        <a:rPr lang="en-IN" sz="3200" dirty="0">
                          <a:solidFill>
                            <a:schemeClr val="tx1"/>
                          </a:solidFill>
                          <a:effectLst/>
                        </a:rPr>
                        <a:t>Pass</a:t>
                      </a:r>
                    </a:p>
                  </a:txBody>
                  <a:tcPr anchor="ctr">
                    <a:lnL w="12700" cap="flat" cmpd="sng" algn="ctr">
                      <a:solidFill>
                        <a:srgbClr val="307C02"/>
                      </a:solidFill>
                      <a:prstDash val="solid"/>
                      <a:round/>
                      <a:headEnd type="none" w="med" len="med"/>
                      <a:tailEnd type="none" w="med" len="med"/>
                    </a:lnL>
                    <a:lnR w="12700" cap="flat" cmpd="sng" algn="ctr">
                      <a:solidFill>
                        <a:srgbClr val="307C02"/>
                      </a:solidFill>
                      <a:prstDash val="solid"/>
                      <a:round/>
                      <a:headEnd type="none" w="med" len="med"/>
                      <a:tailEnd type="none" w="med" len="med"/>
                    </a:lnR>
                    <a:lnT w="12700" cap="flat" cmpd="sng" algn="ctr">
                      <a:solidFill>
                        <a:srgbClr val="307C02"/>
                      </a:solidFill>
                      <a:prstDash val="solid"/>
                      <a:round/>
                      <a:headEnd type="none" w="med" len="med"/>
                      <a:tailEnd type="none" w="med" len="med"/>
                    </a:lnT>
                    <a:lnB w="12700" cap="flat" cmpd="sng" algn="ctr">
                      <a:solidFill>
                        <a:srgbClr val="90F739"/>
                      </a:solidFill>
                      <a:prstDash val="solid"/>
                      <a:round/>
                      <a:headEnd type="none" w="med" len="med"/>
                      <a:tailEnd type="none" w="med" len="med"/>
                    </a:lnB>
                    <a:noFill/>
                  </a:tcPr>
                </a:tc>
                <a:extLst>
                  <a:ext uri="{0D108BD9-81ED-4DB2-BD59-A6C34878D82A}">
                    <a16:rowId xmlns:a16="http://schemas.microsoft.com/office/drawing/2014/main" val="1173814653"/>
                  </a:ext>
                </a:extLst>
              </a:tr>
              <a:tr h="2398679">
                <a:tc>
                  <a:txBody>
                    <a:bodyPr/>
                    <a:lstStyle/>
                    <a:p>
                      <a:pPr fontAlgn="base"/>
                      <a:r>
                        <a:rPr lang="en-IN" sz="3200" dirty="0">
                          <a:effectLst/>
                        </a:rPr>
                        <a:t>TC10</a:t>
                      </a:r>
                    </a:p>
                  </a:txBody>
                  <a:tcPr marB="182880" anchor="ctr">
                    <a:lnL w="12700" cap="flat" cmpd="sng" algn="ctr">
                      <a:solidFill>
                        <a:srgbClr val="90F739"/>
                      </a:solidFill>
                      <a:prstDash val="solid"/>
                      <a:round/>
                      <a:headEnd type="none" w="med" len="med"/>
                      <a:tailEnd type="none" w="med" len="med"/>
                    </a:lnL>
                    <a:lnR w="12700" cap="flat" cmpd="sng" algn="ctr">
                      <a:solidFill>
                        <a:srgbClr val="90F739"/>
                      </a:solidFill>
                      <a:prstDash val="solid"/>
                      <a:round/>
                      <a:headEnd type="none" w="med" len="med"/>
                      <a:tailEnd type="none" w="med" len="med"/>
                    </a:lnR>
                    <a:lnT w="12700" cap="flat" cmpd="sng" algn="ctr">
                      <a:solidFill>
                        <a:srgbClr val="90F739"/>
                      </a:solidFill>
                      <a:prstDash val="solid"/>
                      <a:round/>
                      <a:headEnd type="none" w="med" len="med"/>
                      <a:tailEnd type="none" w="med" len="med"/>
                    </a:lnT>
                    <a:lnB w="12700" cap="flat" cmpd="sng" algn="ctr">
                      <a:solidFill>
                        <a:srgbClr val="90F739"/>
                      </a:solidFill>
                      <a:prstDash val="solid"/>
                      <a:round/>
                      <a:headEnd type="none" w="med" len="med"/>
                      <a:tailEnd type="none" w="med" len="med"/>
                    </a:lnB>
                    <a:noFill/>
                  </a:tcPr>
                </a:tc>
                <a:tc>
                  <a:txBody>
                    <a:bodyPr/>
                    <a:lstStyle/>
                    <a:p>
                      <a:pPr fontAlgn="base"/>
                      <a:r>
                        <a:rPr lang="en-IN" sz="3200">
                          <a:effectLst/>
                        </a:rPr>
                        <a:t>Download Report as PDF</a:t>
                      </a:r>
                    </a:p>
                  </a:txBody>
                  <a:tcPr marB="182880" anchor="ctr">
                    <a:lnL w="12700" cap="flat" cmpd="sng" algn="ctr">
                      <a:solidFill>
                        <a:srgbClr val="90F739"/>
                      </a:solidFill>
                      <a:prstDash val="solid"/>
                      <a:round/>
                      <a:headEnd type="none" w="med" len="med"/>
                      <a:tailEnd type="none" w="med" len="med"/>
                    </a:lnL>
                    <a:lnR w="12700" cap="flat" cmpd="sng" algn="ctr">
                      <a:solidFill>
                        <a:srgbClr val="90F739"/>
                      </a:solidFill>
                      <a:prstDash val="solid"/>
                      <a:round/>
                      <a:headEnd type="none" w="med" len="med"/>
                      <a:tailEnd type="none" w="med" len="med"/>
                    </a:lnR>
                    <a:lnT w="12700" cap="flat" cmpd="sng" algn="ctr">
                      <a:solidFill>
                        <a:srgbClr val="90F739"/>
                      </a:solidFill>
                      <a:prstDash val="solid"/>
                      <a:round/>
                      <a:headEnd type="none" w="med" len="med"/>
                      <a:tailEnd type="none" w="med" len="med"/>
                    </a:lnT>
                    <a:lnB w="12700" cap="flat" cmpd="sng" algn="ctr">
                      <a:solidFill>
                        <a:srgbClr val="90F739"/>
                      </a:solidFill>
                      <a:prstDash val="solid"/>
                      <a:round/>
                      <a:headEnd type="none" w="med" len="med"/>
                      <a:tailEnd type="none" w="med" len="med"/>
                    </a:lnB>
                    <a:noFill/>
                  </a:tcPr>
                </a:tc>
                <a:tc>
                  <a:txBody>
                    <a:bodyPr/>
                    <a:lstStyle/>
                    <a:p>
                      <a:pPr fontAlgn="base"/>
                      <a:r>
                        <a:rPr lang="en-US" sz="3200">
                          <a:effectLst/>
                        </a:rPr>
                        <a:t>PDF is downloaded with correct formatting and data</a:t>
                      </a:r>
                    </a:p>
                  </a:txBody>
                  <a:tcPr marB="182880" anchor="ctr">
                    <a:lnL w="12700" cap="flat" cmpd="sng" algn="ctr">
                      <a:solidFill>
                        <a:srgbClr val="90F739"/>
                      </a:solidFill>
                      <a:prstDash val="solid"/>
                      <a:round/>
                      <a:headEnd type="none" w="med" len="med"/>
                      <a:tailEnd type="none" w="med" len="med"/>
                    </a:lnL>
                    <a:lnR w="12700" cap="flat" cmpd="sng" algn="ctr">
                      <a:solidFill>
                        <a:srgbClr val="90F739"/>
                      </a:solidFill>
                      <a:prstDash val="solid"/>
                      <a:round/>
                      <a:headEnd type="none" w="med" len="med"/>
                      <a:tailEnd type="none" w="med" len="med"/>
                    </a:lnR>
                    <a:lnT w="12700" cap="flat" cmpd="sng" algn="ctr">
                      <a:solidFill>
                        <a:srgbClr val="90F739"/>
                      </a:solidFill>
                      <a:prstDash val="solid"/>
                      <a:round/>
                      <a:headEnd type="none" w="med" len="med"/>
                      <a:tailEnd type="none" w="med" len="med"/>
                    </a:lnT>
                    <a:lnB w="12700" cap="flat" cmpd="sng" algn="ctr">
                      <a:solidFill>
                        <a:srgbClr val="90F739"/>
                      </a:solidFill>
                      <a:prstDash val="solid"/>
                      <a:round/>
                      <a:headEnd type="none" w="med" len="med"/>
                      <a:tailEnd type="none" w="med" len="med"/>
                    </a:lnB>
                    <a:noFill/>
                  </a:tcPr>
                </a:tc>
                <a:tc>
                  <a:txBody>
                    <a:bodyPr/>
                    <a:lstStyle/>
                    <a:p>
                      <a:pPr fontAlgn="base"/>
                      <a:r>
                        <a:rPr lang="en-IN" sz="3200">
                          <a:effectLst/>
                        </a:rPr>
                        <a:t>PDF downloaded successfully</a:t>
                      </a:r>
                    </a:p>
                  </a:txBody>
                  <a:tcPr marB="182880" anchor="ctr">
                    <a:lnL w="12700" cap="flat" cmpd="sng" algn="ctr">
                      <a:solidFill>
                        <a:srgbClr val="90F739"/>
                      </a:solidFill>
                      <a:prstDash val="solid"/>
                      <a:round/>
                      <a:headEnd type="none" w="med" len="med"/>
                      <a:tailEnd type="none" w="med" len="med"/>
                    </a:lnL>
                    <a:lnR w="12700" cap="flat" cmpd="sng" algn="ctr">
                      <a:solidFill>
                        <a:srgbClr val="90F739"/>
                      </a:solidFill>
                      <a:prstDash val="solid"/>
                      <a:round/>
                      <a:headEnd type="none" w="med" len="med"/>
                      <a:tailEnd type="none" w="med" len="med"/>
                    </a:lnR>
                    <a:lnT w="12700" cap="flat" cmpd="sng" algn="ctr">
                      <a:solidFill>
                        <a:srgbClr val="90F739"/>
                      </a:solidFill>
                      <a:prstDash val="solid"/>
                      <a:round/>
                      <a:headEnd type="none" w="med" len="med"/>
                      <a:tailEnd type="none" w="med" len="med"/>
                    </a:lnT>
                    <a:lnB w="12700" cap="flat" cmpd="sng" algn="ctr">
                      <a:solidFill>
                        <a:srgbClr val="90F739"/>
                      </a:solidFill>
                      <a:prstDash val="solid"/>
                      <a:round/>
                      <a:headEnd type="none" w="med" len="med"/>
                      <a:tailEnd type="none" w="med" len="med"/>
                    </a:lnB>
                    <a:noFill/>
                  </a:tcPr>
                </a:tc>
                <a:tc>
                  <a:txBody>
                    <a:bodyPr/>
                    <a:lstStyle/>
                    <a:p>
                      <a:pPr fontAlgn="base"/>
                      <a:r>
                        <a:rPr lang="en-IN" sz="3200" dirty="0">
                          <a:effectLst/>
                        </a:rPr>
                        <a:t>Pass</a:t>
                      </a:r>
                    </a:p>
                  </a:txBody>
                  <a:tcPr marB="182880" anchor="ctr">
                    <a:lnL w="12700" cap="flat" cmpd="sng" algn="ctr">
                      <a:solidFill>
                        <a:srgbClr val="90F739"/>
                      </a:solidFill>
                      <a:prstDash val="solid"/>
                      <a:round/>
                      <a:headEnd type="none" w="med" len="med"/>
                      <a:tailEnd type="none" w="med" len="med"/>
                    </a:lnL>
                    <a:lnR w="12700" cap="flat" cmpd="sng" algn="ctr">
                      <a:solidFill>
                        <a:srgbClr val="90F739"/>
                      </a:solidFill>
                      <a:prstDash val="solid"/>
                      <a:round/>
                      <a:headEnd type="none" w="med" len="med"/>
                      <a:tailEnd type="none" w="med" len="med"/>
                    </a:lnR>
                    <a:lnT w="12700" cap="flat" cmpd="sng" algn="ctr">
                      <a:solidFill>
                        <a:srgbClr val="90F739"/>
                      </a:solidFill>
                      <a:prstDash val="solid"/>
                      <a:round/>
                      <a:headEnd type="none" w="med" len="med"/>
                      <a:tailEnd type="none" w="med" len="med"/>
                    </a:lnT>
                    <a:lnB w="12700" cap="flat" cmpd="sng" algn="ctr">
                      <a:solidFill>
                        <a:srgbClr val="90F739"/>
                      </a:solidFill>
                      <a:prstDash val="solid"/>
                      <a:round/>
                      <a:headEnd type="none" w="med" len="med"/>
                      <a:tailEnd type="none" w="med" len="med"/>
                    </a:lnB>
                    <a:noFill/>
                  </a:tcPr>
                </a:tc>
                <a:extLst>
                  <a:ext uri="{0D108BD9-81ED-4DB2-BD59-A6C34878D82A}">
                    <a16:rowId xmlns:a16="http://schemas.microsoft.com/office/drawing/2014/main" val="3709050521"/>
                  </a:ext>
                </a:extLst>
              </a:tr>
            </a:tbl>
          </a:graphicData>
        </a:graphic>
      </p:graphicFrame>
      <p:sp>
        <p:nvSpPr>
          <p:cNvPr id="10" name="Rectangle 1">
            <a:extLst>
              <a:ext uri="{FF2B5EF4-FFF2-40B4-BE49-F238E27FC236}">
                <a16:creationId xmlns:a16="http://schemas.microsoft.com/office/drawing/2014/main" id="{359FA104-47E8-A133-F9BC-3298A67A4DF4}"/>
              </a:ext>
            </a:extLst>
          </p:cNvPr>
          <p:cNvSpPr>
            <a:spLocks noChangeArrowheads="1"/>
          </p:cNvSpPr>
          <p:nvPr/>
        </p:nvSpPr>
        <p:spPr bwMode="auto">
          <a:xfrm>
            <a:off x="950913" y="4772025"/>
            <a:ext cx="19010312"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903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188B-361E-77D1-4EC4-200EC6010C75}"/>
              </a:ext>
            </a:extLst>
          </p:cNvPr>
          <p:cNvSpPr>
            <a:spLocks noGrp="1"/>
          </p:cNvSpPr>
          <p:nvPr>
            <p:ph type="title"/>
          </p:nvPr>
        </p:nvSpPr>
        <p:spPr>
          <a:xfrm>
            <a:off x="0" y="426600"/>
            <a:ext cx="18059040" cy="632401"/>
          </a:xfrm>
        </p:spPr>
        <p:txBody>
          <a:bodyPr/>
          <a:lstStyle/>
          <a:p>
            <a:endParaRPr lang="en-IN" dirty="0"/>
          </a:p>
        </p:txBody>
      </p:sp>
      <p:sp>
        <p:nvSpPr>
          <p:cNvPr id="3" name="Subtitle 2">
            <a:extLst>
              <a:ext uri="{FF2B5EF4-FFF2-40B4-BE49-F238E27FC236}">
                <a16:creationId xmlns:a16="http://schemas.microsoft.com/office/drawing/2014/main" id="{793B4A8B-CFB8-92C2-FB8D-30AD3B3D2329}"/>
              </a:ext>
            </a:extLst>
          </p:cNvPr>
          <p:cNvSpPr>
            <a:spLocks noGrp="1"/>
          </p:cNvSpPr>
          <p:nvPr>
            <p:ph type="subTitle"/>
          </p:nvPr>
        </p:nvSpPr>
        <p:spPr>
          <a:xfrm>
            <a:off x="320040" y="1905000"/>
            <a:ext cx="17739000" cy="6798720"/>
          </a:xfrm>
        </p:spPr>
        <p:txBody>
          <a:bodyPr anchor="t"/>
          <a:lstStyle/>
          <a:p>
            <a:r>
              <a:rPr lang="en-US" sz="3200" b="1" i="0" dirty="0">
                <a:effectLst/>
                <a:latin typeface="Times New Roman" panose="02020603050405020304" pitchFamily="18" charset="0"/>
                <a:cs typeface="Times New Roman" panose="02020603050405020304" pitchFamily="18" charset="0"/>
              </a:rPr>
              <a:t>3D MRI Volume Support</a:t>
            </a:r>
            <a:r>
              <a:rPr lang="en-US" sz="3200" b="0" i="0" dirty="0">
                <a:effectLst/>
                <a:latin typeface="Times New Roman" panose="02020603050405020304" pitchFamily="18" charset="0"/>
                <a:cs typeface="Times New Roman" panose="02020603050405020304" pitchFamily="18" charset="0"/>
              </a:rPr>
              <a:t>: Extend the system to analyze 3D volumetric scans for more accurate tumor size estimation and spatial localization.</a:t>
            </a:r>
          </a:p>
          <a:p>
            <a:r>
              <a:rPr lang="en-IN" sz="3200" b="1" i="0" dirty="0">
                <a:effectLst/>
                <a:latin typeface="Times New Roman" panose="02020603050405020304" pitchFamily="18" charset="0"/>
                <a:cs typeface="Times New Roman" panose="02020603050405020304" pitchFamily="18" charset="0"/>
              </a:rPr>
              <a:t>Multi-Region Segmentation</a:t>
            </a:r>
            <a:r>
              <a:rPr lang="en-IN" sz="3200" b="0" i="0" dirty="0">
                <a:effectLst/>
                <a:latin typeface="Times New Roman" panose="02020603050405020304" pitchFamily="18" charset="0"/>
                <a:cs typeface="Times New Roman" panose="02020603050405020304" pitchFamily="18" charset="0"/>
              </a:rPr>
              <a:t>: Enhance segmentation to differentiate between </a:t>
            </a:r>
            <a:r>
              <a:rPr lang="en-IN" sz="3200" b="0" i="0" dirty="0" err="1">
                <a:effectLst/>
                <a:latin typeface="Times New Roman" panose="02020603050405020304" pitchFamily="18" charset="0"/>
                <a:cs typeface="Times New Roman" panose="02020603050405020304" pitchFamily="18" charset="0"/>
              </a:rPr>
              <a:t>tumor</a:t>
            </a:r>
            <a:r>
              <a:rPr lang="en-IN" sz="3200" b="0" i="0" dirty="0">
                <a:effectLst/>
                <a:latin typeface="Times New Roman" panose="02020603050405020304" pitchFamily="18" charset="0"/>
                <a:cs typeface="Times New Roman" panose="02020603050405020304" pitchFamily="18" charset="0"/>
              </a:rPr>
              <a:t> sub-regions (e.g., </a:t>
            </a:r>
            <a:r>
              <a:rPr lang="en-IN" sz="3200" b="0" i="0" dirty="0" err="1">
                <a:effectLst/>
                <a:latin typeface="Times New Roman" panose="02020603050405020304" pitchFamily="18" charset="0"/>
                <a:cs typeface="Times New Roman" panose="02020603050405020304" pitchFamily="18" charset="0"/>
              </a:rPr>
              <a:t>edema</a:t>
            </a:r>
            <a:r>
              <a:rPr lang="en-IN" sz="3200" b="0" i="0" dirty="0">
                <a:effectLst/>
                <a:latin typeface="Times New Roman" panose="02020603050405020304" pitchFamily="18" charset="0"/>
                <a:cs typeface="Times New Roman" panose="02020603050405020304" pitchFamily="18" charset="0"/>
              </a:rPr>
              <a:t>, necrotic core, enhancing </a:t>
            </a:r>
            <a:r>
              <a:rPr lang="en-IN" sz="3200" b="0" i="0" dirty="0" err="1">
                <a:effectLst/>
                <a:latin typeface="Times New Roman" panose="02020603050405020304" pitchFamily="18" charset="0"/>
                <a:cs typeface="Times New Roman" panose="02020603050405020304" pitchFamily="18" charset="0"/>
              </a:rPr>
              <a:t>tumor</a:t>
            </a:r>
            <a:r>
              <a:rPr lang="en-IN" sz="3200" b="0" i="0" dirty="0">
                <a:effectLst/>
                <a:latin typeface="Times New Roman" panose="02020603050405020304" pitchFamily="18" charset="0"/>
                <a:cs typeface="Times New Roman" panose="02020603050405020304" pitchFamily="18" charset="0"/>
              </a:rPr>
              <a:t>) for improved clinical insights.</a:t>
            </a:r>
          </a:p>
          <a:p>
            <a:r>
              <a:rPr lang="en-US" sz="3200" b="1" i="0" dirty="0">
                <a:effectLst/>
                <a:latin typeface="Times New Roman" panose="02020603050405020304" pitchFamily="18" charset="0"/>
                <a:cs typeface="Times New Roman" panose="02020603050405020304" pitchFamily="18" charset="0"/>
              </a:rPr>
              <a:t>Clinical Data Integration</a:t>
            </a:r>
            <a:r>
              <a:rPr lang="en-US" sz="3200" b="0" i="0" dirty="0">
                <a:effectLst/>
                <a:latin typeface="Times New Roman" panose="02020603050405020304" pitchFamily="18" charset="0"/>
                <a:cs typeface="Times New Roman" panose="02020603050405020304" pitchFamily="18" charset="0"/>
              </a:rPr>
              <a:t>: Combine MRI analysis with patient clinical data (age, symptoms, genetic markers) to provide a more holistic diagnosis.</a:t>
            </a:r>
          </a:p>
          <a:p>
            <a:r>
              <a:rPr lang="en-US" sz="3200" b="1" i="0" dirty="0">
                <a:effectLst/>
                <a:latin typeface="Times New Roman" panose="02020603050405020304" pitchFamily="18" charset="0"/>
                <a:cs typeface="Times New Roman" panose="02020603050405020304" pitchFamily="18" charset="0"/>
              </a:rPr>
              <a:t>Security &amp; Compliance</a:t>
            </a:r>
            <a:r>
              <a:rPr lang="en-US" sz="3200" b="0" i="0" dirty="0">
                <a:effectLst/>
                <a:latin typeface="Times New Roman" panose="02020603050405020304" pitchFamily="18" charset="0"/>
                <a:cs typeface="Times New Roman" panose="02020603050405020304" pitchFamily="18" charset="0"/>
              </a:rPr>
              <a:t>: Enhance data privacy and compliance with medical data standards such as HIPAA or GDPR for real-world hospital integration.</a:t>
            </a:r>
          </a:p>
          <a:p>
            <a:endParaRPr lang="en-US" sz="32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367107-CD61-8C04-8456-E7799DF2A451}"/>
              </a:ext>
            </a:extLst>
          </p:cNvPr>
          <p:cNvPicPr>
            <a:picLocks noChangeAspect="1"/>
          </p:cNvPicPr>
          <p:nvPr/>
        </p:nvPicPr>
        <p:blipFill>
          <a:blip r:embed="rId2"/>
          <a:stretch>
            <a:fillRect/>
          </a:stretch>
        </p:blipFill>
        <p:spPr>
          <a:xfrm>
            <a:off x="0" y="88618"/>
            <a:ext cx="7681626" cy="1036410"/>
          </a:xfrm>
          <a:prstGeom prst="rect">
            <a:avLst/>
          </a:prstGeom>
        </p:spPr>
      </p:pic>
      <p:sp>
        <p:nvSpPr>
          <p:cNvPr id="5" name="TextBox 4">
            <a:extLst>
              <a:ext uri="{FF2B5EF4-FFF2-40B4-BE49-F238E27FC236}">
                <a16:creationId xmlns:a16="http://schemas.microsoft.com/office/drawing/2014/main" id="{F8509793-3887-871E-E728-43B06B7234A5}"/>
              </a:ext>
            </a:extLst>
          </p:cNvPr>
          <p:cNvSpPr txBox="1"/>
          <p:nvPr/>
        </p:nvSpPr>
        <p:spPr>
          <a:xfrm>
            <a:off x="152400" y="289560"/>
            <a:ext cx="6004560" cy="769441"/>
          </a:xfrm>
          <a:prstGeom prst="rect">
            <a:avLst/>
          </a:prstGeom>
          <a:noFill/>
        </p:spPr>
        <p:txBody>
          <a:bodyPr wrap="square" rtlCol="0">
            <a:spAutoFit/>
          </a:bodyPr>
          <a:lstStyle/>
          <a:p>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Future Enhancement</a:t>
            </a:r>
            <a:endPar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9707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DDEBD-4572-D392-DF3C-5BEDA3706B47}"/>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9891873C-EAE7-F589-C18D-147131F7F1D7}"/>
              </a:ext>
            </a:extLst>
          </p:cNvPr>
          <p:cNvGrpSpPr/>
          <p:nvPr/>
        </p:nvGrpSpPr>
        <p:grpSpPr>
          <a:xfrm>
            <a:off x="0" y="809040"/>
            <a:ext cx="7680600" cy="1037880"/>
            <a:chOff x="0" y="839520"/>
            <a:chExt cx="7680600" cy="1037880"/>
          </a:xfrm>
        </p:grpSpPr>
        <p:sp>
          <p:nvSpPr>
            <p:cNvPr id="478" name="object 22">
              <a:extLst>
                <a:ext uri="{FF2B5EF4-FFF2-40B4-BE49-F238E27FC236}">
                  <a16:creationId xmlns:a16="http://schemas.microsoft.com/office/drawing/2014/main" id="{731847D2-2E2D-1431-092E-92E63E7CBBA3}"/>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79" name="object 25">
              <a:extLst>
                <a:ext uri="{FF2B5EF4-FFF2-40B4-BE49-F238E27FC236}">
                  <a16:creationId xmlns:a16="http://schemas.microsoft.com/office/drawing/2014/main" id="{EBD107FE-84FC-DD6A-9BB8-947625271DDC}"/>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AD7616D4-66F8-E554-C9BF-2E09FD204FE4}"/>
              </a:ext>
            </a:extLst>
          </p:cNvPr>
          <p:cNvSpPr/>
          <p:nvPr/>
        </p:nvSpPr>
        <p:spPr>
          <a:xfrm>
            <a:off x="171360" y="957600"/>
            <a:ext cx="72039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spcBef>
                <a:spcPts val="99"/>
              </a:spcBef>
            </a:pPr>
            <a:r>
              <a:rPr lang="en-US" sz="4400" b="1" strike="noStrike" spc="-1" dirty="0">
                <a:solidFill>
                  <a:srgbClr val="FFFFFF"/>
                </a:solidFill>
                <a:latin typeface="+mj-lt"/>
              </a:rPr>
              <a:t>References</a:t>
            </a:r>
            <a:endParaRPr lang="en-US" sz="4400" b="0" strike="noStrike" spc="-1" dirty="0">
              <a:latin typeface="+mj-lt"/>
            </a:endParaRPr>
          </a:p>
        </p:txBody>
      </p:sp>
      <p:sp>
        <p:nvSpPr>
          <p:cNvPr id="2" name="TextBox 1">
            <a:extLst>
              <a:ext uri="{FF2B5EF4-FFF2-40B4-BE49-F238E27FC236}">
                <a16:creationId xmlns:a16="http://schemas.microsoft.com/office/drawing/2014/main" id="{E7299660-D88C-EB25-CC1A-273411CC479C}"/>
              </a:ext>
            </a:extLst>
          </p:cNvPr>
          <p:cNvSpPr txBox="1"/>
          <p:nvPr/>
        </p:nvSpPr>
        <p:spPr>
          <a:xfrm>
            <a:off x="171360" y="1995480"/>
            <a:ext cx="16595387" cy="8294578"/>
          </a:xfrm>
          <a:prstGeom prst="rect">
            <a:avLst/>
          </a:prstGeom>
          <a:noFill/>
        </p:spPr>
        <p:txBody>
          <a:bodyPr wrap="square" rtlCol="0">
            <a:spAutoFit/>
          </a:bodyPr>
          <a:lstStyle/>
          <a:p>
            <a:pPr marL="457200" indent="-457200">
              <a:buFont typeface="Wingdings" panose="05000000000000000000" pitchFamily="2" charset="2"/>
              <a:buChar char="Ø"/>
            </a:pPr>
            <a:endParaRPr lang="en-US" sz="3200" b="1" dirty="0">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IN" sz="3200" dirty="0">
                <a:solidFill>
                  <a:schemeClr val="tx1"/>
                </a:solidFill>
                <a:ea typeface="Calibri" panose="020F0502020204030204" pitchFamily="34" charset="0"/>
                <a:cs typeface="Calibri" panose="020F0502020204030204" pitchFamily="34" charset="0"/>
              </a:rPr>
              <a:t>J. Amin, M. Sharif, A. </a:t>
            </a:r>
            <a:r>
              <a:rPr lang="en-IN" sz="3200" dirty="0" err="1">
                <a:solidFill>
                  <a:schemeClr val="tx1"/>
                </a:solidFill>
                <a:ea typeface="Calibri" panose="020F0502020204030204" pitchFamily="34" charset="0"/>
                <a:cs typeface="Calibri" panose="020F0502020204030204" pitchFamily="34" charset="0"/>
              </a:rPr>
              <a:t>Haldorai</a:t>
            </a:r>
            <a:r>
              <a:rPr lang="en-IN" sz="3200" dirty="0">
                <a:solidFill>
                  <a:schemeClr val="tx1"/>
                </a:solidFill>
                <a:ea typeface="Calibri" panose="020F0502020204030204" pitchFamily="34" charset="0"/>
                <a:cs typeface="Calibri" panose="020F0502020204030204" pitchFamily="34" charset="0"/>
              </a:rPr>
              <a:t>, M. Yasmin and R. S. Nayak, "</a:t>
            </a:r>
            <a:r>
              <a:rPr lang="en-IN" sz="3200" b="1" dirty="0">
                <a:solidFill>
                  <a:schemeClr val="tx1"/>
                </a:solidFill>
                <a:ea typeface="Calibri" panose="020F0502020204030204" pitchFamily="34" charset="0"/>
                <a:cs typeface="Calibri" panose="020F0502020204030204" pitchFamily="34" charset="0"/>
              </a:rPr>
              <a:t>Brain </a:t>
            </a:r>
            <a:r>
              <a:rPr lang="en-IN" sz="3200" b="1" dirty="0" err="1">
                <a:solidFill>
                  <a:schemeClr val="tx1"/>
                </a:solidFill>
                <a:ea typeface="Calibri" panose="020F0502020204030204" pitchFamily="34" charset="0"/>
                <a:cs typeface="Calibri" panose="020F0502020204030204" pitchFamily="34" charset="0"/>
              </a:rPr>
              <a:t>tumor</a:t>
            </a:r>
            <a:r>
              <a:rPr lang="en-IN" sz="3200" b="1" dirty="0">
                <a:solidFill>
                  <a:schemeClr val="tx1"/>
                </a:solidFill>
                <a:ea typeface="Calibri" panose="020F0502020204030204" pitchFamily="34" charset="0"/>
                <a:cs typeface="Calibri" panose="020F0502020204030204" pitchFamily="34" charset="0"/>
              </a:rPr>
              <a:t> detection and classification using machine learning: a comprehensive survey", </a:t>
            </a:r>
            <a:r>
              <a:rPr lang="en-IN" sz="3200" dirty="0">
                <a:solidFill>
                  <a:schemeClr val="tx1"/>
                </a:solidFill>
                <a:ea typeface="Calibri" panose="020F0502020204030204" pitchFamily="34" charset="0"/>
                <a:cs typeface="Calibri" panose="020F0502020204030204" pitchFamily="34" charset="0"/>
              </a:rPr>
              <a:t>Complex </a:t>
            </a:r>
            <a:r>
              <a:rPr lang="en-IN" sz="3200" dirty="0" err="1">
                <a:solidFill>
                  <a:schemeClr val="tx1"/>
                </a:solidFill>
                <a:ea typeface="Calibri" panose="020F0502020204030204" pitchFamily="34" charset="0"/>
                <a:cs typeface="Calibri" panose="020F0502020204030204" pitchFamily="34" charset="0"/>
              </a:rPr>
              <a:t>Intell</a:t>
            </a:r>
            <a:r>
              <a:rPr lang="en-IN" sz="3200" dirty="0">
                <a:solidFill>
                  <a:schemeClr val="tx1"/>
                </a:solidFill>
                <a:ea typeface="Calibri" panose="020F0502020204030204" pitchFamily="34" charset="0"/>
                <a:cs typeface="Calibri" panose="020F0502020204030204" pitchFamily="34" charset="0"/>
              </a:rPr>
              <a:t>. Syst., vol. 8, no. 4, pp. 3161-3183, Aug. 2022</a:t>
            </a:r>
            <a:r>
              <a:rPr lang="en-IN" sz="3200" b="1" dirty="0">
                <a:solidFill>
                  <a:schemeClr val="tx1"/>
                </a:solidFill>
                <a:ea typeface="Calibri" panose="020F0502020204030204" pitchFamily="34" charset="0"/>
                <a:cs typeface="Calibri" panose="020F0502020204030204" pitchFamily="34" charset="0"/>
              </a:rPr>
              <a:t>.</a:t>
            </a:r>
          </a:p>
          <a:p>
            <a:pPr marL="457200" indent="-457200">
              <a:buFont typeface="Wingdings" panose="05000000000000000000" pitchFamily="2" charset="2"/>
              <a:buChar char="Ø"/>
            </a:pPr>
            <a:endParaRPr lang="en-IN" sz="1100" b="1" dirty="0">
              <a:solidFill>
                <a:schemeClr val="tx1"/>
              </a:solidFill>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3200" b="0" dirty="0" err="1">
                <a:solidFill>
                  <a:srgbClr val="333333"/>
                </a:solidFill>
                <a:effectLst/>
                <a:ea typeface="Calibri" panose="020F0502020204030204" pitchFamily="34" charset="0"/>
                <a:cs typeface="Calibri" panose="020F0502020204030204" pitchFamily="34" charset="0"/>
              </a:rPr>
              <a:t>Zheshu</a:t>
            </a:r>
            <a:r>
              <a:rPr lang="en-US" sz="3200" b="0" dirty="0">
                <a:solidFill>
                  <a:srgbClr val="333333"/>
                </a:solidFill>
                <a:effectLst/>
                <a:ea typeface="Calibri" panose="020F0502020204030204" pitchFamily="34" charset="0"/>
                <a:cs typeface="Calibri" panose="020F0502020204030204" pitchFamily="34" charset="0"/>
              </a:rPr>
              <a:t> Jia and </a:t>
            </a:r>
            <a:r>
              <a:rPr lang="en-US" sz="3200" b="0" dirty="0" err="1">
                <a:solidFill>
                  <a:srgbClr val="333333"/>
                </a:solidFill>
                <a:effectLst/>
                <a:ea typeface="Calibri" panose="020F0502020204030204" pitchFamily="34" charset="0"/>
                <a:cs typeface="Calibri" panose="020F0502020204030204" pitchFamily="34" charset="0"/>
              </a:rPr>
              <a:t>Deyun</a:t>
            </a:r>
            <a:r>
              <a:rPr lang="en-US" sz="3200" b="0" dirty="0">
                <a:solidFill>
                  <a:srgbClr val="333333"/>
                </a:solidFill>
                <a:effectLst/>
                <a:ea typeface="Calibri" panose="020F0502020204030204" pitchFamily="34" charset="0"/>
                <a:cs typeface="Calibri" panose="020F0502020204030204" pitchFamily="34" charset="0"/>
              </a:rPr>
              <a:t> Chen, </a:t>
            </a:r>
            <a:r>
              <a:rPr lang="en-US" sz="3200" b="1" dirty="0">
                <a:solidFill>
                  <a:srgbClr val="333333"/>
                </a:solidFill>
                <a:effectLst/>
                <a:ea typeface="Calibri" panose="020F0502020204030204" pitchFamily="34" charset="0"/>
                <a:cs typeface="Calibri" panose="020F0502020204030204" pitchFamily="34" charset="0"/>
              </a:rPr>
              <a:t>"Brain Tumor Detection and Classification of MRI images using Deep Neural Network" </a:t>
            </a:r>
            <a:r>
              <a:rPr lang="en-US" sz="3200" b="0" dirty="0">
                <a:solidFill>
                  <a:srgbClr val="333333"/>
                </a:solidFill>
                <a:effectLst/>
                <a:ea typeface="Calibri" panose="020F0502020204030204" pitchFamily="34" charset="0"/>
                <a:cs typeface="Calibri" panose="020F0502020204030204" pitchFamily="34" charset="0"/>
              </a:rPr>
              <a:t>in IEEE </a:t>
            </a:r>
            <a:r>
              <a:rPr lang="en-US" sz="3200" b="0" dirty="0" err="1">
                <a:solidFill>
                  <a:srgbClr val="333333"/>
                </a:solidFill>
                <a:effectLst/>
                <a:ea typeface="Calibri" panose="020F0502020204030204" pitchFamily="34" charset="0"/>
                <a:cs typeface="Calibri" panose="020F0502020204030204" pitchFamily="34" charset="0"/>
              </a:rPr>
              <a:t>acess</a:t>
            </a:r>
            <a:r>
              <a:rPr lang="en-US" sz="3200" b="0" dirty="0">
                <a:solidFill>
                  <a:srgbClr val="333333"/>
                </a:solidFill>
                <a:effectLst/>
                <a:ea typeface="Calibri" panose="020F0502020204030204" pitchFamily="34" charset="0"/>
                <a:cs typeface="Calibri" panose="020F0502020204030204" pitchFamily="34" charset="0"/>
              </a:rPr>
              <a:t>, IEEE, 2020.</a:t>
            </a:r>
          </a:p>
          <a:p>
            <a:pPr marL="457200" indent="-457200">
              <a:buFont typeface="Wingdings" panose="05000000000000000000" pitchFamily="2" charset="2"/>
              <a:buChar char="Ø"/>
            </a:pPr>
            <a:endParaRPr lang="en-US" sz="1200" b="0" dirty="0">
              <a:solidFill>
                <a:srgbClr val="333333"/>
              </a:solidFill>
              <a:effectLst/>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IN" sz="3200" b="0" strike="noStrike" dirty="0">
                <a:solidFill>
                  <a:schemeClr val="tx1"/>
                </a:solidFill>
                <a:effectLst/>
                <a:ea typeface="Calibri" panose="020F0502020204030204" pitchFamily="34" charset="0"/>
                <a:cs typeface="Calibri" panose="020F0502020204030204" pitchFamily="34" charset="0"/>
              </a:rPr>
              <a:t>Nadim Mahmud Dipu  </a:t>
            </a:r>
            <a:r>
              <a:rPr lang="en-IN" sz="3200" b="0" strike="noStrike" dirty="0" err="1">
                <a:solidFill>
                  <a:schemeClr val="tx1"/>
                </a:solidFill>
                <a:effectLst/>
                <a:ea typeface="Calibri" panose="020F0502020204030204" pitchFamily="34" charset="0"/>
                <a:cs typeface="Calibri" panose="020F0502020204030204" pitchFamily="34" charset="0"/>
              </a:rPr>
              <a:t>Sifatul</a:t>
            </a:r>
            <a:r>
              <a:rPr lang="en-IN" sz="3200" b="0" strike="noStrike" dirty="0">
                <a:solidFill>
                  <a:schemeClr val="tx1"/>
                </a:solidFill>
                <a:effectLst/>
                <a:ea typeface="Calibri" panose="020F0502020204030204" pitchFamily="34" charset="0"/>
                <a:cs typeface="Calibri" panose="020F0502020204030204" pitchFamily="34" charset="0"/>
              </a:rPr>
              <a:t> Alam </a:t>
            </a:r>
            <a:r>
              <a:rPr lang="en-IN" sz="3200" b="0" strike="noStrike" dirty="0" err="1">
                <a:solidFill>
                  <a:schemeClr val="tx1"/>
                </a:solidFill>
                <a:effectLst/>
                <a:ea typeface="Calibri" panose="020F0502020204030204" pitchFamily="34" charset="0"/>
                <a:cs typeface="Calibri" panose="020F0502020204030204" pitchFamily="34" charset="0"/>
              </a:rPr>
              <a:t>Shohan</a:t>
            </a:r>
            <a:r>
              <a:rPr lang="en-IN" sz="3200" b="0" strike="noStrike" dirty="0">
                <a:solidFill>
                  <a:schemeClr val="tx1"/>
                </a:solidFill>
                <a:effectLst/>
                <a:ea typeface="Calibri" panose="020F0502020204030204" pitchFamily="34" charset="0"/>
                <a:cs typeface="Calibri" panose="020F0502020204030204" pitchFamily="34" charset="0"/>
              </a:rPr>
              <a:t> , K.M</a:t>
            </a:r>
            <a:r>
              <a:rPr lang="en-IN" sz="3200" dirty="0">
                <a:solidFill>
                  <a:schemeClr val="tx1"/>
                </a:solidFill>
                <a:ea typeface="Calibri" panose="020F0502020204030204" pitchFamily="34" charset="0"/>
                <a:cs typeface="Calibri" panose="020F0502020204030204" pitchFamily="34" charset="0"/>
              </a:rPr>
              <a:t>.</a:t>
            </a:r>
            <a:r>
              <a:rPr lang="en-IN" sz="3200" b="0" strike="noStrike" dirty="0">
                <a:solidFill>
                  <a:schemeClr val="tx1"/>
                </a:solidFill>
                <a:effectLst/>
                <a:ea typeface="Calibri" panose="020F0502020204030204" pitchFamily="34" charset="0"/>
                <a:cs typeface="Calibri" panose="020F0502020204030204" pitchFamily="34" charset="0"/>
              </a:rPr>
              <a:t>A </a:t>
            </a:r>
            <a:r>
              <a:rPr lang="en-IN" sz="3200" dirty="0">
                <a:solidFill>
                  <a:schemeClr val="tx1"/>
                </a:solidFill>
                <a:ea typeface="Calibri" panose="020F0502020204030204" pitchFamily="34" charset="0"/>
                <a:cs typeface="Calibri" panose="020F0502020204030204" pitchFamily="34" charset="0"/>
              </a:rPr>
              <a:t>S</a:t>
            </a:r>
            <a:r>
              <a:rPr lang="en-IN" sz="3200" b="0" strike="noStrike" dirty="0">
                <a:solidFill>
                  <a:schemeClr val="tx1"/>
                </a:solidFill>
                <a:effectLst/>
                <a:ea typeface="Calibri" panose="020F0502020204030204" pitchFamily="34" charset="0"/>
                <a:cs typeface="Calibri" panose="020F0502020204030204" pitchFamily="34" charset="0"/>
              </a:rPr>
              <a:t>alam  </a:t>
            </a:r>
            <a:r>
              <a:rPr lang="en-IN" sz="3200" b="1" strike="noStrike" dirty="0">
                <a:solidFill>
                  <a:schemeClr val="tx1"/>
                </a:solidFill>
                <a:effectLst/>
                <a:ea typeface="Calibri" panose="020F0502020204030204" pitchFamily="34" charset="0"/>
                <a:cs typeface="Calibri" panose="020F0502020204030204" pitchFamily="34" charset="0"/>
              </a:rPr>
              <a:t>,”</a:t>
            </a:r>
            <a:r>
              <a:rPr lang="en-US" sz="3200" b="1" dirty="0">
                <a:solidFill>
                  <a:srgbClr val="333333"/>
                </a:solidFill>
                <a:effectLst/>
                <a:ea typeface="Calibri" panose="020F0502020204030204" pitchFamily="34" charset="0"/>
                <a:cs typeface="Calibri" panose="020F0502020204030204" pitchFamily="34" charset="0"/>
              </a:rPr>
              <a:t> Deep Learning Based Brain Tumor Detection and    Classification</a:t>
            </a:r>
            <a:r>
              <a:rPr lang="en-US" sz="3200" dirty="0">
                <a:solidFill>
                  <a:srgbClr val="333333"/>
                </a:solidFill>
                <a:effectLst/>
                <a:ea typeface="Calibri" panose="020F0502020204030204" pitchFamily="34" charset="0"/>
                <a:cs typeface="Calibri" panose="020F0502020204030204" pitchFamily="34" charset="0"/>
              </a:rPr>
              <a:t>”</a:t>
            </a:r>
            <a:r>
              <a:rPr lang="en-US" sz="3200" b="0" dirty="0">
                <a:solidFill>
                  <a:srgbClr val="333333"/>
                </a:solidFill>
                <a:effectLst/>
                <a:ea typeface="Calibri" panose="020F0502020204030204" pitchFamily="34" charset="0"/>
                <a:cs typeface="Calibri" panose="020F0502020204030204" pitchFamily="34" charset="0"/>
              </a:rPr>
              <a:t> in IEEE </a:t>
            </a:r>
            <a:r>
              <a:rPr lang="en-US" sz="3200" b="0" dirty="0" err="1">
                <a:solidFill>
                  <a:srgbClr val="333333"/>
                </a:solidFill>
                <a:effectLst/>
                <a:ea typeface="Calibri" panose="020F0502020204030204" pitchFamily="34" charset="0"/>
                <a:cs typeface="Calibri" panose="020F0502020204030204" pitchFamily="34" charset="0"/>
              </a:rPr>
              <a:t>acess</a:t>
            </a:r>
            <a:r>
              <a:rPr lang="en-US" sz="3200" b="0" dirty="0">
                <a:solidFill>
                  <a:srgbClr val="333333"/>
                </a:solidFill>
                <a:effectLst/>
                <a:ea typeface="Calibri" panose="020F0502020204030204" pitchFamily="34" charset="0"/>
                <a:cs typeface="Calibri" panose="020F0502020204030204" pitchFamily="34" charset="0"/>
              </a:rPr>
              <a:t>, IEEE, 2021.</a:t>
            </a:r>
          </a:p>
          <a:p>
            <a:pPr marL="457200" indent="-457200">
              <a:buFont typeface="Wingdings" panose="05000000000000000000" pitchFamily="2" charset="2"/>
              <a:buChar char="Ø"/>
            </a:pPr>
            <a:endParaRPr lang="en-US" sz="1200" b="0" dirty="0">
              <a:solidFill>
                <a:srgbClr val="333333"/>
              </a:solidFill>
              <a:effectLst/>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IN" sz="3200" dirty="0">
                <a:solidFill>
                  <a:schemeClr val="tx1"/>
                </a:solidFill>
                <a:ea typeface="Calibri" panose="020F0502020204030204" pitchFamily="34" charset="0"/>
                <a:cs typeface="Calibri" panose="020F0502020204030204" pitchFamily="34" charset="0"/>
              </a:rPr>
              <a:t>Adithya </a:t>
            </a:r>
            <a:r>
              <a:rPr lang="en-IN" sz="3200" dirty="0" err="1">
                <a:solidFill>
                  <a:schemeClr val="tx1"/>
                </a:solidFill>
                <a:ea typeface="Calibri" panose="020F0502020204030204" pitchFamily="34" charset="0"/>
                <a:cs typeface="Calibri" panose="020F0502020204030204" pitchFamily="34" charset="0"/>
              </a:rPr>
              <a:t>Miglani</a:t>
            </a:r>
            <a:r>
              <a:rPr lang="en-IN" sz="3200" dirty="0">
                <a:solidFill>
                  <a:schemeClr val="tx1"/>
                </a:solidFill>
                <a:ea typeface="Calibri" panose="020F0502020204030204" pitchFamily="34" charset="0"/>
                <a:cs typeface="Calibri" panose="020F0502020204030204" pitchFamily="34" charset="0"/>
              </a:rPr>
              <a:t>  , Hrithik Madan, Saurabh Kumar , Sanjay Kumar</a:t>
            </a:r>
            <a:r>
              <a:rPr lang="en-IN" sz="3200" b="1" dirty="0">
                <a:solidFill>
                  <a:schemeClr val="tx1"/>
                </a:solidFill>
                <a:ea typeface="Calibri" panose="020F0502020204030204" pitchFamily="34" charset="0"/>
                <a:cs typeface="Calibri" panose="020F0502020204030204" pitchFamily="34" charset="0"/>
              </a:rPr>
              <a:t>,</a:t>
            </a:r>
            <a:r>
              <a:rPr lang="en-IN" sz="3200" b="1" u="none" strike="noStrike" dirty="0">
                <a:solidFill>
                  <a:schemeClr val="tx1"/>
                </a:solidFill>
                <a:effectLst/>
                <a:ea typeface="Calibri" panose="020F0502020204030204" pitchFamily="34" charset="0"/>
                <a:cs typeface="Calibri" panose="020F0502020204030204" pitchFamily="34" charset="0"/>
              </a:rPr>
              <a:t>”</a:t>
            </a:r>
            <a:r>
              <a:rPr lang="en-US" sz="3200" b="1" dirty="0">
                <a:solidFill>
                  <a:srgbClr val="333333"/>
                </a:solidFill>
                <a:effectLst/>
                <a:ea typeface="Calibri" panose="020F0502020204030204" pitchFamily="34" charset="0"/>
                <a:cs typeface="Calibri" panose="020F0502020204030204" pitchFamily="34" charset="0"/>
              </a:rPr>
              <a:t> A Literature Review on Brain Tumor Detection and Segmentation</a:t>
            </a:r>
            <a:r>
              <a:rPr lang="en-US" sz="3200" dirty="0">
                <a:solidFill>
                  <a:srgbClr val="333333"/>
                </a:solidFill>
                <a:effectLst/>
                <a:ea typeface="Calibri" panose="020F0502020204030204" pitchFamily="34" charset="0"/>
                <a:cs typeface="Calibri" panose="020F0502020204030204" pitchFamily="34" charset="0"/>
              </a:rPr>
              <a:t>” in </a:t>
            </a:r>
            <a:r>
              <a:rPr lang="en-US" sz="3200" b="0" dirty="0">
                <a:solidFill>
                  <a:srgbClr val="333333"/>
                </a:solidFill>
                <a:effectLst/>
                <a:ea typeface="Calibri" panose="020F0502020204030204" pitchFamily="34" charset="0"/>
                <a:cs typeface="Calibri" panose="020F0502020204030204" pitchFamily="34" charset="0"/>
              </a:rPr>
              <a:t>in IEEE </a:t>
            </a:r>
            <a:r>
              <a:rPr lang="en-US" sz="3200" b="0" dirty="0" err="1">
                <a:solidFill>
                  <a:srgbClr val="333333"/>
                </a:solidFill>
                <a:effectLst/>
                <a:ea typeface="Calibri" panose="020F0502020204030204" pitchFamily="34" charset="0"/>
                <a:cs typeface="Calibri" panose="020F0502020204030204" pitchFamily="34" charset="0"/>
              </a:rPr>
              <a:t>acess</a:t>
            </a:r>
            <a:r>
              <a:rPr lang="en-US" sz="3200" b="0" dirty="0">
                <a:solidFill>
                  <a:srgbClr val="333333"/>
                </a:solidFill>
                <a:effectLst/>
                <a:ea typeface="Calibri" panose="020F0502020204030204" pitchFamily="34" charset="0"/>
                <a:cs typeface="Calibri" panose="020F0502020204030204" pitchFamily="34" charset="0"/>
              </a:rPr>
              <a:t>, IEEE, 2021</a:t>
            </a:r>
            <a:r>
              <a:rPr lang="en-US" sz="3200" dirty="0">
                <a:solidFill>
                  <a:srgbClr val="333333"/>
                </a:solidFill>
                <a:ea typeface="Calibri" panose="020F0502020204030204" pitchFamily="34" charset="0"/>
                <a:cs typeface="Calibri" panose="020F0502020204030204" pitchFamily="34" charset="0"/>
              </a:rPr>
              <a:t>.</a:t>
            </a:r>
          </a:p>
          <a:p>
            <a:pPr marL="457200" indent="-457200">
              <a:buFont typeface="Wingdings" panose="05000000000000000000" pitchFamily="2" charset="2"/>
              <a:buChar char="Ø"/>
            </a:pPr>
            <a:endParaRPr lang="en-US" sz="3200" b="0" dirty="0">
              <a:solidFill>
                <a:srgbClr val="333333"/>
              </a:solidFill>
              <a:effectLst/>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IN" sz="3200" b="0" i="0" dirty="0">
                <a:effectLst/>
                <a:ea typeface="Calibri" panose="020F0502020204030204" pitchFamily="34" charset="0"/>
                <a:cs typeface="Calibri" panose="020F0502020204030204" pitchFamily="34" charset="0"/>
              </a:rPr>
              <a:t>Maram Fahaad </a:t>
            </a:r>
            <a:r>
              <a:rPr lang="en-IN" sz="3200" b="0" i="0" dirty="0" err="1">
                <a:effectLst/>
                <a:ea typeface="Calibri" panose="020F0502020204030204" pitchFamily="34" charset="0"/>
                <a:cs typeface="Calibri" panose="020F0502020204030204" pitchFamily="34" charset="0"/>
              </a:rPr>
              <a:t>Almufareh</a:t>
            </a:r>
            <a:r>
              <a:rPr lang="en-IN" sz="3200" b="0" i="0" dirty="0">
                <a:effectLst/>
                <a:ea typeface="Calibri" panose="020F0502020204030204" pitchFamily="34" charset="0"/>
                <a:cs typeface="Calibri" panose="020F0502020204030204" pitchFamily="34" charset="0"/>
              </a:rPr>
              <a:t>, Muhammad Imran, Abdullah Khan, Mamoona Humayun, and Muhammad Asim ,</a:t>
            </a:r>
            <a:r>
              <a:rPr lang="en-US" sz="3200" b="1" i="0" dirty="0">
                <a:effectLst/>
                <a:ea typeface="Calibri" panose="020F0502020204030204" pitchFamily="34" charset="0"/>
                <a:cs typeface="Calibri" panose="020F0502020204030204" pitchFamily="34" charset="0"/>
              </a:rPr>
              <a:t>“Automated Brain Tumor Segmentation and Classification in MRI Using YOLO-Based Deep Learning</a:t>
            </a:r>
            <a:r>
              <a:rPr lang="en-US" sz="3200" b="0" i="0" dirty="0">
                <a:effectLst/>
                <a:ea typeface="Calibri" panose="020F0502020204030204" pitchFamily="34" charset="0"/>
                <a:cs typeface="Calibri" panose="020F0502020204030204" pitchFamily="34" charset="0"/>
              </a:rPr>
              <a:t>.”</a:t>
            </a:r>
            <a:r>
              <a:rPr lang="en-US" sz="3200" dirty="0">
                <a:solidFill>
                  <a:srgbClr val="333333"/>
                </a:solidFill>
                <a:effectLst/>
                <a:ea typeface="Calibri" panose="020F0502020204030204" pitchFamily="34" charset="0"/>
                <a:cs typeface="Calibri" panose="020F0502020204030204" pitchFamily="34" charset="0"/>
              </a:rPr>
              <a:t> in </a:t>
            </a:r>
            <a:r>
              <a:rPr lang="en-US" sz="3200" b="0" dirty="0">
                <a:solidFill>
                  <a:srgbClr val="333333"/>
                </a:solidFill>
                <a:effectLst/>
                <a:ea typeface="Calibri" panose="020F0502020204030204" pitchFamily="34" charset="0"/>
                <a:cs typeface="Calibri" panose="020F0502020204030204" pitchFamily="34" charset="0"/>
              </a:rPr>
              <a:t>in IEEE </a:t>
            </a:r>
            <a:r>
              <a:rPr lang="en-US" sz="3200" b="0" dirty="0" err="1">
                <a:solidFill>
                  <a:srgbClr val="333333"/>
                </a:solidFill>
                <a:effectLst/>
                <a:ea typeface="Calibri" panose="020F0502020204030204" pitchFamily="34" charset="0"/>
                <a:cs typeface="Calibri" panose="020F0502020204030204" pitchFamily="34" charset="0"/>
              </a:rPr>
              <a:t>acess</a:t>
            </a:r>
            <a:r>
              <a:rPr lang="en-US" sz="3200" b="0" dirty="0">
                <a:solidFill>
                  <a:srgbClr val="333333"/>
                </a:solidFill>
                <a:effectLst/>
                <a:ea typeface="Calibri" panose="020F0502020204030204" pitchFamily="34" charset="0"/>
                <a:cs typeface="Calibri" panose="020F0502020204030204" pitchFamily="34" charset="0"/>
              </a:rPr>
              <a:t>, IEEE, 2023.</a:t>
            </a:r>
          </a:p>
          <a:p>
            <a:pPr marL="457200" indent="-457200">
              <a:buFont typeface="Wingdings" panose="05000000000000000000" pitchFamily="2" charset="2"/>
              <a:buChar char="Ø"/>
            </a:pPr>
            <a:endParaRPr lang="en-US" sz="900" b="0" dirty="0">
              <a:solidFill>
                <a:srgbClr val="333333"/>
              </a:solidFill>
              <a:effectLst/>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US" sz="900" b="0" i="0" dirty="0">
              <a:effectLst/>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US" sz="3200" b="0" dirty="0">
              <a:solidFill>
                <a:srgbClr val="333333"/>
              </a:solidFill>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3495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object 55"/>
          <p:cNvSpPr/>
          <p:nvPr/>
        </p:nvSpPr>
        <p:spPr>
          <a:xfrm>
            <a:off x="1920240" y="3647160"/>
            <a:ext cx="14812920" cy="1109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22920" indent="-1211040" algn="ctr">
              <a:lnSpc>
                <a:spcPct val="100000"/>
              </a:lnSpc>
              <a:spcBef>
                <a:spcPts val="99"/>
              </a:spcBef>
              <a:buNone/>
              <a:tabLst>
                <a:tab pos="0" algn="l"/>
              </a:tabLst>
            </a:pPr>
            <a:r>
              <a:rPr lang="en-US" sz="7200" b="0" strike="noStrike" spc="-7" dirty="0">
                <a:solidFill>
                  <a:srgbClr val="00318B"/>
                </a:solidFill>
                <a:latin typeface="Calibri"/>
                <a:ea typeface="DejaVu Sans"/>
              </a:rPr>
              <a:t>Thank You !!</a:t>
            </a:r>
            <a:endParaRPr lang="en-US" sz="7200" b="0" strike="noStrike" spc="-1" dirty="0">
              <a:latin typeface="Arial"/>
            </a:endParaRPr>
          </a:p>
        </p:txBody>
      </p:sp>
      <p:sp>
        <p:nvSpPr>
          <p:cNvPr id="541" name="object 56"/>
          <p:cNvSpPr/>
          <p:nvPr/>
        </p:nvSpPr>
        <p:spPr>
          <a:xfrm flipV="1">
            <a:off x="2651760" y="4740480"/>
            <a:ext cx="13807080" cy="273600"/>
          </a:xfrm>
          <a:custGeom>
            <a:avLst/>
            <a:gdLst/>
            <a:ahLst/>
            <a:cxnLst/>
            <a:rect l="l" t="t" r="r" b="b"/>
            <a:pathLst>
              <a:path w="4686300">
                <a:moveTo>
                  <a:pt x="0" y="0"/>
                </a:moveTo>
                <a:lnTo>
                  <a:pt x="4686300" y="0"/>
                </a:lnTo>
              </a:path>
            </a:pathLst>
          </a:custGeom>
          <a:noFill/>
          <a:ln w="8466">
            <a:solidFill>
              <a:srgbClr val="002E8E"/>
            </a:solidFill>
            <a:round/>
          </a:ln>
        </p:spPr>
        <p:style>
          <a:lnRef idx="0">
            <a:scrgbClr r="0" g="0" b="0"/>
          </a:lnRef>
          <a:fillRef idx="0">
            <a:scrgbClr r="0" g="0" b="0"/>
          </a:fillRef>
          <a:effectRef idx="0">
            <a:scrgbClr r="0" g="0" b="0"/>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68101-BF02-0F95-16C2-AA855D07EA30}"/>
            </a:ext>
          </a:extLst>
        </p:cNvPr>
        <p:cNvGrpSpPr/>
        <p:nvPr/>
      </p:nvGrpSpPr>
      <p:grpSpPr>
        <a:xfrm>
          <a:off x="0" y="0"/>
          <a:ext cx="0" cy="0"/>
          <a:chOff x="0" y="0"/>
          <a:chExt cx="0" cy="0"/>
        </a:xfrm>
      </p:grpSpPr>
      <p:grpSp>
        <p:nvGrpSpPr>
          <p:cNvPr id="462" name="Group 15">
            <a:extLst>
              <a:ext uri="{FF2B5EF4-FFF2-40B4-BE49-F238E27FC236}">
                <a16:creationId xmlns:a16="http://schemas.microsoft.com/office/drawing/2014/main" id="{3C14836F-8782-E13F-891C-C60FC9BEC1F2}"/>
              </a:ext>
            </a:extLst>
          </p:cNvPr>
          <p:cNvGrpSpPr/>
          <p:nvPr/>
        </p:nvGrpSpPr>
        <p:grpSpPr>
          <a:xfrm>
            <a:off x="114120" y="783575"/>
            <a:ext cx="5120280" cy="1037880"/>
            <a:chOff x="0" y="839520"/>
            <a:chExt cx="5120280" cy="1037880"/>
          </a:xfrm>
        </p:grpSpPr>
        <p:sp>
          <p:nvSpPr>
            <p:cNvPr id="463" name="object 82">
              <a:extLst>
                <a:ext uri="{FF2B5EF4-FFF2-40B4-BE49-F238E27FC236}">
                  <a16:creationId xmlns:a16="http://schemas.microsoft.com/office/drawing/2014/main" id="{20F2A996-D5E1-8BCD-D6C9-914A13863E13}"/>
                </a:ext>
              </a:extLst>
            </p:cNvPr>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64" name="object 83">
              <a:extLst>
                <a:ext uri="{FF2B5EF4-FFF2-40B4-BE49-F238E27FC236}">
                  <a16:creationId xmlns:a16="http://schemas.microsoft.com/office/drawing/2014/main" id="{EB8FC4A6-AACE-1003-E306-B33C28C704E8}"/>
                </a:ext>
              </a:extLst>
            </p:cNvPr>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5" name="object 84">
            <a:extLst>
              <a:ext uri="{FF2B5EF4-FFF2-40B4-BE49-F238E27FC236}">
                <a16:creationId xmlns:a16="http://schemas.microsoft.com/office/drawing/2014/main" id="{9FA23569-A4B3-AE6F-DF36-85570DCF8BE4}"/>
              </a:ext>
            </a:extLst>
          </p:cNvPr>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rPr>
              <a:t>Introduction</a:t>
            </a:r>
          </a:p>
        </p:txBody>
      </p:sp>
      <p:sp>
        <p:nvSpPr>
          <p:cNvPr id="466" name="object 85">
            <a:extLst>
              <a:ext uri="{FF2B5EF4-FFF2-40B4-BE49-F238E27FC236}">
                <a16:creationId xmlns:a16="http://schemas.microsoft.com/office/drawing/2014/main" id="{F094E9F4-1309-BD49-9B4B-7B5D3F4779AB}"/>
              </a:ext>
            </a:extLst>
          </p:cNvPr>
          <p:cNvSpPr/>
          <p:nvPr/>
        </p:nvSpPr>
        <p:spPr>
          <a:xfrm>
            <a:off x="487680" y="2331720"/>
            <a:ext cx="17860920" cy="5103088"/>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algn="just">
              <a:lnSpc>
                <a:spcPct val="115000"/>
              </a:lnSpc>
              <a:spcBef>
                <a:spcPts val="850"/>
              </a:spcBef>
              <a:spcAft>
                <a:spcPts val="850"/>
              </a:spcAft>
              <a:buClr>
                <a:srgbClr val="000000"/>
              </a:buClr>
            </a:pPr>
            <a:r>
              <a:rPr lang="en-US" sz="3600" b="1" strike="noStrike" spc="-1" dirty="0">
                <a:ea typeface="Calibri" panose="020F0502020204030204" pitchFamily="34" charset="0"/>
                <a:cs typeface="Calibri" panose="020F0502020204030204" pitchFamily="34" charset="0"/>
              </a:rPr>
              <a:t>Purpose:</a:t>
            </a:r>
          </a:p>
          <a:p>
            <a:pPr algn="just">
              <a:lnSpc>
                <a:spcPct val="115000"/>
              </a:lnSpc>
              <a:spcBef>
                <a:spcPts val="850"/>
              </a:spcBef>
              <a:spcAft>
                <a:spcPts val="850"/>
              </a:spcAft>
              <a:buClr>
                <a:srgbClr val="000000"/>
              </a:buClr>
            </a:pPr>
            <a:r>
              <a:rPr lang="en-US" sz="3600" b="0" i="0" dirty="0">
                <a:effectLst/>
                <a:ea typeface="Calibri" panose="020F0502020204030204" pitchFamily="34" charset="0"/>
                <a:cs typeface="Calibri" panose="020F0502020204030204" pitchFamily="34" charset="0"/>
              </a:rPr>
              <a:t>The purpose of the </a:t>
            </a:r>
            <a:r>
              <a:rPr lang="en-US" sz="3600" b="0" i="0" dirty="0" err="1">
                <a:effectLst/>
                <a:ea typeface="Calibri" panose="020F0502020204030204" pitchFamily="34" charset="0"/>
                <a:cs typeface="Calibri" panose="020F0502020204030204" pitchFamily="34" charset="0"/>
              </a:rPr>
              <a:t>NeuroScan</a:t>
            </a:r>
            <a:r>
              <a:rPr lang="en-US" sz="3600" b="0" i="0" dirty="0">
                <a:effectLst/>
                <a:ea typeface="Calibri" panose="020F0502020204030204" pitchFamily="34" charset="0"/>
                <a:cs typeface="Calibri" panose="020F0502020204030204" pitchFamily="34" charset="0"/>
              </a:rPr>
              <a:t> AI project is to provide user with a reliable, accurate, and automated tool for diagnosing brain tumors</a:t>
            </a:r>
            <a:r>
              <a:rPr lang="en-US" sz="3600" dirty="0">
                <a:ea typeface="Calibri" panose="020F0502020204030204" pitchFamily="34" charset="0"/>
                <a:cs typeface="Calibri" panose="020F0502020204030204" pitchFamily="34" charset="0"/>
              </a:rPr>
              <a:t> .</a:t>
            </a:r>
          </a:p>
          <a:p>
            <a:pPr algn="just">
              <a:lnSpc>
                <a:spcPct val="115000"/>
              </a:lnSpc>
              <a:spcBef>
                <a:spcPts val="850"/>
              </a:spcBef>
              <a:spcAft>
                <a:spcPts val="850"/>
              </a:spcAft>
              <a:buClr>
                <a:srgbClr val="000000"/>
              </a:buClr>
            </a:pPr>
            <a:r>
              <a:rPr lang="en-US" sz="3600" b="1" strike="noStrike" spc="-1" dirty="0">
                <a:ea typeface="Calibri" panose="020F0502020204030204" pitchFamily="34" charset="0"/>
                <a:cs typeface="Calibri" panose="020F0502020204030204" pitchFamily="34" charset="0"/>
              </a:rPr>
              <a:t>Scope : </a:t>
            </a:r>
            <a:r>
              <a:rPr lang="en-US" sz="3600" b="0" i="0" dirty="0">
                <a:effectLst/>
              </a:rPr>
              <a:t>The system is designed to process and analyze one image at a time. It does not support batch processing or real-time video analysis. It does not provide insights into tumor growth prediction.</a:t>
            </a:r>
          </a:p>
          <a:p>
            <a:pPr algn="just">
              <a:lnSpc>
                <a:spcPct val="115000"/>
              </a:lnSpc>
              <a:spcBef>
                <a:spcPts val="850"/>
              </a:spcBef>
              <a:spcAft>
                <a:spcPts val="850"/>
              </a:spcAft>
              <a:buClr>
                <a:srgbClr val="000000"/>
              </a:buClr>
            </a:pPr>
            <a:endParaRPr lang="en-US" sz="3600" b="0" strike="noStrike" spc="-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0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1297-9339-18A1-421E-04D7EFE5B076}"/>
              </a:ext>
            </a:extLst>
          </p:cNvPr>
          <p:cNvSpPr>
            <a:spLocks noGrp="1"/>
          </p:cNvSpPr>
          <p:nvPr>
            <p:ph type="title"/>
          </p:nvPr>
        </p:nvSpPr>
        <p:spPr>
          <a:xfrm>
            <a:off x="167640" y="167640"/>
            <a:ext cx="17891400" cy="944880"/>
          </a:xfrm>
        </p:spPr>
        <p:txBody>
          <a:bodyPr/>
          <a:lstStyle/>
          <a:p>
            <a:endParaRPr lang="en-IN" dirty="0"/>
          </a:p>
        </p:txBody>
      </p:sp>
      <p:sp>
        <p:nvSpPr>
          <p:cNvPr id="3" name="Subtitle 2">
            <a:extLst>
              <a:ext uri="{FF2B5EF4-FFF2-40B4-BE49-F238E27FC236}">
                <a16:creationId xmlns:a16="http://schemas.microsoft.com/office/drawing/2014/main" id="{5BEA2F25-04AB-C4FC-074A-AEAA254B0BF3}"/>
              </a:ext>
            </a:extLst>
          </p:cNvPr>
          <p:cNvSpPr>
            <a:spLocks noGrp="1"/>
          </p:cNvSpPr>
          <p:nvPr>
            <p:ph type="subTitle"/>
          </p:nvPr>
        </p:nvSpPr>
        <p:spPr>
          <a:xfrm>
            <a:off x="701040" y="2255520"/>
            <a:ext cx="17358000" cy="6172200"/>
          </a:xfrm>
        </p:spPr>
        <p:txBody>
          <a:bodyPr anchor="t"/>
          <a:lstStyle/>
          <a:p>
            <a:pPr marL="0" indent="0">
              <a:buNone/>
            </a:pPr>
            <a:r>
              <a:rPr lang="en-US" sz="3600" b="1" dirty="0"/>
              <a:t>Medical Imaging and Tumor Detection</a:t>
            </a:r>
            <a:endParaRPr lang="en-US" sz="3200" b="1" dirty="0"/>
          </a:p>
          <a:p>
            <a:pPr marL="0" indent="0">
              <a:buNone/>
            </a:pPr>
            <a:r>
              <a:rPr lang="en-US" sz="3600" dirty="0"/>
              <a:t>Medical imaging plays a crucial role in the early diagnosis and treatment of brain tumors. Techniques such as </a:t>
            </a:r>
            <a:r>
              <a:rPr lang="en-US" sz="3600" b="1" dirty="0"/>
              <a:t>Magnetic Resonance Imaging (MRI)</a:t>
            </a:r>
            <a:r>
              <a:rPr lang="en-US" sz="3600" dirty="0"/>
              <a:t> produce high-resolution images of brain tissues, making them essential in tumor detection. Traditional diagnosis relies on radiologists to manually examine MRI scans, which is time-consuming and prone to human error. This limitation has led to the development of automated systems using </a:t>
            </a:r>
            <a:r>
              <a:rPr lang="en-US" sz="3600" b="1" dirty="0"/>
              <a:t>Artificial Intelligence (AI)</a:t>
            </a:r>
            <a:r>
              <a:rPr lang="en-US" sz="3600" dirty="0"/>
              <a:t> and </a:t>
            </a:r>
            <a:r>
              <a:rPr lang="en-US" sz="3600" b="1" dirty="0"/>
              <a:t>Machine Learning (ML)</a:t>
            </a:r>
            <a:r>
              <a:rPr lang="en-US" sz="3600" dirty="0"/>
              <a:t>.</a:t>
            </a:r>
          </a:p>
        </p:txBody>
      </p:sp>
      <p:grpSp>
        <p:nvGrpSpPr>
          <p:cNvPr id="4" name="Group 15">
            <a:extLst>
              <a:ext uri="{FF2B5EF4-FFF2-40B4-BE49-F238E27FC236}">
                <a16:creationId xmlns:a16="http://schemas.microsoft.com/office/drawing/2014/main" id="{162A2A3F-ACE0-1C95-B091-5C35F997120E}"/>
              </a:ext>
            </a:extLst>
          </p:cNvPr>
          <p:cNvGrpSpPr/>
          <p:nvPr/>
        </p:nvGrpSpPr>
        <p:grpSpPr>
          <a:xfrm>
            <a:off x="167640" y="167641"/>
            <a:ext cx="5417237" cy="1051560"/>
            <a:chOff x="0" y="885441"/>
            <a:chExt cx="5126940" cy="1038459"/>
          </a:xfrm>
        </p:grpSpPr>
        <p:sp>
          <p:nvSpPr>
            <p:cNvPr id="5" name="object 82">
              <a:extLst>
                <a:ext uri="{FF2B5EF4-FFF2-40B4-BE49-F238E27FC236}">
                  <a16:creationId xmlns:a16="http://schemas.microsoft.com/office/drawing/2014/main" id="{1296BFB9-578E-8DB3-2030-40C74BBE90C5}"/>
                </a:ext>
              </a:extLst>
            </p:cNvPr>
            <p:cNvSpPr/>
            <p:nvPr/>
          </p:nvSpPr>
          <p:spPr>
            <a:xfrm>
              <a:off x="0" y="8860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r>
                <a:rPr lang="en-IN" b="1" dirty="0"/>
                <a:t> </a:t>
              </a:r>
              <a:r>
                <a:rPr lang="en-IN" sz="4000" b="1" dirty="0">
                  <a:solidFill>
                    <a:schemeClr val="bg1">
                      <a:lumMod val="95000"/>
                    </a:schemeClr>
                  </a:solidFill>
                </a:rPr>
                <a:t>Domain Survey</a:t>
              </a:r>
            </a:p>
            <a:p>
              <a:endParaRPr lang="en-IN" sz="3200" dirty="0"/>
            </a:p>
          </p:txBody>
        </p:sp>
        <p:sp>
          <p:nvSpPr>
            <p:cNvPr id="6" name="object 83">
              <a:extLst>
                <a:ext uri="{FF2B5EF4-FFF2-40B4-BE49-F238E27FC236}">
                  <a16:creationId xmlns:a16="http://schemas.microsoft.com/office/drawing/2014/main" id="{5B6166D9-CBD1-ED8B-22EC-F822EC1E7A31}"/>
                </a:ext>
              </a:extLst>
            </p:cNvPr>
            <p:cNvSpPr/>
            <p:nvPr/>
          </p:nvSpPr>
          <p:spPr>
            <a:xfrm>
              <a:off x="4240980" y="885441"/>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grpSp>
    </p:spTree>
    <p:extLst>
      <p:ext uri="{BB962C8B-B14F-4D97-AF65-F5344CB8AC3E}">
        <p14:creationId xmlns:p14="http://schemas.microsoft.com/office/powerpoint/2010/main" val="290359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5B98-1145-D8F8-DBEE-EA28D8B39D98}"/>
              </a:ext>
            </a:extLst>
          </p:cNvPr>
          <p:cNvSpPr>
            <a:spLocks noGrp="1"/>
          </p:cNvSpPr>
          <p:nvPr>
            <p:ph type="title"/>
          </p:nvPr>
        </p:nvSpPr>
        <p:spPr>
          <a:xfrm>
            <a:off x="121920" y="182880"/>
            <a:ext cx="17937120" cy="1005840"/>
          </a:xfrm>
        </p:spPr>
        <p:txBody>
          <a:bodyPr/>
          <a:lstStyle/>
          <a:p>
            <a:r>
              <a:rPr lang="en-US" dirty="0"/>
              <a:t> </a:t>
            </a:r>
            <a:endParaRPr lang="en-IN" dirty="0"/>
          </a:p>
        </p:txBody>
      </p:sp>
      <p:sp>
        <p:nvSpPr>
          <p:cNvPr id="3" name="Subtitle 2">
            <a:extLst>
              <a:ext uri="{FF2B5EF4-FFF2-40B4-BE49-F238E27FC236}">
                <a16:creationId xmlns:a16="http://schemas.microsoft.com/office/drawing/2014/main" id="{17529146-B308-2697-2D91-7BB3F5D4411B}"/>
              </a:ext>
            </a:extLst>
          </p:cNvPr>
          <p:cNvSpPr>
            <a:spLocks noGrp="1"/>
          </p:cNvSpPr>
          <p:nvPr>
            <p:ph type="subTitle"/>
          </p:nvPr>
        </p:nvSpPr>
        <p:spPr>
          <a:xfrm>
            <a:off x="198120" y="1539240"/>
            <a:ext cx="17937120" cy="7194960"/>
          </a:xfrm>
        </p:spPr>
        <p:txBody>
          <a:bodyPr anchor="t"/>
          <a:lstStyle/>
          <a:p>
            <a:pPr marL="0" indent="0">
              <a:lnSpc>
                <a:spcPct val="100000"/>
              </a:lnSpc>
              <a:buNone/>
            </a:pPr>
            <a:endParaRPr lang="en-US" sz="3200" b="1" dirty="0"/>
          </a:p>
          <a:p>
            <a:pPr marL="0" indent="0">
              <a:lnSpc>
                <a:spcPct val="100000"/>
              </a:lnSpc>
              <a:buNone/>
            </a:pPr>
            <a:r>
              <a:rPr lang="en-US" sz="3600" b="1" dirty="0"/>
              <a:t>Role of Machine Learning and Deep Learning</a:t>
            </a:r>
          </a:p>
          <a:p>
            <a:r>
              <a:rPr lang="en-US" sz="3600" b="1" dirty="0"/>
              <a:t>Convolutional Neural Networks (CNNs)</a:t>
            </a:r>
            <a:r>
              <a:rPr lang="en-US" sz="3600" dirty="0"/>
              <a:t> have become the standard for image classification tasks in medical imaging. CNNs can learn complex features from MRI images and classify tumor types such as </a:t>
            </a:r>
            <a:r>
              <a:rPr lang="en-US" sz="3600" b="1" dirty="0"/>
              <a:t>Glioma</a:t>
            </a:r>
            <a:r>
              <a:rPr lang="en-US" sz="3600" dirty="0"/>
              <a:t>, </a:t>
            </a:r>
            <a:r>
              <a:rPr lang="en-US" sz="3600" b="1" dirty="0"/>
              <a:t>Meningioma</a:t>
            </a:r>
            <a:r>
              <a:rPr lang="en-US" sz="3600" dirty="0"/>
              <a:t>, and </a:t>
            </a:r>
            <a:r>
              <a:rPr lang="en-US" sz="3600" b="1" dirty="0"/>
              <a:t>Pituitary</a:t>
            </a:r>
            <a:r>
              <a:rPr lang="en-US" sz="3600" dirty="0"/>
              <a:t> tumors. This reduces the diagnostic burden on clinicians and improves accuracy and speed</a:t>
            </a:r>
          </a:p>
          <a:p>
            <a:endParaRPr lang="en-US" sz="3600" dirty="0"/>
          </a:p>
          <a:p>
            <a:r>
              <a:rPr lang="en-US" sz="3600" dirty="0"/>
              <a:t>For precise </a:t>
            </a:r>
            <a:r>
              <a:rPr lang="en-US" sz="3600" b="1" dirty="0"/>
              <a:t>tumor localization</a:t>
            </a:r>
            <a:r>
              <a:rPr lang="en-US" sz="3600" dirty="0"/>
              <a:t>, </a:t>
            </a:r>
            <a:r>
              <a:rPr lang="en-US" sz="3600" b="1" dirty="0"/>
              <a:t>image segmentation</a:t>
            </a:r>
            <a:r>
              <a:rPr lang="en-US" sz="3600" dirty="0"/>
              <a:t> techniques are employed. </a:t>
            </a:r>
            <a:r>
              <a:rPr lang="en-US" sz="3600" b="1" dirty="0"/>
              <a:t>U-Net</a:t>
            </a:r>
            <a:r>
              <a:rPr lang="en-US" sz="3600" dirty="0"/>
              <a:t>, a deep learning-based segmentation model, is widely adopted due to its ability to accurately capture spatial information and outline tumor boundaries. It uses an encoder-decoder architecture with skip connections, making it particularly effective on medical images with limited training data.</a:t>
            </a:r>
          </a:p>
          <a:p>
            <a:pPr marL="0" indent="0">
              <a:buNone/>
            </a:pPr>
            <a:endParaRPr lang="en-IN" sz="3600" dirty="0"/>
          </a:p>
        </p:txBody>
      </p:sp>
      <p:grpSp>
        <p:nvGrpSpPr>
          <p:cNvPr id="4" name="Group 15">
            <a:extLst>
              <a:ext uri="{FF2B5EF4-FFF2-40B4-BE49-F238E27FC236}">
                <a16:creationId xmlns:a16="http://schemas.microsoft.com/office/drawing/2014/main" id="{86BE5515-B34C-6913-9650-39789CCC3A52}"/>
              </a:ext>
            </a:extLst>
          </p:cNvPr>
          <p:cNvGrpSpPr/>
          <p:nvPr/>
        </p:nvGrpSpPr>
        <p:grpSpPr>
          <a:xfrm>
            <a:off x="167640" y="167641"/>
            <a:ext cx="5417237" cy="1051560"/>
            <a:chOff x="0" y="885441"/>
            <a:chExt cx="5126940" cy="1038459"/>
          </a:xfrm>
        </p:grpSpPr>
        <p:sp>
          <p:nvSpPr>
            <p:cNvPr id="5" name="object 82">
              <a:extLst>
                <a:ext uri="{FF2B5EF4-FFF2-40B4-BE49-F238E27FC236}">
                  <a16:creationId xmlns:a16="http://schemas.microsoft.com/office/drawing/2014/main" id="{C3946950-BF10-49A9-5B6C-7A57142CB8E1}"/>
                </a:ext>
              </a:extLst>
            </p:cNvPr>
            <p:cNvSpPr/>
            <p:nvPr/>
          </p:nvSpPr>
          <p:spPr>
            <a:xfrm>
              <a:off x="0" y="8860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r>
                <a:rPr lang="en-IN" b="1" dirty="0"/>
                <a:t> </a:t>
              </a:r>
              <a:r>
                <a:rPr lang="en-IN" sz="4000" b="1" dirty="0">
                  <a:solidFill>
                    <a:schemeClr val="bg1">
                      <a:lumMod val="95000"/>
                    </a:schemeClr>
                  </a:solidFill>
                </a:rPr>
                <a:t>Domain Survey</a:t>
              </a:r>
            </a:p>
            <a:p>
              <a:endParaRPr lang="en-IN" sz="3200" dirty="0"/>
            </a:p>
          </p:txBody>
        </p:sp>
        <p:sp>
          <p:nvSpPr>
            <p:cNvPr id="6" name="object 83">
              <a:extLst>
                <a:ext uri="{FF2B5EF4-FFF2-40B4-BE49-F238E27FC236}">
                  <a16:creationId xmlns:a16="http://schemas.microsoft.com/office/drawing/2014/main" id="{05990E94-C6A2-EEDB-CA3B-3881DF0656AD}"/>
                </a:ext>
              </a:extLst>
            </p:cNvPr>
            <p:cNvSpPr/>
            <p:nvPr/>
          </p:nvSpPr>
          <p:spPr>
            <a:xfrm>
              <a:off x="4240980" y="885441"/>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grpSp>
    </p:spTree>
    <p:extLst>
      <p:ext uri="{BB962C8B-B14F-4D97-AF65-F5344CB8AC3E}">
        <p14:creationId xmlns:p14="http://schemas.microsoft.com/office/powerpoint/2010/main" val="68599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049591-4EB8-A59D-9A7F-3DE609E1B6D8}"/>
              </a:ext>
            </a:extLst>
          </p:cNvPr>
          <p:cNvSpPr>
            <a:spLocks noGrp="1"/>
          </p:cNvSpPr>
          <p:nvPr>
            <p:ph type="subTitle"/>
          </p:nvPr>
        </p:nvSpPr>
        <p:spPr>
          <a:xfrm>
            <a:off x="0" y="884238"/>
            <a:ext cx="16703992" cy="9809162"/>
          </a:xfrm>
        </p:spPr>
        <p:txBody>
          <a:bodyPr/>
          <a:lstStyle/>
          <a:p>
            <a:endParaRPr lang="en-IN" dirty="0"/>
          </a:p>
        </p:txBody>
      </p:sp>
      <p:sp>
        <p:nvSpPr>
          <p:cNvPr id="7" name="object 84">
            <a:extLst>
              <a:ext uri="{FF2B5EF4-FFF2-40B4-BE49-F238E27FC236}">
                <a16:creationId xmlns:a16="http://schemas.microsoft.com/office/drawing/2014/main" id="{F5E31B04-66CA-1629-5113-176A076B0C05}"/>
              </a:ext>
            </a:extLst>
          </p:cNvPr>
          <p:cNvSpPr>
            <a:spLocks noGrp="1"/>
          </p:cNvSpPr>
          <p:nvPr>
            <p:ph type="title"/>
          </p:nvPr>
        </p:nvSpPr>
        <p:spPr>
          <a:xfrm>
            <a:off x="-677704" y="136525"/>
            <a:ext cx="18059400" cy="747713"/>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latin typeface="Calibri"/>
              </a:rPr>
              <a:t>Introduction</a:t>
            </a:r>
          </a:p>
        </p:txBody>
      </p:sp>
      <p:grpSp>
        <p:nvGrpSpPr>
          <p:cNvPr id="12" name="Group 15">
            <a:extLst>
              <a:ext uri="{FF2B5EF4-FFF2-40B4-BE49-F238E27FC236}">
                <a16:creationId xmlns:a16="http://schemas.microsoft.com/office/drawing/2014/main" id="{A781BC5B-8066-FC76-7FB0-FF384334EF41}"/>
              </a:ext>
            </a:extLst>
          </p:cNvPr>
          <p:cNvGrpSpPr/>
          <p:nvPr/>
        </p:nvGrpSpPr>
        <p:grpSpPr>
          <a:xfrm>
            <a:off x="0" y="136525"/>
            <a:ext cx="5730240" cy="1112924"/>
            <a:chOff x="-384000" y="894520"/>
            <a:chExt cx="5090700" cy="1198966"/>
          </a:xfrm>
        </p:grpSpPr>
        <p:sp>
          <p:nvSpPr>
            <p:cNvPr id="13" name="object 82">
              <a:extLst>
                <a:ext uri="{FF2B5EF4-FFF2-40B4-BE49-F238E27FC236}">
                  <a16:creationId xmlns:a16="http://schemas.microsoft.com/office/drawing/2014/main" id="{72228745-0DE8-0C15-660C-1FC7EBA3BDF5}"/>
                </a:ext>
              </a:extLst>
            </p:cNvPr>
            <p:cNvSpPr/>
            <p:nvPr/>
          </p:nvSpPr>
          <p:spPr>
            <a:xfrm>
              <a:off x="-384000" y="894520"/>
              <a:ext cx="4729500" cy="1198966"/>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pPr algn="ctr">
                <a:lnSpc>
                  <a:spcPct val="150000"/>
                </a:lnSpc>
              </a:pPr>
              <a:r>
                <a:rPr lang="en-IN" sz="3600" b="1" i="0" dirty="0">
                  <a:solidFill>
                    <a:srgbClr val="ECECEC"/>
                  </a:solidFill>
                  <a:effectLst/>
                </a:rPr>
                <a:t>Comparative Study</a:t>
              </a:r>
              <a:endParaRPr lang="en-IN" sz="3600" b="1" dirty="0">
                <a:solidFill>
                  <a:schemeClr val="bg2"/>
                </a:solidFill>
              </a:endParaRPr>
            </a:p>
          </p:txBody>
        </p:sp>
        <p:sp>
          <p:nvSpPr>
            <p:cNvPr id="14" name="object 83">
              <a:extLst>
                <a:ext uri="{FF2B5EF4-FFF2-40B4-BE49-F238E27FC236}">
                  <a16:creationId xmlns:a16="http://schemas.microsoft.com/office/drawing/2014/main" id="{E108BB08-B1C7-7986-8F7A-8B10D9DCF164}"/>
                </a:ext>
              </a:extLst>
            </p:cNvPr>
            <p:cNvSpPr/>
            <p:nvPr/>
          </p:nvSpPr>
          <p:spPr>
            <a:xfrm>
              <a:off x="3984300" y="894520"/>
              <a:ext cx="722400" cy="1198966"/>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grpSp>
      <p:graphicFrame>
        <p:nvGraphicFramePr>
          <p:cNvPr id="4" name="Table 3">
            <a:extLst>
              <a:ext uri="{FF2B5EF4-FFF2-40B4-BE49-F238E27FC236}">
                <a16:creationId xmlns:a16="http://schemas.microsoft.com/office/drawing/2014/main" id="{7BA6808D-0F81-21D8-3886-D73F270B0E5E}"/>
              </a:ext>
            </a:extLst>
          </p:cNvPr>
          <p:cNvGraphicFramePr>
            <a:graphicFrameLocks noGrp="1"/>
          </p:cNvGraphicFramePr>
          <p:nvPr>
            <p:extLst>
              <p:ext uri="{D42A27DB-BD31-4B8C-83A1-F6EECF244321}">
                <p14:modId xmlns:p14="http://schemas.microsoft.com/office/powerpoint/2010/main" val="1462648952"/>
              </p:ext>
            </p:extLst>
          </p:nvPr>
        </p:nvGraphicFramePr>
        <p:xfrm>
          <a:off x="228600" y="1249449"/>
          <a:ext cx="17297401" cy="8496540"/>
        </p:xfrm>
        <a:graphic>
          <a:graphicData uri="http://schemas.openxmlformats.org/drawingml/2006/table">
            <a:tbl>
              <a:tblPr firstRow="1" bandRow="1">
                <a:tableStyleId>{5C22544A-7EE6-4342-B048-85BDC9FD1C3A}</a:tableStyleId>
              </a:tblPr>
              <a:tblGrid>
                <a:gridCol w="3199322">
                  <a:extLst>
                    <a:ext uri="{9D8B030D-6E8A-4147-A177-3AD203B41FA5}">
                      <a16:colId xmlns:a16="http://schemas.microsoft.com/office/drawing/2014/main" val="473758405"/>
                    </a:ext>
                  </a:extLst>
                </a:gridCol>
                <a:gridCol w="3524520">
                  <a:extLst>
                    <a:ext uri="{9D8B030D-6E8A-4147-A177-3AD203B41FA5}">
                      <a16:colId xmlns:a16="http://schemas.microsoft.com/office/drawing/2014/main" val="2595049741"/>
                    </a:ext>
                  </a:extLst>
                </a:gridCol>
                <a:gridCol w="3524520">
                  <a:extLst>
                    <a:ext uri="{9D8B030D-6E8A-4147-A177-3AD203B41FA5}">
                      <a16:colId xmlns:a16="http://schemas.microsoft.com/office/drawing/2014/main" val="3297332683"/>
                    </a:ext>
                  </a:extLst>
                </a:gridCol>
                <a:gridCol w="3518325">
                  <a:extLst>
                    <a:ext uri="{9D8B030D-6E8A-4147-A177-3AD203B41FA5}">
                      <a16:colId xmlns:a16="http://schemas.microsoft.com/office/drawing/2014/main" val="213993049"/>
                    </a:ext>
                  </a:extLst>
                </a:gridCol>
                <a:gridCol w="3530714">
                  <a:extLst>
                    <a:ext uri="{9D8B030D-6E8A-4147-A177-3AD203B41FA5}">
                      <a16:colId xmlns:a16="http://schemas.microsoft.com/office/drawing/2014/main" val="2683796132"/>
                    </a:ext>
                  </a:extLst>
                </a:gridCol>
              </a:tblGrid>
              <a:tr h="957505">
                <a:tc>
                  <a:txBody>
                    <a:bodyPr/>
                    <a:lstStyle/>
                    <a:p>
                      <a:r>
                        <a:rPr lang="en-IN" dirty="0">
                          <a:effectLst/>
                        </a:rPr>
                        <a:t>Feature</a:t>
                      </a:r>
                    </a:p>
                  </a:txBody>
                  <a:tcPr anchor="ctr"/>
                </a:tc>
                <a:tc>
                  <a:txBody>
                    <a:bodyPr/>
                    <a:lstStyle/>
                    <a:p>
                      <a:r>
                        <a:rPr lang="en-US" dirty="0" err="1">
                          <a:effectLst/>
                        </a:rPr>
                        <a:t>NeuroScan</a:t>
                      </a:r>
                      <a:r>
                        <a:rPr lang="en-US" dirty="0">
                          <a:effectLst/>
                        </a:rPr>
                        <a:t> AI</a:t>
                      </a:r>
                      <a:endParaRPr lang="en-IN" dirty="0">
                        <a:effectLst/>
                      </a:endParaRPr>
                    </a:p>
                  </a:txBody>
                  <a:tcPr anchor="ctr"/>
                </a:tc>
                <a:tc>
                  <a:txBody>
                    <a:bodyPr/>
                    <a:lstStyle/>
                    <a:p>
                      <a:r>
                        <a:rPr lang="en-US" sz="1800" b="1" dirty="0">
                          <a:solidFill>
                            <a:schemeClr val="bg1"/>
                          </a:solidFill>
                          <a:effectLst/>
                          <a:ea typeface="Calibri" panose="020F0502020204030204" pitchFamily="34" charset="0"/>
                          <a:cs typeface="Calibri" panose="020F0502020204030204" pitchFamily="34" charset="0"/>
                        </a:rPr>
                        <a:t>Brain Tumor Detection Using Deep Learning Techniques</a:t>
                      </a:r>
                      <a:endParaRPr lang="en-US" dirty="0">
                        <a:solidFill>
                          <a:schemeClr val="bg1"/>
                        </a:solidFill>
                        <a:effectLst/>
                      </a:endParaRPr>
                    </a:p>
                  </a:txBody>
                  <a:tcPr anchor="ctr"/>
                </a:tc>
                <a:tc>
                  <a:txBody>
                    <a:bodyPr/>
                    <a:lstStyle/>
                    <a:p>
                      <a:r>
                        <a:rPr lang="en-US" sz="1800" b="1" dirty="0">
                          <a:solidFill>
                            <a:schemeClr val="bg1"/>
                          </a:solidFill>
                          <a:effectLst/>
                          <a:ea typeface="Calibri" panose="020F0502020204030204" pitchFamily="34" charset="0"/>
                          <a:cs typeface="Calibri" panose="020F0502020204030204" pitchFamily="34" charset="0"/>
                        </a:rPr>
                        <a:t>Deep Learning Based Brain Tumor Detection and Classification</a:t>
                      </a:r>
                      <a:endParaRPr lang="en-IN" dirty="0">
                        <a:solidFill>
                          <a:schemeClr val="bg1"/>
                        </a:solidFill>
                        <a:effectLst/>
                      </a:endParaRPr>
                    </a:p>
                  </a:txBody>
                  <a:tcPr anchor="ctr"/>
                </a:tc>
                <a:tc>
                  <a:txBody>
                    <a:bodyPr/>
                    <a:lstStyle/>
                    <a:p>
                      <a:r>
                        <a:rPr lang="en-US" sz="1800" b="1" dirty="0">
                          <a:solidFill>
                            <a:schemeClr val="bg1"/>
                          </a:solidFill>
                          <a:effectLst/>
                          <a:ea typeface="Calibri" panose="020F0502020204030204" pitchFamily="34" charset="0"/>
                          <a:cs typeface="Calibri" panose="020F0502020204030204" pitchFamily="34" charset="0"/>
                        </a:rPr>
                        <a:t>Detection of Brain Tumor Types Using Deep Learning</a:t>
                      </a:r>
                      <a:endParaRPr lang="fi-FI" dirty="0">
                        <a:solidFill>
                          <a:schemeClr val="bg1"/>
                        </a:solidFill>
                        <a:effectLst/>
                      </a:endParaRPr>
                    </a:p>
                  </a:txBody>
                  <a:tcPr anchor="ctr"/>
                </a:tc>
                <a:extLst>
                  <a:ext uri="{0D108BD9-81ED-4DB2-BD59-A6C34878D82A}">
                    <a16:rowId xmlns:a16="http://schemas.microsoft.com/office/drawing/2014/main" val="3402121666"/>
                  </a:ext>
                </a:extLst>
              </a:tr>
              <a:tr h="1244757">
                <a:tc>
                  <a:txBody>
                    <a:bodyPr/>
                    <a:lstStyle/>
                    <a:p>
                      <a:pPr fontAlgn="base"/>
                      <a:r>
                        <a:rPr lang="en-IN" b="1">
                          <a:effectLst/>
                        </a:rPr>
                        <a:t>Dataset</a:t>
                      </a:r>
                      <a:endParaRPr lang="en-IN">
                        <a:effectLst/>
                      </a:endParaRPr>
                    </a:p>
                  </a:txBody>
                  <a:tcPr anchor="ctr"/>
                </a:tc>
                <a:tc>
                  <a:txBody>
                    <a:bodyPr/>
                    <a:lstStyle/>
                    <a:p>
                      <a:pPr fontAlgn="base"/>
                      <a:r>
                        <a:rPr lang="en-US">
                          <a:effectLst/>
                        </a:rPr>
                        <a:t>Brain tumor images categorized into four folders (Glioma, Meningioma, Pituitary, No Tumor)</a:t>
                      </a:r>
                    </a:p>
                  </a:txBody>
                  <a:tcPr anchor="ctr"/>
                </a:tc>
                <a:tc>
                  <a:txBody>
                    <a:bodyPr/>
                    <a:lstStyle/>
                    <a:p>
                      <a:pPr fontAlgn="base"/>
                      <a:r>
                        <a:rPr lang="en-IN" dirty="0">
                          <a:effectLst/>
                        </a:rPr>
                        <a:t>253 MRI images (155 </a:t>
                      </a:r>
                      <a:r>
                        <a:rPr lang="en-IN" dirty="0" err="1">
                          <a:effectLst/>
                        </a:rPr>
                        <a:t>tumor</a:t>
                      </a:r>
                      <a:r>
                        <a:rPr lang="en-IN" dirty="0">
                          <a:effectLst/>
                        </a:rPr>
                        <a:t>, 98 no </a:t>
                      </a:r>
                      <a:r>
                        <a:rPr lang="en-IN" dirty="0" err="1">
                          <a:effectLst/>
                        </a:rPr>
                        <a:t>tumor</a:t>
                      </a:r>
                      <a:r>
                        <a:rPr lang="en-IN" dirty="0">
                          <a:effectLst/>
                        </a:rPr>
                        <a:t>)</a:t>
                      </a:r>
                    </a:p>
                  </a:txBody>
                  <a:tcPr anchor="ctr"/>
                </a:tc>
                <a:tc>
                  <a:txBody>
                    <a:bodyPr/>
                    <a:lstStyle/>
                    <a:p>
                      <a:pPr fontAlgn="base"/>
                      <a:r>
                        <a:rPr lang="en-US">
                          <a:effectLst/>
                        </a:rPr>
                        <a:t>Various deep learning models tested on MRI datasets</a:t>
                      </a:r>
                    </a:p>
                  </a:txBody>
                  <a:tcPr anchor="ctr"/>
                </a:tc>
                <a:tc>
                  <a:txBody>
                    <a:bodyPr/>
                    <a:lstStyle/>
                    <a:p>
                      <a:pPr fontAlgn="base"/>
                      <a:r>
                        <a:rPr lang="pt-BR" dirty="0">
                          <a:effectLst/>
                        </a:rPr>
                        <a:t>3,264 MRI images (Glioma, Meningioma, Pituitary, No Tumor)</a:t>
                      </a:r>
                    </a:p>
                  </a:txBody>
                  <a:tcPr anchor="ctr"/>
                </a:tc>
                <a:extLst>
                  <a:ext uri="{0D108BD9-81ED-4DB2-BD59-A6C34878D82A}">
                    <a16:rowId xmlns:a16="http://schemas.microsoft.com/office/drawing/2014/main" val="3253472431"/>
                  </a:ext>
                </a:extLst>
              </a:tr>
              <a:tr h="951191">
                <a:tc>
                  <a:txBody>
                    <a:bodyPr/>
                    <a:lstStyle/>
                    <a:p>
                      <a:pPr fontAlgn="base"/>
                      <a:r>
                        <a:rPr lang="en-IN" b="1">
                          <a:effectLst/>
                        </a:rPr>
                        <a:t>Model Used</a:t>
                      </a:r>
                      <a:endParaRPr lang="en-IN">
                        <a:effectLst/>
                      </a:endParaRPr>
                    </a:p>
                  </a:txBody>
                  <a:tcPr anchor="ctr"/>
                </a:tc>
                <a:tc>
                  <a:txBody>
                    <a:bodyPr/>
                    <a:lstStyle/>
                    <a:p>
                      <a:pPr fontAlgn="base"/>
                      <a:r>
                        <a:rPr lang="en-IN">
                          <a:effectLst/>
                        </a:rPr>
                        <a:t>CNN for tumor classification, U-Net for segmentation</a:t>
                      </a:r>
                    </a:p>
                  </a:txBody>
                  <a:tcPr anchor="ctr"/>
                </a:tc>
                <a:tc>
                  <a:txBody>
                    <a:bodyPr/>
                    <a:lstStyle/>
                    <a:p>
                      <a:pPr fontAlgn="base"/>
                      <a:r>
                        <a:rPr lang="en-IN">
                          <a:effectLst/>
                        </a:rPr>
                        <a:t>CNN</a:t>
                      </a:r>
                    </a:p>
                  </a:txBody>
                  <a:tcPr anchor="ctr"/>
                </a:tc>
                <a:tc>
                  <a:txBody>
                    <a:bodyPr/>
                    <a:lstStyle/>
                    <a:p>
                      <a:pPr fontAlgn="base"/>
                      <a:r>
                        <a:rPr lang="en-IN">
                          <a:effectLst/>
                        </a:rPr>
                        <a:t>YOLO, VGG16, ResNet, FastAi-based CNN</a:t>
                      </a:r>
                    </a:p>
                  </a:txBody>
                  <a:tcPr anchor="ctr"/>
                </a:tc>
                <a:tc>
                  <a:txBody>
                    <a:bodyPr/>
                    <a:lstStyle/>
                    <a:p>
                      <a:pPr fontAlgn="base"/>
                      <a:r>
                        <a:rPr lang="en-IN" dirty="0">
                          <a:effectLst/>
                        </a:rPr>
                        <a:t>Custom CNN, VGG-16</a:t>
                      </a:r>
                    </a:p>
                  </a:txBody>
                  <a:tcPr anchor="ctr"/>
                </a:tc>
                <a:extLst>
                  <a:ext uri="{0D108BD9-81ED-4DB2-BD59-A6C34878D82A}">
                    <a16:rowId xmlns:a16="http://schemas.microsoft.com/office/drawing/2014/main" val="70739655"/>
                  </a:ext>
                </a:extLst>
              </a:tr>
              <a:tr h="951191">
                <a:tc>
                  <a:txBody>
                    <a:bodyPr/>
                    <a:lstStyle/>
                    <a:p>
                      <a:pPr fontAlgn="base"/>
                      <a:r>
                        <a:rPr lang="en-IN" b="1">
                          <a:effectLst/>
                        </a:rPr>
                        <a:t>Classification Accuracy</a:t>
                      </a:r>
                      <a:endParaRPr lang="en-IN">
                        <a:effectLst/>
                      </a:endParaRPr>
                    </a:p>
                  </a:txBody>
                  <a:tcPr anchor="ctr"/>
                </a:tc>
                <a:tc>
                  <a:txBody>
                    <a:bodyPr/>
                    <a:lstStyle/>
                    <a:p>
                      <a:pPr fontAlgn="base"/>
                      <a:r>
                        <a:rPr lang="en-IN" dirty="0">
                          <a:effectLst/>
                        </a:rPr>
                        <a:t>89.47%</a:t>
                      </a:r>
                    </a:p>
                  </a:txBody>
                  <a:tcPr anchor="ctr"/>
                </a:tc>
                <a:tc>
                  <a:txBody>
                    <a:bodyPr/>
                    <a:lstStyle/>
                    <a:p>
                      <a:pPr fontAlgn="base"/>
                      <a:r>
                        <a:rPr lang="en-IN">
                          <a:effectLst/>
                        </a:rPr>
                        <a:t>94.58%</a:t>
                      </a:r>
                    </a:p>
                  </a:txBody>
                  <a:tcPr anchor="ctr"/>
                </a:tc>
                <a:tc>
                  <a:txBody>
                    <a:bodyPr/>
                    <a:lstStyle/>
                    <a:p>
                      <a:pPr fontAlgn="base"/>
                      <a:r>
                        <a:rPr lang="en-US" dirty="0" err="1">
                          <a:effectLst/>
                        </a:rPr>
                        <a:t>FastAi</a:t>
                      </a:r>
                      <a:r>
                        <a:rPr lang="en-US" dirty="0">
                          <a:effectLst/>
                        </a:rPr>
                        <a:t>-based CNN: 90.78%, YOLOv5: 85.95%</a:t>
                      </a:r>
                    </a:p>
                  </a:txBody>
                  <a:tcPr anchor="ctr"/>
                </a:tc>
                <a:tc>
                  <a:txBody>
                    <a:bodyPr/>
                    <a:lstStyle/>
                    <a:p>
                      <a:pPr fontAlgn="base"/>
                      <a:r>
                        <a:rPr lang="en-US">
                          <a:effectLst/>
                        </a:rPr>
                        <a:t>Custom CNN: 90.22%, VGG-16: 87.21%</a:t>
                      </a:r>
                    </a:p>
                  </a:txBody>
                  <a:tcPr anchor="ctr"/>
                </a:tc>
                <a:extLst>
                  <a:ext uri="{0D108BD9-81ED-4DB2-BD59-A6C34878D82A}">
                    <a16:rowId xmlns:a16="http://schemas.microsoft.com/office/drawing/2014/main" val="267873510"/>
                  </a:ext>
                </a:extLst>
              </a:tr>
              <a:tr h="951191">
                <a:tc>
                  <a:txBody>
                    <a:bodyPr/>
                    <a:lstStyle/>
                    <a:p>
                      <a:pPr fontAlgn="base"/>
                      <a:r>
                        <a:rPr lang="en-IN" b="1">
                          <a:effectLst/>
                        </a:rPr>
                        <a:t>Tumor Segmentation</a:t>
                      </a:r>
                      <a:endParaRPr lang="en-IN">
                        <a:effectLst/>
                      </a:endParaRPr>
                    </a:p>
                  </a:txBody>
                  <a:tcPr anchor="ctr"/>
                </a:tc>
                <a:tc>
                  <a:txBody>
                    <a:bodyPr/>
                    <a:lstStyle/>
                    <a:p>
                      <a:pPr fontAlgn="base"/>
                      <a:r>
                        <a:rPr lang="nl-NL" dirty="0">
                          <a:effectLst/>
                        </a:rPr>
                        <a:t>U-Net model segments tumor regions </a:t>
                      </a:r>
                    </a:p>
                  </a:txBody>
                  <a:tcPr anchor="ctr"/>
                </a:tc>
                <a:tc>
                  <a:txBody>
                    <a:bodyPr/>
                    <a:lstStyle/>
                    <a:p>
                      <a:pPr fontAlgn="base"/>
                      <a:r>
                        <a:rPr lang="en-US">
                          <a:effectLst/>
                        </a:rPr>
                        <a:t>Highlights tumor regions for radiologists</a:t>
                      </a:r>
                    </a:p>
                  </a:txBody>
                  <a:tcPr anchor="ctr"/>
                </a:tc>
                <a:tc>
                  <a:txBody>
                    <a:bodyPr/>
                    <a:lstStyle/>
                    <a:p>
                      <a:pPr fontAlgn="base"/>
                      <a:r>
                        <a:rPr lang="en-US">
                          <a:effectLst/>
                        </a:rPr>
                        <a:t>YOLO used for tumor detection but no segmentation</a:t>
                      </a:r>
                    </a:p>
                  </a:txBody>
                  <a:tcPr anchor="ctr"/>
                </a:tc>
                <a:tc>
                  <a:txBody>
                    <a:bodyPr/>
                    <a:lstStyle/>
                    <a:p>
                      <a:pPr fontAlgn="base"/>
                      <a:r>
                        <a:rPr lang="en-IN">
                          <a:effectLst/>
                        </a:rPr>
                        <a:t>No segmentation performed</a:t>
                      </a:r>
                    </a:p>
                  </a:txBody>
                  <a:tcPr anchor="ctr"/>
                </a:tc>
                <a:extLst>
                  <a:ext uri="{0D108BD9-81ED-4DB2-BD59-A6C34878D82A}">
                    <a16:rowId xmlns:a16="http://schemas.microsoft.com/office/drawing/2014/main" val="1513191766"/>
                  </a:ext>
                </a:extLst>
              </a:tr>
              <a:tr h="957505">
                <a:tc>
                  <a:txBody>
                    <a:bodyPr/>
                    <a:lstStyle/>
                    <a:p>
                      <a:pPr fontAlgn="base"/>
                      <a:r>
                        <a:rPr lang="en-IN" b="1">
                          <a:effectLst/>
                        </a:rPr>
                        <a:t>Preprocessing</a:t>
                      </a:r>
                      <a:endParaRPr lang="en-IN">
                        <a:effectLst/>
                      </a:endParaRPr>
                    </a:p>
                  </a:txBody>
                  <a:tcPr anchor="ctr"/>
                </a:tc>
                <a:tc>
                  <a:txBody>
                    <a:bodyPr/>
                    <a:lstStyle/>
                    <a:p>
                      <a:pPr fontAlgn="base"/>
                      <a:r>
                        <a:rPr lang="en-IN">
                          <a:effectLst/>
                        </a:rPr>
                        <a:t>Noise reduction, contrast enhancement, resizing, normalization</a:t>
                      </a:r>
                    </a:p>
                  </a:txBody>
                  <a:tcPr anchor="ctr"/>
                </a:tc>
                <a:tc>
                  <a:txBody>
                    <a:bodyPr/>
                    <a:lstStyle/>
                    <a:p>
                      <a:pPr fontAlgn="base"/>
                      <a:r>
                        <a:rPr lang="en-IN" dirty="0">
                          <a:effectLst/>
                        </a:rPr>
                        <a:t>Basic preprocessing applied</a:t>
                      </a:r>
                    </a:p>
                  </a:txBody>
                  <a:tcPr anchor="ctr"/>
                </a:tc>
                <a:tc>
                  <a:txBody>
                    <a:bodyPr/>
                    <a:lstStyle/>
                    <a:p>
                      <a:pPr fontAlgn="base"/>
                      <a:r>
                        <a:rPr lang="en-IN">
                          <a:effectLst/>
                        </a:rPr>
                        <a:t>Image preprocessing included augmentation</a:t>
                      </a:r>
                    </a:p>
                  </a:txBody>
                  <a:tcPr anchor="ctr"/>
                </a:tc>
                <a:tc>
                  <a:txBody>
                    <a:bodyPr/>
                    <a:lstStyle/>
                    <a:p>
                      <a:pPr fontAlgn="base"/>
                      <a:r>
                        <a:rPr lang="en-IN">
                          <a:effectLst/>
                        </a:rPr>
                        <a:t>Image normalization and enhancement</a:t>
                      </a:r>
                    </a:p>
                  </a:txBody>
                  <a:tcPr anchor="ctr"/>
                </a:tc>
                <a:extLst>
                  <a:ext uri="{0D108BD9-81ED-4DB2-BD59-A6C34878D82A}">
                    <a16:rowId xmlns:a16="http://schemas.microsoft.com/office/drawing/2014/main" val="1777585229"/>
                  </a:ext>
                </a:extLst>
              </a:tr>
              <a:tr h="1532009">
                <a:tc>
                  <a:txBody>
                    <a:bodyPr/>
                    <a:lstStyle/>
                    <a:p>
                      <a:pPr fontAlgn="base"/>
                      <a:r>
                        <a:rPr lang="en-IN" b="1">
                          <a:effectLst/>
                        </a:rPr>
                        <a:t>User Features</a:t>
                      </a:r>
                      <a:endParaRPr lang="en-IN">
                        <a:effectLst/>
                      </a:endParaRPr>
                    </a:p>
                  </a:txBody>
                  <a:tcPr anchor="ctr"/>
                </a:tc>
                <a:tc>
                  <a:txBody>
                    <a:bodyPr/>
                    <a:lstStyle/>
                    <a:p>
                      <a:pPr fontAlgn="base"/>
                      <a:r>
                        <a:rPr lang="en-IN" dirty="0">
                          <a:effectLst/>
                        </a:rPr>
                        <a:t>Image Upload, Preprocessing, Classification, Segmentation, </a:t>
                      </a:r>
                      <a:r>
                        <a:rPr lang="en-IN" dirty="0" err="1">
                          <a:effectLst/>
                        </a:rPr>
                        <a:t>tumor</a:t>
                      </a:r>
                      <a:r>
                        <a:rPr lang="en-IN" dirty="0">
                          <a:effectLst/>
                        </a:rPr>
                        <a:t> Size Calculation, Report Generation, Download Option </a:t>
                      </a:r>
                    </a:p>
                  </a:txBody>
                  <a:tcPr anchor="ctr"/>
                </a:tc>
                <a:tc>
                  <a:txBody>
                    <a:bodyPr/>
                    <a:lstStyle/>
                    <a:p>
                      <a:pPr fontAlgn="base"/>
                      <a:r>
                        <a:rPr lang="en-IN">
                          <a:effectLst/>
                        </a:rPr>
                        <a:t>No user interface described</a:t>
                      </a:r>
                    </a:p>
                  </a:txBody>
                  <a:tcPr anchor="ctr"/>
                </a:tc>
                <a:tc>
                  <a:txBody>
                    <a:bodyPr/>
                    <a:lstStyle/>
                    <a:p>
                      <a:pPr fontAlgn="base"/>
                      <a:r>
                        <a:rPr lang="en-IN">
                          <a:effectLst/>
                        </a:rPr>
                        <a:t>No user interface described</a:t>
                      </a:r>
                    </a:p>
                  </a:txBody>
                  <a:tcPr anchor="ctr"/>
                </a:tc>
                <a:tc>
                  <a:txBody>
                    <a:bodyPr/>
                    <a:lstStyle/>
                    <a:p>
                      <a:pPr fontAlgn="base"/>
                      <a:r>
                        <a:rPr lang="en-IN">
                          <a:effectLst/>
                        </a:rPr>
                        <a:t>No user interface described</a:t>
                      </a:r>
                    </a:p>
                  </a:txBody>
                  <a:tcPr anchor="ctr"/>
                </a:tc>
                <a:extLst>
                  <a:ext uri="{0D108BD9-81ED-4DB2-BD59-A6C34878D82A}">
                    <a16:rowId xmlns:a16="http://schemas.microsoft.com/office/drawing/2014/main" val="4142457349"/>
                  </a:ext>
                </a:extLst>
              </a:tr>
              <a:tr h="951191">
                <a:tc>
                  <a:txBody>
                    <a:bodyPr/>
                    <a:lstStyle/>
                    <a:p>
                      <a:pPr fontAlgn="base"/>
                      <a:r>
                        <a:rPr lang="en-IN" b="1">
                          <a:effectLst/>
                        </a:rPr>
                        <a:t>Tumor Types</a:t>
                      </a:r>
                      <a:endParaRPr lang="en-IN">
                        <a:effectLst/>
                      </a:endParaRPr>
                    </a:p>
                  </a:txBody>
                  <a:tcPr anchor="ctr"/>
                </a:tc>
                <a:tc>
                  <a:txBody>
                    <a:bodyPr/>
                    <a:lstStyle/>
                    <a:p>
                      <a:pPr fontAlgn="base"/>
                      <a:r>
                        <a:rPr lang="en-IN">
                          <a:effectLst/>
                        </a:rPr>
                        <a:t>Glioma, Meningioma, Pituitary, No Tumor</a:t>
                      </a:r>
                    </a:p>
                  </a:txBody>
                  <a:tcPr anchor="ctr"/>
                </a:tc>
                <a:tc>
                  <a:txBody>
                    <a:bodyPr/>
                    <a:lstStyle/>
                    <a:p>
                      <a:pPr fontAlgn="base"/>
                      <a:r>
                        <a:rPr lang="en-IN">
                          <a:effectLst/>
                        </a:rPr>
                        <a:t>Tumor vs. No Tumor</a:t>
                      </a:r>
                    </a:p>
                  </a:txBody>
                  <a:tcPr anchor="ctr"/>
                </a:tc>
                <a:tc>
                  <a:txBody>
                    <a:bodyPr/>
                    <a:lstStyle/>
                    <a:p>
                      <a:pPr fontAlgn="base"/>
                      <a:r>
                        <a:rPr lang="en-US">
                          <a:effectLst/>
                        </a:rPr>
                        <a:t>Tumor classification using multiple architectures</a:t>
                      </a:r>
                    </a:p>
                  </a:txBody>
                  <a:tcPr anchor="ctr"/>
                </a:tc>
                <a:tc>
                  <a:txBody>
                    <a:bodyPr/>
                    <a:lstStyle/>
                    <a:p>
                      <a:pPr fontAlgn="base"/>
                      <a:r>
                        <a:rPr lang="en-IN" dirty="0">
                          <a:effectLst/>
                        </a:rPr>
                        <a:t>Glioma, Meningioma, Pituitary, No Tumor</a:t>
                      </a:r>
                    </a:p>
                  </a:txBody>
                  <a:tcPr anchor="ctr"/>
                </a:tc>
                <a:extLst>
                  <a:ext uri="{0D108BD9-81ED-4DB2-BD59-A6C34878D82A}">
                    <a16:rowId xmlns:a16="http://schemas.microsoft.com/office/drawing/2014/main" val="1918950927"/>
                  </a:ext>
                </a:extLst>
              </a:tr>
            </a:tbl>
          </a:graphicData>
        </a:graphic>
      </p:graphicFrame>
    </p:spTree>
    <p:extLst>
      <p:ext uri="{BB962C8B-B14F-4D97-AF65-F5344CB8AC3E}">
        <p14:creationId xmlns:p14="http://schemas.microsoft.com/office/powerpoint/2010/main" val="180708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171C8-4505-0712-FADC-532E581289EC}"/>
            </a:ext>
          </a:extLst>
        </p:cNvPr>
        <p:cNvGrpSpPr/>
        <p:nvPr/>
      </p:nvGrpSpPr>
      <p:grpSpPr>
        <a:xfrm>
          <a:off x="0" y="0"/>
          <a:ext cx="0" cy="0"/>
          <a:chOff x="0" y="0"/>
          <a:chExt cx="0" cy="0"/>
        </a:xfrm>
      </p:grpSpPr>
      <p:grpSp>
        <p:nvGrpSpPr>
          <p:cNvPr id="462" name="Group 15">
            <a:extLst>
              <a:ext uri="{FF2B5EF4-FFF2-40B4-BE49-F238E27FC236}">
                <a16:creationId xmlns:a16="http://schemas.microsoft.com/office/drawing/2014/main" id="{B120BCA1-DE3D-6619-EDF0-8FA129FE9851}"/>
              </a:ext>
            </a:extLst>
          </p:cNvPr>
          <p:cNvGrpSpPr/>
          <p:nvPr/>
        </p:nvGrpSpPr>
        <p:grpSpPr>
          <a:xfrm>
            <a:off x="0" y="-90595"/>
            <a:ext cx="5257170" cy="1037880"/>
            <a:chOff x="-216540" y="1010411"/>
            <a:chExt cx="5257170" cy="1037880"/>
          </a:xfrm>
        </p:grpSpPr>
        <p:sp>
          <p:nvSpPr>
            <p:cNvPr id="463" name="object 82">
              <a:extLst>
                <a:ext uri="{FF2B5EF4-FFF2-40B4-BE49-F238E27FC236}">
                  <a16:creationId xmlns:a16="http://schemas.microsoft.com/office/drawing/2014/main" id="{16EAC506-682C-5C35-4357-0DAA6C873895}"/>
                </a:ext>
              </a:extLst>
            </p:cNvPr>
            <p:cNvSpPr/>
            <p:nvPr/>
          </p:nvSpPr>
          <p:spPr>
            <a:xfrm>
              <a:off x="-216540" y="1010411"/>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64" name="object 83">
              <a:extLst>
                <a:ext uri="{FF2B5EF4-FFF2-40B4-BE49-F238E27FC236}">
                  <a16:creationId xmlns:a16="http://schemas.microsoft.com/office/drawing/2014/main" id="{03541992-EFF1-2F6A-796E-EE984F9F0B49}"/>
                </a:ext>
              </a:extLst>
            </p:cNvPr>
            <p:cNvSpPr/>
            <p:nvPr/>
          </p:nvSpPr>
          <p:spPr>
            <a:xfrm>
              <a:off x="3981270" y="1010411"/>
              <a:ext cx="10593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grpSp>
      <p:sp>
        <p:nvSpPr>
          <p:cNvPr id="465" name="object 84">
            <a:extLst>
              <a:ext uri="{FF2B5EF4-FFF2-40B4-BE49-F238E27FC236}">
                <a16:creationId xmlns:a16="http://schemas.microsoft.com/office/drawing/2014/main" id="{126EE70B-A98E-A08F-D31F-3F5AE003CADC}"/>
              </a:ext>
            </a:extLst>
          </p:cNvPr>
          <p:cNvSpPr/>
          <p:nvPr/>
        </p:nvSpPr>
        <p:spPr>
          <a:xfrm>
            <a:off x="207630" y="0"/>
            <a:ext cx="4885080" cy="689831"/>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a:lnSpc>
                <a:spcPct val="100000"/>
              </a:lnSpc>
              <a:spcBef>
                <a:spcPts val="99"/>
              </a:spcBef>
              <a:buNone/>
            </a:pPr>
            <a:r>
              <a:rPr lang="en-US" sz="4400" b="1" spc="-1" dirty="0">
                <a:solidFill>
                  <a:schemeClr val="bg1"/>
                </a:solidFill>
                <a:latin typeface="+mj-lt"/>
              </a:rPr>
              <a:t>Literature Survey</a:t>
            </a:r>
          </a:p>
        </p:txBody>
      </p:sp>
      <p:sp>
        <p:nvSpPr>
          <p:cNvPr id="466" name="object 85">
            <a:extLst>
              <a:ext uri="{FF2B5EF4-FFF2-40B4-BE49-F238E27FC236}">
                <a16:creationId xmlns:a16="http://schemas.microsoft.com/office/drawing/2014/main" id="{E50E41BD-001E-1946-FCC2-41E1C0356FBF}"/>
              </a:ext>
            </a:extLst>
          </p:cNvPr>
          <p:cNvSpPr/>
          <p:nvPr/>
        </p:nvSpPr>
        <p:spPr>
          <a:xfrm>
            <a:off x="502920" y="1554480"/>
            <a:ext cx="16819230" cy="14000331"/>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algn="just">
              <a:lnSpc>
                <a:spcPct val="115000"/>
              </a:lnSpc>
              <a:spcBef>
                <a:spcPts val="850"/>
              </a:spcBef>
              <a:spcAft>
                <a:spcPts val="850"/>
              </a:spcAft>
              <a:buClr>
                <a:srgbClr val="000000"/>
              </a:buClr>
            </a:pPr>
            <a:r>
              <a:rPr lang="en-US" sz="3200" b="0" strike="noStrike" spc="-1" dirty="0">
                <a:ea typeface="Calibri" panose="020F0502020204030204" pitchFamily="34" charset="0"/>
                <a:cs typeface="Calibri" panose="020F0502020204030204" pitchFamily="34" charset="0"/>
              </a:rPr>
              <a:t>[1] </a:t>
            </a:r>
            <a:r>
              <a:rPr lang="en-IN" sz="3200" b="1" dirty="0">
                <a:solidFill>
                  <a:schemeClr val="tx1"/>
                </a:solidFill>
                <a:effectLst/>
                <a:ea typeface="Calibri" panose="020F0502020204030204" pitchFamily="34" charset="0"/>
                <a:cs typeface="Calibri" panose="020F0502020204030204" pitchFamily="34" charset="0"/>
              </a:rPr>
              <a:t>Title:</a:t>
            </a:r>
            <a:r>
              <a:rPr lang="en-US" sz="3200" b="1" dirty="0">
                <a:solidFill>
                  <a:schemeClr val="tx1"/>
                </a:solidFill>
                <a:effectLst/>
                <a:ea typeface="Calibri" panose="020F0502020204030204" pitchFamily="34" charset="0"/>
                <a:cs typeface="Calibri" panose="020F0502020204030204" pitchFamily="34" charset="0"/>
              </a:rPr>
              <a:t>Brain Tumor Detection Using Deep Learning Techniques</a:t>
            </a:r>
          </a:p>
          <a:p>
            <a:pPr algn="just">
              <a:lnSpc>
                <a:spcPct val="115000"/>
              </a:lnSpc>
              <a:spcBef>
                <a:spcPts val="850"/>
              </a:spcBef>
              <a:spcAft>
                <a:spcPts val="850"/>
              </a:spcAft>
              <a:buClr>
                <a:srgbClr val="000000"/>
              </a:buClr>
            </a:pPr>
            <a:r>
              <a:rPr lang="en-IN" sz="3200" b="1" dirty="0">
                <a:solidFill>
                  <a:schemeClr val="tx1"/>
                </a:solidFill>
                <a:effectLst/>
                <a:ea typeface="Calibri" panose="020F0502020204030204" pitchFamily="34" charset="0"/>
                <a:cs typeface="Calibri" panose="020F0502020204030204" pitchFamily="34" charset="0"/>
              </a:rPr>
              <a:t>Authors :  </a:t>
            </a:r>
            <a:r>
              <a:rPr lang="en-IN" sz="3200" b="0" dirty="0" err="1">
                <a:solidFill>
                  <a:schemeClr val="tx1"/>
                </a:solidFill>
                <a:effectLst/>
                <a:ea typeface="Calibri" panose="020F0502020204030204" pitchFamily="34" charset="0"/>
                <a:cs typeface="Calibri" panose="020F0502020204030204" pitchFamily="34" charset="0"/>
              </a:rPr>
              <a:t>Munagalapalli</a:t>
            </a:r>
            <a:r>
              <a:rPr lang="en-IN" sz="3200" b="0" dirty="0">
                <a:solidFill>
                  <a:schemeClr val="tx1"/>
                </a:solidFill>
                <a:effectLst/>
                <a:ea typeface="Calibri" panose="020F0502020204030204" pitchFamily="34" charset="0"/>
                <a:cs typeface="Calibri" panose="020F0502020204030204" pitchFamily="34" charset="0"/>
              </a:rPr>
              <a:t> </a:t>
            </a:r>
            <a:r>
              <a:rPr lang="en-IN" sz="3200" b="0" dirty="0" err="1">
                <a:solidFill>
                  <a:schemeClr val="tx1"/>
                </a:solidFill>
                <a:effectLst/>
                <a:ea typeface="Calibri" panose="020F0502020204030204" pitchFamily="34" charset="0"/>
                <a:cs typeface="Calibri" panose="020F0502020204030204" pitchFamily="34" charset="0"/>
              </a:rPr>
              <a:t>Thanuj</a:t>
            </a:r>
            <a:r>
              <a:rPr lang="en-IN" sz="3200" b="0" dirty="0">
                <a:solidFill>
                  <a:schemeClr val="tx1"/>
                </a:solidFill>
                <a:effectLst/>
                <a:ea typeface="Calibri" panose="020F0502020204030204" pitchFamily="34" charset="0"/>
                <a:cs typeface="Calibri" panose="020F0502020204030204" pitchFamily="34" charset="0"/>
              </a:rPr>
              <a:t>  , </a:t>
            </a:r>
            <a:r>
              <a:rPr lang="en-IN" sz="3200" b="0" dirty="0" err="1">
                <a:solidFill>
                  <a:schemeClr val="tx1"/>
                </a:solidFill>
                <a:effectLst/>
                <a:ea typeface="Calibri" panose="020F0502020204030204" pitchFamily="34" charset="0"/>
                <a:cs typeface="Calibri" panose="020F0502020204030204" pitchFamily="34" charset="0"/>
              </a:rPr>
              <a:t>Panidapu</a:t>
            </a:r>
            <a:r>
              <a:rPr lang="en-IN" sz="3200" b="0" dirty="0">
                <a:solidFill>
                  <a:schemeClr val="tx1"/>
                </a:solidFill>
                <a:effectLst/>
                <a:ea typeface="Calibri" panose="020F0502020204030204" pitchFamily="34" charset="0"/>
                <a:cs typeface="Calibri" panose="020F0502020204030204" pitchFamily="34" charset="0"/>
              </a:rPr>
              <a:t> Ravi Teja , </a:t>
            </a:r>
            <a:r>
              <a:rPr lang="en-IN" sz="3200" b="0" dirty="0" err="1">
                <a:solidFill>
                  <a:schemeClr val="tx1"/>
                </a:solidFill>
                <a:effectLst/>
                <a:ea typeface="Calibri" panose="020F0502020204030204" pitchFamily="34" charset="0"/>
                <a:cs typeface="Calibri" panose="020F0502020204030204" pitchFamily="34" charset="0"/>
              </a:rPr>
              <a:t>Pallam</a:t>
            </a:r>
            <a:r>
              <a:rPr lang="en-IN" sz="3200" b="0" dirty="0">
                <a:solidFill>
                  <a:schemeClr val="tx1"/>
                </a:solidFill>
                <a:effectLst/>
                <a:ea typeface="Calibri" panose="020F0502020204030204" pitchFamily="34" charset="0"/>
                <a:cs typeface="Calibri" panose="020F0502020204030204" pitchFamily="34" charset="0"/>
              </a:rPr>
              <a:t> John David Living Stun , </a:t>
            </a:r>
            <a:r>
              <a:rPr lang="en-IN" sz="3200" b="0" dirty="0" err="1">
                <a:solidFill>
                  <a:schemeClr val="tx1"/>
                </a:solidFill>
                <a:effectLst/>
                <a:ea typeface="Calibri" panose="020F0502020204030204" pitchFamily="34" charset="0"/>
                <a:cs typeface="Calibri" panose="020F0502020204030204" pitchFamily="34" charset="0"/>
              </a:rPr>
              <a:t>Dr.</a:t>
            </a:r>
            <a:r>
              <a:rPr lang="en-IN" sz="3200" b="0" dirty="0">
                <a:solidFill>
                  <a:schemeClr val="tx1"/>
                </a:solidFill>
                <a:effectLst/>
                <a:ea typeface="Calibri" panose="020F0502020204030204" pitchFamily="34" charset="0"/>
                <a:cs typeface="Calibri" panose="020F0502020204030204" pitchFamily="34" charset="0"/>
              </a:rPr>
              <a:t> K. </a:t>
            </a:r>
            <a:r>
              <a:rPr lang="en-IN" sz="3200" b="0" dirty="0" err="1">
                <a:solidFill>
                  <a:schemeClr val="tx1"/>
                </a:solidFill>
                <a:effectLst/>
                <a:ea typeface="Calibri" panose="020F0502020204030204" pitchFamily="34" charset="0"/>
                <a:cs typeface="Calibri" panose="020F0502020204030204" pitchFamily="34" charset="0"/>
              </a:rPr>
              <a:t>Kranthi</a:t>
            </a:r>
            <a:r>
              <a:rPr lang="en-IN" sz="3200" b="0" dirty="0">
                <a:solidFill>
                  <a:schemeClr val="tx1"/>
                </a:solidFill>
                <a:effectLst/>
                <a:ea typeface="Calibri" panose="020F0502020204030204" pitchFamily="34" charset="0"/>
                <a:cs typeface="Calibri" panose="020F0502020204030204" pitchFamily="34" charset="0"/>
              </a:rPr>
              <a:t> Kumar , R. Sudha Kishore </a:t>
            </a:r>
          </a:p>
          <a:p>
            <a:pPr algn="just">
              <a:lnSpc>
                <a:spcPct val="115000"/>
              </a:lnSpc>
              <a:spcBef>
                <a:spcPts val="850"/>
              </a:spcBef>
              <a:spcAft>
                <a:spcPts val="850"/>
              </a:spcAft>
              <a:buClr>
                <a:srgbClr val="000000"/>
              </a:buClr>
            </a:pPr>
            <a:r>
              <a:rPr lang="en-IN" sz="3200" b="1" dirty="0">
                <a:solidFill>
                  <a:schemeClr val="tx1"/>
                </a:solidFill>
                <a:effectLst/>
                <a:ea typeface="Calibri" panose="020F0502020204030204" pitchFamily="34" charset="0"/>
                <a:cs typeface="Calibri" panose="020F0502020204030204" pitchFamily="34" charset="0"/>
              </a:rPr>
              <a:t>Publisher</a:t>
            </a:r>
            <a:r>
              <a:rPr lang="en-IN" sz="3200" b="0" dirty="0">
                <a:solidFill>
                  <a:schemeClr val="tx1"/>
                </a:solidFill>
                <a:effectLst/>
                <a:ea typeface="Calibri" panose="020F0502020204030204" pitchFamily="34" charset="0"/>
                <a:cs typeface="Calibri" panose="020F0502020204030204" pitchFamily="34" charset="0"/>
              </a:rPr>
              <a:t>: IEEE Xplore </a:t>
            </a:r>
            <a:r>
              <a:rPr lang="en-IN" sz="3200" dirty="0">
                <a:ea typeface="Calibri" panose="020F0502020204030204" pitchFamily="34" charset="0"/>
                <a:cs typeface="Calibri" panose="020F0502020204030204" pitchFamily="34" charset="0"/>
              </a:rPr>
              <a:t>on  </a:t>
            </a:r>
            <a:r>
              <a:rPr lang="en-IN" sz="3200" b="0" dirty="0">
                <a:solidFill>
                  <a:srgbClr val="333333"/>
                </a:solidFill>
                <a:effectLst/>
                <a:ea typeface="Calibri" panose="020F0502020204030204" pitchFamily="34" charset="0"/>
                <a:cs typeface="Calibri" panose="020F0502020204030204" pitchFamily="34" charset="0"/>
              </a:rPr>
              <a:t>08 February 2021</a:t>
            </a:r>
          </a:p>
          <a:p>
            <a:pPr algn="l"/>
            <a:r>
              <a:rPr lang="en-US" sz="3200" b="1" i="0" dirty="0" err="1">
                <a:solidFill>
                  <a:schemeClr val="tx1">
                    <a:lumMod val="95000"/>
                    <a:lumOff val="5000"/>
                  </a:schemeClr>
                </a:solidFill>
                <a:effectLst/>
                <a:ea typeface="Calibri" panose="020F0502020204030204" pitchFamily="34" charset="0"/>
                <a:cs typeface="Calibri" panose="020F0502020204030204" pitchFamily="34" charset="0"/>
              </a:rPr>
              <a:t>Summary:</a:t>
            </a:r>
            <a:r>
              <a:rPr lang="en-US" sz="3200" b="0" i="0" dirty="0" err="1">
                <a:solidFill>
                  <a:schemeClr val="tx1">
                    <a:lumMod val="95000"/>
                    <a:lumOff val="5000"/>
                  </a:schemeClr>
                </a:solidFill>
                <a:effectLst/>
                <a:ea typeface="Calibri" panose="020F0502020204030204" pitchFamily="34" charset="0"/>
                <a:cs typeface="Calibri" panose="020F0502020204030204" pitchFamily="34" charset="0"/>
              </a:rPr>
              <a:t>This</a:t>
            </a:r>
            <a:r>
              <a:rPr lang="en-US" sz="3200" b="0" i="0" dirty="0">
                <a:solidFill>
                  <a:schemeClr val="tx1">
                    <a:lumMod val="95000"/>
                    <a:lumOff val="5000"/>
                  </a:schemeClr>
                </a:solidFill>
                <a:effectLst/>
                <a:ea typeface="Calibri" panose="020F0502020204030204" pitchFamily="34" charset="0"/>
                <a:cs typeface="Calibri" panose="020F0502020204030204" pitchFamily="34" charset="0"/>
              </a:rPr>
              <a:t> study focuses on applying deep learning, particularly Convolutional Neural Networks (CNNs), to detect brain tumors from MRI scans effectively and accurately. The aim is to assist radiologists and clinicians in making timely diagnoses while overcoming the limitations of traditional methods. Includes 253 MRI images categorized into two folders:</a:t>
            </a:r>
          </a:p>
          <a:p>
            <a:pPr marL="742950" lvl="1" indent="-285750" algn="l">
              <a:buFont typeface="Arial" panose="020B0604020202020204" pitchFamily="34" charset="0"/>
              <a:buChar char="•"/>
            </a:pPr>
            <a:r>
              <a:rPr lang="en-US" sz="3200" b="1" i="0" dirty="0">
                <a:solidFill>
                  <a:schemeClr val="tx1">
                    <a:lumMod val="95000"/>
                    <a:lumOff val="5000"/>
                  </a:schemeClr>
                </a:solidFill>
                <a:effectLst/>
                <a:ea typeface="Calibri" panose="020F0502020204030204" pitchFamily="34" charset="0"/>
                <a:cs typeface="Calibri" panose="020F0502020204030204" pitchFamily="34" charset="0"/>
              </a:rPr>
              <a:t>Yes folder:</a:t>
            </a:r>
            <a:r>
              <a:rPr lang="en-US" sz="3200" b="0" i="0" dirty="0">
                <a:solidFill>
                  <a:schemeClr val="tx1">
                    <a:lumMod val="95000"/>
                    <a:lumOff val="5000"/>
                  </a:schemeClr>
                </a:solidFill>
                <a:effectLst/>
                <a:ea typeface="Calibri" panose="020F0502020204030204" pitchFamily="34" charset="0"/>
                <a:cs typeface="Calibri" panose="020F0502020204030204" pitchFamily="34" charset="0"/>
              </a:rPr>
              <a:t> 155 images with brain tumors.</a:t>
            </a:r>
          </a:p>
          <a:p>
            <a:pPr marL="742950" lvl="1" indent="-285750" algn="l">
              <a:buFont typeface="Arial" panose="020B0604020202020204" pitchFamily="34" charset="0"/>
              <a:buChar char="•"/>
            </a:pPr>
            <a:r>
              <a:rPr lang="en-US" sz="3200" b="1" i="0" dirty="0">
                <a:solidFill>
                  <a:schemeClr val="tx1">
                    <a:lumMod val="95000"/>
                    <a:lumOff val="5000"/>
                  </a:schemeClr>
                </a:solidFill>
                <a:effectLst/>
                <a:ea typeface="Calibri" panose="020F0502020204030204" pitchFamily="34" charset="0"/>
                <a:cs typeface="Calibri" panose="020F0502020204030204" pitchFamily="34" charset="0"/>
              </a:rPr>
              <a:t>No folder:</a:t>
            </a:r>
            <a:r>
              <a:rPr lang="en-US" sz="3200" b="0" i="0" dirty="0">
                <a:solidFill>
                  <a:schemeClr val="tx1">
                    <a:lumMod val="95000"/>
                    <a:lumOff val="5000"/>
                  </a:schemeClr>
                </a:solidFill>
                <a:effectLst/>
                <a:ea typeface="Calibri" panose="020F0502020204030204" pitchFamily="34" charset="0"/>
                <a:cs typeface="Calibri" panose="020F0502020204030204" pitchFamily="34" charset="0"/>
              </a:rPr>
              <a:t> 98 images without tumors.</a:t>
            </a:r>
          </a:p>
          <a:p>
            <a:pPr algn="l"/>
            <a:r>
              <a:rPr lang="en-US" sz="3200" b="0" i="0" dirty="0">
                <a:solidFill>
                  <a:schemeClr val="tx1">
                    <a:lumMod val="95000"/>
                    <a:lumOff val="5000"/>
                  </a:schemeClr>
                </a:solidFill>
                <a:effectLst/>
              </a:rPr>
              <a:t>The model achieved an accuracy of </a:t>
            </a:r>
            <a:r>
              <a:rPr lang="en-US" sz="3200" b="1" i="0" dirty="0">
                <a:solidFill>
                  <a:schemeClr val="tx1">
                    <a:lumMod val="95000"/>
                    <a:lumOff val="5000"/>
                  </a:schemeClr>
                </a:solidFill>
                <a:effectLst/>
              </a:rPr>
              <a:t>94.58%</a:t>
            </a:r>
            <a:r>
              <a:rPr lang="en-US" sz="3200" b="0" i="0" dirty="0">
                <a:solidFill>
                  <a:schemeClr val="tx1">
                    <a:lumMod val="95000"/>
                    <a:lumOff val="5000"/>
                  </a:schemeClr>
                </a:solidFill>
                <a:effectLst/>
              </a:rPr>
              <a:t> in tumor classification.</a:t>
            </a:r>
          </a:p>
          <a:p>
            <a:pPr algn="l"/>
            <a:r>
              <a:rPr lang="en-US" sz="3200" b="0" i="0" dirty="0">
                <a:solidFill>
                  <a:schemeClr val="tx1">
                    <a:lumMod val="95000"/>
                    <a:lumOff val="5000"/>
                  </a:schemeClr>
                </a:solidFill>
                <a:effectLst/>
              </a:rPr>
              <a:t>Tumor regions were highlighted effectively, making it easier for radiologists to interpret  results.</a:t>
            </a:r>
          </a:p>
          <a:p>
            <a:pPr marL="914400" lvl="1" indent="-457200" algn="l">
              <a:buFont typeface="Wingdings" panose="05000000000000000000" pitchFamily="2" charset="2"/>
              <a:buChar char="Ø"/>
            </a:pPr>
            <a:endParaRPr lang="en-US" sz="3200" b="0" i="0" dirty="0">
              <a:solidFill>
                <a:schemeClr val="tx1">
                  <a:lumMod val="95000"/>
                  <a:lumOff val="5000"/>
                </a:schemeClr>
              </a:solidFill>
              <a:effectLst/>
              <a:ea typeface="Calibri" panose="020F0502020204030204" pitchFamily="34" charset="0"/>
              <a:cs typeface="Calibri" panose="020F0502020204030204" pitchFamily="34" charset="0"/>
            </a:endParaRPr>
          </a:p>
          <a:p>
            <a:pPr marL="571500" indent="-571500" algn="just">
              <a:lnSpc>
                <a:spcPct val="115000"/>
              </a:lnSpc>
              <a:spcBef>
                <a:spcPts val="850"/>
              </a:spcBef>
              <a:spcAft>
                <a:spcPts val="850"/>
              </a:spcAft>
              <a:buClr>
                <a:srgbClr val="000000"/>
              </a:buClr>
              <a:buFont typeface="Wingdings" panose="05000000000000000000" pitchFamily="2" charset="2"/>
              <a:buChar char="Ø"/>
            </a:pPr>
            <a:endParaRPr lang="en-IN" sz="3200" b="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Bef>
                <a:spcPts val="850"/>
              </a:spcBef>
              <a:spcAft>
                <a:spcPts val="850"/>
              </a:spcAft>
              <a:buClr>
                <a:srgbClr val="000000"/>
              </a:buClr>
            </a:pPr>
            <a:endParaRPr lang="en-US" sz="3200" b="0" i="0" dirty="0">
              <a:effectLst/>
              <a:latin typeface="Calibri" panose="020F0502020204030204" pitchFamily="34" charset="0"/>
              <a:ea typeface="Calibri" panose="020F0502020204030204" pitchFamily="34" charset="0"/>
              <a:cs typeface="Calibri" panose="020F0502020204030204" pitchFamily="34" charset="0"/>
            </a:endParaRPr>
          </a:p>
          <a:p>
            <a:pPr marL="571500" indent="-571500" algn="just">
              <a:lnSpc>
                <a:spcPct val="115000"/>
              </a:lnSpc>
              <a:spcBef>
                <a:spcPts val="850"/>
              </a:spcBef>
              <a:spcAft>
                <a:spcPts val="850"/>
              </a:spcAft>
              <a:buClr>
                <a:srgbClr val="000000"/>
              </a:buClr>
              <a:buFont typeface="Wingdings" panose="05000000000000000000" pitchFamily="2" charset="2"/>
              <a:buChar char="Ø"/>
            </a:pPr>
            <a:endParaRPr lang="en-US" sz="3200" i="0" dirty="0">
              <a:effectLst/>
              <a:latin typeface="Calibri" panose="020F0502020204030204" pitchFamily="34" charset="0"/>
              <a:ea typeface="Calibri" panose="020F0502020204030204" pitchFamily="34" charset="0"/>
              <a:cs typeface="Calibri" panose="020F0502020204030204" pitchFamily="34" charset="0"/>
            </a:endParaRPr>
          </a:p>
          <a:p>
            <a:pPr marL="571500" indent="-571500" algn="just">
              <a:lnSpc>
                <a:spcPct val="115000"/>
              </a:lnSpc>
              <a:spcBef>
                <a:spcPts val="850"/>
              </a:spcBef>
              <a:spcAft>
                <a:spcPts val="850"/>
              </a:spcAft>
              <a:buClr>
                <a:srgbClr val="000000"/>
              </a:buClr>
              <a:buFont typeface="Wingdings" panose="05000000000000000000" pitchFamily="2" charset="2"/>
              <a:buChar char="Ø"/>
            </a:pPr>
            <a:endParaRPr lang="en-US" sz="3200" b="0" i="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Bef>
                <a:spcPts val="850"/>
              </a:spcBef>
              <a:spcAft>
                <a:spcPts val="850"/>
              </a:spcAft>
              <a:buClr>
                <a:srgbClr val="000000"/>
              </a:buClr>
            </a:pPr>
            <a:endParaRPr lang="en-IN" sz="3200" dirty="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Bef>
                <a:spcPts val="850"/>
              </a:spcBef>
              <a:spcAft>
                <a:spcPts val="850"/>
              </a:spcAft>
              <a:buClr>
                <a:srgbClr val="000000"/>
              </a:buClr>
            </a:pPr>
            <a:endParaRPr lang="en-IN" sz="3200" dirty="0">
              <a:effectLst/>
              <a:latin typeface="Calibri" panose="020F0502020204030204" pitchFamily="34" charset="0"/>
              <a:ea typeface="Calibri" panose="020F0502020204030204" pitchFamily="34" charset="0"/>
              <a:cs typeface="Calibri" panose="020F0502020204030204" pitchFamily="34" charset="0"/>
            </a:endParaRPr>
          </a:p>
          <a:p>
            <a:pPr marL="571500" indent="-571500" algn="just">
              <a:lnSpc>
                <a:spcPct val="115000"/>
              </a:lnSpc>
              <a:spcBef>
                <a:spcPts val="850"/>
              </a:spcBef>
              <a:spcAft>
                <a:spcPts val="850"/>
              </a:spcAft>
              <a:buClr>
                <a:srgbClr val="000000"/>
              </a:buClr>
              <a:buFont typeface="Wingdings" panose="05000000000000000000" pitchFamily="2" charset="2"/>
              <a:buChar char="Ø"/>
            </a:pPr>
            <a:endParaRPr lang="en-IN" sz="3200" kern="100" dirty="0">
              <a:latin typeface="Calibri" panose="020F0502020204030204" pitchFamily="34" charset="0"/>
              <a:ea typeface="Calibri" panose="020F0502020204030204" pitchFamily="34" charset="0"/>
              <a:cs typeface="Calibri" panose="020F0502020204030204" pitchFamily="34" charset="0"/>
            </a:endParaRPr>
          </a:p>
          <a:p>
            <a:pPr marL="571500" indent="-571500" algn="just">
              <a:lnSpc>
                <a:spcPct val="115000"/>
              </a:lnSpc>
              <a:spcBef>
                <a:spcPts val="850"/>
              </a:spcBef>
              <a:spcAft>
                <a:spcPts val="850"/>
              </a:spcAft>
              <a:buClr>
                <a:srgbClr val="000000"/>
              </a:buClr>
              <a:buFont typeface="Wingdings" panose="05000000000000000000" pitchFamily="2" charset="2"/>
              <a:buChar char="Ø"/>
            </a:pPr>
            <a:endParaRPr lang="en-IN" sz="32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1515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D47CE-CB29-924C-2A2B-5B92FDE98BAF}"/>
            </a:ext>
          </a:extLst>
        </p:cNvPr>
        <p:cNvGrpSpPr/>
        <p:nvPr/>
      </p:nvGrpSpPr>
      <p:grpSpPr>
        <a:xfrm>
          <a:off x="0" y="0"/>
          <a:ext cx="0" cy="0"/>
          <a:chOff x="0" y="0"/>
          <a:chExt cx="0" cy="0"/>
        </a:xfrm>
      </p:grpSpPr>
      <p:grpSp>
        <p:nvGrpSpPr>
          <p:cNvPr id="462" name="Group 15">
            <a:extLst>
              <a:ext uri="{FF2B5EF4-FFF2-40B4-BE49-F238E27FC236}">
                <a16:creationId xmlns:a16="http://schemas.microsoft.com/office/drawing/2014/main" id="{E04AE81C-B9E2-1BF5-C408-1E20A365F23E}"/>
              </a:ext>
            </a:extLst>
          </p:cNvPr>
          <p:cNvGrpSpPr/>
          <p:nvPr/>
        </p:nvGrpSpPr>
        <p:grpSpPr>
          <a:xfrm>
            <a:off x="0" y="839520"/>
            <a:ext cx="5120280" cy="1037880"/>
            <a:chOff x="0" y="839520"/>
            <a:chExt cx="5120280" cy="1037880"/>
          </a:xfrm>
        </p:grpSpPr>
        <p:sp>
          <p:nvSpPr>
            <p:cNvPr id="463" name="object 82">
              <a:extLst>
                <a:ext uri="{FF2B5EF4-FFF2-40B4-BE49-F238E27FC236}">
                  <a16:creationId xmlns:a16="http://schemas.microsoft.com/office/drawing/2014/main" id="{F36FB308-BD32-3759-B723-7AD1F92CC6BB}"/>
                </a:ext>
              </a:extLst>
            </p:cNvPr>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64" name="object 83">
              <a:extLst>
                <a:ext uri="{FF2B5EF4-FFF2-40B4-BE49-F238E27FC236}">
                  <a16:creationId xmlns:a16="http://schemas.microsoft.com/office/drawing/2014/main" id="{FD0EBCFB-2C1E-8AAC-C6E5-66DA51784CF0}"/>
                </a:ext>
              </a:extLst>
            </p:cNvPr>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5" name="object 84">
            <a:extLst>
              <a:ext uri="{FF2B5EF4-FFF2-40B4-BE49-F238E27FC236}">
                <a16:creationId xmlns:a16="http://schemas.microsoft.com/office/drawing/2014/main" id="{A1E5FF34-0C9D-AA26-FB01-8547E435ED74}"/>
              </a:ext>
            </a:extLst>
          </p:cNvPr>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pc="-1" dirty="0">
                <a:solidFill>
                  <a:srgbClr val="FFFFFF"/>
                </a:solidFill>
                <a:latin typeface="+mj-lt"/>
              </a:rPr>
              <a:t>Literature Survey</a:t>
            </a:r>
          </a:p>
        </p:txBody>
      </p:sp>
      <p:sp>
        <p:nvSpPr>
          <p:cNvPr id="466" name="object 85">
            <a:extLst>
              <a:ext uri="{FF2B5EF4-FFF2-40B4-BE49-F238E27FC236}">
                <a16:creationId xmlns:a16="http://schemas.microsoft.com/office/drawing/2014/main" id="{43F5414C-99B7-7D79-99F1-E12561B9BF31}"/>
              </a:ext>
            </a:extLst>
          </p:cNvPr>
          <p:cNvSpPr/>
          <p:nvPr/>
        </p:nvSpPr>
        <p:spPr>
          <a:xfrm>
            <a:off x="114120" y="2155613"/>
            <a:ext cx="18676800" cy="10837285"/>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lvl="1" algn="just">
              <a:lnSpc>
                <a:spcPct val="115000"/>
              </a:lnSpc>
              <a:spcBef>
                <a:spcPts val="850"/>
              </a:spcBef>
              <a:spcAft>
                <a:spcPts val="850"/>
              </a:spcAft>
              <a:buClr>
                <a:srgbClr val="000000"/>
              </a:buClr>
            </a:pPr>
            <a:r>
              <a:rPr lang="en-US" sz="3200" b="0" strike="noStrike" spc="-1" dirty="0">
                <a:ea typeface="Calibri" panose="020F0502020204030204" pitchFamily="34" charset="0"/>
                <a:cs typeface="Calibri" panose="020F0502020204030204" pitchFamily="34" charset="0"/>
              </a:rPr>
              <a:t>[2]</a:t>
            </a:r>
            <a:r>
              <a:rPr lang="en-US" sz="3200" b="1" dirty="0">
                <a:solidFill>
                  <a:schemeClr val="tx1"/>
                </a:solidFill>
                <a:effectLst/>
                <a:ea typeface="Calibri" panose="020F0502020204030204" pitchFamily="34" charset="0"/>
                <a:cs typeface="Calibri" panose="020F0502020204030204" pitchFamily="34" charset="0"/>
              </a:rPr>
              <a:t> Title</a:t>
            </a:r>
            <a:r>
              <a:rPr lang="en-US" sz="3200" b="0" dirty="0">
                <a:solidFill>
                  <a:schemeClr val="tx1"/>
                </a:solidFill>
                <a:effectLst/>
                <a:ea typeface="Calibri" panose="020F0502020204030204" pitchFamily="34" charset="0"/>
                <a:cs typeface="Calibri" panose="020F0502020204030204" pitchFamily="34" charset="0"/>
              </a:rPr>
              <a:t>: </a:t>
            </a:r>
            <a:r>
              <a:rPr lang="en-US" sz="3200" b="1" dirty="0">
                <a:solidFill>
                  <a:schemeClr val="tx1"/>
                </a:solidFill>
                <a:effectLst/>
                <a:ea typeface="Calibri" panose="020F0502020204030204" pitchFamily="34" charset="0"/>
                <a:cs typeface="Calibri" panose="020F0502020204030204" pitchFamily="34" charset="0"/>
              </a:rPr>
              <a:t>Deep Learning Based Brain Tumor Detection and Classification</a:t>
            </a:r>
          </a:p>
          <a:p>
            <a:pPr lvl="1" algn="just">
              <a:lnSpc>
                <a:spcPct val="115000"/>
              </a:lnSpc>
              <a:spcBef>
                <a:spcPts val="850"/>
              </a:spcBef>
              <a:spcAft>
                <a:spcPts val="850"/>
              </a:spcAft>
              <a:buClr>
                <a:srgbClr val="000000"/>
              </a:buClr>
            </a:pPr>
            <a:r>
              <a:rPr lang="en-IN" sz="3200" b="1" dirty="0">
                <a:solidFill>
                  <a:schemeClr val="tx1"/>
                </a:solidFill>
                <a:effectLst/>
                <a:ea typeface="Calibri" panose="020F0502020204030204" pitchFamily="34" charset="0"/>
                <a:cs typeface="Calibri" panose="020F0502020204030204" pitchFamily="34" charset="0"/>
              </a:rPr>
              <a:t>Authors </a:t>
            </a:r>
            <a:r>
              <a:rPr lang="en-IN" sz="3200" b="0" dirty="0">
                <a:solidFill>
                  <a:schemeClr val="tx1"/>
                </a:solidFill>
                <a:effectLst/>
                <a:ea typeface="Calibri" panose="020F0502020204030204" pitchFamily="34" charset="0"/>
                <a:cs typeface="Calibri" panose="020F0502020204030204" pitchFamily="34" charset="0"/>
              </a:rPr>
              <a:t>: Nadim Mahmud Dipu , </a:t>
            </a:r>
            <a:r>
              <a:rPr lang="en-IN" sz="3200" b="0" dirty="0" err="1">
                <a:solidFill>
                  <a:schemeClr val="tx1"/>
                </a:solidFill>
                <a:effectLst/>
                <a:ea typeface="Calibri" panose="020F0502020204030204" pitchFamily="34" charset="0"/>
                <a:cs typeface="Calibri" panose="020F0502020204030204" pitchFamily="34" charset="0"/>
              </a:rPr>
              <a:t>Sifatul</a:t>
            </a:r>
            <a:r>
              <a:rPr lang="en-IN" sz="3200" b="0" dirty="0">
                <a:solidFill>
                  <a:schemeClr val="tx1"/>
                </a:solidFill>
                <a:effectLst/>
                <a:ea typeface="Calibri" panose="020F0502020204030204" pitchFamily="34" charset="0"/>
                <a:cs typeface="Calibri" panose="020F0502020204030204" pitchFamily="34" charset="0"/>
              </a:rPr>
              <a:t> Alam </a:t>
            </a:r>
            <a:r>
              <a:rPr lang="en-IN" sz="3200" b="0" dirty="0" err="1">
                <a:solidFill>
                  <a:schemeClr val="tx1"/>
                </a:solidFill>
                <a:effectLst/>
                <a:ea typeface="Calibri" panose="020F0502020204030204" pitchFamily="34" charset="0"/>
                <a:cs typeface="Calibri" panose="020F0502020204030204" pitchFamily="34" charset="0"/>
              </a:rPr>
              <a:t>Shohan</a:t>
            </a:r>
            <a:r>
              <a:rPr lang="en-IN" sz="3200" b="0" dirty="0">
                <a:solidFill>
                  <a:schemeClr val="tx1"/>
                </a:solidFill>
                <a:effectLst/>
                <a:ea typeface="Calibri" panose="020F0502020204030204" pitchFamily="34" charset="0"/>
                <a:cs typeface="Calibri" panose="020F0502020204030204" pitchFamily="34" charset="0"/>
              </a:rPr>
              <a:t> </a:t>
            </a:r>
            <a:r>
              <a:rPr lang="en-IN" sz="3200" dirty="0">
                <a:solidFill>
                  <a:schemeClr val="tx1"/>
                </a:solidFill>
                <a:ea typeface="Calibri" panose="020F0502020204030204" pitchFamily="34" charset="0"/>
                <a:cs typeface="Calibri" panose="020F0502020204030204" pitchFamily="34" charset="0"/>
              </a:rPr>
              <a:t>, </a:t>
            </a:r>
            <a:r>
              <a:rPr lang="en-IN" sz="3200" b="0" dirty="0">
                <a:solidFill>
                  <a:schemeClr val="tx1"/>
                </a:solidFill>
                <a:effectLst/>
                <a:ea typeface="Calibri" panose="020F0502020204030204" pitchFamily="34" charset="0"/>
                <a:cs typeface="Calibri" panose="020F0502020204030204" pitchFamily="34" charset="0"/>
              </a:rPr>
              <a:t>K. M. A. Salam</a:t>
            </a:r>
          </a:p>
          <a:p>
            <a:pPr lvl="1" algn="just">
              <a:lnSpc>
                <a:spcPct val="115000"/>
              </a:lnSpc>
              <a:spcBef>
                <a:spcPts val="850"/>
              </a:spcBef>
              <a:spcAft>
                <a:spcPts val="850"/>
              </a:spcAft>
              <a:buClr>
                <a:srgbClr val="000000"/>
              </a:buClr>
            </a:pPr>
            <a:r>
              <a:rPr lang="en-IN" sz="3200" b="1" dirty="0">
                <a:solidFill>
                  <a:schemeClr val="tx1"/>
                </a:solidFill>
                <a:effectLst/>
                <a:ea typeface="Calibri" panose="020F0502020204030204" pitchFamily="34" charset="0"/>
                <a:cs typeface="Calibri" panose="020F0502020204030204" pitchFamily="34" charset="0"/>
              </a:rPr>
              <a:t>Publisher</a:t>
            </a:r>
            <a:r>
              <a:rPr lang="en-IN" sz="3200" b="0" dirty="0">
                <a:solidFill>
                  <a:schemeClr val="tx1"/>
                </a:solidFill>
                <a:effectLst/>
                <a:ea typeface="Calibri" panose="020F0502020204030204" pitchFamily="34" charset="0"/>
                <a:cs typeface="Calibri" panose="020F0502020204030204" pitchFamily="34" charset="0"/>
              </a:rPr>
              <a:t>: IEEE Xplore </a:t>
            </a:r>
            <a:r>
              <a:rPr lang="en-IN" sz="3200" dirty="0">
                <a:ea typeface="Calibri" panose="020F0502020204030204" pitchFamily="34" charset="0"/>
                <a:cs typeface="Calibri" panose="020F0502020204030204" pitchFamily="34" charset="0"/>
              </a:rPr>
              <a:t>on  </a:t>
            </a:r>
            <a:r>
              <a:rPr lang="en-IN" sz="3200" b="0" dirty="0">
                <a:solidFill>
                  <a:srgbClr val="333333"/>
                </a:solidFill>
                <a:effectLst/>
                <a:ea typeface="Calibri" panose="020F0502020204030204" pitchFamily="34" charset="0"/>
                <a:cs typeface="Calibri" panose="020F0502020204030204" pitchFamily="34" charset="0"/>
              </a:rPr>
              <a:t>04 August 2021</a:t>
            </a:r>
          </a:p>
          <a:p>
            <a:pPr lvl="1" algn="just">
              <a:lnSpc>
                <a:spcPct val="115000"/>
              </a:lnSpc>
              <a:spcBef>
                <a:spcPts val="850"/>
              </a:spcBef>
              <a:spcAft>
                <a:spcPts val="850"/>
              </a:spcAft>
              <a:buClr>
                <a:srgbClr val="000000"/>
              </a:buClr>
            </a:pPr>
            <a:r>
              <a:rPr lang="en-US" sz="3200" b="1" dirty="0" err="1">
                <a:effectLst/>
                <a:ea typeface="Calibri" panose="020F0502020204030204" pitchFamily="34" charset="0"/>
                <a:cs typeface="Calibri" panose="020F0502020204030204" pitchFamily="34" charset="0"/>
              </a:rPr>
              <a:t>Summary</a:t>
            </a:r>
            <a:r>
              <a:rPr lang="en-US" sz="3200" b="0" dirty="0" err="1">
                <a:effectLst/>
                <a:ea typeface="Calibri" panose="020F0502020204030204" pitchFamily="34" charset="0"/>
                <a:cs typeface="Calibri" panose="020F0502020204030204" pitchFamily="34" charset="0"/>
              </a:rPr>
              <a:t>:This</a:t>
            </a:r>
            <a:r>
              <a:rPr lang="en-US" sz="3200" b="0" dirty="0">
                <a:effectLst/>
                <a:ea typeface="Calibri" panose="020F0502020204030204" pitchFamily="34" charset="0"/>
                <a:cs typeface="Calibri" panose="020F0502020204030204" pitchFamily="34" charset="0"/>
              </a:rPr>
              <a:t> paper investigates the use of deep learning techniques, specifically Convolutional Neural Networks (CNNs), for detecting and classifying brain tumors from medical imaging, particularly MRI scans. It emphasizes the effectiveness of CNNs in automating the tumor detection process and improving accuracy . The paper evaluates several deep learning architectures for their performance in classifying brain tumors : </a:t>
            </a:r>
            <a:r>
              <a:rPr lang="en-US" sz="3200" b="1" dirty="0">
                <a:effectLst/>
                <a:ea typeface="Calibri" panose="020F0502020204030204" pitchFamily="34" charset="0"/>
                <a:cs typeface="Calibri" panose="020F0502020204030204" pitchFamily="34" charset="0"/>
              </a:rPr>
              <a:t>YOLO (You Only Look Once):</a:t>
            </a:r>
            <a:r>
              <a:rPr lang="en-US" sz="3200" b="0" dirty="0">
                <a:effectLst/>
                <a:ea typeface="Calibri" panose="020F0502020204030204" pitchFamily="34" charset="0"/>
                <a:cs typeface="Calibri" panose="020F0502020204030204" pitchFamily="34" charset="0"/>
              </a:rPr>
              <a:t> A state-of-the-art object detection model.</a:t>
            </a:r>
            <a:r>
              <a:rPr lang="en-US" sz="3200" b="1" dirty="0">
                <a:effectLst/>
                <a:ea typeface="Calibri" panose="020F0502020204030204" pitchFamily="34" charset="0"/>
                <a:cs typeface="Calibri" panose="020F0502020204030204" pitchFamily="34" charset="0"/>
              </a:rPr>
              <a:t>VGG16 and </a:t>
            </a:r>
            <a:r>
              <a:rPr lang="en-US" sz="3200" b="1" dirty="0" err="1">
                <a:effectLst/>
                <a:ea typeface="Calibri" panose="020F0502020204030204" pitchFamily="34" charset="0"/>
                <a:cs typeface="Calibri" panose="020F0502020204030204" pitchFamily="34" charset="0"/>
              </a:rPr>
              <a:t>ResNet</a:t>
            </a:r>
            <a:r>
              <a:rPr lang="en-US" sz="3200" b="1" dirty="0">
                <a:effectLst/>
                <a:ea typeface="Calibri" panose="020F0502020204030204" pitchFamily="34" charset="0"/>
                <a:cs typeface="Calibri" panose="020F0502020204030204" pitchFamily="34" charset="0"/>
              </a:rPr>
              <a:t> :</a:t>
            </a:r>
            <a:r>
              <a:rPr lang="en-US" sz="3200" b="0" dirty="0">
                <a:effectLst/>
                <a:ea typeface="Calibri" panose="020F0502020204030204" pitchFamily="34" charset="0"/>
                <a:cs typeface="Calibri" panose="020F0502020204030204" pitchFamily="34" charset="0"/>
              </a:rPr>
              <a:t> Popular models for image classification tasks, modified to suit brain tumor detection.</a:t>
            </a:r>
          </a:p>
          <a:p>
            <a:pPr marL="1371600" lvl="2" indent="-457200">
              <a:buFont typeface="Arial" panose="020B0604020202020204" pitchFamily="34" charset="0"/>
              <a:buChar char="•"/>
            </a:pPr>
            <a:r>
              <a:rPr lang="en-US" sz="3200" b="1" dirty="0" err="1">
                <a:solidFill>
                  <a:schemeClr val="tx1"/>
                </a:solidFill>
                <a:effectLst/>
                <a:ea typeface="Calibri" panose="020F0502020204030204" pitchFamily="34" charset="0"/>
                <a:cs typeface="Calibri" panose="020F0502020204030204" pitchFamily="34" charset="0"/>
              </a:rPr>
              <a:t>FastAi</a:t>
            </a:r>
            <a:r>
              <a:rPr lang="en-US" sz="3200" b="1" dirty="0">
                <a:solidFill>
                  <a:schemeClr val="tx1"/>
                </a:solidFill>
                <a:effectLst/>
                <a:ea typeface="Calibri" panose="020F0502020204030204" pitchFamily="34" charset="0"/>
                <a:cs typeface="Calibri" panose="020F0502020204030204" pitchFamily="34" charset="0"/>
              </a:rPr>
              <a:t>-based CNN</a:t>
            </a:r>
            <a:r>
              <a:rPr lang="en-US" sz="3200" b="0" dirty="0">
                <a:solidFill>
                  <a:schemeClr val="tx1"/>
                </a:solidFill>
                <a:effectLst/>
                <a:ea typeface="Calibri" panose="020F0502020204030204" pitchFamily="34" charset="0"/>
                <a:cs typeface="Calibri" panose="020F0502020204030204" pitchFamily="34" charset="0"/>
              </a:rPr>
              <a:t> achieved an accuracy of </a:t>
            </a:r>
            <a:r>
              <a:rPr lang="en-US" sz="3200" b="1" dirty="0">
                <a:solidFill>
                  <a:schemeClr val="tx1"/>
                </a:solidFill>
                <a:effectLst/>
                <a:ea typeface="Calibri" panose="020F0502020204030204" pitchFamily="34" charset="0"/>
                <a:cs typeface="Calibri" panose="020F0502020204030204" pitchFamily="34" charset="0"/>
              </a:rPr>
              <a:t>90.78%</a:t>
            </a:r>
            <a:r>
              <a:rPr lang="en-US" sz="3200" b="0" dirty="0">
                <a:solidFill>
                  <a:schemeClr val="tx1"/>
                </a:solidFill>
                <a:effectLst/>
                <a:ea typeface="Calibri" panose="020F0502020204030204" pitchFamily="34" charset="0"/>
                <a:cs typeface="Calibri" panose="020F0502020204030204" pitchFamily="34" charset="0"/>
              </a:rPr>
              <a:t> for classification.</a:t>
            </a:r>
          </a:p>
          <a:p>
            <a:pPr marL="1371600" lvl="2" indent="-457200">
              <a:buFont typeface="Arial" panose="020B0604020202020204" pitchFamily="34" charset="0"/>
              <a:buChar char="•"/>
            </a:pPr>
            <a:r>
              <a:rPr lang="en-US" sz="3200" b="1" dirty="0">
                <a:solidFill>
                  <a:schemeClr val="tx1"/>
                </a:solidFill>
                <a:effectLst/>
                <a:ea typeface="Calibri" panose="020F0502020204030204" pitchFamily="34" charset="0"/>
                <a:cs typeface="Calibri" panose="020F0502020204030204" pitchFamily="34" charset="0"/>
              </a:rPr>
              <a:t>YOLOv5</a:t>
            </a:r>
            <a:r>
              <a:rPr lang="en-US" sz="3200" b="0" dirty="0">
                <a:solidFill>
                  <a:schemeClr val="tx1"/>
                </a:solidFill>
                <a:effectLst/>
                <a:ea typeface="Calibri" panose="020F0502020204030204" pitchFamily="34" charset="0"/>
                <a:cs typeface="Calibri" panose="020F0502020204030204" pitchFamily="34" charset="0"/>
              </a:rPr>
              <a:t> achieved an accuracy of </a:t>
            </a:r>
            <a:r>
              <a:rPr lang="en-US" sz="3200" b="1" dirty="0">
                <a:solidFill>
                  <a:schemeClr val="tx1"/>
                </a:solidFill>
                <a:effectLst/>
                <a:ea typeface="Calibri" panose="020F0502020204030204" pitchFamily="34" charset="0"/>
                <a:cs typeface="Calibri" panose="020F0502020204030204" pitchFamily="34" charset="0"/>
              </a:rPr>
              <a:t>85.95%</a:t>
            </a:r>
            <a:r>
              <a:rPr lang="en-US" sz="3200" b="0" dirty="0">
                <a:solidFill>
                  <a:schemeClr val="tx1"/>
                </a:solidFill>
                <a:effectLst/>
                <a:ea typeface="Calibri" panose="020F0502020204030204" pitchFamily="34" charset="0"/>
                <a:cs typeface="Calibri" panose="020F0502020204030204" pitchFamily="34" charset="0"/>
              </a:rPr>
              <a:t> in tumor detection.</a:t>
            </a:r>
          </a:p>
          <a:p>
            <a:pPr lvl="4">
              <a:buFont typeface="Arial" panose="020B0604020202020204" pitchFamily="34" charset="0"/>
              <a:buChar char="•"/>
            </a:pPr>
            <a:endParaRPr lang="en-US" sz="3200" b="0" dirty="0">
              <a:solidFill>
                <a:schemeClr val="tx1"/>
              </a:solidFill>
              <a:effectLst/>
              <a:ea typeface="Calibri" panose="020F0502020204030204" pitchFamily="34" charset="0"/>
              <a:cs typeface="Calibri" panose="020F0502020204030204" pitchFamily="34" charset="0"/>
            </a:endParaRPr>
          </a:p>
          <a:p>
            <a:pPr marL="1943100" lvl="3" indent="-571500" algn="just">
              <a:lnSpc>
                <a:spcPct val="115000"/>
              </a:lnSpc>
              <a:spcBef>
                <a:spcPts val="850"/>
              </a:spcBef>
              <a:spcAft>
                <a:spcPts val="850"/>
              </a:spcAft>
              <a:buClr>
                <a:srgbClr val="000000"/>
              </a:buClr>
              <a:buFont typeface="Wingdings" panose="05000000000000000000" pitchFamily="2" charset="2"/>
              <a:buChar char="Ø"/>
            </a:pPr>
            <a:endParaRPr lang="en-US" sz="3200" b="0" i="0" dirty="0">
              <a:effectLst/>
              <a:latin typeface="Calibri" panose="020F0502020204030204" pitchFamily="34" charset="0"/>
              <a:ea typeface="Calibri" panose="020F0502020204030204" pitchFamily="34" charset="0"/>
              <a:cs typeface="Calibri" panose="020F0502020204030204" pitchFamily="34" charset="0"/>
            </a:endParaRPr>
          </a:p>
          <a:p>
            <a:pPr marL="1943100" lvl="3" indent="-571500" algn="just">
              <a:lnSpc>
                <a:spcPct val="115000"/>
              </a:lnSpc>
              <a:spcBef>
                <a:spcPts val="850"/>
              </a:spcBef>
              <a:spcAft>
                <a:spcPts val="850"/>
              </a:spcAft>
              <a:buClr>
                <a:srgbClr val="000000"/>
              </a:buClr>
              <a:buFont typeface="Wingdings" panose="05000000000000000000" pitchFamily="2" charset="2"/>
              <a:buChar char="Ø"/>
            </a:pPr>
            <a:endParaRPr lang="en-US" sz="3200" b="0" i="0" dirty="0">
              <a:effectLst/>
              <a:latin typeface="Calibri" panose="020F0502020204030204" pitchFamily="34" charset="0"/>
              <a:ea typeface="Calibri" panose="020F0502020204030204" pitchFamily="34" charset="0"/>
              <a:cs typeface="Calibri" panose="020F0502020204030204" pitchFamily="34" charset="0"/>
            </a:endParaRPr>
          </a:p>
          <a:p>
            <a:pPr marL="1943100" lvl="3" indent="-571500" algn="just">
              <a:lnSpc>
                <a:spcPct val="115000"/>
              </a:lnSpc>
              <a:spcBef>
                <a:spcPts val="850"/>
              </a:spcBef>
              <a:spcAft>
                <a:spcPts val="850"/>
              </a:spcAft>
              <a:buClr>
                <a:srgbClr val="000000"/>
              </a:buClr>
              <a:buFont typeface="Wingdings" panose="05000000000000000000" pitchFamily="2" charset="2"/>
              <a:buChar char="Ø"/>
            </a:pPr>
            <a:endParaRPr lang="en-US" sz="3200" b="0" i="0" dirty="0">
              <a:effectLst/>
              <a:latin typeface="Calibri" panose="020F0502020204030204" pitchFamily="34" charset="0"/>
              <a:ea typeface="Calibri" panose="020F0502020204030204" pitchFamily="34" charset="0"/>
              <a:cs typeface="Calibri" panose="020F0502020204030204" pitchFamily="34" charset="0"/>
            </a:endParaRPr>
          </a:p>
          <a:p>
            <a:endParaRPr lang="en-IN" sz="32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1675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Magnetism Magnetic Fields</Template>
  <TotalTime>10875</TotalTime>
  <Words>3594</Words>
  <Application>Microsoft Office PowerPoint</Application>
  <PresentationFormat>Custom</PresentationFormat>
  <Paragraphs>366</Paragraphs>
  <Slides>37</Slides>
  <Notes>14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37</vt:i4>
      </vt:variant>
    </vt:vector>
  </HeadingPairs>
  <TitlesOfParts>
    <vt:vector size="48" baseType="lpstr">
      <vt:lpstr>Arial</vt:lpstr>
      <vt:lpstr>Calibri</vt:lpstr>
      <vt:lpstr>Courier New</vt:lpstr>
      <vt:lpstr>DejaVu Sans</vt:lpstr>
      <vt:lpstr>Symbol</vt:lpstr>
      <vt:lpstr>Times New Roman</vt:lpstr>
      <vt:lpstr>ui-sans-serif</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Screenshots</vt:lpstr>
      <vt:lpstr>Screenshots</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Dilip Kumar Maripuri</dc:creator>
  <dc:description/>
  <cp:lastModifiedBy>Sowmya Poojary</cp:lastModifiedBy>
  <cp:revision>102</cp:revision>
  <dcterms:created xsi:type="dcterms:W3CDTF">2022-03-06T10:12:11Z</dcterms:created>
  <dcterms:modified xsi:type="dcterms:W3CDTF">2025-06-19T12:50:01Z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11</vt:i4>
  </property>
</Properties>
</file>