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raooty" initials="D" lastIdx="1" clrIdx="0">
    <p:extLst>
      <p:ext uri="{19B8F6BF-5375-455C-9EA6-DF929625EA0E}">
        <p15:presenceInfo xmlns:p15="http://schemas.microsoft.com/office/powerpoint/2012/main" userId="Deepraoo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64" d="100"/>
          <a:sy n="64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3T22:21:31.173" idx="1">
    <p:pos x="4714" y="2162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F5A2-A799-4D8E-99B9-11D7E3B62C6F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9F7EF-838F-4C2B-82BD-0136F4F9B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35E78-93EE-4908-A51B-80AF889414E8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070F-9C47-4600-A2A7-50FDD102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4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7070F-9C47-4600-A2A7-50FDD102B9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385-80E3-4832-BADB-A7FAE02FF2FE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90FC-B0E9-4EA2-ABC4-8EBC0A85F8C4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4715-D91B-4E4B-AA9F-9680BCF0FE15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4E92-3E4D-42AA-83E6-E3B809B86243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4B9-2902-47D1-AF81-D90C051B48EA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FF63-3F47-4609-AFB8-7BD107A5AE70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F794-A499-40F3-B4A2-01CAA2F7A6F6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5B3A-2181-4CA7-BE94-DAFBC74F43D4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C6F2-C4E8-4307-A54B-2A9998392C37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765-DA6D-4626-AE7A-B9B8ADF4B6BE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0D1-1FCA-4A3F-BE44-DFF12967D898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EC0D-1E86-4768-9B38-7232575636A7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3810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2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SRI KRISHNA COLLEGE OF ENGINEERING AND TECHNOLOGY</a:t>
            </a:r>
            <a:br>
              <a:rPr lang="en-US" sz="24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100" b="1" dirty="0">
                <a:latin typeface="Arial" pitchFamily="34" charset="0"/>
                <a:cs typeface="Arial" pitchFamily="34" charset="0"/>
              </a:rPr>
              <a:t>AN AUTONOMOUS INSTITUTION | AFFILIATED TO ANNA UNIVERSITY | ACCREDITED BY NAAC  WITH “A” GRADE)</a:t>
            </a:r>
            <a:br>
              <a:rPr lang="en-US" sz="1100" b="1" dirty="0">
                <a:latin typeface="Arial" pitchFamily="34" charset="0"/>
                <a:cs typeface="Arial" pitchFamily="34" charset="0"/>
              </a:rPr>
            </a:br>
            <a:r>
              <a:rPr lang="en-US" sz="1100" b="1" dirty="0">
                <a:latin typeface="Arial" pitchFamily="34" charset="0"/>
                <a:cs typeface="Arial" pitchFamily="34" charset="0"/>
              </a:rPr>
              <a:t>ACCREDITED BY NBA(CSE, IT, ECE, EEE, MECH, MCT &amp; CIVIL)</a:t>
            </a:r>
            <a:br>
              <a:rPr lang="en-US" sz="1100" b="1" dirty="0">
                <a:latin typeface="Arial" pitchFamily="34" charset="0"/>
                <a:cs typeface="Arial" pitchFamily="34" charset="0"/>
              </a:rPr>
            </a:br>
            <a:r>
              <a:rPr lang="en-US" sz="1100" b="1" dirty="0">
                <a:latin typeface="Arial" pitchFamily="34" charset="0"/>
                <a:cs typeface="Arial" pitchFamily="34" charset="0"/>
              </a:rPr>
              <a:t>KUNIAMUTHUR, COIMBATORE, TAMILNADU, INDIA </a:t>
            </a:r>
            <a:br>
              <a:rPr lang="en-US" sz="1100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447800"/>
            <a:ext cx="8610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SKCET STUDY MATERIAL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algn="l">
              <a:lnSpc>
                <a:spcPct val="200000"/>
              </a:lnSpc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Subject  Name    :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PHYSICS  - 23PHI101</a:t>
            </a:r>
          </a:p>
          <a:p>
            <a:pPr algn="l">
              <a:lnSpc>
                <a:spcPct val="20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	Module 		</a:t>
            </a:r>
            <a:r>
              <a:rPr lang="en-US" sz="2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– WAVE OPTICS</a:t>
            </a:r>
            <a:endParaRPr lang="en-IN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TOPIC		: </a:t>
            </a: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NICOL PRISM</a:t>
            </a:r>
          </a:p>
          <a:p>
            <a:pPr algn="l">
              <a:lnSpc>
                <a:spcPct val="200000"/>
              </a:lnSpc>
            </a:pPr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BRANCH	:  I M.TECH.CSE</a:t>
            </a:r>
          </a:p>
          <a:p>
            <a:pPr algn="l">
              <a:lnSpc>
                <a:spcPct val="200000"/>
              </a:lnSpc>
            </a:pPr>
            <a:endParaRPr lang="en-IN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Dr. I. Pradeep </a:t>
            </a:r>
          </a:p>
          <a:p>
            <a:pPr algn="l"/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Associate Professors in Physics</a:t>
            </a:r>
          </a:p>
          <a:p>
            <a:pPr algn="l"/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Department of Science and Humanities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" descr="ins.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76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lleg logo_0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6755" y="228600"/>
            <a:ext cx="74104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C7022-3409-907E-2C45-D8348B480566}"/>
              </a:ext>
            </a:extLst>
          </p:cNvPr>
          <p:cNvSpPr txBox="1"/>
          <p:nvPr/>
        </p:nvSpPr>
        <p:spPr>
          <a:xfrm>
            <a:off x="304800" y="304800"/>
            <a:ext cx="8610600" cy="606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marR="169545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state of the polarization of the light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analyzed by another Nicol called analyzer. </a:t>
            </a:r>
          </a:p>
          <a:p>
            <a:pPr marL="450850" marR="169545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principal section of analyzer A is parallel</a:t>
            </a:r>
            <a:r>
              <a:rPr lang="en-US" sz="28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principal section of polarizer P, E-ray is transmitted through analyzer A without any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hindrance.</a:t>
            </a:r>
          </a:p>
          <a:p>
            <a:pPr marL="450850" marR="169545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case of Parallel Nicols the intensity of emergent E-ray is maximum (figure).</a:t>
            </a:r>
          </a:p>
          <a:p>
            <a:pPr marL="450850" marR="169545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If the analyzer A is gradually rotated the intensity of E-ray decreases in accordance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Malus law.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3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AF5FAA-7E25-499F-FDB9-119D9DEF3115}"/>
              </a:ext>
            </a:extLst>
          </p:cNvPr>
          <p:cNvSpPr txBox="1"/>
          <p:nvPr/>
        </p:nvSpPr>
        <p:spPr>
          <a:xfrm>
            <a:off x="228600" y="444942"/>
            <a:ext cx="8686800" cy="519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case the angle between principal sections of two Nicol is 90</a:t>
            </a:r>
            <a:r>
              <a:rPr lang="en-US" sz="2800" baseline="30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they are called crossed Nicol.</a:t>
            </a:r>
            <a:r>
              <a:rPr lang="en-US" sz="28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case E-ray when it enters the analyzer acts as O-ray inside the prism hence totally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reflected at balsam layer hence no light comes out of the analyzer A (figure).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A is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further rotated the intensity of emergent light from A will go on increasing and is becomes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its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principal section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again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parallel to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of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338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61.jpeg">
            <a:extLst>
              <a:ext uri="{FF2B5EF4-FFF2-40B4-BE49-F238E27FC236}">
                <a16:creationId xmlns:a16="http://schemas.microsoft.com/office/drawing/2014/main" id="{17531E58-CA07-D3B8-6430-9DF5C59B06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244" y="304800"/>
            <a:ext cx="858915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7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38B84-1A82-5069-BA3F-3DDCFE3157E8}"/>
              </a:ext>
            </a:extLst>
          </p:cNvPr>
          <p:cNvSpPr txBox="1"/>
          <p:nvPr/>
        </p:nvSpPr>
        <p:spPr>
          <a:xfrm>
            <a:off x="304800" y="228601"/>
            <a:ext cx="8610600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marR="0" indent="-285750" algn="just">
              <a:lnSpc>
                <a:spcPct val="150000"/>
              </a:lnSpc>
              <a:spcBef>
                <a:spcPts val="77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8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8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28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Nicol</a:t>
            </a:r>
            <a:r>
              <a:rPr lang="en-US" sz="28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prism</a:t>
            </a:r>
            <a:r>
              <a:rPr lang="en-US" sz="28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8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8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US" sz="28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plane</a:t>
            </a:r>
            <a:r>
              <a:rPr lang="en-US" sz="28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polarized</a:t>
            </a:r>
            <a:r>
              <a:rPr lang="en-US" sz="28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</a:t>
            </a:r>
            <a:r>
              <a:rPr lang="en-US" sz="28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produced</a:t>
            </a:r>
            <a:r>
              <a:rPr lang="en-US" sz="28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8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Nicol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prism P hence</a:t>
            </a:r>
            <a:r>
              <a:rPr lang="en-US" sz="2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named Analyzer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polarizer</a:t>
            </a:r>
            <a:r>
              <a:rPr lang="en-US" sz="2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respectively.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E0A46-B059-0AFC-0F15-BC86BAB9A59E}"/>
              </a:ext>
            </a:extLst>
          </p:cNvPr>
          <p:cNvSpPr txBox="1"/>
          <p:nvPr/>
        </p:nvSpPr>
        <p:spPr>
          <a:xfrm>
            <a:off x="381000" y="2612535"/>
            <a:ext cx="8534400" cy="325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Clr>
                <a:srgbClr val="231F20"/>
              </a:buClr>
              <a:buSzPts val="1400"/>
              <a:tabLst>
                <a:tab pos="655955" algn="l"/>
              </a:tabLst>
            </a:pPr>
            <a:r>
              <a:rPr lang="en-US" sz="28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28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Limitation of</a:t>
            </a:r>
            <a:r>
              <a:rPr lang="en-US" sz="2800" b="1" spc="-2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Nicol</a:t>
            </a:r>
            <a:r>
              <a:rPr lang="en-US" sz="2800" b="1" spc="-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Prism</a:t>
            </a:r>
            <a:endParaRPr lang="en-US" sz="2800" b="1" spc="-15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Nicol prism cannot be used for highly convergent and divergent beams.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found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the angle of incidence is limited for14</a:t>
            </a:r>
            <a:r>
              <a:rPr lang="en-US" sz="2800" baseline="30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above which the O ray is also transmitted.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357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D3CF8-1C4E-E7E0-96C0-82B87A34E0C3}"/>
              </a:ext>
            </a:extLst>
          </p:cNvPr>
          <p:cNvSpPr txBox="1"/>
          <p:nvPr/>
        </p:nvSpPr>
        <p:spPr>
          <a:xfrm>
            <a:off x="304800" y="228601"/>
            <a:ext cx="8610600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 found that E- ray also totally reflected if the angle is greater than 14</a:t>
            </a:r>
            <a:r>
              <a:rPr lang="en-US" sz="2800" baseline="30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 to avoid the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transmission</a:t>
            </a:r>
            <a:r>
              <a:rPr lang="en-US" sz="28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O-ray</a:t>
            </a:r>
            <a:r>
              <a:rPr lang="en-US" sz="28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spc="1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2800" spc="1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internal</a:t>
            </a:r>
            <a:r>
              <a:rPr lang="en-US" sz="2800" spc="1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reflection</a:t>
            </a:r>
            <a:r>
              <a:rPr lang="en-US" sz="2800" spc="1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E-ray</a:t>
            </a:r>
            <a:r>
              <a:rPr lang="en-US" sz="28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angle</a:t>
            </a:r>
            <a:r>
              <a:rPr lang="en-US" sz="2800" spc="1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8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extreme</a:t>
            </a:r>
            <a:r>
              <a:rPr lang="en-US" sz="28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rays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incoming</a:t>
            </a:r>
            <a:r>
              <a:rPr lang="en-US" sz="28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beam is limited to          2x14 =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28</a:t>
            </a:r>
            <a:r>
              <a:rPr lang="en-US" sz="2800" baseline="30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3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03D46-0CA4-06FE-E371-F374A2D6DD43}"/>
              </a:ext>
            </a:extLst>
          </p:cNvPr>
          <p:cNvSpPr txBox="1"/>
          <p:nvPr/>
        </p:nvSpPr>
        <p:spPr>
          <a:xfrm>
            <a:off x="2286000" y="762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just">
              <a:spcBef>
                <a:spcPts val="0"/>
              </a:spcBef>
              <a:spcAft>
                <a:spcPts val="345"/>
              </a:spcAft>
              <a:buClr>
                <a:srgbClr val="231F20"/>
              </a:buClr>
              <a:buSzPts val="1600"/>
              <a:tabLst>
                <a:tab pos="622300" algn="l"/>
              </a:tabLst>
            </a:pPr>
            <a:r>
              <a:rPr lang="en-US" sz="4000" b="1" spc="-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NICOL</a:t>
            </a:r>
            <a:r>
              <a:rPr lang="en-US" sz="40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spc="-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PRISM</a:t>
            </a:r>
            <a:endParaRPr lang="en-US" sz="4000" b="1" spc="-5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748DA-7CE8-BCA0-BC21-455366061E26}"/>
              </a:ext>
            </a:extLst>
          </p:cNvPr>
          <p:cNvSpPr txBox="1"/>
          <p:nvPr/>
        </p:nvSpPr>
        <p:spPr>
          <a:xfrm>
            <a:off x="76200" y="838200"/>
            <a:ext cx="8991600" cy="533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 marR="169545" indent="-457200" algn="just">
              <a:lnSpc>
                <a:spcPct val="150000"/>
              </a:lnSpc>
              <a:spcBef>
                <a:spcPts val="56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Nicol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prism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optical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fabricated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calcite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crystal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producing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 plane polarized light named after its inventor William Nicol who designed it in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1820.</a:t>
            </a:r>
          </a:p>
          <a:p>
            <a:pPr marL="622300" marR="169545" indent="-457200" algn="just">
              <a:lnSpc>
                <a:spcPct val="150000"/>
              </a:lnSpc>
              <a:spcBef>
                <a:spcPts val="56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Its action is based on phenomenon of double refraction.</a:t>
            </a:r>
          </a:p>
          <a:p>
            <a:pPr marL="622300" marR="169545" indent="-457200" algn="just">
              <a:lnSpc>
                <a:spcPct val="150000"/>
              </a:lnSpc>
              <a:spcBef>
                <a:spcPts val="56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It's constructed in such a way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O-ray is eliminated by total internal reflection and we get only the plane polarized E-ray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coming</a:t>
            </a:r>
            <a:r>
              <a:rPr lang="en-US" sz="28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Nicol.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1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60.jpeg">
            <a:extLst>
              <a:ext uri="{FF2B5EF4-FFF2-40B4-BE49-F238E27FC236}">
                <a16:creationId xmlns:a16="http://schemas.microsoft.com/office/drawing/2014/main" id="{E858F35E-4917-E6CA-3963-0A4F129707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79870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0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8575C9-9B2D-C842-1E82-4855DF0BEE6C}"/>
              </a:ext>
            </a:extLst>
          </p:cNvPr>
          <p:cNvSpPr txBox="1"/>
          <p:nvPr/>
        </p:nvSpPr>
        <p:spPr>
          <a:xfrm>
            <a:off x="2133600" y="15240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>
              <a:spcBef>
                <a:spcPts val="615"/>
              </a:spcBef>
              <a:spcAft>
                <a:spcPts val="0"/>
              </a:spcAft>
              <a:buClr>
                <a:srgbClr val="231F20"/>
              </a:buClr>
              <a:buSzPts val="1400"/>
              <a:tabLst>
                <a:tab pos="655955" algn="l"/>
              </a:tabLst>
            </a:pPr>
            <a:r>
              <a:rPr lang="en-US" sz="48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Construction</a:t>
            </a:r>
            <a:endParaRPr lang="en-US" sz="4800" b="1" spc="-15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B9C23-BAE3-3404-99A8-741BC7C0C44A}"/>
              </a:ext>
            </a:extLst>
          </p:cNvPr>
          <p:cNvSpPr txBox="1"/>
          <p:nvPr/>
        </p:nvSpPr>
        <p:spPr>
          <a:xfrm>
            <a:off x="304800" y="990601"/>
            <a:ext cx="8610600" cy="519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rhomb of calcite crystal with length AB three times as long as its breadth CD is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obtained by cleavage from the original crystal.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ends faces are grounded until they make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angle of 68</a:t>
            </a:r>
            <a:r>
              <a:rPr lang="en-US" sz="2800" baseline="30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instead of 71</a:t>
            </a:r>
            <a:r>
              <a:rPr lang="en-US" sz="2800" baseline="30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natural crystal.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the crystal is cut into two parts along a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plane</a:t>
            </a:r>
            <a:r>
              <a:rPr lang="en-US" sz="2800" spc="1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perpendicular</a:t>
            </a:r>
            <a:r>
              <a:rPr lang="en-US" sz="28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2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principal</a:t>
            </a:r>
            <a:r>
              <a:rPr lang="en-US" sz="28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axis</a:t>
            </a:r>
            <a:r>
              <a:rPr lang="en-US" sz="28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8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8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8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1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800" spc="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28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surfaces</a:t>
            </a:r>
            <a:r>
              <a:rPr lang="en-US" sz="2800" spc="2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en-US" sz="28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CD</a:t>
            </a:r>
            <a:r>
              <a:rPr lang="en-US" sz="28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(figure)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12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2D95F-4C9A-1E56-F969-02330026A8EA}"/>
              </a:ext>
            </a:extLst>
          </p:cNvPr>
          <p:cNvSpPr txBox="1"/>
          <p:nvPr/>
        </p:nvSpPr>
        <p:spPr>
          <a:xfrm>
            <a:off x="152400" y="457200"/>
            <a:ext cx="8763000" cy="5677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1665" marR="169545" indent="-45720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 the two parts are grounded and polished optically flat than again cemented</a:t>
            </a:r>
            <a:r>
              <a:rPr lang="en-US" sz="30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 with a layer of Canada balsam. </a:t>
            </a:r>
          </a:p>
          <a:p>
            <a:pPr marL="621665" marR="169545" indent="-45720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Canada balsam is a clear transparent material whose</a:t>
            </a:r>
            <a:r>
              <a:rPr lang="en-US" sz="30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refractive index (</a:t>
            </a:r>
            <a:r>
              <a:rPr lang="en-US" sz="30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µ</a:t>
            </a:r>
            <a:r>
              <a:rPr lang="en-US" sz="3000" i="1" baseline="-250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</a:t>
            </a:r>
            <a:r>
              <a:rPr lang="en-US" sz="30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1.55) lies between the refractive index for calcite for the O-ray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0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µ</a:t>
            </a:r>
            <a:r>
              <a:rPr lang="en-US" sz="3000" i="1" baseline="-25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30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30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1.66) and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E-ray</a:t>
            </a:r>
            <a:r>
              <a:rPr lang="en-US" sz="30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0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µ</a:t>
            </a:r>
            <a:r>
              <a:rPr lang="en-US" sz="3000" i="1" baseline="-25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3000" i="1" spc="-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30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1.486)</a:t>
            </a:r>
            <a:r>
              <a:rPr lang="en-US" sz="30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30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sodium</a:t>
            </a:r>
            <a:r>
              <a:rPr lang="en-US" sz="30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yellow</a:t>
            </a:r>
            <a:r>
              <a:rPr lang="en-US" sz="30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 of</a:t>
            </a:r>
            <a:r>
              <a:rPr lang="en-US" sz="30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</a:t>
            </a:r>
            <a:r>
              <a:rPr lang="en-US" sz="30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wavelength λ</a:t>
            </a:r>
            <a:r>
              <a:rPr lang="en-US" sz="30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30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5893 Å.</a:t>
            </a: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6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29F27-F765-6ED1-975D-BD641DF296FC}"/>
              </a:ext>
            </a:extLst>
          </p:cNvPr>
          <p:cNvSpPr txBox="1"/>
          <p:nvPr/>
        </p:nvSpPr>
        <p:spPr>
          <a:xfrm>
            <a:off x="228600" y="110615"/>
            <a:ext cx="8686800" cy="667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>
              <a:lnSpc>
                <a:spcPct val="150000"/>
              </a:lnSpc>
              <a:spcBef>
                <a:spcPts val="615"/>
              </a:spcBef>
              <a:spcAft>
                <a:spcPts val="0"/>
              </a:spcAft>
              <a:buClr>
                <a:srgbClr val="231F20"/>
              </a:buClr>
              <a:buSzPts val="1400"/>
              <a:tabLst>
                <a:tab pos="655955" algn="l"/>
              </a:tabLst>
            </a:pPr>
            <a:r>
              <a:rPr lang="en-US" sz="28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</a:t>
            </a:r>
            <a:r>
              <a:rPr lang="en-US" sz="36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 of Nicol</a:t>
            </a:r>
            <a:r>
              <a:rPr lang="en-US" sz="36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Prism</a:t>
            </a:r>
            <a:endParaRPr lang="en-US" sz="36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polarized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incident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prism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parallel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suffers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en-US" sz="28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refraction and splits into O-ray and E-ray as shown in figure. When these ray strikes at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Canada balsam layer (which is denser than calcite for E-ray and less dense for O-ray) O-ray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travels from an optically denser to a rarer medium it is totally reflected in case the angle of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incidence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greater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certain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critical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(critical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angle).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730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A83646-DECC-7E52-6D5E-82C50A46435C}"/>
              </a:ext>
            </a:extLst>
          </p:cNvPr>
          <p:cNvSpPr txBox="1"/>
          <p:nvPr/>
        </p:nvSpPr>
        <p:spPr>
          <a:xfrm>
            <a:off x="228600" y="290090"/>
            <a:ext cx="8763000" cy="6329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1665" marR="169545" indent="-457200" algn="just">
              <a:lnSpc>
                <a:spcPct val="150000"/>
              </a:lnSpc>
              <a:spcBef>
                <a:spcPts val="82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reflected</a:t>
            </a:r>
            <a:r>
              <a:rPr lang="en-US" sz="2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ray</a:t>
            </a:r>
            <a:r>
              <a:rPr lang="en-US" sz="2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completely absorbed as the tube containing the crystal is coated black. </a:t>
            </a:r>
          </a:p>
          <a:p>
            <a:pPr marL="621665" marR="169545" indent="-457200" algn="just">
              <a:lnSpc>
                <a:spcPct val="150000"/>
              </a:lnSpc>
              <a:spcBef>
                <a:spcPts val="82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E–ray is not reflected</a:t>
            </a:r>
            <a:r>
              <a:rPr lang="en-US" sz="2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it travels from an optically rarer to a denser medium hence E-ray is transmitted through the</a:t>
            </a:r>
            <a:r>
              <a:rPr lang="en-US" sz="2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prism.</a:t>
            </a:r>
            <a:r>
              <a:rPr lang="en-US" sz="2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21665" marR="169545" indent="-457200" algn="just">
              <a:lnSpc>
                <a:spcPct val="150000"/>
              </a:lnSpc>
              <a:spcBef>
                <a:spcPts val="82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 Nicol prism acts as a</a:t>
            </a:r>
            <a:r>
              <a:rPr lang="en-US" sz="2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polarizer.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1665" marR="169545" indent="-457200" algn="just">
              <a:lnSpc>
                <a:spcPct val="150000"/>
              </a:lnSpc>
              <a:spcBef>
                <a:spcPts val="82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the reason behind natural angle 71</a:t>
            </a:r>
            <a:r>
              <a:rPr lang="en-US" sz="2600" baseline="30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reduced to 68</a:t>
            </a:r>
            <a:r>
              <a:rPr lang="en-US" sz="2600" baseline="30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choosing length three times to</a:t>
            </a:r>
            <a:r>
              <a:rPr lang="en-US" sz="2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width enables the O-ray to fall at the Canada balsam layer at an angle greater the critical</a:t>
            </a:r>
            <a:r>
              <a:rPr lang="en-US" sz="2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angle.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4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D6E871-E1DB-D9D9-44E1-B3C10D7BF7BC}"/>
              </a:ext>
            </a:extLst>
          </p:cNvPr>
          <p:cNvSpPr txBox="1"/>
          <p:nvPr/>
        </p:nvSpPr>
        <p:spPr>
          <a:xfrm>
            <a:off x="304800" y="76200"/>
            <a:ext cx="8686800" cy="1315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marR="0" indent="-285750" algn="just">
              <a:lnSpc>
                <a:spcPct val="150000"/>
              </a:lnSpc>
              <a:spcBef>
                <a:spcPts val="60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 θ is the critical angle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O-ray. Than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refractive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2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O-ray</a:t>
            </a:r>
            <a:r>
              <a:rPr lang="en-US" sz="28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respect to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Canada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balsam</a:t>
            </a:r>
            <a:r>
              <a:rPr lang="en-US" sz="2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layer</a:t>
            </a:r>
            <a:r>
              <a:rPr lang="en-US" sz="2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27B3D0-72A2-DB9D-A90A-A0F24280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47801"/>
            <a:ext cx="2438400" cy="1003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637336-206C-B184-23A8-2B6C03A1CB12}"/>
              </a:ext>
            </a:extLst>
          </p:cNvPr>
          <p:cNvSpPr txBox="1"/>
          <p:nvPr/>
        </p:nvSpPr>
        <p:spPr>
          <a:xfrm>
            <a:off x="304800" y="2590800"/>
            <a:ext cx="716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internal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reflection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7B1FE6-9BB2-863F-5F03-EB68F6E7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3200400"/>
            <a:ext cx="4177129" cy="9605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2656-CDCA-366A-B6FB-9C827A608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191000"/>
            <a:ext cx="4391179" cy="7803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F7AABF-84B8-86DD-C4DE-E1B0F9483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267200"/>
            <a:ext cx="1143000" cy="6278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B89FB6-A6F6-2720-804C-256F4942C1CC}"/>
              </a:ext>
            </a:extLst>
          </p:cNvPr>
          <p:cNvSpPr txBox="1"/>
          <p:nvPr/>
        </p:nvSpPr>
        <p:spPr>
          <a:xfrm>
            <a:off x="228600" y="5181600"/>
            <a:ext cx="8763000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100" marR="172720" algn="just">
              <a:lnSpc>
                <a:spcPct val="115000"/>
              </a:lnSpc>
              <a:spcBef>
                <a:spcPts val="815"/>
              </a:spcBef>
              <a:spcAft>
                <a:spcPts val="0"/>
              </a:spcAft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Thus, if the angle of incidence for the O-ray is greater than </a:t>
            </a:r>
            <a:r>
              <a:rPr lang="en-US" sz="2800" dirty="0">
                <a:solidFill>
                  <a:srgbClr val="231F2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69</a:t>
            </a:r>
            <a:r>
              <a:rPr lang="en-US" sz="2800" baseline="30000" dirty="0">
                <a:solidFill>
                  <a:srgbClr val="231F2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231F2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totally internal reflected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absorbed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8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blackened wall.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9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5CCFE-003A-957C-5EE6-C41B7F32B074}"/>
              </a:ext>
            </a:extLst>
          </p:cNvPr>
          <p:cNvSpPr txBox="1"/>
          <p:nvPr/>
        </p:nvSpPr>
        <p:spPr>
          <a:xfrm>
            <a:off x="152400" y="252835"/>
            <a:ext cx="8839200" cy="6332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>
              <a:lnSpc>
                <a:spcPct val="150000"/>
              </a:lnSpc>
              <a:spcBef>
                <a:spcPts val="605"/>
              </a:spcBef>
              <a:spcAft>
                <a:spcPts val="0"/>
              </a:spcAft>
              <a:buClr>
                <a:srgbClr val="231F20"/>
              </a:buClr>
              <a:buSzPts val="1400"/>
              <a:tabLst>
                <a:tab pos="655955" algn="l"/>
              </a:tabLst>
            </a:pPr>
            <a:r>
              <a:rPr lang="en-US" sz="36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Nicol</a:t>
            </a:r>
            <a:r>
              <a:rPr lang="en-US" sz="3600" b="1" spc="-1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Prism</a:t>
            </a:r>
            <a:r>
              <a:rPr lang="en-US" sz="3600" b="1" spc="-2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3600" b="1" spc="-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Polarizer and</a:t>
            </a:r>
            <a:r>
              <a:rPr lang="en-US" sz="3600" b="1" spc="-1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spc="-15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Analyzer</a:t>
            </a:r>
            <a:endParaRPr lang="en-US" sz="3600" b="1" spc="-15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1665" marR="171450" indent="-457200" algn="just">
              <a:lnSpc>
                <a:spcPct val="150000"/>
              </a:lnSpc>
              <a:spcBef>
                <a:spcPts val="82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two Nicol prisms P and A are arranged coaxially adjacent to each other. </a:t>
            </a:r>
          </a:p>
          <a:p>
            <a:pPr marL="621665" marR="171450" indent="-457200" algn="just">
              <a:lnSpc>
                <a:spcPct val="150000"/>
              </a:lnSpc>
              <a:spcBef>
                <a:spcPts val="82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Nicol P acts as a polarizer and other acts as analyzer. Such a combination of polarizer and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analyzer</a:t>
            </a:r>
            <a:r>
              <a:rPr lang="en-US" sz="2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called</a:t>
            </a:r>
            <a:r>
              <a:rPr lang="en-US" sz="28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polariscope.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21665" marR="171450" indent="-457200" algn="just">
              <a:lnSpc>
                <a:spcPct val="150000"/>
              </a:lnSpc>
              <a:spcBef>
                <a:spcPts val="82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unpolarized ray of light is incident on the first Nicol P, E-ray is transmitted with its</a:t>
            </a:r>
            <a:r>
              <a:rPr lang="en-US" sz="2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vibration directly lying in the principal section of P.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1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6662</TotalTime>
  <Words>904</Words>
  <Application>Microsoft Office PowerPoint</Application>
  <PresentationFormat>On-screen Show (4:3)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Wingdings</vt:lpstr>
      <vt:lpstr>Office Theme</vt:lpstr>
      <vt:lpstr> SRI KRISHNA COLLEGE OF ENGINEERING AND TECHNOLOGY  (AN AUTONOMOUS INSTITUTION | AFFILIATED TO ANNA UNIVERSITY | ACCREDITED BY NAAC  WITH “A” GRADE) ACCREDITED BY NBA(CSE, IT, ECE, EEE, MECH, MCT &amp; CIVIL) KUNIAMUTHUR, COIMBATORE, TAMILNADU, INDIA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KRISHNA COLLEGE OF ENGINEERING AND TECHNOLOGY Kuniamuthur, Coimbatore Tamilnadu, India An Autonomous Institution | Affiliated To Anna University |Accredited by NAAC  with “A” grade</dc:title>
  <dc:creator>pradeep jithesh</dc:creator>
  <cp:lastModifiedBy>Pradeep I</cp:lastModifiedBy>
  <cp:revision>590</cp:revision>
  <dcterms:created xsi:type="dcterms:W3CDTF">2006-08-16T00:00:00Z</dcterms:created>
  <dcterms:modified xsi:type="dcterms:W3CDTF">2024-01-02T11:00:27Z</dcterms:modified>
</cp:coreProperties>
</file>