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raooty" initials="D" lastIdx="1" clrIdx="0">
    <p:extLst>
      <p:ext uri="{19B8F6BF-5375-455C-9EA6-DF929625EA0E}">
        <p15:presenceInfo xmlns:p15="http://schemas.microsoft.com/office/powerpoint/2012/main" userId="Deepraoo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64" d="100"/>
          <a:sy n="6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2:21:31.173" idx="1">
    <p:pos x="4714" y="2162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F5A2-A799-4D8E-99B9-11D7E3B62C6F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9F7EF-838F-4C2B-82BD-0136F4F9B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35E78-93EE-4908-A51B-80AF889414E8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070F-9C47-4600-A2A7-50FDD102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4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7070F-9C47-4600-A2A7-50FDD102B9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385-80E3-4832-BADB-A7FAE02FF2FE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90FC-B0E9-4EA2-ABC4-8EBC0A85F8C4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4715-D91B-4E4B-AA9F-9680BCF0FE15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9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4E92-3E4D-42AA-83E6-E3B809B8624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2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9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4B9-2902-47D1-AF81-D90C051B48EA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FF63-3F47-4609-AFB8-7BD107A5AE70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F794-A499-40F3-B4A2-01CAA2F7A6F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5B3A-2181-4CA7-BE94-DAFBC74F43D4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C6F2-C4E8-4307-A54B-2A9998392C37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B765-DA6D-4626-AE7A-B9B8ADF4B6BE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0D1-1FCA-4A3F-BE44-DFF12967D898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EC0D-1E86-4768-9B38-7232575636A7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3810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SRI KRISHNA COLLEGE OF ENGINEERING AND TECHNOLOGY</a:t>
            </a:r>
            <a:br>
              <a:rPr lang="en-US" sz="24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AN AUTONOMOUS INSTITUTION | AFFILIATED TO ANNA UNIVERSITY | ACCREDITED BY NAAC  WITH “A” GRADE)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ACCREDITED BY NBA(CSE, IT, ECE, EEE, MECH, MCT &amp; CIVIL)</a:t>
            </a:r>
            <a:br>
              <a:rPr lang="en-US" sz="1100" b="1" dirty="0">
                <a:latin typeface="Arial" pitchFamily="34" charset="0"/>
                <a:cs typeface="Arial" pitchFamily="34" charset="0"/>
              </a:rPr>
            </a:br>
            <a:r>
              <a:rPr lang="en-US" sz="1100" b="1" dirty="0">
                <a:latin typeface="Arial" pitchFamily="34" charset="0"/>
                <a:cs typeface="Arial" pitchFamily="34" charset="0"/>
              </a:rPr>
              <a:t>KUNIAMUTHUR, COIMBATORE, TAMILNADU, INDIA </a:t>
            </a:r>
            <a:br>
              <a:rPr lang="en-US" sz="1100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8610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SKCET STUDY MATERIAL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200000"/>
              </a:lnSpc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Subject  Name    :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PHYSICS  - 23PHI101</a:t>
            </a:r>
          </a:p>
          <a:p>
            <a:pPr algn="l">
              <a:lnSpc>
                <a:spcPct val="2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	Module 		</a:t>
            </a:r>
            <a:r>
              <a:rPr lang="en-US" sz="2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– WAVE OPTICS</a:t>
            </a:r>
            <a:endParaRPr lang="en-IN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TOPIC		: </a:t>
            </a:r>
            <a:r>
              <a:rPr lang="en-IN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 TO SEMICONDUCTOR</a:t>
            </a:r>
          </a:p>
          <a:p>
            <a:pPr algn="l">
              <a:lnSpc>
                <a:spcPct val="200000"/>
              </a:lnSpc>
            </a:pPr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BRANCH	:  I M.TECH.CSE</a:t>
            </a:r>
          </a:p>
          <a:p>
            <a:pPr algn="l">
              <a:lnSpc>
                <a:spcPct val="200000"/>
              </a:lnSpc>
            </a:pPr>
            <a:endParaRPr lang="en-IN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Dr. I. Pradeep 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Associate Professors in Physics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of Science and Humanities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" descr="ins.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lleg logo_0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6755" y="228600"/>
            <a:ext cx="74104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762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CLASSIFICATION OF SEMICONDUCTORS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>
            <a:normAutofit lnSpcReduction="10000"/>
          </a:bodyPr>
          <a:lstStyle/>
          <a:p>
            <a:r>
              <a:rPr lang="en-US" sz="4000" b="1" i="1" dirty="0"/>
              <a:t>Based on the purity, semiconductor is classified into two types.</a:t>
            </a:r>
          </a:p>
          <a:p>
            <a:endParaRPr lang="en-US" sz="4000" b="1" i="1" dirty="0"/>
          </a:p>
          <a:p>
            <a:r>
              <a:rPr lang="en-US" sz="4000" b="1" i="1" dirty="0"/>
              <a:t>1. Intrinsic semiconductors or Elemental semiconductors</a:t>
            </a:r>
          </a:p>
          <a:p>
            <a:endParaRPr lang="en-US" sz="4000" b="1" i="1" dirty="0"/>
          </a:p>
          <a:p>
            <a:r>
              <a:rPr lang="en-US" sz="4000" b="1" i="1" dirty="0"/>
              <a:t>2. Extrinsic semiconductors or Compound semiconductors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Intrinsic semiconductors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  pure  semiconductor </a:t>
            </a:r>
            <a:r>
              <a:rPr lang="en-US" sz="4000" b="1" i="1" dirty="0"/>
              <a:t>without  any  impurities</a:t>
            </a:r>
            <a:r>
              <a:rPr lang="en-US" sz="4000" dirty="0"/>
              <a:t>  is  known  as  an  intrinsic semiconductor.</a:t>
            </a:r>
          </a:p>
          <a:p>
            <a:endParaRPr lang="en-US" sz="4000" dirty="0"/>
          </a:p>
          <a:p>
            <a:r>
              <a:rPr lang="en-US" sz="4000" b="1" i="1" dirty="0"/>
              <a:t>Example: </a:t>
            </a:r>
            <a:r>
              <a:rPr lang="en-US" sz="4000" b="1" i="1" dirty="0" err="1"/>
              <a:t>Ge</a:t>
            </a:r>
            <a:r>
              <a:rPr lang="en-US" sz="4000" b="1" i="1" dirty="0"/>
              <a:t>, Si (In the form of pure)</a:t>
            </a:r>
          </a:p>
          <a:p>
            <a:endParaRPr lang="en-US" sz="4000" dirty="0"/>
          </a:p>
          <a:p>
            <a:r>
              <a:rPr lang="en-US" sz="4000" dirty="0"/>
              <a:t>These are made from single element. They also known as </a:t>
            </a:r>
            <a:r>
              <a:rPr lang="en-US" sz="4000" b="1" i="1" dirty="0"/>
              <a:t>indirect band gap semiconductors.  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821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400" dirty="0"/>
              <a:t>In which the </a:t>
            </a:r>
            <a:r>
              <a:rPr lang="en-US" sz="3400" b="1" dirty="0">
                <a:highlight>
                  <a:srgbClr val="FFFF00"/>
                </a:highlight>
              </a:rPr>
              <a:t>recombination of free electron </a:t>
            </a:r>
            <a:r>
              <a:rPr lang="en-US" sz="3400" dirty="0"/>
              <a:t>from the </a:t>
            </a:r>
            <a:r>
              <a:rPr lang="en-US" sz="3400" b="1" dirty="0">
                <a:highlight>
                  <a:srgbClr val="FFFF00"/>
                </a:highlight>
              </a:rPr>
              <a:t>conduction band </a:t>
            </a:r>
            <a:r>
              <a:rPr lang="en-US" sz="3400" dirty="0"/>
              <a:t>with the hole in the valence band takes place via traps. </a:t>
            </a:r>
          </a:p>
          <a:p>
            <a:pPr algn="just">
              <a:lnSpc>
                <a:spcPct val="150000"/>
              </a:lnSpc>
            </a:pPr>
            <a:r>
              <a:rPr lang="en-US" sz="3400" dirty="0"/>
              <a:t> During recombination </a:t>
            </a:r>
            <a:r>
              <a:rPr lang="en-US" sz="3400" b="1" i="1" dirty="0"/>
              <a:t>phonons </a:t>
            </a:r>
            <a:r>
              <a:rPr lang="en-US" sz="3400" dirty="0"/>
              <a:t>[lattice vibrations] are produced and they </a:t>
            </a:r>
            <a:r>
              <a:rPr lang="en-US" sz="3400" b="1" i="1" dirty="0"/>
              <a:t>heat</a:t>
            </a:r>
            <a:r>
              <a:rPr lang="en-US" sz="3400" dirty="0"/>
              <a:t> the crystal lattice (position of the atom). </a:t>
            </a:r>
            <a:r>
              <a:rPr lang="en-US" sz="3400" b="1" i="1" dirty="0"/>
              <a:t>These are the IV group element in the periodic table.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Compound Semiconductors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86400"/>
          </a:xfrm>
        </p:spPr>
        <p:txBody>
          <a:bodyPr/>
          <a:lstStyle/>
          <a:p>
            <a:pPr algn="just"/>
            <a:r>
              <a:rPr lang="en-US" dirty="0"/>
              <a:t>The Compound Semiconductor is a semiconductor compound composed of elements from </a:t>
            </a:r>
            <a:r>
              <a:rPr lang="en-US" b="1" i="1" dirty="0"/>
              <a:t>two or more different groups of the periodic table.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They also known as </a:t>
            </a:r>
            <a:r>
              <a:rPr lang="en-US" b="1" i="1" dirty="0"/>
              <a:t>direct band gap semiconductors.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i.e.,   III – V group, II – VI group and IV – VI group.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96000"/>
          </a:xfrm>
        </p:spPr>
        <p:txBody>
          <a:bodyPr/>
          <a:lstStyle/>
          <a:p>
            <a:pPr algn="just"/>
            <a:r>
              <a:rPr lang="en-US" dirty="0"/>
              <a:t>Here  the  recombination  electron  and  hole  takes  place  directly,  during recombination </a:t>
            </a:r>
            <a:r>
              <a:rPr lang="en-US" b="1" i="1" dirty="0"/>
              <a:t>photons</a:t>
            </a:r>
            <a:r>
              <a:rPr lang="en-US" dirty="0"/>
              <a:t> are emitted.</a:t>
            </a:r>
          </a:p>
          <a:p>
            <a:pPr algn="just"/>
            <a:r>
              <a:rPr lang="en-US" b="1" i="1" dirty="0"/>
              <a:t>Example : </a:t>
            </a:r>
            <a:r>
              <a:rPr lang="en-US" b="1" i="1" dirty="0" err="1"/>
              <a:t>GaAs</a:t>
            </a:r>
            <a:r>
              <a:rPr lang="en-US" b="1" i="1" dirty="0"/>
              <a:t>, </a:t>
            </a:r>
            <a:r>
              <a:rPr lang="en-US" b="1" i="1" dirty="0" err="1"/>
              <a:t>GaP</a:t>
            </a:r>
            <a:r>
              <a:rPr lang="en-US" b="1" i="1" dirty="0"/>
              <a:t>,</a:t>
            </a:r>
          </a:p>
          <a:p>
            <a:pPr algn="just"/>
            <a:endParaRPr lang="en-US" b="1" i="1" dirty="0"/>
          </a:p>
          <a:p>
            <a:pPr algn="just"/>
            <a:r>
              <a:rPr lang="en-US" dirty="0"/>
              <a:t>Based on the </a:t>
            </a:r>
            <a:r>
              <a:rPr lang="en-US" b="1" i="1" dirty="0"/>
              <a:t>type of impurity </a:t>
            </a:r>
            <a:r>
              <a:rPr lang="en-US" dirty="0"/>
              <a:t>they are classified into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</a:t>
            </a:r>
            <a:r>
              <a:rPr lang="en-US" b="1" i="1" dirty="0"/>
              <a:t>) N-type semiconductor</a:t>
            </a:r>
          </a:p>
          <a:p>
            <a:pPr algn="just"/>
            <a:r>
              <a:rPr lang="en-US" b="1" i="1" dirty="0"/>
              <a:t>ii) P-type semiconductor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N-type and P-type semiconductor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N-type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03859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It is donor type</a:t>
            </a:r>
          </a:p>
          <a:p>
            <a:pPr algn="just"/>
            <a:r>
              <a:rPr lang="en-US" sz="3200" dirty="0"/>
              <a:t>Impurity atom is pentavalent</a:t>
            </a:r>
          </a:p>
          <a:p>
            <a:pPr algn="just"/>
            <a:r>
              <a:rPr lang="en-US" sz="3200" dirty="0"/>
              <a:t>Donor level lies close to the bottom of the conduction band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P-type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886201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It is acceptor type</a:t>
            </a:r>
          </a:p>
          <a:p>
            <a:pPr algn="just"/>
            <a:r>
              <a:rPr lang="en-US" sz="3200" dirty="0"/>
              <a:t>Impurity atom is trivalent</a:t>
            </a:r>
          </a:p>
          <a:p>
            <a:pPr algn="just"/>
            <a:r>
              <a:rPr lang="en-US" sz="3200" dirty="0"/>
              <a:t>Acceptor level lies close to the top of the valence band.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Difference  between  Elemental   and  Compound Semiconductors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Elemental semiconductors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These are made from single element.(mixed) element.</a:t>
            </a:r>
          </a:p>
          <a:p>
            <a:pPr algn="just"/>
            <a:r>
              <a:rPr lang="en-US" dirty="0"/>
              <a:t>These are made from IV group and VI group elements.</a:t>
            </a:r>
          </a:p>
          <a:p>
            <a:pPr algn="just"/>
            <a:r>
              <a:rPr lang="en-US" dirty="0"/>
              <a:t>These are called as indirect band gap semiconductor (electron-hole recombination takes place through traps)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Compound semiconductors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These are made from compound.</a:t>
            </a:r>
          </a:p>
          <a:p>
            <a:pPr algn="just"/>
            <a:r>
              <a:rPr lang="en-US" dirty="0"/>
              <a:t>These are made from III and V [or] II and VI elements.</a:t>
            </a:r>
          </a:p>
          <a:p>
            <a:pPr algn="just"/>
            <a:r>
              <a:rPr lang="en-US" dirty="0"/>
              <a:t>These are called as direct band gap</a:t>
            </a:r>
          </a:p>
          <a:p>
            <a:pPr algn="just"/>
            <a:r>
              <a:rPr lang="en-US" dirty="0"/>
              <a:t>semiconductor (electron-hole recombination takes place directly)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381000"/>
            <a:ext cx="4191000" cy="5745163"/>
          </a:xfrm>
        </p:spPr>
        <p:txBody>
          <a:bodyPr/>
          <a:lstStyle/>
          <a:p>
            <a:pPr algn="just"/>
            <a:r>
              <a:rPr lang="en-US" dirty="0"/>
              <a:t>Heat is produced in the recombination.</a:t>
            </a:r>
          </a:p>
          <a:p>
            <a:pPr algn="just"/>
            <a:r>
              <a:rPr lang="en-US" dirty="0"/>
              <a:t>Life time of charge carriers is more due to indirect recombination.</a:t>
            </a:r>
          </a:p>
          <a:p>
            <a:pPr algn="just"/>
            <a:r>
              <a:rPr lang="en-US" dirty="0"/>
              <a:t>Current amplification is more.</a:t>
            </a:r>
          </a:p>
          <a:p>
            <a:pPr algn="just"/>
            <a:r>
              <a:rPr lang="en-US" dirty="0"/>
              <a:t>These are used for making diodes, transistor, etc.</a:t>
            </a:r>
          </a:p>
          <a:p>
            <a:pPr algn="just"/>
            <a:r>
              <a:rPr lang="en-US" dirty="0"/>
              <a:t>Example : </a:t>
            </a:r>
            <a:r>
              <a:rPr lang="en-US" dirty="0" err="1"/>
              <a:t>Ge</a:t>
            </a:r>
            <a:r>
              <a:rPr lang="en-US" dirty="0"/>
              <a:t>, 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343400" cy="5745163"/>
          </a:xfrm>
        </p:spPr>
        <p:txBody>
          <a:bodyPr/>
          <a:lstStyle/>
          <a:p>
            <a:pPr algn="just"/>
            <a:r>
              <a:rPr lang="en-US" dirty="0"/>
              <a:t>Photons are emitted during recombination.</a:t>
            </a:r>
          </a:p>
          <a:p>
            <a:pPr algn="just"/>
            <a:r>
              <a:rPr lang="en-US" dirty="0"/>
              <a:t>Life time of charge carriers is less due to direct recombination.</a:t>
            </a:r>
          </a:p>
          <a:p>
            <a:pPr algn="just"/>
            <a:r>
              <a:rPr lang="en-US" dirty="0"/>
              <a:t>Current amplification is less.</a:t>
            </a:r>
          </a:p>
          <a:p>
            <a:pPr algn="just"/>
            <a:r>
              <a:rPr lang="en-US" dirty="0"/>
              <a:t>These are used for making LED, laser diodes, etc.</a:t>
            </a:r>
          </a:p>
          <a:p>
            <a:pPr algn="just"/>
            <a:r>
              <a:rPr lang="en-US" dirty="0"/>
              <a:t>Example : </a:t>
            </a:r>
            <a:r>
              <a:rPr lang="en-US" dirty="0" err="1"/>
              <a:t>GaAs</a:t>
            </a:r>
            <a:r>
              <a:rPr lang="en-US" dirty="0"/>
              <a:t>, </a:t>
            </a:r>
            <a:r>
              <a:rPr lang="en-US" dirty="0" err="1"/>
              <a:t>GaP</a:t>
            </a:r>
            <a:r>
              <a:rPr lang="en-US" dirty="0"/>
              <a:t>, </a:t>
            </a:r>
            <a:r>
              <a:rPr lang="en-US" dirty="0" err="1"/>
              <a:t>CdS</a:t>
            </a:r>
            <a:r>
              <a:rPr lang="en-US" dirty="0"/>
              <a:t>, </a:t>
            </a:r>
            <a:r>
              <a:rPr lang="en-US" dirty="0" err="1"/>
              <a:t>MgO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EXTRINSIC  SEMICONDUCTOR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N-type Semiconductor (Donor impurity)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Semiconducting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i="1" dirty="0"/>
              <a:t> INTRODUCTION</a:t>
            </a:r>
          </a:p>
          <a:p>
            <a:pPr algn="just"/>
            <a:r>
              <a:rPr lang="en-US" sz="3600" dirty="0"/>
              <a:t>A semiconductor has </a:t>
            </a:r>
            <a:r>
              <a:rPr lang="en-US" sz="3600" b="1" dirty="0">
                <a:highlight>
                  <a:srgbClr val="FFFF00"/>
                </a:highlight>
              </a:rPr>
              <a:t>electrical conductivity </a:t>
            </a:r>
            <a:r>
              <a:rPr lang="en-US" sz="3600" dirty="0"/>
              <a:t>between that of a </a:t>
            </a:r>
            <a:r>
              <a:rPr lang="en-US" sz="3600" b="1" dirty="0">
                <a:highlight>
                  <a:srgbClr val="FFFF00"/>
                </a:highlight>
              </a:rPr>
              <a:t>conductor and an insulator.</a:t>
            </a:r>
          </a:p>
          <a:p>
            <a:pPr algn="just"/>
            <a:r>
              <a:rPr lang="en-US" sz="3600" dirty="0"/>
              <a:t> Semiconductors differ  from </a:t>
            </a:r>
            <a:r>
              <a:rPr lang="en-US" sz="3600" b="1" dirty="0"/>
              <a:t>metals</a:t>
            </a:r>
            <a:r>
              <a:rPr lang="en-US" sz="3600" dirty="0"/>
              <a:t>  in  their </a:t>
            </a:r>
            <a:r>
              <a:rPr lang="en-US" sz="3600" b="1" dirty="0">
                <a:highlight>
                  <a:srgbClr val="FFFF00"/>
                </a:highlight>
              </a:rPr>
              <a:t>characteristic property of decreasing electrical resistivity with increasing temperature. </a:t>
            </a:r>
          </a:p>
          <a:p>
            <a:pPr algn="just"/>
            <a:r>
              <a:rPr lang="en-US" sz="3600" dirty="0"/>
              <a:t>Semiconductors can also display properties of passing </a:t>
            </a:r>
            <a:r>
              <a:rPr lang="en-US" sz="3600" b="1" dirty="0"/>
              <a:t>current</a:t>
            </a:r>
            <a:r>
              <a:rPr lang="en-US" sz="3600" dirty="0"/>
              <a:t> more easily in </a:t>
            </a:r>
            <a:r>
              <a:rPr lang="en-US" sz="3600" b="1" dirty="0"/>
              <a:t>one direction </a:t>
            </a:r>
            <a:r>
              <a:rPr lang="en-US" sz="3600" dirty="0"/>
              <a:t>than the other, and </a:t>
            </a:r>
            <a:r>
              <a:rPr lang="en-US" sz="3600" b="1" dirty="0">
                <a:solidFill>
                  <a:srgbClr val="FF0000"/>
                </a:solidFill>
              </a:rPr>
              <a:t>sensitivity to light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09600"/>
            <a:ext cx="8353425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85800"/>
            <a:ext cx="8496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 – type Semiconductor (Acceptor Impurities)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610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457200"/>
            <a:ext cx="83248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Because the </a:t>
            </a:r>
            <a:r>
              <a:rPr lang="en-US" sz="3600" b="1" dirty="0"/>
              <a:t>conductive properties </a:t>
            </a:r>
            <a:r>
              <a:rPr lang="en-US" sz="3600" dirty="0"/>
              <a:t>of a semiconductor can be </a:t>
            </a:r>
            <a:r>
              <a:rPr lang="en-US" sz="3600" b="1" dirty="0">
                <a:highlight>
                  <a:srgbClr val="FFFF00"/>
                </a:highlight>
              </a:rPr>
              <a:t>modified</a:t>
            </a:r>
            <a:r>
              <a:rPr lang="en-US" sz="3600" dirty="0"/>
              <a:t> by </a:t>
            </a:r>
            <a:r>
              <a:rPr lang="en-US" sz="3600" b="1" dirty="0">
                <a:highlight>
                  <a:srgbClr val="FFFF00"/>
                </a:highlight>
              </a:rPr>
              <a:t>controlled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addition of impurities </a:t>
            </a:r>
            <a:r>
              <a:rPr lang="en-US" sz="3600" dirty="0"/>
              <a:t>or by the application of electrical fields or light. </a:t>
            </a:r>
          </a:p>
          <a:p>
            <a:pPr algn="just"/>
            <a:r>
              <a:rPr lang="en-US" sz="3600" dirty="0"/>
              <a:t>Semiconductors are very </a:t>
            </a:r>
            <a:r>
              <a:rPr lang="en-US" sz="3600" b="1" dirty="0">
                <a:solidFill>
                  <a:srgbClr val="FF0000"/>
                </a:solidFill>
              </a:rPr>
              <a:t>useful devices </a:t>
            </a:r>
            <a:r>
              <a:rPr lang="en-US" sz="3600" dirty="0"/>
              <a:t>for </a:t>
            </a:r>
            <a:r>
              <a:rPr lang="en-US" sz="3600" b="1" dirty="0">
                <a:highlight>
                  <a:srgbClr val="FFFF00"/>
                </a:highlight>
              </a:rPr>
              <a:t>amplification of signals, switching, and energy conversion. </a:t>
            </a:r>
          </a:p>
          <a:p>
            <a:pPr algn="just"/>
            <a:r>
              <a:rPr lang="en-US" sz="3600" dirty="0"/>
              <a:t>The comprehensive theory of semiconductors relies on the principles of </a:t>
            </a:r>
            <a:r>
              <a:rPr lang="en-US" sz="3600" b="1" dirty="0"/>
              <a:t>quantum physics </a:t>
            </a:r>
            <a:r>
              <a:rPr lang="en-US" sz="3600" dirty="0"/>
              <a:t>to explain the </a:t>
            </a:r>
            <a:r>
              <a:rPr lang="en-US" sz="3600" b="1" dirty="0"/>
              <a:t>motions of electrons through a lattice of atoms.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Current conduction </a:t>
            </a:r>
            <a:r>
              <a:rPr lang="en-US" sz="3600" dirty="0"/>
              <a:t>in a semiconductor occurs via </a:t>
            </a:r>
            <a:r>
              <a:rPr lang="en-US" sz="3600" b="1" dirty="0">
                <a:highlight>
                  <a:srgbClr val="FFFF00"/>
                </a:highlight>
              </a:rPr>
              <a:t>free electrons and holes</a:t>
            </a:r>
            <a:r>
              <a:rPr lang="en-US" sz="3600" dirty="0"/>
              <a:t>, collectively known as </a:t>
            </a:r>
            <a:r>
              <a:rPr lang="en-US" sz="3600" b="1" dirty="0">
                <a:highlight>
                  <a:srgbClr val="FFFF00"/>
                </a:highlight>
              </a:rPr>
              <a:t>charge carriers.</a:t>
            </a:r>
          </a:p>
          <a:p>
            <a:pPr algn="just"/>
            <a:r>
              <a:rPr lang="en-US" sz="3600" dirty="0"/>
              <a:t> Adding a small amount of </a:t>
            </a:r>
            <a:r>
              <a:rPr lang="en-US" sz="3600" b="1" dirty="0">
                <a:highlight>
                  <a:srgbClr val="FFFF00"/>
                </a:highlight>
              </a:rPr>
              <a:t>impurity</a:t>
            </a:r>
            <a:r>
              <a:rPr lang="en-US" sz="3600" dirty="0"/>
              <a:t> atoms greatly </a:t>
            </a:r>
            <a:r>
              <a:rPr lang="en-US" sz="3600" b="1" dirty="0"/>
              <a:t>increases</a:t>
            </a:r>
            <a:r>
              <a:rPr lang="en-US" sz="3600" dirty="0"/>
              <a:t> the number of </a:t>
            </a:r>
            <a:r>
              <a:rPr lang="en-US" sz="3600" b="1" dirty="0">
                <a:solidFill>
                  <a:srgbClr val="FF0000"/>
                </a:solidFill>
              </a:rPr>
              <a:t>charge carriers within it. </a:t>
            </a:r>
          </a:p>
          <a:p>
            <a:pPr algn="just"/>
            <a:r>
              <a:rPr lang="en-US" sz="3600" dirty="0"/>
              <a:t>When a </a:t>
            </a:r>
            <a:r>
              <a:rPr lang="en-US" sz="3600" b="1" dirty="0">
                <a:solidFill>
                  <a:srgbClr val="FF0000"/>
                </a:solidFill>
              </a:rPr>
              <a:t>doped semiconductor contains excess holes it is called “p-type</a:t>
            </a:r>
            <a:r>
              <a:rPr lang="en-US" sz="3600" dirty="0"/>
              <a:t>,” and when it contains </a:t>
            </a:r>
            <a:r>
              <a:rPr lang="en-US" sz="3600" b="1" dirty="0">
                <a:highlight>
                  <a:srgbClr val="FFFF00"/>
                </a:highlight>
              </a:rPr>
              <a:t>excess free electrons it is known as “n-type”.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2578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semiconductor material used in devices is doped under highly controlled conditions to precisely control the location and concentration of p- and n-type dopants. </a:t>
            </a:r>
          </a:p>
          <a:p>
            <a:pPr algn="just"/>
            <a:r>
              <a:rPr lang="en-US" sz="3600" dirty="0"/>
              <a:t>A </a:t>
            </a:r>
            <a:r>
              <a:rPr lang="en-US" sz="3600" b="1" dirty="0">
                <a:highlight>
                  <a:srgbClr val="FFFF00"/>
                </a:highlight>
              </a:rPr>
              <a:t>single semiconductor </a:t>
            </a:r>
            <a:r>
              <a:rPr lang="en-US" sz="3600" dirty="0"/>
              <a:t>crystal can have </a:t>
            </a:r>
            <a:r>
              <a:rPr lang="en-US" sz="3600" b="1" dirty="0">
                <a:solidFill>
                  <a:srgbClr val="FF0000"/>
                </a:solidFill>
              </a:rPr>
              <a:t>multiple p and n type regions</a:t>
            </a:r>
            <a:r>
              <a:rPr lang="en-US" sz="3600" dirty="0"/>
              <a:t>; the </a:t>
            </a:r>
            <a:r>
              <a:rPr lang="en-US" sz="3600" b="1" dirty="0"/>
              <a:t>p-n junctions </a:t>
            </a:r>
            <a:r>
              <a:rPr lang="en-US" sz="3600" dirty="0"/>
              <a:t>between these regions have many useful </a:t>
            </a:r>
            <a:r>
              <a:rPr lang="en-US" sz="3600" b="1" dirty="0"/>
              <a:t>electronic properties</a:t>
            </a:r>
            <a:r>
              <a:rPr lang="en-US" sz="3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400" dirty="0"/>
              <a:t>Semiconductors are the foundation of </a:t>
            </a:r>
            <a:r>
              <a:rPr lang="en-US" sz="3400" b="1" dirty="0">
                <a:highlight>
                  <a:srgbClr val="FFFF00"/>
                </a:highlight>
              </a:rPr>
              <a:t>modern electronics, including radio, computers, and telephones</a:t>
            </a:r>
            <a:r>
              <a:rPr lang="en-US" sz="3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3400" dirty="0"/>
              <a:t>Semiconductor-based electronic components include </a:t>
            </a:r>
            <a:r>
              <a:rPr lang="en-US" sz="3400" b="1" dirty="0">
                <a:solidFill>
                  <a:srgbClr val="FF0000"/>
                </a:solidFill>
              </a:rPr>
              <a:t>transistors, solar cells, many kinds of diodes</a:t>
            </a:r>
            <a:r>
              <a:rPr lang="en-US" sz="3400" dirty="0"/>
              <a:t> including the </a:t>
            </a:r>
            <a:r>
              <a:rPr lang="en-US" sz="3400" b="1" dirty="0">
                <a:highlight>
                  <a:srgbClr val="FFFF00"/>
                </a:highlight>
              </a:rPr>
              <a:t>light-emitting diode (LED), </a:t>
            </a:r>
            <a:r>
              <a:rPr lang="en-US" sz="3400" dirty="0"/>
              <a:t>the </a:t>
            </a:r>
            <a:r>
              <a:rPr lang="en-US" sz="3400" b="1" dirty="0"/>
              <a:t>silicon controlled rectifier, photo-diodes, digital analog integrated circuits</a:t>
            </a:r>
            <a:r>
              <a:rPr lang="en-US" sz="3400" dirty="0"/>
              <a:t>.</a:t>
            </a:r>
          </a:p>
          <a:p>
            <a:pPr algn="just">
              <a:lnSpc>
                <a:spcPct val="150000"/>
              </a:lnSpc>
              <a:buNone/>
            </a:pPr>
            <a:endParaRPr lang="en-US" sz="3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b="1" dirty="0">
                <a:highlight>
                  <a:srgbClr val="FFFF00"/>
                </a:highlight>
              </a:rPr>
              <a:t>Increasing understanding of semiconductor materials and fabrication processes </a:t>
            </a:r>
            <a:r>
              <a:rPr lang="en-US" dirty="0"/>
              <a:t>has made possible </a:t>
            </a:r>
            <a:r>
              <a:rPr lang="en-US" b="1" dirty="0">
                <a:solidFill>
                  <a:srgbClr val="FF0000"/>
                </a:solidFill>
              </a:rPr>
              <a:t>continuing increases in the complexity and speed of semiconductor </a:t>
            </a:r>
            <a:r>
              <a:rPr lang="en-US" dirty="0"/>
              <a:t>devices, an effect known as </a:t>
            </a:r>
            <a:r>
              <a:rPr lang="en-US" b="1" dirty="0">
                <a:highlight>
                  <a:srgbClr val="FFFF00"/>
                </a:highlight>
              </a:rPr>
              <a:t>Moore’s Law.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1" spc="-5" dirty="0">
                <a:solidFill>
                  <a:srgbClr val="54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transistors incorporated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b="1" i="1" spc="-7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will</a:t>
            </a:r>
            <a:r>
              <a:rPr lang="en-US" b="1" i="1"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</a:t>
            </a:r>
            <a:r>
              <a:rPr lang="en-US" b="1" i="1" spc="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b="1" i="1" spc="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months.” </a:t>
            </a:r>
            <a:r>
              <a:rPr lang="en-US" dirty="0"/>
              <a:t>known as </a:t>
            </a:r>
            <a:r>
              <a:rPr lang="en-US" b="1" dirty="0">
                <a:highlight>
                  <a:srgbClr val="FFFF00"/>
                </a:highlight>
              </a:rPr>
              <a:t>Moore’s Law.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i="1" dirty="0"/>
              <a:t>Properties of semiconductor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resistivity</a:t>
            </a:r>
            <a:r>
              <a:rPr lang="en-US" dirty="0"/>
              <a:t> of semiconductors lies between a </a:t>
            </a:r>
            <a:r>
              <a:rPr lang="en-US" b="1" dirty="0">
                <a:solidFill>
                  <a:srgbClr val="FF0000"/>
                </a:solidFill>
              </a:rPr>
              <a:t>conductor and an Insulator. </a:t>
            </a:r>
          </a:p>
          <a:p>
            <a:pPr>
              <a:buNone/>
            </a:pPr>
            <a:r>
              <a:rPr lang="en-US" dirty="0"/>
              <a:t>       (It various from 10</a:t>
            </a:r>
            <a:r>
              <a:rPr lang="en-US" baseline="30000" dirty="0"/>
              <a:t>–4 </a:t>
            </a:r>
            <a:r>
              <a:rPr lang="en-US" dirty="0"/>
              <a:t>to 0.5 </a:t>
            </a:r>
            <a:r>
              <a:rPr lang="el-GR" dirty="0"/>
              <a:t>Ω</a:t>
            </a:r>
            <a:r>
              <a:rPr lang="en-US" dirty="0"/>
              <a:t>m).</a:t>
            </a:r>
          </a:p>
          <a:p>
            <a:r>
              <a:rPr lang="en-US" dirty="0"/>
              <a:t>At 0 K it behave as </a:t>
            </a:r>
            <a:r>
              <a:rPr lang="en-US" b="1" dirty="0">
                <a:highlight>
                  <a:srgbClr val="FFFF00"/>
                </a:highlight>
              </a:rPr>
              <a:t>insulator.</a:t>
            </a:r>
          </a:p>
          <a:p>
            <a:pPr algn="just"/>
            <a:r>
              <a:rPr lang="en-US" dirty="0"/>
              <a:t>They have </a:t>
            </a:r>
            <a:r>
              <a:rPr lang="en-US" b="1" dirty="0">
                <a:highlight>
                  <a:srgbClr val="FFFF00"/>
                </a:highlight>
              </a:rPr>
              <a:t>negative  temperature Coefficient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resistance</a:t>
            </a:r>
            <a:r>
              <a:rPr lang="en-US" dirty="0"/>
              <a:t>. </a:t>
            </a:r>
            <a:r>
              <a:rPr lang="en-US" b="1" dirty="0">
                <a:highlight>
                  <a:srgbClr val="FFFF00"/>
                </a:highlight>
              </a:rPr>
              <a:t>When  the temperature is increased </a:t>
            </a:r>
            <a:r>
              <a:rPr lang="en-US" dirty="0"/>
              <a:t>large number of charge carriers are produced due to breaking of covalent bonds and hence these electrons move freely and gives </a:t>
            </a:r>
            <a:r>
              <a:rPr lang="en-US" b="1" dirty="0">
                <a:solidFill>
                  <a:srgbClr val="FF0000"/>
                </a:solidFill>
              </a:rPr>
              <a:t>rise to conductivity</a:t>
            </a:r>
            <a:r>
              <a:rPr lang="en-US" dirty="0"/>
              <a:t>)</a:t>
            </a:r>
          </a:p>
          <a:p>
            <a:r>
              <a:rPr lang="en-US" dirty="0"/>
              <a:t>In semiconductors</a:t>
            </a:r>
            <a:r>
              <a:rPr lang="en-US" b="1" dirty="0">
                <a:solidFill>
                  <a:srgbClr val="FF0000"/>
                </a:solidFill>
              </a:rPr>
              <a:t>, both electrons and holes are charge carriers.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7630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If we increase the </a:t>
            </a:r>
            <a:r>
              <a:rPr lang="en-US" b="1" dirty="0">
                <a:highlight>
                  <a:srgbClr val="FFFF00"/>
                </a:highlight>
              </a:rPr>
              <a:t>temperature of semiconductor, its electrical conductivity also increases.</a:t>
            </a:r>
          </a:p>
          <a:p>
            <a:pPr algn="just"/>
            <a:r>
              <a:rPr lang="en-US" dirty="0"/>
              <a:t>They have an </a:t>
            </a:r>
            <a:r>
              <a:rPr lang="en-US" b="1" dirty="0"/>
              <a:t>empty conduction band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almost filled valence band 0 K.</a:t>
            </a:r>
          </a:p>
          <a:p>
            <a:pPr algn="just"/>
            <a:r>
              <a:rPr lang="en-US" dirty="0"/>
              <a:t>They are formed by a </a:t>
            </a:r>
            <a:r>
              <a:rPr lang="en-US" b="1" dirty="0"/>
              <a:t>covalent bonds.</a:t>
            </a:r>
          </a:p>
          <a:p>
            <a:pPr algn="just"/>
            <a:r>
              <a:rPr lang="en-US" dirty="0"/>
              <a:t>They have </a:t>
            </a:r>
            <a:r>
              <a:rPr lang="en-US" b="1" dirty="0">
                <a:highlight>
                  <a:srgbClr val="FFFF00"/>
                </a:highlight>
              </a:rPr>
              <a:t>small energy gap (or) band gap.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5757</TotalTime>
  <Words>1030</Words>
  <Application>Microsoft Office PowerPoint</Application>
  <PresentationFormat>On-screen Show (4:3)</PresentationFormat>
  <Paragraphs>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1_Office Theme</vt:lpstr>
      <vt:lpstr> SRI KRISHNA COLLEGE OF ENGINEERING AND TECHNOLOGY  (AN AUTONOMOUS INSTITUTION | AFFILIATED TO ANNA UNIVERSITY | ACCREDITED BY NAAC  WITH “A” GRADE) ACCREDITED BY NBA(CSE, IT, ECE, EEE, MECH, MCT &amp; CIVIL) KUNIAMUTHUR, COIMBATORE, TAMILNADU, INDIA      </vt:lpstr>
      <vt:lpstr>Semiconducting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semiconductor</vt:lpstr>
      <vt:lpstr>PowerPoint Presentation</vt:lpstr>
      <vt:lpstr>CLASSIFICATION OF SEMICONDUCTORS</vt:lpstr>
      <vt:lpstr>Intrinsic semiconductors</vt:lpstr>
      <vt:lpstr>PowerPoint Presentation</vt:lpstr>
      <vt:lpstr>Compound Semiconductors</vt:lpstr>
      <vt:lpstr>PowerPoint Presentation</vt:lpstr>
      <vt:lpstr>Difference between N-type and P-type semiconductor</vt:lpstr>
      <vt:lpstr>Difference  between  Elemental   and  Compound Semiconductors</vt:lpstr>
      <vt:lpstr>PowerPoint Presentation</vt:lpstr>
      <vt:lpstr>EXTRINSIC  SEMICONDUCTOR</vt:lpstr>
      <vt:lpstr>N-type Semiconductor (Donor impurity)</vt:lpstr>
      <vt:lpstr>PowerPoint Presentation</vt:lpstr>
      <vt:lpstr>PowerPoint Presentation</vt:lpstr>
      <vt:lpstr>P – type Semiconductor (Acceptor Impurities)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COLLEGE OF ENGINEERING AND TECHNOLOGY Kuniamuthur, Coimbatore Tamilnadu, India An Autonomous Institution | Affiliated To Anna University |Accredited by NAAC  with “A” grade</dc:title>
  <dc:creator>pradeep jithesh</dc:creator>
  <cp:lastModifiedBy>Pradeep I</cp:lastModifiedBy>
  <cp:revision>389</cp:revision>
  <dcterms:created xsi:type="dcterms:W3CDTF">2006-08-16T00:00:00Z</dcterms:created>
  <dcterms:modified xsi:type="dcterms:W3CDTF">2023-12-21T07:33:16Z</dcterms:modified>
</cp:coreProperties>
</file>