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368" r:id="rId3"/>
    <p:sldId id="369" r:id="rId4"/>
    <p:sldId id="370"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raooty" initials="D" lastIdx="1" clrIdx="0">
    <p:extLst>
      <p:ext uri="{19B8F6BF-5375-455C-9EA6-DF929625EA0E}">
        <p15:presenceInfo xmlns:p15="http://schemas.microsoft.com/office/powerpoint/2012/main" userId="Deepraoo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64" d="100"/>
          <a:sy n="64" d="100"/>
        </p:scale>
        <p:origin x="150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3T22:21:31.173" idx="1">
    <p:pos x="4714" y="2162"/>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FAF5A2-A799-4D8E-99B9-11D7E3B62C6F}" type="datetimeFigureOut">
              <a:rPr lang="en-US" smtClean="0"/>
              <a:pPr/>
              <a:t>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9F7EF-838F-4C2B-82BD-0136F4F9B2CD}" type="slidenum">
              <a:rPr lang="en-US" smtClean="0"/>
              <a:pPr/>
              <a:t>‹#›</a:t>
            </a:fld>
            <a:endParaRPr lang="en-US"/>
          </a:p>
        </p:txBody>
      </p:sp>
    </p:spTree>
    <p:extLst>
      <p:ext uri="{BB962C8B-B14F-4D97-AF65-F5344CB8AC3E}">
        <p14:creationId xmlns:p14="http://schemas.microsoft.com/office/powerpoint/2010/main" val="1213146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035E78-93EE-4908-A51B-80AF889414E8}" type="datetimeFigureOut">
              <a:rPr lang="en-US" smtClean="0"/>
              <a:pPr/>
              <a:t>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87070F-9C47-4600-A2A7-50FDD102B91B}" type="slidenum">
              <a:rPr lang="en-US" smtClean="0"/>
              <a:pPr/>
              <a:t>‹#›</a:t>
            </a:fld>
            <a:endParaRPr lang="en-US"/>
          </a:p>
        </p:txBody>
      </p:sp>
    </p:spTree>
    <p:extLst>
      <p:ext uri="{BB962C8B-B14F-4D97-AF65-F5344CB8AC3E}">
        <p14:creationId xmlns:p14="http://schemas.microsoft.com/office/powerpoint/2010/main" val="27305146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87070F-9C47-4600-A2A7-50FDD102B91B}" type="slidenum">
              <a:rPr lang="en-US" smtClean="0"/>
              <a:pPr/>
              <a:t>1</a:t>
            </a:fld>
            <a:endParaRPr lang="en-US"/>
          </a:p>
        </p:txBody>
      </p:sp>
    </p:spTree>
    <p:extLst>
      <p:ext uri="{BB962C8B-B14F-4D97-AF65-F5344CB8AC3E}">
        <p14:creationId xmlns:p14="http://schemas.microsoft.com/office/powerpoint/2010/main" val="4125060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613385-80E3-4832-BADB-A7FAE02FF2FE}" type="datetime1">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D90FC-B0E9-4EA2-ABC4-8EBC0A85F8C4}" type="datetime1">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F74715-D91B-4E4B-AA9F-9680BCF0FE15}" type="datetime1">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DB4E92-3E4D-42AA-83E6-E3B809B86243}" type="datetime1">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194B9-2902-47D1-AF81-D90C051B48EA}" type="datetime1">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A9FF63-3F47-4609-AFB8-7BD107A5AE70}" type="datetime1">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FEF794-A499-40F3-B4A2-01CAA2F7A6F6}" type="datetime1">
              <a:rPr lang="en-US" smtClean="0"/>
              <a:pPr/>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F15B3A-2181-4CA7-BE94-DAFBC74F43D4}" type="datetime1">
              <a:rPr lang="en-US" smtClean="0"/>
              <a:pPr/>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2C6F2-C4E8-4307-A54B-2A9998392C37}" type="datetime1">
              <a:rPr lang="en-US" smtClean="0"/>
              <a:pPr/>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11B765-DA6D-4626-AE7A-B9B8ADF4B6BE}" type="datetime1">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C10D1-1FCA-4A3F-BE44-DFF12967D898}" type="datetime1">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DEC0D-1E86-4768-9B38-7232575636A7}" type="datetime1">
              <a:rPr lang="en-US" smtClean="0"/>
              <a:pPr/>
              <a:t>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144000" cy="381000"/>
          </a:xfrm>
        </p:spPr>
        <p:txBody>
          <a:bodyPr>
            <a:normAutofit fontScale="90000"/>
          </a:bodyPr>
          <a:lstStyle/>
          <a:p>
            <a:br>
              <a:rPr lang="en-US" b="1" dirty="0"/>
            </a:br>
            <a:r>
              <a:rPr lang="en-US" sz="2000" b="1" dirty="0">
                <a:solidFill>
                  <a:srgbClr val="00B0F0"/>
                </a:solidFill>
                <a:latin typeface="Arial" pitchFamily="34" charset="0"/>
                <a:cs typeface="Arial" pitchFamily="34" charset="0"/>
              </a:rPr>
              <a:t>SRI KRISHNA COLLEGE OF ENGINEERING AND TECHNOLOGY</a:t>
            </a:r>
            <a:br>
              <a:rPr lang="en-US" sz="2400" b="1" dirty="0">
                <a:solidFill>
                  <a:srgbClr val="00B0F0"/>
                </a:solidFill>
              </a:rPr>
            </a:br>
            <a:r>
              <a:rPr lang="en-US" sz="2400" b="1" dirty="0">
                <a:solidFill>
                  <a:srgbClr val="00B0F0"/>
                </a:solidFill>
                <a:latin typeface="Arial" pitchFamily="34" charset="0"/>
                <a:cs typeface="Arial" pitchFamily="34" charset="0"/>
              </a:rPr>
              <a:t> </a:t>
            </a:r>
            <a:r>
              <a:rPr lang="en-US" sz="1100" dirty="0">
                <a:latin typeface="Arial" pitchFamily="34" charset="0"/>
                <a:cs typeface="Arial" pitchFamily="34" charset="0"/>
              </a:rPr>
              <a:t>(</a:t>
            </a:r>
            <a:r>
              <a:rPr lang="en-US" sz="1100" b="1" dirty="0">
                <a:latin typeface="Arial" pitchFamily="34" charset="0"/>
                <a:cs typeface="Arial" pitchFamily="34" charset="0"/>
              </a:rPr>
              <a:t>AN AUTONOMOUS INSTITUTION | AFFILIATED TO ANNA UNIVERSITY | ACCREDITED BY NAAC  WITH “A” GRADE)</a:t>
            </a:r>
            <a:br>
              <a:rPr lang="en-US" sz="1100" b="1" dirty="0">
                <a:latin typeface="Arial" pitchFamily="34" charset="0"/>
                <a:cs typeface="Arial" pitchFamily="34" charset="0"/>
              </a:rPr>
            </a:br>
            <a:r>
              <a:rPr lang="en-US" sz="1100" b="1" dirty="0">
                <a:latin typeface="Arial" pitchFamily="34" charset="0"/>
                <a:cs typeface="Arial" pitchFamily="34" charset="0"/>
              </a:rPr>
              <a:t>ACCREDITED BY NBA(CSE, IT, ECE, EEE, MECH, MCT &amp; CIVIL)</a:t>
            </a:r>
            <a:br>
              <a:rPr lang="en-US" sz="1100" b="1" dirty="0">
                <a:latin typeface="Arial" pitchFamily="34" charset="0"/>
                <a:cs typeface="Arial" pitchFamily="34" charset="0"/>
              </a:rPr>
            </a:br>
            <a:r>
              <a:rPr lang="en-US" sz="1100" b="1" dirty="0">
                <a:latin typeface="Arial" pitchFamily="34" charset="0"/>
                <a:cs typeface="Arial" pitchFamily="34" charset="0"/>
              </a:rPr>
              <a:t>KUNIAMUTHUR, COIMBATORE, TAMILNADU, INDIA </a:t>
            </a:r>
            <a:br>
              <a:rPr lang="en-US" sz="1100" b="1" dirty="0">
                <a:latin typeface="Times New Roman" pitchFamily="18" charset="0"/>
                <a:cs typeface="Times New Roman" pitchFamily="18" charset="0"/>
              </a:rPr>
            </a:br>
            <a:r>
              <a:rPr lang="en-US" b="1" dirty="0">
                <a:latin typeface="Times New Roman" pitchFamily="18" charset="0"/>
                <a:cs typeface="Times New Roman" pitchFamily="18" charset="0"/>
              </a:rPr>
              <a:t> </a:t>
            </a:r>
            <a:br>
              <a:rPr lang="en-US" b="1" dirty="0"/>
            </a:br>
            <a:r>
              <a:rPr lang="en-US" b="1" dirty="0"/>
              <a:t> </a:t>
            </a:r>
            <a:br>
              <a:rPr lang="en-US" b="1" dirty="0"/>
            </a:br>
            <a:endParaRPr lang="en-US" b="1" dirty="0"/>
          </a:p>
        </p:txBody>
      </p:sp>
      <p:sp>
        <p:nvSpPr>
          <p:cNvPr id="3" name="Subtitle 2"/>
          <p:cNvSpPr>
            <a:spLocks noGrp="1"/>
          </p:cNvSpPr>
          <p:nvPr>
            <p:ph type="subTitle" idx="1"/>
          </p:nvPr>
        </p:nvSpPr>
        <p:spPr>
          <a:xfrm>
            <a:off x="152400" y="1447800"/>
            <a:ext cx="8610600" cy="5105400"/>
          </a:xfrm>
        </p:spPr>
        <p:txBody>
          <a:bodyPr>
            <a:normAutofit/>
          </a:bodyPr>
          <a:lstStyle/>
          <a:p>
            <a:pPr>
              <a:lnSpc>
                <a:spcPct val="150000"/>
              </a:lnSpc>
            </a:pPr>
            <a:r>
              <a:rPr lang="en-US" sz="2200" b="1" dirty="0">
                <a:solidFill>
                  <a:srgbClr val="FF0000"/>
                </a:solidFill>
                <a:latin typeface="Arial" pitchFamily="34" charset="0"/>
                <a:cs typeface="Arial" pitchFamily="34" charset="0"/>
              </a:rPr>
              <a:t>SKCET STUDY MATERIAL</a:t>
            </a:r>
            <a:r>
              <a:rPr lang="en-US" sz="2200" b="1" dirty="0">
                <a:solidFill>
                  <a:schemeClr val="tx1"/>
                </a:solidFill>
                <a:latin typeface="Arial" pitchFamily="34" charset="0"/>
                <a:cs typeface="Arial" pitchFamily="34" charset="0"/>
              </a:rPr>
              <a:t>    </a:t>
            </a:r>
          </a:p>
          <a:p>
            <a:pPr algn="l">
              <a:lnSpc>
                <a:spcPct val="200000"/>
              </a:lnSpc>
            </a:pPr>
            <a:r>
              <a:rPr lang="en-US" sz="2200" b="1" dirty="0">
                <a:solidFill>
                  <a:schemeClr val="tx1"/>
                </a:solidFill>
                <a:latin typeface="Times New Roman" pitchFamily="18" charset="0"/>
                <a:cs typeface="Times New Roman" pitchFamily="18" charset="0"/>
              </a:rPr>
              <a:t> 	</a:t>
            </a:r>
            <a:r>
              <a:rPr lang="en-US" sz="1800" b="1" dirty="0">
                <a:solidFill>
                  <a:schemeClr val="tx1"/>
                </a:solidFill>
                <a:latin typeface="Arial" pitchFamily="34" charset="0"/>
                <a:cs typeface="Arial" pitchFamily="34" charset="0"/>
              </a:rPr>
              <a:t>Subject  Name    :</a:t>
            </a:r>
            <a:r>
              <a:rPr lang="en-US" sz="1800" b="1" dirty="0">
                <a:latin typeface="Arial" pitchFamily="34" charset="0"/>
                <a:cs typeface="Arial" pitchFamily="34" charset="0"/>
              </a:rPr>
              <a:t> </a:t>
            </a:r>
            <a:r>
              <a:rPr lang="en-US" sz="1800" b="1" dirty="0">
                <a:solidFill>
                  <a:schemeClr val="tx1"/>
                </a:solidFill>
                <a:latin typeface="Arial" pitchFamily="34" charset="0"/>
                <a:cs typeface="Arial" pitchFamily="34" charset="0"/>
              </a:rPr>
              <a:t>ENGINEERING PHYSICS  - 23PHI101</a:t>
            </a:r>
          </a:p>
          <a:p>
            <a:pPr algn="l">
              <a:lnSpc>
                <a:spcPct val="200000"/>
              </a:lnSpc>
            </a:pPr>
            <a:r>
              <a:rPr lang="en-US" sz="1800" b="1" dirty="0">
                <a:solidFill>
                  <a:schemeClr val="tx1"/>
                </a:solidFill>
                <a:latin typeface="Arial" pitchFamily="34" charset="0"/>
                <a:cs typeface="Arial" pitchFamily="34" charset="0"/>
              </a:rPr>
              <a:t>  	Module 		</a:t>
            </a:r>
            <a:r>
              <a:rPr lang="en-US" sz="2100" b="1" dirty="0">
                <a:solidFill>
                  <a:schemeClr val="tx1"/>
                </a:solidFill>
                <a:latin typeface="Arial" pitchFamily="34" charset="0"/>
                <a:cs typeface="Arial" pitchFamily="34" charset="0"/>
              </a:rPr>
              <a:t>: </a:t>
            </a:r>
            <a:r>
              <a:rPr lang="en-US" sz="1800" b="1" dirty="0">
                <a:solidFill>
                  <a:schemeClr val="tx1"/>
                </a:solidFill>
                <a:latin typeface="Arial" pitchFamily="34" charset="0"/>
                <a:cs typeface="Arial" pitchFamily="34" charset="0"/>
              </a:rPr>
              <a:t>III – SEMICONDUCTORS </a:t>
            </a:r>
            <a:endParaRPr lang="en-IN" sz="1800" b="1" dirty="0">
              <a:solidFill>
                <a:schemeClr val="tx1"/>
              </a:solidFill>
              <a:latin typeface="Arial" pitchFamily="34" charset="0"/>
              <a:cs typeface="Arial" pitchFamily="34" charset="0"/>
            </a:endParaRPr>
          </a:p>
          <a:p>
            <a:pPr algn="l">
              <a:lnSpc>
                <a:spcPct val="200000"/>
              </a:lnSpc>
            </a:pPr>
            <a:r>
              <a:rPr lang="en-IN" sz="1800" b="1" dirty="0">
                <a:solidFill>
                  <a:schemeClr val="tx1"/>
                </a:solidFill>
                <a:latin typeface="Arial" pitchFamily="34" charset="0"/>
                <a:cs typeface="Arial" pitchFamily="34" charset="0"/>
              </a:rPr>
              <a:t>	TOPIC		:  </a:t>
            </a:r>
            <a:r>
              <a:rPr lang="en-IN" sz="1800" b="1" dirty="0">
                <a:solidFill>
                  <a:srgbClr val="00B0F0"/>
                </a:solidFill>
                <a:latin typeface="Arial" pitchFamily="34" charset="0"/>
                <a:cs typeface="Arial" pitchFamily="34" charset="0"/>
              </a:rPr>
              <a:t>BJT – BIPOLAR JUNCTIONTRANSISTOR</a:t>
            </a:r>
          </a:p>
          <a:p>
            <a:pPr algn="l">
              <a:lnSpc>
                <a:spcPct val="200000"/>
              </a:lnSpc>
            </a:pPr>
            <a:r>
              <a:rPr lang="en-IN" sz="1800" b="1" dirty="0">
                <a:solidFill>
                  <a:schemeClr val="tx1"/>
                </a:solidFill>
                <a:latin typeface="Arial" pitchFamily="34" charset="0"/>
                <a:cs typeface="Arial" pitchFamily="34" charset="0"/>
              </a:rPr>
              <a:t>	BRANCH	:  M.TECH CSE</a:t>
            </a:r>
          </a:p>
          <a:p>
            <a:pPr algn="l">
              <a:lnSpc>
                <a:spcPct val="200000"/>
              </a:lnSpc>
            </a:pPr>
            <a:endParaRPr lang="en-IN" sz="1800" b="1" dirty="0">
              <a:solidFill>
                <a:schemeClr val="tx1"/>
              </a:solidFill>
              <a:latin typeface="Arial" pitchFamily="34" charset="0"/>
              <a:cs typeface="Arial" pitchFamily="34" charset="0"/>
            </a:endParaRPr>
          </a:p>
          <a:p>
            <a:pPr algn="l"/>
            <a:r>
              <a:rPr lang="en-IN" sz="1800" b="1" dirty="0">
                <a:solidFill>
                  <a:schemeClr val="tx1"/>
                </a:solidFill>
                <a:latin typeface="Arial" pitchFamily="34" charset="0"/>
                <a:cs typeface="Arial" pitchFamily="34" charset="0"/>
              </a:rPr>
              <a:t>Dr. I. Pradeep </a:t>
            </a:r>
          </a:p>
          <a:p>
            <a:pPr algn="l"/>
            <a:r>
              <a:rPr lang="en-IN" sz="1800" b="1" dirty="0">
                <a:solidFill>
                  <a:schemeClr val="tx1"/>
                </a:solidFill>
                <a:latin typeface="Arial" pitchFamily="34" charset="0"/>
                <a:cs typeface="Arial" pitchFamily="34" charset="0"/>
              </a:rPr>
              <a:t>Associate Professors in Physics</a:t>
            </a:r>
          </a:p>
          <a:p>
            <a:pPr algn="l"/>
            <a:r>
              <a:rPr lang="en-IN" sz="1800" b="1" dirty="0">
                <a:solidFill>
                  <a:schemeClr val="tx1"/>
                </a:solidFill>
                <a:latin typeface="Arial" pitchFamily="34" charset="0"/>
                <a:cs typeface="Arial" pitchFamily="34" charset="0"/>
              </a:rPr>
              <a:t>Department of Science and Humanities</a:t>
            </a:r>
            <a:endParaRPr lang="en-US" sz="1800" dirty="0">
              <a:solidFill>
                <a:schemeClr val="tx1"/>
              </a:solidFill>
              <a:latin typeface="Arial" pitchFamily="34" charset="0"/>
              <a:cs typeface="Arial" pitchFamily="34" charset="0"/>
            </a:endParaRPr>
          </a:p>
          <a:p>
            <a:pPr>
              <a:lnSpc>
                <a:spcPct val="150000"/>
              </a:lnSpc>
            </a:pPr>
            <a:endParaRPr lang="en-US" sz="2200" b="1" dirty="0">
              <a:solidFill>
                <a:schemeClr val="tx1"/>
              </a:solidFill>
              <a:latin typeface="Times New Roman" pitchFamily="18" charset="0"/>
              <a:cs typeface="Times New Roman" pitchFamily="18" charset="0"/>
            </a:endParaRPr>
          </a:p>
        </p:txBody>
      </p:sp>
      <p:pic>
        <p:nvPicPr>
          <p:cNvPr id="7" name="Picture" descr="ins.logo.JPG"/>
          <p:cNvPicPr/>
          <p:nvPr/>
        </p:nvPicPr>
        <p:blipFill>
          <a:blip r:embed="rId3" cstate="print"/>
          <a:srcRect/>
          <a:stretch>
            <a:fillRect/>
          </a:stretch>
        </p:blipFill>
        <p:spPr bwMode="auto">
          <a:xfrm>
            <a:off x="152400" y="304800"/>
            <a:ext cx="762000" cy="838200"/>
          </a:xfrm>
          <a:prstGeom prst="rect">
            <a:avLst/>
          </a:prstGeom>
          <a:noFill/>
          <a:ln w="9525">
            <a:noFill/>
            <a:miter lim="800000"/>
            <a:headEnd/>
            <a:tailEnd/>
          </a:ln>
        </p:spPr>
      </p:pic>
      <p:pic>
        <p:nvPicPr>
          <p:cNvPr id="6" name="Picture 5" descr="colleg logo_05"/>
          <p:cNvPicPr/>
          <p:nvPr/>
        </p:nvPicPr>
        <p:blipFill>
          <a:blip r:embed="rId4" cstate="print"/>
          <a:srcRect/>
          <a:stretch>
            <a:fillRect/>
          </a:stretch>
        </p:blipFill>
        <p:spPr bwMode="auto">
          <a:xfrm>
            <a:off x="8326755" y="228600"/>
            <a:ext cx="741045" cy="9048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1838C3-2B10-51FE-0065-3DBE20CC28F3}"/>
              </a:ext>
            </a:extLst>
          </p:cNvPr>
          <p:cNvSpPr txBox="1"/>
          <p:nvPr/>
        </p:nvSpPr>
        <p:spPr>
          <a:xfrm>
            <a:off x="228600" y="522871"/>
            <a:ext cx="8610600" cy="5573129"/>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2400" b="0" i="0" dirty="0">
                <a:solidFill>
                  <a:srgbClr val="000000"/>
                </a:solidFill>
                <a:effectLst/>
                <a:latin typeface="Times New Roman" panose="02020603050405020304" pitchFamily="18" charset="0"/>
              </a:rPr>
              <a:t>Fig.2.2 shows the biasing for the NPN transistors in the active region. </a:t>
            </a:r>
          </a:p>
          <a:p>
            <a:pPr marL="457200" indent="-457200" algn="just">
              <a:lnSpc>
                <a:spcPct val="150000"/>
              </a:lnSpc>
              <a:buFont typeface="Wingdings" panose="05000000000000000000" pitchFamily="2" charset="2"/>
              <a:buChar char="q"/>
            </a:pPr>
            <a:r>
              <a:rPr lang="en-US" sz="2400" b="0" i="0" dirty="0">
                <a:solidFill>
                  <a:srgbClr val="000000"/>
                </a:solidFill>
                <a:effectLst/>
                <a:latin typeface="Times New Roman" panose="02020603050405020304" pitchFamily="18" charset="0"/>
              </a:rPr>
              <a:t>External power supply is connected in such a way that </a:t>
            </a:r>
            <a:r>
              <a:rPr lang="en-US" sz="2400" b="1" i="0" dirty="0">
                <a:solidFill>
                  <a:srgbClr val="000000"/>
                </a:solidFill>
                <a:effectLst/>
                <a:highlight>
                  <a:srgbClr val="FFFF00"/>
                </a:highlight>
                <a:latin typeface="Times New Roman" panose="02020603050405020304" pitchFamily="18" charset="0"/>
              </a:rPr>
              <a:t>JBE is made forward biased and JCB is reverse biased. </a:t>
            </a:r>
          </a:p>
          <a:p>
            <a:pPr marL="457200" indent="-457200" algn="just">
              <a:lnSpc>
                <a:spcPct val="150000"/>
              </a:lnSpc>
              <a:buFont typeface="Wingdings" panose="05000000000000000000" pitchFamily="2" charset="2"/>
              <a:buChar char="q"/>
            </a:pPr>
            <a:r>
              <a:rPr lang="en-US" sz="2400" b="0" i="0" dirty="0">
                <a:solidFill>
                  <a:srgbClr val="000000"/>
                </a:solidFill>
                <a:effectLst/>
                <a:latin typeface="Times New Roman" panose="02020603050405020304" pitchFamily="18" charset="0"/>
              </a:rPr>
              <a:t>Figure also indicates the </a:t>
            </a:r>
            <a:r>
              <a:rPr lang="en-US" sz="2400" b="1" i="0" dirty="0">
                <a:solidFill>
                  <a:srgbClr val="0070C0"/>
                </a:solidFill>
                <a:effectLst/>
                <a:latin typeface="Times New Roman" panose="02020603050405020304" pitchFamily="18" charset="0"/>
              </a:rPr>
              <a:t>conventional flow of currents IB,,IC and IE.</a:t>
            </a:r>
            <a:r>
              <a:rPr lang="en-US" sz="2400" b="0" i="0" dirty="0">
                <a:solidFill>
                  <a:srgbClr val="000000"/>
                </a:solidFill>
                <a:effectLst/>
                <a:latin typeface="Times New Roman" panose="02020603050405020304" pitchFamily="18" charset="0"/>
              </a:rPr>
              <a:t> From figure, we see that external supply VCC is made larger than supply VEE, to ensure that collector to base junction is reverse biased. </a:t>
            </a:r>
          </a:p>
          <a:p>
            <a:pPr marL="457200" indent="-457200" algn="just">
              <a:lnSpc>
                <a:spcPct val="150000"/>
              </a:lnSpc>
              <a:buFont typeface="Wingdings" panose="05000000000000000000" pitchFamily="2" charset="2"/>
              <a:buChar char="q"/>
            </a:pPr>
            <a:r>
              <a:rPr lang="en-US" sz="2400" b="0" i="0" dirty="0">
                <a:solidFill>
                  <a:srgbClr val="000000"/>
                </a:solidFill>
                <a:effectLst/>
                <a:latin typeface="Times New Roman" panose="02020603050405020304" pitchFamily="18" charset="0"/>
              </a:rPr>
              <a:t>Note that the polarities for the PNP transistor are exactly opposite to the polarity of NPN transistor.</a:t>
            </a:r>
            <a:r>
              <a:rPr lang="en-US" sz="2400" dirty="0"/>
              <a:t> </a:t>
            </a:r>
          </a:p>
        </p:txBody>
      </p:sp>
    </p:spTree>
    <p:extLst>
      <p:ext uri="{BB962C8B-B14F-4D97-AF65-F5344CB8AC3E}">
        <p14:creationId xmlns:p14="http://schemas.microsoft.com/office/powerpoint/2010/main" val="164575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C0CC5E-0EF4-AA74-42C5-B1A221553BFB}"/>
              </a:ext>
            </a:extLst>
          </p:cNvPr>
          <p:cNvPicPr>
            <a:picLocks noChangeAspect="1"/>
          </p:cNvPicPr>
          <p:nvPr/>
        </p:nvPicPr>
        <p:blipFill>
          <a:blip r:embed="rId2"/>
          <a:stretch>
            <a:fillRect/>
          </a:stretch>
        </p:blipFill>
        <p:spPr>
          <a:xfrm>
            <a:off x="1013070" y="457200"/>
            <a:ext cx="6987930" cy="4823527"/>
          </a:xfrm>
          <a:prstGeom prst="rect">
            <a:avLst/>
          </a:prstGeom>
        </p:spPr>
      </p:pic>
      <p:sp>
        <p:nvSpPr>
          <p:cNvPr id="5" name="TextBox 4">
            <a:extLst>
              <a:ext uri="{FF2B5EF4-FFF2-40B4-BE49-F238E27FC236}">
                <a16:creationId xmlns:a16="http://schemas.microsoft.com/office/drawing/2014/main" id="{049E9F35-FA28-EC39-3D6D-1783DF6DA425}"/>
              </a:ext>
            </a:extLst>
          </p:cNvPr>
          <p:cNvSpPr txBox="1"/>
          <p:nvPr/>
        </p:nvSpPr>
        <p:spPr>
          <a:xfrm>
            <a:off x="838200" y="5715000"/>
            <a:ext cx="7696200" cy="523220"/>
          </a:xfrm>
          <a:prstGeom prst="rect">
            <a:avLst/>
          </a:prstGeom>
          <a:noFill/>
        </p:spPr>
        <p:txBody>
          <a:bodyPr wrap="square">
            <a:spAutoFit/>
          </a:bodyPr>
          <a:lstStyle/>
          <a:p>
            <a:r>
              <a:rPr lang="en-US" sz="2800" b="0" i="0" dirty="0">
                <a:solidFill>
                  <a:srgbClr val="000000"/>
                </a:solidFill>
                <a:effectLst/>
                <a:latin typeface="Times New Roman" panose="02020603050405020304" pitchFamily="18" charset="0"/>
              </a:rPr>
              <a:t>Fig.2.2 NPN transistor biasing in the active region</a:t>
            </a:r>
            <a:r>
              <a:rPr lang="en-US" sz="2800" dirty="0"/>
              <a:t> </a:t>
            </a:r>
          </a:p>
        </p:txBody>
      </p:sp>
    </p:spTree>
    <p:extLst>
      <p:ext uri="{BB962C8B-B14F-4D97-AF65-F5344CB8AC3E}">
        <p14:creationId xmlns:p14="http://schemas.microsoft.com/office/powerpoint/2010/main" val="239657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A9608-4C70-3273-5B21-EBC7550211B1}"/>
              </a:ext>
            </a:extLst>
          </p:cNvPr>
          <p:cNvSpPr txBox="1"/>
          <p:nvPr/>
        </p:nvSpPr>
        <p:spPr>
          <a:xfrm>
            <a:off x="76200" y="278675"/>
            <a:ext cx="8915400" cy="6122125"/>
          </a:xfrm>
          <a:prstGeom prst="rect">
            <a:avLst/>
          </a:prstGeom>
          <a:noFill/>
        </p:spPr>
        <p:txBody>
          <a:bodyPr wrap="square">
            <a:spAutoFit/>
          </a:bodyPr>
          <a:lstStyle/>
          <a:p>
            <a:pPr algn="ctr">
              <a:lnSpc>
                <a:spcPct val="150000"/>
              </a:lnSpc>
            </a:pPr>
            <a:r>
              <a:rPr lang="en-US" sz="2800" b="1" i="0" dirty="0">
                <a:solidFill>
                  <a:srgbClr val="000000"/>
                </a:solidFill>
                <a:effectLst/>
                <a:highlight>
                  <a:srgbClr val="FFFF00"/>
                </a:highlight>
                <a:latin typeface="Times New Roman" panose="02020603050405020304" pitchFamily="18" charset="0"/>
              </a:rPr>
              <a:t>Transistor Operation:</a:t>
            </a:r>
          </a:p>
          <a:p>
            <a:pPr algn="ctr">
              <a:lnSpc>
                <a:spcPct val="150000"/>
              </a:lnSpc>
            </a:pPr>
            <a:r>
              <a:rPr lang="en-US" sz="2800" b="1" i="0" dirty="0">
                <a:solidFill>
                  <a:srgbClr val="000000"/>
                </a:solidFill>
                <a:effectLst/>
                <a:highlight>
                  <a:srgbClr val="FFFF00"/>
                </a:highlight>
                <a:latin typeface="Times New Roman" panose="02020603050405020304" pitchFamily="18" charset="0"/>
              </a:rPr>
              <a:t>3.1. Operation of NPN Transistor:</a:t>
            </a:r>
          </a:p>
          <a:p>
            <a:pPr marL="457200" indent="-457200" algn="just">
              <a:lnSpc>
                <a:spcPct val="150000"/>
              </a:lnSpc>
              <a:buFont typeface="Wingdings" panose="05000000000000000000" pitchFamily="2" charset="2"/>
              <a:buChar char="q"/>
            </a:pPr>
            <a:r>
              <a:rPr lang="en-US" sz="2600" b="0" i="0" dirty="0">
                <a:solidFill>
                  <a:srgbClr val="000000"/>
                </a:solidFill>
                <a:effectLst/>
                <a:latin typeface="Times New Roman" panose="02020603050405020304" pitchFamily="18" charset="0"/>
              </a:rPr>
              <a:t>We will study operation of NPN transistor in the active region.</a:t>
            </a:r>
          </a:p>
          <a:p>
            <a:pPr marL="457200" indent="-457200" algn="just">
              <a:lnSpc>
                <a:spcPct val="150000"/>
              </a:lnSpc>
              <a:buFont typeface="Wingdings" panose="05000000000000000000" pitchFamily="2" charset="2"/>
              <a:buChar char="q"/>
            </a:pPr>
            <a:r>
              <a:rPr lang="en-US" sz="2600" b="0" i="0" dirty="0">
                <a:solidFill>
                  <a:srgbClr val="000000"/>
                </a:solidFill>
                <a:effectLst/>
                <a:latin typeface="Times New Roman" panose="02020603050405020304" pitchFamily="18" charset="0"/>
              </a:rPr>
              <a:t> In order to operate transistor in active region, base emitter junction </a:t>
            </a:r>
            <a:r>
              <a:rPr lang="en-US" sz="2600" b="1" i="0" dirty="0">
                <a:solidFill>
                  <a:srgbClr val="000000"/>
                </a:solidFill>
                <a:effectLst/>
                <a:highlight>
                  <a:srgbClr val="FFFF00"/>
                </a:highlight>
                <a:latin typeface="Times New Roman" panose="02020603050405020304" pitchFamily="18" charset="0"/>
              </a:rPr>
              <a:t>JBE is made forward biased and collector base junction JCB is reverse biased. </a:t>
            </a:r>
          </a:p>
          <a:p>
            <a:pPr marL="457200" indent="-457200" algn="just">
              <a:lnSpc>
                <a:spcPct val="150000"/>
              </a:lnSpc>
              <a:buFont typeface="Wingdings" panose="05000000000000000000" pitchFamily="2" charset="2"/>
              <a:buChar char="q"/>
            </a:pPr>
            <a:r>
              <a:rPr lang="en-US" sz="2600" b="0" i="0" dirty="0">
                <a:solidFill>
                  <a:srgbClr val="000000"/>
                </a:solidFill>
                <a:effectLst/>
                <a:latin typeface="Times New Roman" panose="02020603050405020304" pitchFamily="18" charset="0"/>
              </a:rPr>
              <a:t>The </a:t>
            </a:r>
            <a:r>
              <a:rPr lang="en-US" sz="2600" b="1" i="0" dirty="0">
                <a:solidFill>
                  <a:srgbClr val="000000"/>
                </a:solidFill>
                <a:effectLst/>
                <a:latin typeface="Times New Roman" panose="02020603050405020304" pitchFamily="18" charset="0"/>
              </a:rPr>
              <a:t>external supply </a:t>
            </a:r>
            <a:r>
              <a:rPr lang="en-US" sz="2600" b="0" i="0" dirty="0">
                <a:solidFill>
                  <a:srgbClr val="000000"/>
                </a:solidFill>
                <a:effectLst/>
                <a:latin typeface="Times New Roman" panose="02020603050405020304" pitchFamily="18" charset="0"/>
              </a:rPr>
              <a:t>is given as shown in fig.3.1 to make the </a:t>
            </a:r>
            <a:r>
              <a:rPr lang="en-US" sz="2600" b="1" i="0" dirty="0">
                <a:solidFill>
                  <a:srgbClr val="0070C0"/>
                </a:solidFill>
                <a:effectLst/>
                <a:latin typeface="Times New Roman" panose="02020603050405020304" pitchFamily="18" charset="0"/>
              </a:rPr>
              <a:t>transistor to operate in active</a:t>
            </a:r>
            <a:r>
              <a:rPr lang="en-US" sz="2600" b="1" dirty="0">
                <a:solidFill>
                  <a:srgbClr val="0070C0"/>
                </a:solidFill>
              </a:rPr>
              <a:t> </a:t>
            </a:r>
            <a:r>
              <a:rPr lang="en-US" sz="2600" b="1" i="0" dirty="0">
                <a:solidFill>
                  <a:srgbClr val="0070C0"/>
                </a:solidFill>
                <a:effectLst/>
                <a:latin typeface="Times New Roman" panose="02020603050405020304" pitchFamily="18" charset="0"/>
              </a:rPr>
              <a:t>region. </a:t>
            </a:r>
          </a:p>
          <a:p>
            <a:pPr marL="457200" indent="-457200" algn="just">
              <a:lnSpc>
                <a:spcPct val="150000"/>
              </a:lnSpc>
              <a:buFont typeface="Wingdings" panose="05000000000000000000" pitchFamily="2" charset="2"/>
              <a:buChar char="q"/>
            </a:pPr>
            <a:r>
              <a:rPr lang="en-US" sz="2600" b="0" i="0" dirty="0">
                <a:solidFill>
                  <a:srgbClr val="000000"/>
                </a:solidFill>
                <a:effectLst/>
                <a:latin typeface="Times New Roman" panose="02020603050405020304" pitchFamily="18" charset="0"/>
              </a:rPr>
              <a:t>Due to </a:t>
            </a:r>
            <a:r>
              <a:rPr lang="en-US" sz="2600" b="1" i="0" dirty="0">
                <a:solidFill>
                  <a:srgbClr val="000000"/>
                </a:solidFill>
                <a:effectLst/>
                <a:latin typeface="Times New Roman" panose="02020603050405020304" pitchFamily="18" charset="0"/>
              </a:rPr>
              <a:t>this biasing</a:t>
            </a:r>
            <a:r>
              <a:rPr lang="en-US" sz="2600" b="0" i="0" dirty="0">
                <a:solidFill>
                  <a:srgbClr val="000000"/>
                </a:solidFill>
                <a:effectLst/>
                <a:latin typeface="Times New Roman" panose="02020603050405020304" pitchFamily="18" charset="0"/>
              </a:rPr>
              <a:t>, </a:t>
            </a:r>
            <a:r>
              <a:rPr lang="en-US" sz="2600" b="1" i="0" dirty="0">
                <a:solidFill>
                  <a:srgbClr val="000000"/>
                </a:solidFill>
                <a:effectLst/>
                <a:highlight>
                  <a:srgbClr val="FFFF00"/>
                </a:highlight>
                <a:latin typeface="Times New Roman" panose="02020603050405020304" pitchFamily="18" charset="0"/>
              </a:rPr>
              <a:t>depletion region </a:t>
            </a:r>
            <a:r>
              <a:rPr lang="en-US" sz="2600" b="0" i="0" dirty="0">
                <a:solidFill>
                  <a:srgbClr val="000000"/>
                </a:solidFill>
                <a:effectLst/>
                <a:latin typeface="Times New Roman" panose="02020603050405020304" pitchFamily="18" charset="0"/>
              </a:rPr>
              <a:t>for base </a:t>
            </a:r>
            <a:r>
              <a:rPr lang="en-US" sz="2600" b="1" i="0" dirty="0">
                <a:solidFill>
                  <a:srgbClr val="0070C0"/>
                </a:solidFill>
                <a:effectLst/>
                <a:latin typeface="Times New Roman" panose="02020603050405020304" pitchFamily="18" charset="0"/>
              </a:rPr>
              <a:t>emitter junction is narrow and is wider for collector base junction</a:t>
            </a:r>
            <a:r>
              <a:rPr lang="en-US" sz="2600" b="1" dirty="0">
                <a:solidFill>
                  <a:srgbClr val="0070C0"/>
                </a:solidFill>
              </a:rPr>
              <a:t> </a:t>
            </a:r>
          </a:p>
        </p:txBody>
      </p:sp>
    </p:spTree>
    <p:extLst>
      <p:ext uri="{BB962C8B-B14F-4D97-AF65-F5344CB8AC3E}">
        <p14:creationId xmlns:p14="http://schemas.microsoft.com/office/powerpoint/2010/main" val="220511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CEA22D-3591-CAEC-10F5-6366D2A2487B}"/>
              </a:ext>
            </a:extLst>
          </p:cNvPr>
          <p:cNvSpPr txBox="1"/>
          <p:nvPr/>
        </p:nvSpPr>
        <p:spPr>
          <a:xfrm>
            <a:off x="304800" y="304800"/>
            <a:ext cx="8610600" cy="6119945"/>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As the base emitter junction JBE is forward biased, it reduces the barrier potential and causes the majority charge carriers i.e. electrons to flow from n type emitter to p-type base region. </a:t>
            </a:r>
          </a:p>
          <a:p>
            <a:pPr marL="457200" indent="-4572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constitutes the emitter current IE. </a:t>
            </a:r>
          </a:p>
          <a:p>
            <a:pPr marL="457200" indent="-4572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Few of the electrons entering into the base region do not reach the collector region because recombination of electrons and holes takes place and they flow out of the base terminal as shown in fig. 3.1. </a:t>
            </a:r>
          </a:p>
          <a:p>
            <a:pPr marL="457200" indent="-4572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As the base region is very thin and lightly doped, very few holes are available for recombination. </a:t>
            </a:r>
          </a:p>
          <a:p>
            <a:pPr marL="457200" indent="-4572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Due to this only about 2% electrons will flow out of the base. </a:t>
            </a:r>
          </a:p>
        </p:txBody>
      </p:sp>
    </p:spTree>
    <p:extLst>
      <p:ext uri="{BB962C8B-B14F-4D97-AF65-F5344CB8AC3E}">
        <p14:creationId xmlns:p14="http://schemas.microsoft.com/office/powerpoint/2010/main" val="16021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E47C0-1CEB-D7AC-7BAD-898F7AB38F05}"/>
              </a:ext>
            </a:extLst>
          </p:cNvPr>
          <p:cNvPicPr>
            <a:picLocks noChangeAspect="1"/>
          </p:cNvPicPr>
          <p:nvPr/>
        </p:nvPicPr>
        <p:blipFill>
          <a:blip r:embed="rId2"/>
          <a:stretch>
            <a:fillRect/>
          </a:stretch>
        </p:blipFill>
        <p:spPr>
          <a:xfrm>
            <a:off x="685800" y="93041"/>
            <a:ext cx="7696200" cy="5850559"/>
          </a:xfrm>
          <a:prstGeom prst="rect">
            <a:avLst/>
          </a:prstGeom>
        </p:spPr>
      </p:pic>
      <p:sp>
        <p:nvSpPr>
          <p:cNvPr id="5" name="TextBox 4">
            <a:extLst>
              <a:ext uri="{FF2B5EF4-FFF2-40B4-BE49-F238E27FC236}">
                <a16:creationId xmlns:a16="http://schemas.microsoft.com/office/drawing/2014/main" id="{532F80FD-13EA-EB28-4B46-4F940F64BAAA}"/>
              </a:ext>
            </a:extLst>
          </p:cNvPr>
          <p:cNvSpPr txBox="1"/>
          <p:nvPr/>
        </p:nvSpPr>
        <p:spPr>
          <a:xfrm>
            <a:off x="304800" y="5906869"/>
            <a:ext cx="8534400" cy="461665"/>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rPr>
              <a:t>Fig.3.1.Operation of NPN Transistor constitutes the base current IB.</a:t>
            </a:r>
            <a:r>
              <a:rPr lang="en-US" sz="2400" dirty="0"/>
              <a:t> </a:t>
            </a:r>
          </a:p>
        </p:txBody>
      </p:sp>
    </p:spTree>
    <p:extLst>
      <p:ext uri="{BB962C8B-B14F-4D97-AF65-F5344CB8AC3E}">
        <p14:creationId xmlns:p14="http://schemas.microsoft.com/office/powerpoint/2010/main" val="2684695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158F2-24ED-F79D-79E3-AAEF947D5810}"/>
              </a:ext>
            </a:extLst>
          </p:cNvPr>
          <p:cNvSpPr txBox="1"/>
          <p:nvPr/>
        </p:nvSpPr>
        <p:spPr>
          <a:xfrm>
            <a:off x="228600" y="228600"/>
            <a:ext cx="8610600" cy="6378541"/>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2500" b="0" i="0" dirty="0">
                <a:solidFill>
                  <a:srgbClr val="000000"/>
                </a:solidFill>
                <a:effectLst/>
                <a:latin typeface="Times New Roman" panose="02020603050405020304" pitchFamily="18" charset="0"/>
              </a:rPr>
              <a:t>IB is said to be just 2% of IE. </a:t>
            </a:r>
          </a:p>
          <a:p>
            <a:pPr marL="457200" indent="-457200" algn="just">
              <a:lnSpc>
                <a:spcPct val="150000"/>
              </a:lnSpc>
              <a:buFont typeface="Wingdings" panose="05000000000000000000" pitchFamily="2" charset="2"/>
              <a:buChar char="q"/>
            </a:pPr>
            <a:r>
              <a:rPr lang="en-US" sz="2500" b="0" i="0" dirty="0">
                <a:solidFill>
                  <a:srgbClr val="000000"/>
                </a:solidFill>
                <a:effectLst/>
                <a:latin typeface="Times New Roman" panose="02020603050405020304" pitchFamily="18" charset="0"/>
              </a:rPr>
              <a:t>The remaining 98% electrons cross the reverse biased collector junction and reach to the positive terminal of the external supply VCC. </a:t>
            </a:r>
          </a:p>
          <a:p>
            <a:pPr marL="457200" indent="-457200" algn="just">
              <a:lnSpc>
                <a:spcPct val="150000"/>
              </a:lnSpc>
              <a:buFont typeface="Wingdings" panose="05000000000000000000" pitchFamily="2" charset="2"/>
              <a:buChar char="q"/>
            </a:pPr>
            <a:r>
              <a:rPr lang="en-US" sz="2500" b="0" i="0" dirty="0">
                <a:solidFill>
                  <a:srgbClr val="000000"/>
                </a:solidFill>
                <a:effectLst/>
                <a:latin typeface="Times New Roman" panose="02020603050405020304" pitchFamily="18" charset="0"/>
              </a:rPr>
              <a:t>This constitutes the collector</a:t>
            </a:r>
            <a:r>
              <a:rPr lang="en-US" sz="2500" dirty="0"/>
              <a:t> </a:t>
            </a:r>
            <a:r>
              <a:rPr lang="en-US" sz="2500" b="0" i="0" dirty="0">
                <a:solidFill>
                  <a:srgbClr val="000000"/>
                </a:solidFill>
                <a:effectLst/>
                <a:latin typeface="Times New Roman" panose="02020603050405020304" pitchFamily="18" charset="0"/>
              </a:rPr>
              <a:t>current IC. </a:t>
            </a:r>
          </a:p>
          <a:p>
            <a:pPr marL="457200" indent="-457200" algn="just">
              <a:lnSpc>
                <a:spcPct val="150000"/>
              </a:lnSpc>
              <a:buFont typeface="Wingdings" panose="05000000000000000000" pitchFamily="2" charset="2"/>
              <a:buChar char="q"/>
            </a:pPr>
            <a:r>
              <a:rPr lang="en-US" sz="2500" b="0" i="0" dirty="0">
                <a:solidFill>
                  <a:srgbClr val="000000"/>
                </a:solidFill>
                <a:effectLst/>
                <a:latin typeface="Times New Roman" panose="02020603050405020304" pitchFamily="18" charset="0"/>
              </a:rPr>
              <a:t>The collector current is much larger than the base current. </a:t>
            </a:r>
          </a:p>
          <a:p>
            <a:pPr marL="457200" indent="-457200" algn="just">
              <a:lnSpc>
                <a:spcPct val="150000"/>
              </a:lnSpc>
              <a:buFont typeface="Wingdings" panose="05000000000000000000" pitchFamily="2" charset="2"/>
              <a:buChar char="q"/>
            </a:pPr>
            <a:r>
              <a:rPr lang="en-US" sz="2500" b="0" i="0" dirty="0">
                <a:solidFill>
                  <a:srgbClr val="000000"/>
                </a:solidFill>
                <a:effectLst/>
                <a:latin typeface="Times New Roman" panose="02020603050405020304" pitchFamily="18" charset="0"/>
              </a:rPr>
              <a:t>The emitter current is thus the sum of collector current and base current</a:t>
            </a:r>
            <a:r>
              <a:rPr lang="en-US" sz="2500" b="0" i="0" dirty="0">
                <a:solidFill>
                  <a:srgbClr val="000000"/>
                </a:solidFill>
                <a:effectLst/>
                <a:highlight>
                  <a:srgbClr val="FFFF00"/>
                </a:highlight>
                <a:latin typeface="Times New Roman" panose="02020603050405020304" pitchFamily="18" charset="0"/>
              </a:rPr>
              <a:t>.                          </a:t>
            </a:r>
            <a:r>
              <a:rPr lang="en-US" sz="2500" b="1" i="0" dirty="0">
                <a:solidFill>
                  <a:srgbClr val="000000"/>
                </a:solidFill>
                <a:effectLst/>
                <a:highlight>
                  <a:srgbClr val="FFFF00"/>
                </a:highlight>
                <a:latin typeface="Times New Roman" panose="02020603050405020304" pitchFamily="18" charset="0"/>
              </a:rPr>
              <a:t>i.e.IE=IC+IB.</a:t>
            </a:r>
          </a:p>
          <a:p>
            <a:pPr marL="457200" indent="-457200" algn="just">
              <a:lnSpc>
                <a:spcPct val="150000"/>
              </a:lnSpc>
              <a:buFont typeface="Wingdings" panose="05000000000000000000" pitchFamily="2" charset="2"/>
              <a:buChar char="q"/>
            </a:pPr>
            <a:r>
              <a:rPr lang="en-US" sz="2500" b="0" i="0" dirty="0">
                <a:solidFill>
                  <a:srgbClr val="000000"/>
                </a:solidFill>
                <a:effectLst/>
                <a:latin typeface="Times New Roman" panose="02020603050405020304" pitchFamily="18" charset="0"/>
              </a:rPr>
              <a:t> IB is very small compared to IC so we can assume that the collector current is nearly equal to the emitter current. i.e. IC≈IE.</a:t>
            </a:r>
            <a:endParaRPr lang="en-US" sz="2500" dirty="0"/>
          </a:p>
        </p:txBody>
      </p:sp>
    </p:spTree>
    <p:extLst>
      <p:ext uri="{BB962C8B-B14F-4D97-AF65-F5344CB8AC3E}">
        <p14:creationId xmlns:p14="http://schemas.microsoft.com/office/powerpoint/2010/main" val="3744179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3EBA5A-DFEA-9118-6FEB-8B2CB4DF549A}"/>
              </a:ext>
            </a:extLst>
          </p:cNvPr>
          <p:cNvSpPr txBox="1"/>
          <p:nvPr/>
        </p:nvSpPr>
        <p:spPr>
          <a:xfrm>
            <a:off x="381000" y="304801"/>
            <a:ext cx="8534400" cy="6304611"/>
          </a:xfrm>
          <a:prstGeom prst="rect">
            <a:avLst/>
          </a:prstGeom>
          <a:noFill/>
        </p:spPr>
        <p:txBody>
          <a:bodyPr wrap="square">
            <a:spAutoFit/>
          </a:bodyPr>
          <a:lstStyle/>
          <a:p>
            <a:pPr algn="ctr">
              <a:lnSpc>
                <a:spcPct val="150000"/>
              </a:lnSpc>
            </a:pPr>
            <a:r>
              <a:rPr lang="en-US" sz="3200" b="1" dirty="0">
                <a:highlight>
                  <a:srgbClr val="FFFF00"/>
                </a:highlight>
                <a:latin typeface="Times New Roman" panose="02020603050405020304" pitchFamily="18" charset="0"/>
                <a:cs typeface="Times New Roman" panose="02020603050405020304" pitchFamily="18" charset="0"/>
              </a:rPr>
              <a:t>Operation of PNP Transistor:</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PNP transistor behaves exactly in the same way as the NPN transistor, only difference is, the majority charge carriers are holes and minority charge carriers are electrons. </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Here, in PNP as shown in fig. 3.2 holes are emitted from the p-type emitter region into the n-type base region.</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Base region is thin and lightly doped and so very few electrons are available for recombination. </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Therefore about 2% of total emitted holes will flow out of the base terminal and remaining 98% are collected by collector region.</a:t>
            </a:r>
          </a:p>
        </p:txBody>
      </p:sp>
    </p:spTree>
    <p:extLst>
      <p:ext uri="{BB962C8B-B14F-4D97-AF65-F5344CB8AC3E}">
        <p14:creationId xmlns:p14="http://schemas.microsoft.com/office/powerpoint/2010/main" val="294858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C66044-0543-19E5-D28F-42956D884189}"/>
              </a:ext>
            </a:extLst>
          </p:cNvPr>
          <p:cNvPicPr>
            <a:picLocks noChangeAspect="1"/>
          </p:cNvPicPr>
          <p:nvPr/>
        </p:nvPicPr>
        <p:blipFill>
          <a:blip r:embed="rId2"/>
          <a:stretch>
            <a:fillRect/>
          </a:stretch>
        </p:blipFill>
        <p:spPr>
          <a:xfrm>
            <a:off x="609600" y="382972"/>
            <a:ext cx="7924800" cy="5332028"/>
          </a:xfrm>
          <a:prstGeom prst="rect">
            <a:avLst/>
          </a:prstGeom>
        </p:spPr>
      </p:pic>
      <p:sp>
        <p:nvSpPr>
          <p:cNvPr id="5" name="TextBox 4">
            <a:extLst>
              <a:ext uri="{FF2B5EF4-FFF2-40B4-BE49-F238E27FC236}">
                <a16:creationId xmlns:a16="http://schemas.microsoft.com/office/drawing/2014/main" id="{9802CF8B-EE1B-24DD-BF3D-CBAF59DA3563}"/>
              </a:ext>
            </a:extLst>
          </p:cNvPr>
          <p:cNvSpPr txBox="1"/>
          <p:nvPr/>
        </p:nvSpPr>
        <p:spPr>
          <a:xfrm>
            <a:off x="1905000" y="6106180"/>
            <a:ext cx="6400800" cy="523220"/>
          </a:xfrm>
          <a:prstGeom prst="rect">
            <a:avLst/>
          </a:prstGeom>
          <a:noFill/>
        </p:spPr>
        <p:txBody>
          <a:bodyPr wrap="square">
            <a:spAutoFit/>
          </a:bodyPr>
          <a:lstStyle/>
          <a:p>
            <a:r>
              <a:rPr lang="en-US" sz="2800" b="0" i="0" dirty="0">
                <a:solidFill>
                  <a:srgbClr val="000000"/>
                </a:solidFill>
                <a:effectLst/>
                <a:latin typeface="Times New Roman" panose="02020603050405020304" pitchFamily="18" charset="0"/>
              </a:rPr>
              <a:t>Fig. 3.2.Operation of PNP Transistor</a:t>
            </a:r>
            <a:r>
              <a:rPr lang="en-US" sz="2800" dirty="0"/>
              <a:t> </a:t>
            </a:r>
          </a:p>
        </p:txBody>
      </p:sp>
    </p:spTree>
    <p:extLst>
      <p:ext uri="{BB962C8B-B14F-4D97-AF65-F5344CB8AC3E}">
        <p14:creationId xmlns:p14="http://schemas.microsoft.com/office/powerpoint/2010/main" val="294595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8AE1DB-CD4B-3B39-9854-E0AD6CD128FC}"/>
              </a:ext>
            </a:extLst>
          </p:cNvPr>
          <p:cNvSpPr txBox="1"/>
          <p:nvPr/>
        </p:nvSpPr>
        <p:spPr>
          <a:xfrm>
            <a:off x="152400" y="304800"/>
            <a:ext cx="8839200" cy="6016519"/>
          </a:xfrm>
          <a:prstGeom prst="rect">
            <a:avLst/>
          </a:prstGeom>
          <a:noFill/>
        </p:spPr>
        <p:txBody>
          <a:bodyPr wrap="square">
            <a:spAutoFit/>
          </a:bodyPr>
          <a:lstStyle/>
          <a:p>
            <a:pPr algn="ctr">
              <a:lnSpc>
                <a:spcPct val="150000"/>
              </a:lnSpc>
            </a:pPr>
            <a:r>
              <a:rPr lang="en-US" sz="3200" b="1" i="0" dirty="0">
                <a:solidFill>
                  <a:srgbClr val="000000"/>
                </a:solidFill>
                <a:effectLst/>
                <a:highlight>
                  <a:srgbClr val="FFFF00"/>
                </a:highlight>
                <a:latin typeface="Times New Roman" panose="02020603050405020304" pitchFamily="18" charset="0"/>
              </a:rPr>
              <a:t>Common important points about transistor construction:</a:t>
            </a:r>
            <a:endParaRPr lang="en-US" sz="3200" b="1" dirty="0">
              <a:solidFill>
                <a:srgbClr val="000000"/>
              </a:solidFill>
              <a:highlight>
                <a:srgbClr val="FFFF00"/>
              </a:highlight>
              <a:latin typeface="Times New Roman" panose="02020603050405020304" pitchFamily="18" charset="0"/>
            </a:endParaRPr>
          </a:p>
          <a:p>
            <a:pPr marL="457200" indent="-457200" algn="just">
              <a:lnSpc>
                <a:spcPct val="150000"/>
              </a:lnSpc>
              <a:buFont typeface="Wingdings" panose="05000000000000000000" pitchFamily="2" charset="2"/>
              <a:buChar char="q"/>
            </a:pPr>
            <a:r>
              <a:rPr lang="en-US" sz="2800" b="1" i="0" dirty="0">
                <a:solidFill>
                  <a:srgbClr val="000000"/>
                </a:solidFill>
                <a:effectLst/>
                <a:latin typeface="Times New Roman" panose="02020603050405020304" pitchFamily="18" charset="0"/>
              </a:rPr>
              <a:t>Base </a:t>
            </a:r>
            <a:r>
              <a:rPr lang="en-US" sz="2800" b="0" i="0" dirty="0">
                <a:solidFill>
                  <a:srgbClr val="000000"/>
                </a:solidFill>
                <a:effectLst/>
                <a:latin typeface="Times New Roman" panose="02020603050405020304" pitchFamily="18" charset="0"/>
              </a:rPr>
              <a:t>is always </a:t>
            </a:r>
            <a:r>
              <a:rPr lang="en-US" sz="2800" b="1" i="0" dirty="0">
                <a:solidFill>
                  <a:srgbClr val="000000"/>
                </a:solidFill>
                <a:effectLst/>
                <a:latin typeface="Times New Roman" panose="02020603050405020304" pitchFamily="18" charset="0"/>
              </a:rPr>
              <a:t>thin</a:t>
            </a:r>
            <a:r>
              <a:rPr lang="en-US" sz="2800" b="0" i="0" dirty="0">
                <a:solidFill>
                  <a:srgbClr val="000000"/>
                </a:solidFill>
                <a:effectLst/>
                <a:latin typeface="Times New Roman" panose="02020603050405020304" pitchFamily="18" charset="0"/>
              </a:rPr>
              <a:t> and </a:t>
            </a:r>
            <a:r>
              <a:rPr lang="en-US" sz="2800" b="1" i="0" dirty="0">
                <a:solidFill>
                  <a:srgbClr val="000000"/>
                </a:solidFill>
                <a:effectLst/>
                <a:latin typeface="Times New Roman" panose="02020603050405020304" pitchFamily="18" charset="0"/>
              </a:rPr>
              <a:t>lightly doped layer.</a:t>
            </a:r>
            <a:r>
              <a:rPr lang="en-US" sz="2800" b="1" dirty="0"/>
              <a:t> </a:t>
            </a:r>
          </a:p>
          <a:p>
            <a:pPr marL="457200" indent="-457200" algn="just">
              <a:lnSpc>
                <a:spcPct val="150000"/>
              </a:lnSpc>
              <a:buFont typeface="Wingdings" panose="05000000000000000000" pitchFamily="2" charset="2"/>
              <a:buChar char="q"/>
            </a:pPr>
            <a:r>
              <a:rPr lang="en-US" sz="2800" b="1" i="0" dirty="0">
                <a:solidFill>
                  <a:srgbClr val="000000"/>
                </a:solidFill>
                <a:effectLst/>
                <a:highlight>
                  <a:srgbClr val="FFFF00"/>
                </a:highlight>
                <a:latin typeface="Times New Roman" panose="02020603050405020304" pitchFamily="18" charset="0"/>
              </a:rPr>
              <a:t>Collector and Emitter </a:t>
            </a:r>
            <a:r>
              <a:rPr lang="en-US" sz="2800" b="0" i="0" dirty="0">
                <a:solidFill>
                  <a:srgbClr val="000000"/>
                </a:solidFill>
                <a:effectLst/>
                <a:latin typeface="Times New Roman" panose="02020603050405020304" pitchFamily="18" charset="0"/>
              </a:rPr>
              <a:t>layers are much wider than the base and are </a:t>
            </a:r>
            <a:r>
              <a:rPr lang="en-US" sz="2800" b="1" i="0" dirty="0">
                <a:solidFill>
                  <a:srgbClr val="000000"/>
                </a:solidFill>
                <a:effectLst/>
                <a:latin typeface="Times New Roman" panose="02020603050405020304" pitchFamily="18" charset="0"/>
              </a:rPr>
              <a:t>heavily doped as compared to base.</a:t>
            </a:r>
            <a:endParaRPr lang="en-US" sz="2800" b="1" dirty="0">
              <a:solidFill>
                <a:srgbClr val="000000"/>
              </a:solidFill>
              <a:latin typeface="Times New Roman" panose="02020603050405020304" pitchFamily="18" charset="0"/>
            </a:endParaRPr>
          </a:p>
          <a:p>
            <a:pPr marL="457200" indent="-457200" algn="just">
              <a:lnSpc>
                <a:spcPct val="150000"/>
              </a:lnSpc>
              <a:buFont typeface="Wingdings" panose="05000000000000000000" pitchFamily="2" charset="2"/>
              <a:buChar char="q"/>
            </a:pPr>
            <a:r>
              <a:rPr lang="en-US" sz="2800" b="1" i="0" dirty="0">
                <a:solidFill>
                  <a:srgbClr val="000000"/>
                </a:solidFill>
                <a:effectLst/>
                <a:latin typeface="Times New Roman" panose="02020603050405020304" pitchFamily="18" charset="0"/>
              </a:rPr>
              <a:t>The Emitter </a:t>
            </a:r>
            <a:r>
              <a:rPr lang="en-US" sz="2800" b="0" i="0" dirty="0">
                <a:solidFill>
                  <a:srgbClr val="000000"/>
                </a:solidFill>
                <a:effectLst/>
                <a:latin typeface="Times New Roman" panose="02020603050405020304" pitchFamily="18" charset="0"/>
              </a:rPr>
              <a:t>is the </a:t>
            </a:r>
            <a:r>
              <a:rPr lang="en-US" sz="2800" b="1" i="0" dirty="0">
                <a:solidFill>
                  <a:srgbClr val="000000"/>
                </a:solidFill>
                <a:effectLst/>
                <a:latin typeface="Times New Roman" panose="02020603050405020304" pitchFamily="18" charset="0"/>
              </a:rPr>
              <a:t>most heavily doped </a:t>
            </a:r>
            <a:r>
              <a:rPr lang="en-US" sz="2800" b="0" i="0" dirty="0">
                <a:solidFill>
                  <a:srgbClr val="000000"/>
                </a:solidFill>
                <a:effectLst/>
                <a:latin typeface="Times New Roman" panose="02020603050405020304" pitchFamily="18" charset="0"/>
              </a:rPr>
              <a:t>layer because it has to </a:t>
            </a:r>
            <a:r>
              <a:rPr lang="en-US" sz="2800" b="1" i="0" dirty="0">
                <a:solidFill>
                  <a:srgbClr val="000000"/>
                </a:solidFill>
                <a:effectLst/>
                <a:latin typeface="Times New Roman" panose="02020603050405020304" pitchFamily="18" charset="0"/>
              </a:rPr>
              <a:t>emit electrons. </a:t>
            </a:r>
          </a:p>
          <a:p>
            <a:pPr marL="457200" indent="-457200" algn="just">
              <a:lnSpc>
                <a:spcPct val="150000"/>
              </a:lnSpc>
              <a:buFont typeface="Wingdings" panose="05000000000000000000" pitchFamily="2" charset="2"/>
              <a:buChar char="q"/>
            </a:pPr>
            <a:r>
              <a:rPr lang="en-US" sz="2800" b="1" i="0" dirty="0">
                <a:solidFill>
                  <a:srgbClr val="000000"/>
                </a:solidFill>
                <a:effectLst/>
                <a:latin typeface="Times New Roman" panose="02020603050405020304" pitchFamily="18" charset="0"/>
              </a:rPr>
              <a:t>Collector</a:t>
            </a:r>
            <a:r>
              <a:rPr lang="en-US" sz="2800" b="0" i="0" dirty="0">
                <a:solidFill>
                  <a:srgbClr val="000000"/>
                </a:solidFill>
                <a:effectLst/>
                <a:latin typeface="Times New Roman" panose="02020603050405020304" pitchFamily="18" charset="0"/>
              </a:rPr>
              <a:t> has wider space compared to emitter because it is needed to </a:t>
            </a:r>
            <a:r>
              <a:rPr lang="en-US" sz="2800" b="1" i="0" dirty="0">
                <a:solidFill>
                  <a:srgbClr val="FF0000"/>
                </a:solidFill>
                <a:effectLst/>
                <a:latin typeface="Times New Roman" panose="02020603050405020304" pitchFamily="18" charset="0"/>
              </a:rPr>
              <a:t>dissipate more heat.</a:t>
            </a:r>
            <a:endParaRPr lang="en-US" sz="28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65788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1CE837-DC44-722C-EC4F-13C32CA96C6A}"/>
              </a:ext>
            </a:extLst>
          </p:cNvPr>
          <p:cNvSpPr txBox="1"/>
          <p:nvPr/>
        </p:nvSpPr>
        <p:spPr>
          <a:xfrm>
            <a:off x="228600" y="304801"/>
            <a:ext cx="8686800" cy="4547527"/>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2800" b="0" i="0" dirty="0">
                <a:solidFill>
                  <a:srgbClr val="000000"/>
                </a:solidFill>
                <a:effectLst/>
                <a:latin typeface="Times New Roman" panose="02020603050405020304" pitchFamily="18" charset="0"/>
              </a:rPr>
              <a:t>The </a:t>
            </a:r>
            <a:r>
              <a:rPr lang="en-US" sz="2800" b="1" i="0" dirty="0">
                <a:solidFill>
                  <a:srgbClr val="000000"/>
                </a:solidFill>
                <a:effectLst/>
                <a:latin typeface="Times New Roman" panose="02020603050405020304" pitchFamily="18" charset="0"/>
              </a:rPr>
              <a:t>arrow </a:t>
            </a:r>
            <a:r>
              <a:rPr lang="en-US" sz="2800" b="0" i="0" dirty="0">
                <a:solidFill>
                  <a:srgbClr val="000000"/>
                </a:solidFill>
                <a:effectLst/>
                <a:latin typeface="Times New Roman" panose="02020603050405020304" pitchFamily="18" charset="0"/>
              </a:rPr>
              <a:t>is always placed on the </a:t>
            </a:r>
            <a:r>
              <a:rPr lang="en-US" sz="2800" b="1" i="0" dirty="0">
                <a:solidFill>
                  <a:srgbClr val="FF0000"/>
                </a:solidFill>
                <a:effectLst/>
                <a:latin typeface="Times New Roman" panose="02020603050405020304" pitchFamily="18" charset="0"/>
              </a:rPr>
              <a:t>emitter terminal </a:t>
            </a:r>
            <a:r>
              <a:rPr lang="en-US" sz="2800" b="0" i="0" dirty="0">
                <a:solidFill>
                  <a:srgbClr val="000000"/>
                </a:solidFill>
                <a:effectLst/>
                <a:latin typeface="Times New Roman" panose="02020603050405020304" pitchFamily="18" charset="0"/>
              </a:rPr>
              <a:t>and arrow direction indicates the </a:t>
            </a:r>
            <a:r>
              <a:rPr lang="en-US" sz="2800" b="1" i="0" dirty="0">
                <a:solidFill>
                  <a:srgbClr val="000000"/>
                </a:solidFill>
                <a:effectLst/>
                <a:highlight>
                  <a:srgbClr val="FFFF00"/>
                </a:highlight>
                <a:latin typeface="Times New Roman" panose="02020603050405020304" pitchFamily="18" charset="0"/>
              </a:rPr>
              <a:t>direction of conventional current flow of emitter current. </a:t>
            </a:r>
          </a:p>
          <a:p>
            <a:pPr marL="457200" indent="-457200" algn="just">
              <a:lnSpc>
                <a:spcPct val="150000"/>
              </a:lnSpc>
              <a:buFont typeface="Wingdings" panose="05000000000000000000" pitchFamily="2" charset="2"/>
              <a:buChar char="q"/>
            </a:pPr>
            <a:r>
              <a:rPr lang="en-US" sz="2800" b="1" i="0" dirty="0">
                <a:solidFill>
                  <a:srgbClr val="00B050"/>
                </a:solidFill>
                <a:effectLst/>
                <a:latin typeface="Times New Roman" panose="02020603050405020304" pitchFamily="18" charset="0"/>
              </a:rPr>
              <a:t>NPN transistors are more popular than the PNP transistors. </a:t>
            </a:r>
          </a:p>
          <a:p>
            <a:pPr marL="457200" indent="-457200" algn="just">
              <a:lnSpc>
                <a:spcPct val="150000"/>
              </a:lnSpc>
              <a:buFont typeface="Wingdings" panose="05000000000000000000" pitchFamily="2" charset="2"/>
              <a:buChar char="q"/>
            </a:pPr>
            <a:r>
              <a:rPr lang="en-US" sz="2800" b="0" i="0" dirty="0">
                <a:solidFill>
                  <a:srgbClr val="000000"/>
                </a:solidFill>
                <a:effectLst/>
                <a:latin typeface="Times New Roman" panose="02020603050405020304" pitchFamily="18" charset="0"/>
              </a:rPr>
              <a:t>So we will consider </a:t>
            </a:r>
            <a:r>
              <a:rPr lang="en-US" sz="2800" b="1" i="0" dirty="0">
                <a:solidFill>
                  <a:srgbClr val="0070C0"/>
                </a:solidFill>
                <a:effectLst/>
                <a:latin typeface="Times New Roman" panose="02020603050405020304" pitchFamily="18" charset="0"/>
              </a:rPr>
              <a:t>NPN transistor in most of the explanation </a:t>
            </a:r>
            <a:r>
              <a:rPr lang="en-US" sz="2800" b="0" i="0" dirty="0">
                <a:solidFill>
                  <a:srgbClr val="000000"/>
                </a:solidFill>
                <a:effectLst/>
                <a:latin typeface="Times New Roman" panose="02020603050405020304" pitchFamily="18" charset="0"/>
              </a:rPr>
              <a:t>rather than PNP transistor.</a:t>
            </a:r>
            <a:r>
              <a:rPr lang="en-US" sz="2800" dirty="0"/>
              <a:t> </a:t>
            </a:r>
          </a:p>
        </p:txBody>
      </p:sp>
    </p:spTree>
    <p:extLst>
      <p:ext uri="{BB962C8B-B14F-4D97-AF65-F5344CB8AC3E}">
        <p14:creationId xmlns:p14="http://schemas.microsoft.com/office/powerpoint/2010/main" val="392379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C9801C-A04F-7EC9-4FB3-AA52AFF24394}"/>
              </a:ext>
            </a:extLst>
          </p:cNvPr>
          <p:cNvSpPr txBox="1"/>
          <p:nvPr/>
        </p:nvSpPr>
        <p:spPr>
          <a:xfrm>
            <a:off x="304800" y="304801"/>
            <a:ext cx="8534400" cy="5193858"/>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2800" b="0" i="0" dirty="0">
                <a:solidFill>
                  <a:srgbClr val="000000"/>
                </a:solidFill>
                <a:effectLst/>
                <a:latin typeface="Times New Roman" panose="02020603050405020304" pitchFamily="18" charset="0"/>
              </a:rPr>
              <a:t>As seen from the constructional diagram of transistors, we can see that transistor has two PN junctions, namely Base to Emitter Junction (JBE) or Emitter junction and Collector to Base junction (JCB) or Collector junction.</a:t>
            </a:r>
            <a:r>
              <a:rPr lang="en-US" sz="2800" dirty="0">
                <a:solidFill>
                  <a:srgbClr val="000000"/>
                </a:solidFill>
                <a:latin typeface="Times New Roman" panose="02020603050405020304" pitchFamily="18" charset="0"/>
              </a:rPr>
              <a:t> </a:t>
            </a:r>
          </a:p>
          <a:p>
            <a:pPr marL="457200" indent="-457200" algn="just">
              <a:lnSpc>
                <a:spcPct val="150000"/>
              </a:lnSpc>
              <a:buFont typeface="Wingdings" panose="05000000000000000000" pitchFamily="2" charset="2"/>
              <a:buChar char="q"/>
            </a:pPr>
            <a:r>
              <a:rPr lang="en-US" sz="2800" b="0" i="0" dirty="0">
                <a:solidFill>
                  <a:srgbClr val="000000"/>
                </a:solidFill>
                <a:effectLst/>
                <a:latin typeface="Times New Roman" panose="02020603050405020304" pitchFamily="18" charset="0"/>
              </a:rPr>
              <a:t>PNP and NPN transistors are equivalent to two diodes connected back to back as shown in fig 1.1.3(a) and 1.1.3(b) respectively.</a:t>
            </a:r>
            <a:endParaRPr lang="en-US" sz="2800" dirty="0"/>
          </a:p>
        </p:txBody>
      </p:sp>
    </p:spTree>
    <p:extLst>
      <p:ext uri="{BB962C8B-B14F-4D97-AF65-F5344CB8AC3E}">
        <p14:creationId xmlns:p14="http://schemas.microsoft.com/office/powerpoint/2010/main" val="113286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47B81D-54C6-250D-E971-F10ABDBD11FF}"/>
              </a:ext>
            </a:extLst>
          </p:cNvPr>
          <p:cNvPicPr>
            <a:picLocks noChangeAspect="1"/>
          </p:cNvPicPr>
          <p:nvPr/>
        </p:nvPicPr>
        <p:blipFill>
          <a:blip r:embed="rId2"/>
          <a:stretch>
            <a:fillRect/>
          </a:stretch>
        </p:blipFill>
        <p:spPr>
          <a:xfrm>
            <a:off x="576264" y="304800"/>
            <a:ext cx="5900736" cy="2500312"/>
          </a:xfrm>
          <a:prstGeom prst="rect">
            <a:avLst/>
          </a:prstGeom>
        </p:spPr>
      </p:pic>
      <p:pic>
        <p:nvPicPr>
          <p:cNvPr id="5" name="Picture 4">
            <a:extLst>
              <a:ext uri="{FF2B5EF4-FFF2-40B4-BE49-F238E27FC236}">
                <a16:creationId xmlns:a16="http://schemas.microsoft.com/office/drawing/2014/main" id="{5AA65F0E-A584-D995-F82B-584CCDE5D460}"/>
              </a:ext>
            </a:extLst>
          </p:cNvPr>
          <p:cNvPicPr>
            <a:picLocks noChangeAspect="1"/>
          </p:cNvPicPr>
          <p:nvPr/>
        </p:nvPicPr>
        <p:blipFill>
          <a:blip r:embed="rId3"/>
          <a:stretch>
            <a:fillRect/>
          </a:stretch>
        </p:blipFill>
        <p:spPr>
          <a:xfrm>
            <a:off x="838200" y="2933699"/>
            <a:ext cx="4726967" cy="2628901"/>
          </a:xfrm>
          <a:prstGeom prst="rect">
            <a:avLst/>
          </a:prstGeom>
        </p:spPr>
      </p:pic>
      <p:graphicFrame>
        <p:nvGraphicFramePr>
          <p:cNvPr id="6" name="Table 5">
            <a:extLst>
              <a:ext uri="{FF2B5EF4-FFF2-40B4-BE49-F238E27FC236}">
                <a16:creationId xmlns:a16="http://schemas.microsoft.com/office/drawing/2014/main" id="{6E762299-AF44-5D89-06CB-4EE78CF3AA44}"/>
              </a:ext>
            </a:extLst>
          </p:cNvPr>
          <p:cNvGraphicFramePr>
            <a:graphicFrameLocks noGrp="1"/>
          </p:cNvGraphicFramePr>
          <p:nvPr>
            <p:extLst>
              <p:ext uri="{D42A27DB-BD31-4B8C-83A1-F6EECF244321}">
                <p14:modId xmlns:p14="http://schemas.microsoft.com/office/powerpoint/2010/main" val="947990177"/>
              </p:ext>
            </p:extLst>
          </p:nvPr>
        </p:nvGraphicFramePr>
        <p:xfrm>
          <a:off x="6477000" y="475408"/>
          <a:ext cx="2514600" cy="1371600"/>
        </p:xfrm>
        <a:graphic>
          <a:graphicData uri="http://schemas.openxmlformats.org/drawingml/2006/table">
            <a:tbl>
              <a:tblPr/>
              <a:tblGrid>
                <a:gridCol w="2514600">
                  <a:extLst>
                    <a:ext uri="{9D8B030D-6E8A-4147-A177-3AD203B41FA5}">
                      <a16:colId xmlns:a16="http://schemas.microsoft.com/office/drawing/2014/main" val="1023139421"/>
                    </a:ext>
                  </a:extLst>
                </a:gridCol>
              </a:tblGrid>
              <a:tr h="0">
                <a:tc>
                  <a:txBody>
                    <a:bodyPr/>
                    <a:lstStyle/>
                    <a:p>
                      <a:pPr algn="just"/>
                      <a:r>
                        <a:rPr lang="en-US" sz="2800" b="0" i="0" dirty="0">
                          <a:solidFill>
                            <a:srgbClr val="000000"/>
                          </a:solidFill>
                          <a:effectLst/>
                          <a:latin typeface="Times New Roman" panose="02020603050405020304" pitchFamily="18" charset="0"/>
                        </a:rPr>
                        <a:t>Fig 1.1.3(b): Equivalent for PNP Transistor</a:t>
                      </a:r>
                      <a:endParaRPr 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563495"/>
                  </a:ext>
                </a:extLst>
              </a:tr>
            </a:tbl>
          </a:graphicData>
        </a:graphic>
      </p:graphicFrame>
      <p:sp>
        <p:nvSpPr>
          <p:cNvPr id="7" name="Rectangle 1">
            <a:extLst>
              <a:ext uri="{FF2B5EF4-FFF2-40B4-BE49-F238E27FC236}">
                <a16:creationId xmlns:a16="http://schemas.microsoft.com/office/drawing/2014/main" id="{C93B6EA8-E265-7F95-6A25-13074CAB936B}"/>
              </a:ext>
            </a:extLst>
          </p:cNvPr>
          <p:cNvSpPr>
            <a:spLocks noChangeArrowheads="1"/>
          </p:cNvSpPr>
          <p:nvPr/>
        </p:nvSpPr>
        <p:spPr bwMode="auto">
          <a:xfrm>
            <a:off x="3619500" y="3451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6F5BA76E-9D2F-815E-8193-633F3E558612}"/>
              </a:ext>
            </a:extLst>
          </p:cNvPr>
          <p:cNvGraphicFramePr>
            <a:graphicFrameLocks noGrp="1"/>
          </p:cNvGraphicFramePr>
          <p:nvPr>
            <p:extLst>
              <p:ext uri="{D42A27DB-BD31-4B8C-83A1-F6EECF244321}">
                <p14:modId xmlns:p14="http://schemas.microsoft.com/office/powerpoint/2010/main" val="1071067099"/>
              </p:ext>
            </p:extLst>
          </p:nvPr>
        </p:nvGraphicFramePr>
        <p:xfrm>
          <a:off x="5943600" y="3557271"/>
          <a:ext cx="3048000" cy="1371600"/>
        </p:xfrm>
        <a:graphic>
          <a:graphicData uri="http://schemas.openxmlformats.org/drawingml/2006/table">
            <a:tbl>
              <a:tblPr/>
              <a:tblGrid>
                <a:gridCol w="3048000">
                  <a:extLst>
                    <a:ext uri="{9D8B030D-6E8A-4147-A177-3AD203B41FA5}">
                      <a16:colId xmlns:a16="http://schemas.microsoft.com/office/drawing/2014/main" val="2143474319"/>
                    </a:ext>
                  </a:extLst>
                </a:gridCol>
              </a:tblGrid>
              <a:tr h="852041">
                <a:tc>
                  <a:txBody>
                    <a:bodyPr/>
                    <a:lstStyle/>
                    <a:p>
                      <a:pPr algn="just"/>
                      <a:r>
                        <a:rPr lang="en-US" sz="2800" b="0" i="0" dirty="0">
                          <a:solidFill>
                            <a:srgbClr val="000000"/>
                          </a:solidFill>
                          <a:effectLst/>
                          <a:latin typeface="Times New Roman" panose="02020603050405020304" pitchFamily="18" charset="0"/>
                        </a:rPr>
                        <a:t>Fig 1.1.3(b): Equivalent for NPN Transistor</a:t>
                      </a:r>
                      <a:endParaRPr 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4180168"/>
                  </a:ext>
                </a:extLst>
              </a:tr>
            </a:tbl>
          </a:graphicData>
        </a:graphic>
      </p:graphicFrame>
      <p:sp>
        <p:nvSpPr>
          <p:cNvPr id="9" name="Rectangle 2">
            <a:extLst>
              <a:ext uri="{FF2B5EF4-FFF2-40B4-BE49-F238E27FC236}">
                <a16:creationId xmlns:a16="http://schemas.microsoft.com/office/drawing/2014/main" id="{5B518612-4BE7-B611-4B2F-7EFA0AF37D1C}"/>
              </a:ext>
            </a:extLst>
          </p:cNvPr>
          <p:cNvSpPr>
            <a:spLocks noChangeArrowheads="1"/>
          </p:cNvSpPr>
          <p:nvPr/>
        </p:nvSpPr>
        <p:spPr bwMode="auto">
          <a:xfrm>
            <a:off x="3619500" y="3451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9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C8F892-B182-6F7D-E8AA-69976FB0A1D4}"/>
              </a:ext>
            </a:extLst>
          </p:cNvPr>
          <p:cNvSpPr txBox="1"/>
          <p:nvPr/>
        </p:nvSpPr>
        <p:spPr>
          <a:xfrm>
            <a:off x="228600" y="228600"/>
            <a:ext cx="8686800" cy="6496458"/>
          </a:xfrm>
          <a:prstGeom prst="rect">
            <a:avLst/>
          </a:prstGeom>
          <a:noFill/>
        </p:spPr>
        <p:txBody>
          <a:bodyPr wrap="square">
            <a:spAutoFit/>
          </a:bodyPr>
          <a:lstStyle/>
          <a:p>
            <a:pPr algn="ctr">
              <a:lnSpc>
                <a:spcPct val="150000"/>
              </a:lnSpc>
            </a:pPr>
            <a:r>
              <a:rPr lang="en-US" sz="3200" b="1" i="0" dirty="0">
                <a:solidFill>
                  <a:srgbClr val="000000"/>
                </a:solidFill>
                <a:effectLst/>
                <a:highlight>
                  <a:srgbClr val="FFFF00"/>
                </a:highlight>
                <a:latin typeface="Times New Roman" panose="02020603050405020304" pitchFamily="18" charset="0"/>
              </a:rPr>
              <a:t>Transistor Biasing:</a:t>
            </a:r>
          </a:p>
          <a:p>
            <a:pPr algn="just">
              <a:lnSpc>
                <a:spcPct val="150000"/>
              </a:lnSpc>
            </a:pPr>
            <a:r>
              <a:rPr lang="en-US" sz="3200" b="1" i="0" dirty="0">
                <a:solidFill>
                  <a:srgbClr val="000000"/>
                </a:solidFill>
                <a:effectLst/>
                <a:highlight>
                  <a:srgbClr val="FFFF00"/>
                </a:highlight>
                <a:latin typeface="Times New Roman" panose="02020603050405020304" pitchFamily="18" charset="0"/>
              </a:rPr>
              <a:t>2.1. Unbiased Transistor:</a:t>
            </a:r>
          </a:p>
          <a:p>
            <a:pPr marL="457200" indent="-457200" algn="just">
              <a:lnSpc>
                <a:spcPct val="150000"/>
              </a:lnSpc>
              <a:buFont typeface="Wingdings" panose="05000000000000000000" pitchFamily="2" charset="2"/>
              <a:buChar char="q"/>
            </a:pPr>
            <a:r>
              <a:rPr lang="en-US" sz="2400" b="0" i="0" dirty="0">
                <a:solidFill>
                  <a:srgbClr val="000000"/>
                </a:solidFill>
                <a:effectLst/>
                <a:latin typeface="Times New Roman" panose="02020603050405020304" pitchFamily="18" charset="0"/>
              </a:rPr>
              <a:t>A transistor is said to be </a:t>
            </a:r>
            <a:r>
              <a:rPr lang="en-US" sz="2400" b="1" i="0" dirty="0">
                <a:solidFill>
                  <a:srgbClr val="000000"/>
                </a:solidFill>
                <a:effectLst/>
                <a:highlight>
                  <a:srgbClr val="FFFF00"/>
                </a:highlight>
                <a:latin typeface="Times New Roman" panose="02020603050405020304" pitchFamily="18" charset="0"/>
              </a:rPr>
              <a:t>unbiased</a:t>
            </a:r>
            <a:r>
              <a:rPr lang="en-US" sz="2400" b="0" i="0" dirty="0">
                <a:solidFill>
                  <a:srgbClr val="000000"/>
                </a:solidFill>
                <a:effectLst/>
                <a:latin typeface="Times New Roman" panose="02020603050405020304" pitchFamily="18" charset="0"/>
              </a:rPr>
              <a:t> when </a:t>
            </a:r>
            <a:r>
              <a:rPr lang="en-US" sz="2400" b="1" i="0" dirty="0">
                <a:solidFill>
                  <a:srgbClr val="0070C0"/>
                </a:solidFill>
                <a:effectLst/>
                <a:latin typeface="Times New Roman" panose="02020603050405020304" pitchFamily="18" charset="0"/>
              </a:rPr>
              <a:t>no external power supply is connected to it. </a:t>
            </a:r>
          </a:p>
          <a:p>
            <a:pPr marL="457200" indent="-457200" algn="just">
              <a:lnSpc>
                <a:spcPct val="150000"/>
              </a:lnSpc>
              <a:buFont typeface="Wingdings" panose="05000000000000000000" pitchFamily="2" charset="2"/>
              <a:buChar char="q"/>
            </a:pPr>
            <a:r>
              <a:rPr lang="en-US" sz="2400" b="0" i="0" dirty="0">
                <a:solidFill>
                  <a:srgbClr val="000000"/>
                </a:solidFill>
                <a:effectLst/>
                <a:latin typeface="Times New Roman" panose="02020603050405020304" pitchFamily="18" charset="0"/>
              </a:rPr>
              <a:t>Due to two PN junctions in transistor, </a:t>
            </a:r>
            <a:r>
              <a:rPr lang="en-US" sz="2400" b="1" i="0" dirty="0">
                <a:solidFill>
                  <a:srgbClr val="000000"/>
                </a:solidFill>
                <a:effectLst/>
                <a:latin typeface="Times New Roman" panose="02020603050405020304" pitchFamily="18" charset="0"/>
              </a:rPr>
              <a:t>depletion regions </a:t>
            </a:r>
            <a:r>
              <a:rPr lang="en-US" sz="2400" b="0" i="0" dirty="0">
                <a:solidFill>
                  <a:srgbClr val="000000"/>
                </a:solidFill>
                <a:effectLst/>
                <a:latin typeface="Times New Roman" panose="02020603050405020304" pitchFamily="18" charset="0"/>
              </a:rPr>
              <a:t>are formed at the </a:t>
            </a:r>
            <a:r>
              <a:rPr lang="en-US" sz="2400" b="1" i="0" dirty="0">
                <a:solidFill>
                  <a:srgbClr val="000000"/>
                </a:solidFill>
                <a:effectLst/>
                <a:highlight>
                  <a:srgbClr val="FFFF00"/>
                </a:highlight>
                <a:latin typeface="Times New Roman" panose="02020603050405020304" pitchFamily="18" charset="0"/>
              </a:rPr>
              <a:t>JBE and JCB</a:t>
            </a:r>
            <a:r>
              <a:rPr lang="en-US" sz="2400" b="0" i="0" dirty="0">
                <a:solidFill>
                  <a:srgbClr val="000000"/>
                </a:solidFill>
                <a:effectLst/>
                <a:latin typeface="Times New Roman" panose="02020603050405020304" pitchFamily="18" charset="0"/>
              </a:rPr>
              <a:t>. </a:t>
            </a:r>
          </a:p>
          <a:p>
            <a:pPr marL="457200" indent="-457200" algn="just">
              <a:lnSpc>
                <a:spcPct val="150000"/>
              </a:lnSpc>
              <a:buFont typeface="Wingdings" panose="05000000000000000000" pitchFamily="2" charset="2"/>
              <a:buChar char="q"/>
            </a:pPr>
            <a:r>
              <a:rPr lang="en-US" sz="2400" b="0" i="0" dirty="0">
                <a:solidFill>
                  <a:srgbClr val="000000"/>
                </a:solidFill>
                <a:effectLst/>
                <a:latin typeface="Times New Roman" panose="02020603050405020304" pitchFamily="18" charset="0"/>
              </a:rPr>
              <a:t>The </a:t>
            </a:r>
            <a:r>
              <a:rPr lang="en-US" sz="2400" b="1" i="0" dirty="0">
                <a:solidFill>
                  <a:srgbClr val="000000"/>
                </a:solidFill>
                <a:effectLst/>
                <a:latin typeface="Times New Roman" panose="02020603050405020304" pitchFamily="18" charset="0"/>
              </a:rPr>
              <a:t>depletion region is not same on the two sides of the junctions </a:t>
            </a:r>
            <a:r>
              <a:rPr lang="en-US" sz="2400" b="0" i="0" dirty="0">
                <a:solidFill>
                  <a:srgbClr val="000000"/>
                </a:solidFill>
                <a:effectLst/>
                <a:latin typeface="Times New Roman" panose="02020603050405020304" pitchFamily="18" charset="0"/>
              </a:rPr>
              <a:t>as shown in fig. 2.1 for NPN transistor.</a:t>
            </a:r>
          </a:p>
          <a:p>
            <a:pPr marL="457200" indent="-457200" algn="just">
              <a:lnSpc>
                <a:spcPct val="150000"/>
              </a:lnSpc>
              <a:buFont typeface="Wingdings" panose="05000000000000000000" pitchFamily="2" charset="2"/>
              <a:buChar char="q"/>
            </a:pPr>
            <a:r>
              <a:rPr lang="en-US" sz="2400" b="0" i="0" dirty="0">
                <a:solidFill>
                  <a:srgbClr val="000000"/>
                </a:solidFill>
                <a:effectLst/>
                <a:latin typeface="Times New Roman" panose="02020603050405020304" pitchFamily="18" charset="0"/>
              </a:rPr>
              <a:t>Depletion region always penetrates more in lightly doped region i.e. base and less penetrates in heavily doped region i.e. collector and emitter.</a:t>
            </a:r>
            <a:r>
              <a:rPr lang="en-US" sz="2400" dirty="0"/>
              <a:t>          </a:t>
            </a:r>
          </a:p>
        </p:txBody>
      </p:sp>
    </p:spTree>
    <p:extLst>
      <p:ext uri="{BB962C8B-B14F-4D97-AF65-F5344CB8AC3E}">
        <p14:creationId xmlns:p14="http://schemas.microsoft.com/office/powerpoint/2010/main" val="173896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F439D2-98B5-101F-2756-62A9F73E1A22}"/>
              </a:ext>
            </a:extLst>
          </p:cNvPr>
          <p:cNvPicPr>
            <a:picLocks noChangeAspect="1"/>
          </p:cNvPicPr>
          <p:nvPr/>
        </p:nvPicPr>
        <p:blipFill>
          <a:blip r:embed="rId2"/>
          <a:stretch>
            <a:fillRect/>
          </a:stretch>
        </p:blipFill>
        <p:spPr>
          <a:xfrm>
            <a:off x="457201" y="228600"/>
            <a:ext cx="8305800" cy="5638800"/>
          </a:xfrm>
          <a:prstGeom prst="rect">
            <a:avLst/>
          </a:prstGeom>
        </p:spPr>
      </p:pic>
      <p:sp>
        <p:nvSpPr>
          <p:cNvPr id="5" name="TextBox 4">
            <a:extLst>
              <a:ext uri="{FF2B5EF4-FFF2-40B4-BE49-F238E27FC236}">
                <a16:creationId xmlns:a16="http://schemas.microsoft.com/office/drawing/2014/main" id="{3574DFBF-C249-8D9D-DC4D-61DAA788932C}"/>
              </a:ext>
            </a:extLst>
          </p:cNvPr>
          <p:cNvSpPr txBox="1"/>
          <p:nvPr/>
        </p:nvSpPr>
        <p:spPr>
          <a:xfrm>
            <a:off x="457200" y="5934670"/>
            <a:ext cx="8534400" cy="523220"/>
          </a:xfrm>
          <a:prstGeom prst="rect">
            <a:avLst/>
          </a:prstGeom>
          <a:noFill/>
        </p:spPr>
        <p:txBody>
          <a:bodyPr wrap="square">
            <a:spAutoFit/>
          </a:bodyPr>
          <a:lstStyle/>
          <a:p>
            <a:r>
              <a:rPr lang="en-US" sz="2800" b="0" i="0" dirty="0">
                <a:solidFill>
                  <a:srgbClr val="000000"/>
                </a:solidFill>
                <a:effectLst/>
                <a:latin typeface="Times New Roman" panose="02020603050405020304" pitchFamily="18" charset="0"/>
              </a:rPr>
              <a:t>Fig.2.1 Depletion region in an unbiased NPN transistor</a:t>
            </a:r>
            <a:r>
              <a:rPr lang="en-US" sz="2800" dirty="0"/>
              <a:t> </a:t>
            </a:r>
          </a:p>
        </p:txBody>
      </p:sp>
    </p:spTree>
    <p:extLst>
      <p:ext uri="{BB962C8B-B14F-4D97-AF65-F5344CB8AC3E}">
        <p14:creationId xmlns:p14="http://schemas.microsoft.com/office/powerpoint/2010/main" val="336738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60A16-281C-B692-4F2C-BF4E9ECE9332}"/>
              </a:ext>
            </a:extLst>
          </p:cNvPr>
          <p:cNvSpPr txBox="1"/>
          <p:nvPr/>
        </p:nvSpPr>
        <p:spPr>
          <a:xfrm>
            <a:off x="304800" y="381000"/>
            <a:ext cx="8458200" cy="4547527"/>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2800" b="1" i="0" dirty="0">
                <a:solidFill>
                  <a:srgbClr val="000000"/>
                </a:solidFill>
                <a:effectLst/>
                <a:latin typeface="Times New Roman" panose="02020603050405020304" pitchFamily="18" charset="0"/>
              </a:rPr>
              <a:t>Biased Transistor: </a:t>
            </a:r>
            <a:r>
              <a:rPr lang="en-US" sz="2800" b="0" i="0" dirty="0">
                <a:solidFill>
                  <a:srgbClr val="000000"/>
                </a:solidFill>
                <a:effectLst/>
                <a:latin typeface="Times New Roman" panose="02020603050405020304" pitchFamily="18" charset="0"/>
              </a:rPr>
              <a:t>A transistor is said to be </a:t>
            </a:r>
            <a:r>
              <a:rPr lang="en-US" sz="2800" b="1" i="0" dirty="0">
                <a:solidFill>
                  <a:srgbClr val="0070C0"/>
                </a:solidFill>
                <a:effectLst/>
                <a:latin typeface="Times New Roman" panose="02020603050405020304" pitchFamily="18" charset="0"/>
              </a:rPr>
              <a:t>biased when external power supply is connected to it. </a:t>
            </a:r>
          </a:p>
          <a:p>
            <a:pPr marL="457200" indent="-457200" algn="just">
              <a:lnSpc>
                <a:spcPct val="150000"/>
              </a:lnSpc>
              <a:buFont typeface="Wingdings" panose="05000000000000000000" pitchFamily="2" charset="2"/>
              <a:buChar char="q"/>
            </a:pPr>
            <a:r>
              <a:rPr lang="en-US" sz="2800" b="1" i="0" dirty="0">
                <a:solidFill>
                  <a:srgbClr val="000000"/>
                </a:solidFill>
                <a:effectLst/>
                <a:highlight>
                  <a:srgbClr val="FFFF00"/>
                </a:highlight>
                <a:latin typeface="Times New Roman" panose="02020603050405020304" pitchFamily="18" charset="0"/>
              </a:rPr>
              <a:t>BJT is capable of operating in three different regions, depending on the biasing. </a:t>
            </a:r>
          </a:p>
          <a:p>
            <a:pPr marL="457200" indent="-457200" algn="just">
              <a:lnSpc>
                <a:spcPct val="150000"/>
              </a:lnSpc>
              <a:buFont typeface="Wingdings" panose="05000000000000000000" pitchFamily="2" charset="2"/>
              <a:buChar char="q"/>
            </a:pPr>
            <a:r>
              <a:rPr lang="en-US" sz="2800" b="0" i="0" dirty="0">
                <a:solidFill>
                  <a:srgbClr val="000000"/>
                </a:solidFill>
                <a:effectLst/>
                <a:latin typeface="Times New Roman" panose="02020603050405020304" pitchFamily="18" charset="0"/>
              </a:rPr>
              <a:t>The biasing condition for these three regions of operations is listed in the table 2.1 Table 2.1 Biasing conditions for different regions of operation.</a:t>
            </a:r>
            <a:r>
              <a:rPr lang="en-US" sz="2800" dirty="0"/>
              <a:t> </a:t>
            </a:r>
          </a:p>
        </p:txBody>
      </p:sp>
    </p:spTree>
    <p:extLst>
      <p:ext uri="{BB962C8B-B14F-4D97-AF65-F5344CB8AC3E}">
        <p14:creationId xmlns:p14="http://schemas.microsoft.com/office/powerpoint/2010/main" val="243370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24D2B1-8AA2-B5A3-6A4C-ACA0CFA31045}"/>
              </a:ext>
            </a:extLst>
          </p:cNvPr>
          <p:cNvPicPr>
            <a:picLocks noChangeAspect="1"/>
          </p:cNvPicPr>
          <p:nvPr/>
        </p:nvPicPr>
        <p:blipFill>
          <a:blip r:embed="rId2"/>
          <a:stretch>
            <a:fillRect/>
          </a:stretch>
        </p:blipFill>
        <p:spPr>
          <a:xfrm>
            <a:off x="304800" y="170309"/>
            <a:ext cx="8610600" cy="2420491"/>
          </a:xfrm>
          <a:prstGeom prst="rect">
            <a:avLst/>
          </a:prstGeom>
        </p:spPr>
      </p:pic>
      <p:sp>
        <p:nvSpPr>
          <p:cNvPr id="7" name="TextBox 6">
            <a:extLst>
              <a:ext uri="{FF2B5EF4-FFF2-40B4-BE49-F238E27FC236}">
                <a16:creationId xmlns:a16="http://schemas.microsoft.com/office/drawing/2014/main" id="{49A9C906-88F2-88AA-2A19-6B5986F5ADBE}"/>
              </a:ext>
            </a:extLst>
          </p:cNvPr>
          <p:cNvSpPr txBox="1"/>
          <p:nvPr/>
        </p:nvSpPr>
        <p:spPr>
          <a:xfrm>
            <a:off x="152400" y="2819399"/>
            <a:ext cx="8763000" cy="3254865"/>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2800" b="0" i="0" dirty="0">
                <a:solidFill>
                  <a:srgbClr val="000000"/>
                </a:solidFill>
                <a:effectLst/>
                <a:latin typeface="Times New Roman" panose="02020603050405020304" pitchFamily="18" charset="0"/>
              </a:rPr>
              <a:t>Let us understand as how to bias the transistor in active region. </a:t>
            </a:r>
          </a:p>
          <a:p>
            <a:pPr marL="457200" indent="-457200" algn="just">
              <a:lnSpc>
                <a:spcPct val="150000"/>
              </a:lnSpc>
              <a:buFont typeface="Wingdings" panose="05000000000000000000" pitchFamily="2" charset="2"/>
              <a:buChar char="q"/>
            </a:pPr>
            <a:r>
              <a:rPr lang="en-US" sz="2800" b="0" i="0" dirty="0">
                <a:solidFill>
                  <a:srgbClr val="000000"/>
                </a:solidFill>
                <a:effectLst/>
                <a:latin typeface="Times New Roman" panose="02020603050405020304" pitchFamily="18" charset="0"/>
              </a:rPr>
              <a:t>As mentioned in the above table, in order to use transistor as an </a:t>
            </a:r>
            <a:r>
              <a:rPr lang="en-US" sz="2800" b="1" i="0" dirty="0">
                <a:solidFill>
                  <a:srgbClr val="000000"/>
                </a:solidFill>
                <a:effectLst/>
                <a:highlight>
                  <a:srgbClr val="FFFF00"/>
                </a:highlight>
                <a:latin typeface="Times New Roman" panose="02020603050405020304" pitchFamily="18" charset="0"/>
              </a:rPr>
              <a:t>amplifier it must be operated in active region.</a:t>
            </a:r>
            <a:r>
              <a:rPr lang="en-US" sz="2800" b="1" dirty="0">
                <a:highlight>
                  <a:srgbClr val="FFFF00"/>
                </a:highlight>
              </a:rPr>
              <a:t> </a:t>
            </a:r>
          </a:p>
        </p:txBody>
      </p:sp>
    </p:spTree>
    <p:extLst>
      <p:ext uri="{BB962C8B-B14F-4D97-AF65-F5344CB8AC3E}">
        <p14:creationId xmlns:p14="http://schemas.microsoft.com/office/powerpoint/2010/main" val="386681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13898</TotalTime>
  <Words>1062</Words>
  <Application>Microsoft Office PowerPoint</Application>
  <PresentationFormat>On-screen Show (4:3)</PresentationFormat>
  <Paragraphs>66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 SRI KRISHNA COLLEGE OF ENGINEERING AND TECHNOLOGY  (AN AUTONOMOUS INSTITUTION | AFFILIATED TO ANNA UNIVERSITY | ACCREDITED BY NAAC  WITH “A” GRADE) ACCREDITED BY NBA(CSE, IT, ECE, EEE, MECH, MCT &amp; CIVIL) KUNIAMUTHUR, COIMBATORE, TAMILNADU, INDIA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KRISHNA COLLEGE OF ENGINEERING AND TECHNOLOGY Kuniamuthur, Coimbatore Tamilnadu, India An Autonomous Institution | Affiliated To Anna University |Accredited by NAAC  with “A” grade</dc:title>
  <dc:creator>pradeep jithesh</dc:creator>
  <cp:lastModifiedBy>Pradeep I</cp:lastModifiedBy>
  <cp:revision>389</cp:revision>
  <dcterms:created xsi:type="dcterms:W3CDTF">2006-08-16T00:00:00Z</dcterms:created>
  <dcterms:modified xsi:type="dcterms:W3CDTF">2024-01-06T10:20:53Z</dcterms:modified>
</cp:coreProperties>
</file>