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0C1ACEE-A158-4255-B268-9D46660C29B4}" type="slidenum">
              <a:t>&lt;#&gt;</a:t>
            </a:fld>
          </a:p>
        </p:txBody>
      </p:sp>
      <p:sp>
        <p:nvSpPr>
          <p:cNvPr id="4" name="PlaceHolder 3"/>
          <p:cNvSpPr>
            <a:spLocks noGrp="1"/>
          </p:cNvSpPr>
          <p:nvPr>
            <p:ph type="dt" idx="3"/>
          </p:nvPr>
        </p:nvSpPr>
        <p:spPr/>
        <p:txBody>
          <a:bodyPr/>
          <a:p>
            <a:r>
              <a:rPr lang="tr-T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18F1574-130D-4908-A164-AFFB9EB846E9}"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4F80B2D-8359-4137-800B-51238F2D8075}" type="slidenum">
              <a:t>&lt;#&gt;</a:t>
            </a:fld>
          </a:p>
        </p:txBody>
      </p:sp>
      <p:sp>
        <p:nvSpPr>
          <p:cNvPr id="9" name="PlaceHolder 8"/>
          <p:cNvSpPr>
            <a:spLocks noGrp="1"/>
          </p:cNvSpPr>
          <p:nvPr>
            <p:ph type="dt" idx="3"/>
          </p:nvPr>
        </p:nvSpPr>
        <p:spPr/>
        <p:txBody>
          <a:bodyPr/>
          <a:p>
            <a:r>
              <a:rPr lang="tr-T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4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DF08FC4-50B4-43E6-A747-36143282BBBD}" type="slidenum">
              <a:t>&lt;#&gt;</a:t>
            </a:fld>
          </a:p>
        </p:txBody>
      </p:sp>
      <p:sp>
        <p:nvSpPr>
          <p:cNvPr id="11" name="PlaceHolder 10"/>
          <p:cNvSpPr>
            <a:spLocks noGrp="1"/>
          </p:cNvSpPr>
          <p:nvPr>
            <p:ph type="dt" idx="3"/>
          </p:nvPr>
        </p:nvSpPr>
        <p:spPr/>
        <p:txBody>
          <a:bodyPr/>
          <a:p>
            <a:r>
              <a:rPr lang="tr-T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CB12CF1-1D06-4579-9911-ECBA81B47AAF}" type="slidenum">
              <a:t>&lt;#&gt;</a:t>
            </a:fld>
          </a:p>
        </p:txBody>
      </p:sp>
      <p:sp>
        <p:nvSpPr>
          <p:cNvPr id="4" name="PlaceHolder 3"/>
          <p:cNvSpPr>
            <a:spLocks noGrp="1"/>
          </p:cNvSpPr>
          <p:nvPr>
            <p:ph type="dt" idx="6"/>
          </p:nvPr>
        </p:nvSpPr>
        <p:spPr/>
        <p:txBody>
          <a:bodyPr/>
          <a:p>
            <a:r>
              <a:rPr lang="tr-T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5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451C452-036E-4CAA-B8B8-4CB05D638AEC}" type="slidenum">
              <a:t>&lt;#&gt;</a:t>
            </a:fld>
          </a:p>
        </p:txBody>
      </p:sp>
      <p:sp>
        <p:nvSpPr>
          <p:cNvPr id="6" name="PlaceHolder 5"/>
          <p:cNvSpPr>
            <a:spLocks noGrp="1"/>
          </p:cNvSpPr>
          <p:nvPr>
            <p:ph type="dt" idx="6"/>
          </p:nvPr>
        </p:nvSpPr>
        <p:spPr/>
        <p:txBody>
          <a:bodyPr/>
          <a:p>
            <a:r>
              <a:rPr lang="tr-T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D2EDE87-B49C-49FC-A92F-EEFC4CFBE500}" type="slidenum">
              <a:t>&lt;#&gt;</a:t>
            </a:fld>
          </a:p>
        </p:txBody>
      </p:sp>
      <p:sp>
        <p:nvSpPr>
          <p:cNvPr id="6" name="PlaceHolder 5"/>
          <p:cNvSpPr>
            <a:spLocks noGrp="1"/>
          </p:cNvSpPr>
          <p:nvPr>
            <p:ph type="dt" idx="6"/>
          </p:nvPr>
        </p:nvSpPr>
        <p:spPr/>
        <p:txBody>
          <a:bodyPr/>
          <a:p>
            <a:r>
              <a:rPr lang="tr-T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C41CC85-AE52-4507-937E-0D4321108A80}" type="slidenum">
              <a:t>&lt;#&gt;</a:t>
            </a:fld>
          </a:p>
        </p:txBody>
      </p:sp>
      <p:sp>
        <p:nvSpPr>
          <p:cNvPr id="7" name="PlaceHolder 6"/>
          <p:cNvSpPr>
            <a:spLocks noGrp="1"/>
          </p:cNvSpPr>
          <p:nvPr>
            <p:ph type="dt" idx="6"/>
          </p:nvPr>
        </p:nvSpPr>
        <p:spPr/>
        <p:txBody>
          <a:bodyPr/>
          <a:p>
            <a:r>
              <a:rPr lang="tr-T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7C1EFA9-6939-4CCB-9EC7-FA7A4E7A4E1C}" type="slidenum">
              <a:t>&lt;#&gt;</a:t>
            </a:fld>
          </a:p>
        </p:txBody>
      </p:sp>
      <p:sp>
        <p:nvSpPr>
          <p:cNvPr id="5" name="PlaceHolder 4"/>
          <p:cNvSpPr>
            <a:spLocks noGrp="1"/>
          </p:cNvSpPr>
          <p:nvPr>
            <p:ph type="dt" idx="6"/>
          </p:nvPr>
        </p:nvSpPr>
        <p:spPr/>
        <p:txBody>
          <a:bodyPr/>
          <a:p>
            <a:r>
              <a:rPr lang="tr-T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4ABE9F1-A306-48DB-AB4A-FD49403E90A7}" type="slidenum">
              <a:t>&lt;#&gt;</a:t>
            </a:fld>
          </a:p>
        </p:txBody>
      </p:sp>
      <p:sp>
        <p:nvSpPr>
          <p:cNvPr id="5" name="PlaceHolder 4"/>
          <p:cNvSpPr>
            <a:spLocks noGrp="1"/>
          </p:cNvSpPr>
          <p:nvPr>
            <p:ph type="dt" idx="6"/>
          </p:nvPr>
        </p:nvSpPr>
        <p:spPr/>
        <p:txBody>
          <a:bodyPr/>
          <a:p>
            <a:r>
              <a:rPr lang="tr-T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28F8D8D-ACD8-4431-BFDE-30DDCED275AD}" type="slidenum">
              <a:t>&lt;#&gt;</a:t>
            </a:fld>
          </a:p>
        </p:txBody>
      </p:sp>
      <p:sp>
        <p:nvSpPr>
          <p:cNvPr id="8" name="PlaceHolder 7"/>
          <p:cNvSpPr>
            <a:spLocks noGrp="1"/>
          </p:cNvSpPr>
          <p:nvPr>
            <p:ph type="dt" idx="6"/>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F2ACDCF-7BDE-416D-A913-D5677F88079A}"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7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830FCDC-F610-4D07-9090-4BF511DB195D}" type="slidenum">
              <a:t>&lt;#&gt;</a:t>
            </a:fld>
          </a:p>
        </p:txBody>
      </p:sp>
      <p:sp>
        <p:nvSpPr>
          <p:cNvPr id="8" name="PlaceHolder 7"/>
          <p:cNvSpPr>
            <a:spLocks noGrp="1"/>
          </p:cNvSpPr>
          <p:nvPr>
            <p:ph type="dt" idx="6"/>
          </p:nvPr>
        </p:nvSpPr>
        <p:spPr/>
        <p:txBody>
          <a:bodyPr/>
          <a:p>
            <a:r>
              <a:rPr lang="tr-T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5EEE6BA-0A62-4B23-AFE1-8FCF50A408F4}" type="slidenum">
              <a:t>&lt;#&gt;</a:t>
            </a:fld>
          </a:p>
        </p:txBody>
      </p:sp>
      <p:sp>
        <p:nvSpPr>
          <p:cNvPr id="8" name="PlaceHolder 7"/>
          <p:cNvSpPr>
            <a:spLocks noGrp="1"/>
          </p:cNvSpPr>
          <p:nvPr>
            <p:ph type="dt" idx="6"/>
          </p:nvPr>
        </p:nvSpPr>
        <p:spPr/>
        <p:txBody>
          <a:bodyPr/>
          <a:p>
            <a:r>
              <a:rPr lang="tr-T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8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8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967FE2B-55A2-43C3-A8F1-BAEEF230A7ED}" type="slidenum">
              <a:t>&lt;#&gt;</a:t>
            </a:fld>
          </a:p>
        </p:txBody>
      </p:sp>
      <p:sp>
        <p:nvSpPr>
          <p:cNvPr id="7" name="PlaceHolder 6"/>
          <p:cNvSpPr>
            <a:spLocks noGrp="1"/>
          </p:cNvSpPr>
          <p:nvPr>
            <p:ph type="dt" idx="6"/>
          </p:nvPr>
        </p:nvSpPr>
        <p:spPr/>
        <p:txBody>
          <a:bodyPr/>
          <a:p>
            <a:r>
              <a:rPr lang="tr-T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8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8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A170F77-55CF-4622-8C14-BA6164475A29}" type="slidenum">
              <a:t>&lt;#&gt;</a:t>
            </a:fld>
          </a:p>
        </p:txBody>
      </p:sp>
      <p:sp>
        <p:nvSpPr>
          <p:cNvPr id="9" name="PlaceHolder 8"/>
          <p:cNvSpPr>
            <a:spLocks noGrp="1"/>
          </p:cNvSpPr>
          <p:nvPr>
            <p:ph type="dt" idx="6"/>
          </p:nvPr>
        </p:nvSpPr>
        <p:spPr/>
        <p:txBody>
          <a:bodyPr/>
          <a:p>
            <a:r>
              <a:rPr lang="tr-T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8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8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3460675-E99D-4C85-8964-690B2480AE22}" type="slidenum">
              <a:t>&lt;#&gt;</a:t>
            </a:fld>
          </a:p>
        </p:txBody>
      </p:sp>
      <p:sp>
        <p:nvSpPr>
          <p:cNvPr id="11" name="PlaceHolder 10"/>
          <p:cNvSpPr>
            <a:spLocks noGrp="1"/>
          </p:cNvSpPr>
          <p:nvPr>
            <p:ph type="dt" idx="6"/>
          </p:nvPr>
        </p:nvSpPr>
        <p:spPr/>
        <p:txBody>
          <a:bodyPr/>
          <a:p>
            <a:r>
              <a:rPr lang="tr-T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CB6C3432-9339-4B30-8BED-C4AD4705ED4C}" type="slidenum">
              <a:t>&lt;#&gt;</a:t>
            </a:fld>
          </a:p>
        </p:txBody>
      </p:sp>
      <p:sp>
        <p:nvSpPr>
          <p:cNvPr id="4" name="PlaceHolder 3"/>
          <p:cNvSpPr>
            <a:spLocks noGrp="1"/>
          </p:cNvSpPr>
          <p:nvPr>
            <p:ph type="dt" idx="9"/>
          </p:nvPr>
        </p:nvSpPr>
        <p:spPr/>
        <p:txBody>
          <a:bodyPr/>
          <a:p>
            <a:r>
              <a:rPr lang="tr-T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DE50E7C-D75B-43CB-BE41-2F52AA22CEB0}" type="slidenum">
              <a:t>&lt;#&gt;</a:t>
            </a:fld>
          </a:p>
        </p:txBody>
      </p:sp>
      <p:sp>
        <p:nvSpPr>
          <p:cNvPr id="6" name="PlaceHolder 5"/>
          <p:cNvSpPr>
            <a:spLocks noGrp="1"/>
          </p:cNvSpPr>
          <p:nvPr>
            <p:ph type="dt" idx="9"/>
          </p:nvPr>
        </p:nvSpPr>
        <p:spPr/>
        <p:txBody>
          <a:bodyPr/>
          <a:p>
            <a:r>
              <a:rPr lang="tr-T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2CA1BC6-FB8B-473C-A80A-EF497C9268ED}" type="slidenum">
              <a:t>&lt;#&gt;</a:t>
            </a:fld>
          </a:p>
        </p:txBody>
      </p:sp>
      <p:sp>
        <p:nvSpPr>
          <p:cNvPr id="6" name="PlaceHolder 5"/>
          <p:cNvSpPr>
            <a:spLocks noGrp="1"/>
          </p:cNvSpPr>
          <p:nvPr>
            <p:ph type="dt" idx="9"/>
          </p:nvPr>
        </p:nvSpPr>
        <p:spPr/>
        <p:txBody>
          <a:bodyPr/>
          <a:p>
            <a:r>
              <a:rPr lang="tr-T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0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147CAD6-6618-4DEA-86CA-526807FEFF8E}" type="slidenum">
              <a:t>&lt;#&gt;</a:t>
            </a:fld>
          </a:p>
        </p:txBody>
      </p:sp>
      <p:sp>
        <p:nvSpPr>
          <p:cNvPr id="7" name="PlaceHolder 6"/>
          <p:cNvSpPr>
            <a:spLocks noGrp="1"/>
          </p:cNvSpPr>
          <p:nvPr>
            <p:ph type="dt" idx="9"/>
          </p:nvPr>
        </p:nvSpPr>
        <p:spPr/>
        <p:txBody>
          <a:bodyPr/>
          <a:p>
            <a:r>
              <a:rPr lang="tr-T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F9D2634-3E81-4915-A49D-EC3F06F03F04}" type="slidenum">
              <a:t>&lt;#&gt;</a:t>
            </a:fld>
          </a:p>
        </p:txBody>
      </p:sp>
      <p:sp>
        <p:nvSpPr>
          <p:cNvPr id="5" name="PlaceHolder 4"/>
          <p:cNvSpPr>
            <a:spLocks noGrp="1"/>
          </p:cNvSpPr>
          <p:nvPr>
            <p:ph type="dt" idx="9"/>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7688AF7-7C07-441E-99D3-CB0FEA8032A4}"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0506E31-D7FE-44B0-9634-4EAE54F9BC6D}" type="slidenum">
              <a:t>&lt;#&gt;</a:t>
            </a:fld>
          </a:p>
        </p:txBody>
      </p:sp>
      <p:sp>
        <p:nvSpPr>
          <p:cNvPr id="5" name="PlaceHolder 4"/>
          <p:cNvSpPr>
            <a:spLocks noGrp="1"/>
          </p:cNvSpPr>
          <p:nvPr>
            <p:ph type="dt" idx="9"/>
          </p:nvPr>
        </p:nvSpPr>
        <p:spPr/>
        <p:txBody>
          <a:bodyPr/>
          <a:p>
            <a:r>
              <a:rPr lang="tr-T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B9673C3-1DFB-4FC2-B09D-5E5ADF7E06DB}" type="slidenum">
              <a:t>&lt;#&gt;</a:t>
            </a:fld>
          </a:p>
        </p:txBody>
      </p:sp>
      <p:sp>
        <p:nvSpPr>
          <p:cNvPr id="8" name="PlaceHolder 7"/>
          <p:cNvSpPr>
            <a:spLocks noGrp="1"/>
          </p:cNvSpPr>
          <p:nvPr>
            <p:ph type="dt" idx="9"/>
          </p:nvPr>
        </p:nvSpPr>
        <p:spPr/>
        <p:txBody>
          <a:bodyPr/>
          <a:p>
            <a:r>
              <a:rPr lang="tr-T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CEBABDA-3970-4572-86A6-E6DBE317890B}" type="slidenum">
              <a:t>&lt;#&gt;</a:t>
            </a:fld>
          </a:p>
        </p:txBody>
      </p:sp>
      <p:sp>
        <p:nvSpPr>
          <p:cNvPr id="8" name="PlaceHolder 7"/>
          <p:cNvSpPr>
            <a:spLocks noGrp="1"/>
          </p:cNvSpPr>
          <p:nvPr>
            <p:ph type="dt" idx="9"/>
          </p:nvPr>
        </p:nvSpPr>
        <p:spPr/>
        <p:txBody>
          <a:bodyPr/>
          <a:p>
            <a:r>
              <a:rPr lang="tr-T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2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BB74032-4D4F-4D9A-8DE1-32F6FC96E3A5}" type="slidenum">
              <a:t>&lt;#&gt;</a:t>
            </a:fld>
          </a:p>
        </p:txBody>
      </p:sp>
      <p:sp>
        <p:nvSpPr>
          <p:cNvPr id="8" name="PlaceHolder 7"/>
          <p:cNvSpPr>
            <a:spLocks noGrp="1"/>
          </p:cNvSpPr>
          <p:nvPr>
            <p:ph type="dt" idx="9"/>
          </p:nvPr>
        </p:nvSpPr>
        <p:spPr/>
        <p:txBody>
          <a:bodyPr/>
          <a:p>
            <a:r>
              <a:rPr lang="tr-T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2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2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C03BAB5-4944-4AFB-AE81-0B7651A74424}" type="slidenum">
              <a:t>&lt;#&gt;</a:t>
            </a:fld>
          </a:p>
        </p:txBody>
      </p:sp>
      <p:sp>
        <p:nvSpPr>
          <p:cNvPr id="7" name="PlaceHolder 6"/>
          <p:cNvSpPr>
            <a:spLocks noGrp="1"/>
          </p:cNvSpPr>
          <p:nvPr>
            <p:ph type="dt" idx="9"/>
          </p:nvPr>
        </p:nvSpPr>
        <p:spPr/>
        <p:txBody>
          <a:bodyPr/>
          <a:p>
            <a:r>
              <a:rPr lang="tr-T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2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3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1574B579-364F-42EB-944B-9EB2FA937DD6}" type="slidenum">
              <a:t>&lt;#&gt;</a:t>
            </a:fld>
          </a:p>
        </p:txBody>
      </p:sp>
      <p:sp>
        <p:nvSpPr>
          <p:cNvPr id="9" name="PlaceHolder 8"/>
          <p:cNvSpPr>
            <a:spLocks noGrp="1"/>
          </p:cNvSpPr>
          <p:nvPr>
            <p:ph type="dt" idx="9"/>
          </p:nvPr>
        </p:nvSpPr>
        <p:spPr/>
        <p:txBody>
          <a:bodyPr/>
          <a:p>
            <a:r>
              <a:rPr lang="tr-T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3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3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3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3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3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3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79E27CF8-3FCC-4582-8E8A-F2886AA90E54}" type="slidenum">
              <a:t>&lt;#&gt;</a:t>
            </a:fld>
          </a:p>
        </p:txBody>
      </p:sp>
      <p:sp>
        <p:nvSpPr>
          <p:cNvPr id="11" name="PlaceHolder 10"/>
          <p:cNvSpPr>
            <a:spLocks noGrp="1"/>
          </p:cNvSpPr>
          <p:nvPr>
            <p:ph type="dt" idx="9"/>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D3F7E44-88D9-4500-B143-C0894EC1F99F}"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27F6762-61BC-48A3-9BBE-111944F6054D}"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BA77202-7105-4691-8A2B-9DFCF5A2EDD5}"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0F98D7A-E43D-409F-B1A0-01755D49EB85}"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63BD803-45F7-4D12-A039-88682E70083B}"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2826F4E-EB7E-42AD-906C-D69365703E37}" type="slidenum">
              <a:t>&lt;#&gt;</a:t>
            </a:fld>
          </a:p>
        </p:txBody>
      </p:sp>
      <p:sp>
        <p:nvSpPr>
          <p:cNvPr id="8" name="PlaceHolder 7"/>
          <p:cNvSpPr>
            <a:spLocks noGrp="1"/>
          </p:cNvSpPr>
          <p:nvPr>
            <p:ph type="dt" idx="3"/>
          </p:nvPr>
        </p:nvSpPr>
        <p:spPr/>
        <p:txBody>
          <a:bodyPr/>
          <a:p>
            <a:r>
              <a:rPr lang="tr-T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36720" y="0"/>
            <a:ext cx="3274920" cy="3238200"/>
          </a:xfrm>
          <a:custGeom>
            <a:avLst/>
            <a:gdLst>
              <a:gd name="textAreaLeft" fmla="*/ 0 w 3274920"/>
              <a:gd name="textAreaRight" fmla="*/ 3276720 w 3274920"/>
              <a:gd name="textAreaTop" fmla="*/ 0 h 3238200"/>
              <a:gd name="textAreaBottom" fmla="*/ 3240000 h 3238200"/>
            </a:gdLst>
            <a:ahLst/>
            <a:rect l="textAreaLeft" t="textAreaTop" r="textAreaRight" b="textAreaBottom"/>
            <a:pathLst>
              <a:path w="9102" h="9000">
                <a:moveTo>
                  <a:pt x="0" y="0"/>
                </a:moveTo>
                <a:lnTo>
                  <a:pt x="9102" y="0"/>
                </a:lnTo>
                <a:lnTo>
                  <a:pt x="6102" y="9000"/>
                </a:lnTo>
                <a:lnTo>
                  <a:pt x="102" y="4500"/>
                </a:lnTo>
                <a:lnTo>
                  <a:pt x="0" y="0"/>
                </a:lnTo>
                <a:close/>
              </a:path>
            </a:pathLst>
          </a:custGeom>
          <a:solidFill>
            <a:srgbClr val="f10d0c"/>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DejaVu Sans"/>
              <a:ea typeface="DejaVu Sans"/>
            </a:endParaRPr>
          </a:p>
        </p:txBody>
      </p:sp>
      <p:sp>
        <p:nvSpPr>
          <p:cNvPr id="1" name=""/>
          <p:cNvSpPr/>
          <p:nvPr/>
        </p:nvSpPr>
        <p:spPr>
          <a:xfrm>
            <a:off x="3240000" y="0"/>
            <a:ext cx="5398200" cy="1078200"/>
          </a:xfrm>
          <a:custGeom>
            <a:avLst/>
            <a:gdLst>
              <a:gd name="textAreaLeft" fmla="*/ 0 w 5398200"/>
              <a:gd name="textAreaRight" fmla="*/ 5400000 w 5398200"/>
              <a:gd name="textAreaTop" fmla="*/ 0 h 1078200"/>
              <a:gd name="textAreaBottom" fmla="*/ 1080000 h 1078200"/>
            </a:gdLst>
            <a:ahLst/>
            <a:rect l="textAreaLeft" t="textAreaTop" r="textAreaRight" b="textAreaBottom"/>
            <a:pathLst>
              <a:path w="15000" h="3000">
                <a:moveTo>
                  <a:pt x="1000" y="0"/>
                </a:moveTo>
                <a:lnTo>
                  <a:pt x="0" y="3000"/>
                </a:lnTo>
                <a:lnTo>
                  <a:pt x="15000" y="0"/>
                </a:lnTo>
                <a:lnTo>
                  <a:pt x="1000" y="0"/>
                </a:lnTo>
                <a:close/>
              </a:path>
            </a:pathLst>
          </a:custGeom>
          <a:solidFill>
            <a:srgbClr val="ea7500"/>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DejaVu Sans"/>
              <a:ea typeface="DejaVu Sans"/>
            </a:endParaRPr>
          </a:p>
        </p:txBody>
      </p:sp>
      <p:sp>
        <p:nvSpPr>
          <p:cNvPr id="2" name=""/>
          <p:cNvSpPr/>
          <p:nvPr/>
        </p:nvSpPr>
        <p:spPr>
          <a:xfrm>
            <a:off x="6120000" y="0"/>
            <a:ext cx="3958200" cy="3778200"/>
          </a:xfrm>
          <a:custGeom>
            <a:avLst/>
            <a:gdLst>
              <a:gd name="textAreaLeft" fmla="*/ 0 w 3958200"/>
              <a:gd name="textAreaRight" fmla="*/ 3960000 w 3958200"/>
              <a:gd name="textAreaTop" fmla="*/ 0 h 3778200"/>
              <a:gd name="textAreaBottom" fmla="*/ 3780000 h 3778200"/>
            </a:gdLst>
            <a:ahLst/>
            <a:rect l="textAreaLeft" t="textAreaTop" r="textAreaRight" b="textAreaBottom"/>
            <a:pathLst>
              <a:path w="11000" h="10500">
                <a:moveTo>
                  <a:pt x="11000" y="0"/>
                </a:moveTo>
                <a:lnTo>
                  <a:pt x="0" y="2500"/>
                </a:lnTo>
                <a:lnTo>
                  <a:pt x="11000" y="10500"/>
                </a:lnTo>
                <a:lnTo>
                  <a:pt x="11000" y="0"/>
                </a:lnTo>
                <a:close/>
              </a:path>
            </a:pathLst>
          </a:custGeom>
          <a:solidFill>
            <a:srgbClr val="e8a202"/>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DejaVu Sans"/>
              <a:ea typeface="DejaVu Sans"/>
            </a:endParaRPr>
          </a:p>
        </p:txBody>
      </p:sp>
      <p:sp>
        <p:nvSpPr>
          <p:cNvPr id="3" name=""/>
          <p:cNvSpPr/>
          <p:nvPr/>
        </p:nvSpPr>
        <p:spPr>
          <a:xfrm>
            <a:off x="6840000" y="2520000"/>
            <a:ext cx="3238200" cy="3148200"/>
          </a:xfrm>
          <a:custGeom>
            <a:avLst/>
            <a:gdLst>
              <a:gd name="textAreaLeft" fmla="*/ 0 w 3238200"/>
              <a:gd name="textAreaRight" fmla="*/ 3240000 w 3238200"/>
              <a:gd name="textAreaTop" fmla="*/ 0 h 3148200"/>
              <a:gd name="textAreaBottom" fmla="*/ 3150000 h 3148200"/>
            </a:gdLst>
            <a:ahLst/>
            <a:rect l="textAreaLeft" t="textAreaTop" r="textAreaRight" b="textAreaBottom"/>
            <a:pathLst>
              <a:path w="9000" h="8750">
                <a:moveTo>
                  <a:pt x="9000" y="4500"/>
                </a:moveTo>
                <a:lnTo>
                  <a:pt x="3000" y="0"/>
                </a:lnTo>
                <a:lnTo>
                  <a:pt x="0" y="8750"/>
                </a:lnTo>
                <a:lnTo>
                  <a:pt x="9000" y="8750"/>
                </a:lnTo>
                <a:lnTo>
                  <a:pt x="9000" y="4500"/>
                </a:lnTo>
                <a:close/>
              </a:path>
            </a:pathLst>
          </a:custGeom>
          <a:solidFill>
            <a:srgbClr val="168253"/>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DejaVu Sans"/>
              <a:ea typeface="DejaVu Sans"/>
            </a:endParaRPr>
          </a:p>
        </p:txBody>
      </p:sp>
      <p:sp>
        <p:nvSpPr>
          <p:cNvPr id="4" name=""/>
          <p:cNvSpPr/>
          <p:nvPr/>
        </p:nvSpPr>
        <p:spPr>
          <a:xfrm>
            <a:off x="1800000" y="4500000"/>
            <a:ext cx="5038200" cy="1168200"/>
          </a:xfrm>
          <a:custGeom>
            <a:avLst/>
            <a:gdLst>
              <a:gd name="textAreaLeft" fmla="*/ 0 w 5038200"/>
              <a:gd name="textAreaRight" fmla="*/ 5040000 w 5038200"/>
              <a:gd name="textAreaTop" fmla="*/ 0 h 1168200"/>
              <a:gd name="textAreaBottom" fmla="*/ 1170000 h 1168200"/>
            </a:gdLst>
            <a:ahLst/>
            <a:rect l="textAreaLeft" t="textAreaTop" r="textAreaRight" b="textAreaBottom"/>
            <a:pathLst>
              <a:path w="14000" h="3250">
                <a:moveTo>
                  <a:pt x="0" y="3250"/>
                </a:moveTo>
                <a:lnTo>
                  <a:pt x="13000" y="3250"/>
                </a:lnTo>
                <a:lnTo>
                  <a:pt x="14000" y="0"/>
                </a:lnTo>
                <a:lnTo>
                  <a:pt x="0" y="3250"/>
                </a:lnTo>
                <a:close/>
              </a:path>
            </a:pathLst>
          </a:custGeom>
          <a:solidFill>
            <a:srgbClr val="3465a4"/>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DejaVu Sans"/>
              <a:ea typeface="DejaVu Sans"/>
            </a:endParaRPr>
          </a:p>
        </p:txBody>
      </p:sp>
      <p:sp>
        <p:nvSpPr>
          <p:cNvPr id="5" name=""/>
          <p:cNvSpPr/>
          <p:nvPr/>
        </p:nvSpPr>
        <p:spPr>
          <a:xfrm>
            <a:off x="-36720" y="2160000"/>
            <a:ext cx="3994920" cy="3537000"/>
          </a:xfrm>
          <a:custGeom>
            <a:avLst/>
            <a:gdLst>
              <a:gd name="textAreaLeft" fmla="*/ 0 w 3994920"/>
              <a:gd name="textAreaRight" fmla="*/ 3996720 w 3994920"/>
              <a:gd name="textAreaTop" fmla="*/ 0 h 3537000"/>
              <a:gd name="textAreaBottom" fmla="*/ 3538800 h 3537000"/>
            </a:gdLst>
            <a:ahLst/>
            <a:rect l="textAreaLeft" t="textAreaTop" r="textAreaRight" b="textAreaBottom"/>
            <a:pathLst>
              <a:path w="11102" h="9830">
                <a:moveTo>
                  <a:pt x="0" y="9830"/>
                </a:moveTo>
                <a:lnTo>
                  <a:pt x="1602" y="9830"/>
                </a:lnTo>
                <a:lnTo>
                  <a:pt x="11102" y="7500"/>
                </a:lnTo>
                <a:lnTo>
                  <a:pt x="102" y="0"/>
                </a:lnTo>
                <a:lnTo>
                  <a:pt x="0" y="9830"/>
                </a:lnTo>
                <a:close/>
              </a:path>
            </a:pathLst>
          </a:custGeom>
          <a:solidFill>
            <a:srgbClr val="780373"/>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DejaVu Sans"/>
              <a:ea typeface="DejaVu Sans"/>
            </a:endParaRPr>
          </a:p>
        </p:txBody>
      </p:sp>
      <p:sp>
        <p:nvSpPr>
          <p:cNvPr id="6" name="PlaceHolder 1"/>
          <p:cNvSpPr>
            <a:spLocks noGrp="1"/>
          </p:cNvSpPr>
          <p:nvPr>
            <p:ph type="ftr" idx="1"/>
          </p:nvPr>
        </p:nvSpPr>
        <p:spPr>
          <a:xfrm>
            <a:off x="3420000" y="5220000"/>
            <a:ext cx="3238200" cy="358200"/>
          </a:xfrm>
          <a:prstGeom prst="rect">
            <a:avLst/>
          </a:prstGeom>
          <a:noFill/>
          <a:ln w="0">
            <a:noFill/>
          </a:ln>
        </p:spPr>
        <p:txBody>
          <a:bodyPr lIns="0" rIns="0" tIns="0" bIns="0" anchor="t">
            <a:noAutofit/>
          </a:bodyPr>
          <a:lstStyle>
            <a:lvl1pPr indent="0" algn="ctr">
              <a:lnSpc>
                <a:spcPct val="100000"/>
              </a:lnSpc>
              <a:buNone/>
              <a:tabLst>
                <a:tab algn="l" pos="0"/>
              </a:tabLst>
              <a:defRPr b="0" lang="tr-TR" sz="1400" spc="-1" strike="noStrike">
                <a:solidFill>
                  <a:srgbClr val="dddddd"/>
                </a:solidFill>
                <a:latin typeface="DejaVu Sans"/>
              </a:defRPr>
            </a:lvl1pPr>
          </a:lstStyle>
          <a:p>
            <a:pPr indent="0" algn="ctr">
              <a:lnSpc>
                <a:spcPct val="100000"/>
              </a:lnSpc>
              <a:buNone/>
              <a:tabLst>
                <a:tab algn="l" pos="0"/>
              </a:tabLst>
            </a:pPr>
            <a:r>
              <a:rPr b="0" lang="tr-TR" sz="1400" spc="-1" strike="noStrike">
                <a:solidFill>
                  <a:srgbClr val="dddddd"/>
                </a:solidFill>
                <a:latin typeface="DejaVu Sans"/>
              </a:rPr>
              <a:t>&lt;footer&gt;</a:t>
            </a:r>
            <a:endParaRPr b="0" lang="tr-TR" sz="1400" spc="-1" strike="noStrike">
              <a:solidFill>
                <a:srgbClr val="000000"/>
              </a:solidFill>
              <a:latin typeface="Times New Roman"/>
            </a:endParaRPr>
          </a:p>
        </p:txBody>
      </p:sp>
      <p:sp>
        <p:nvSpPr>
          <p:cNvPr id="7" name="PlaceHolder 2"/>
          <p:cNvSpPr>
            <a:spLocks noGrp="1"/>
          </p:cNvSpPr>
          <p:nvPr>
            <p:ph type="sldNum" idx="2"/>
          </p:nvPr>
        </p:nvSpPr>
        <p:spPr>
          <a:xfrm>
            <a:off x="7380000" y="5220000"/>
            <a:ext cx="2338200" cy="358200"/>
          </a:xfrm>
          <a:prstGeom prst="rect">
            <a:avLst/>
          </a:prstGeom>
          <a:noFill/>
          <a:ln w="0">
            <a:noFill/>
          </a:ln>
        </p:spPr>
        <p:txBody>
          <a:bodyPr lIns="0" rIns="0" tIns="0" bIns="0" anchor="t">
            <a:noAutofit/>
          </a:bodyPr>
          <a:lstStyle>
            <a:lvl1pPr indent="0" algn="r">
              <a:lnSpc>
                <a:spcPct val="100000"/>
              </a:lnSpc>
              <a:buNone/>
              <a:tabLst>
                <a:tab algn="l" pos="0"/>
              </a:tabLst>
              <a:defRPr b="0" lang="tr-TR" sz="1400" spc="-1" strike="noStrike">
                <a:solidFill>
                  <a:srgbClr val="dddddd"/>
                </a:solidFill>
                <a:latin typeface="DejaVu Sans"/>
              </a:defRPr>
            </a:lvl1pPr>
          </a:lstStyle>
          <a:p>
            <a:pPr indent="0" algn="r">
              <a:lnSpc>
                <a:spcPct val="100000"/>
              </a:lnSpc>
              <a:buNone/>
              <a:tabLst>
                <a:tab algn="l" pos="0"/>
              </a:tabLst>
            </a:pPr>
            <a:fld id="{C54F7236-A886-44EF-B52A-662D8C6B71D2}" type="slidenum">
              <a:rPr b="0" lang="tr-TR" sz="1400" spc="-1" strike="noStrike">
                <a:solidFill>
                  <a:srgbClr val="dddddd"/>
                </a:solidFill>
                <a:latin typeface="DejaVu Sans"/>
              </a:rPr>
              <a:t>&lt;number&gt;</a:t>
            </a:fld>
            <a:endParaRPr b="0" lang="tr-TR" sz="1400" spc="-1" strike="noStrike">
              <a:solidFill>
                <a:srgbClr val="000000"/>
              </a:solidFill>
              <a:latin typeface="Times New Roman"/>
            </a:endParaRPr>
          </a:p>
        </p:txBody>
      </p:sp>
      <p:sp>
        <p:nvSpPr>
          <p:cNvPr id="8" name="PlaceHolder 3"/>
          <p:cNvSpPr>
            <a:spLocks noGrp="1"/>
          </p:cNvSpPr>
          <p:nvPr>
            <p:ph type="dt" idx="3"/>
          </p:nvPr>
        </p:nvSpPr>
        <p:spPr>
          <a:xfrm>
            <a:off x="360000" y="5220000"/>
            <a:ext cx="2338200" cy="358200"/>
          </a:xfrm>
          <a:prstGeom prst="rect">
            <a:avLst/>
          </a:prstGeom>
          <a:noFill/>
          <a:ln w="0">
            <a:noFill/>
          </a:ln>
        </p:spPr>
        <p:txBody>
          <a:bodyPr lIns="0" rIns="0" tIns="0" bIns="0" anchor="t">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9"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tr-TR" sz="4400" spc="-1" strike="noStrike">
                <a:solidFill>
                  <a:srgbClr val="000000"/>
                </a:solidFill>
                <a:latin typeface="Arial"/>
              </a:rPr>
              <a:t>Ana başlık metnini düzenlemek için tıklayın</a:t>
            </a:r>
            <a:endParaRPr b="0" lang="tr-TR" sz="4400" spc="-1" strike="noStrike">
              <a:solidFill>
                <a:srgbClr val="000000"/>
              </a:solidFill>
              <a:latin typeface="Arial"/>
            </a:endParaRPr>
          </a:p>
        </p:txBody>
      </p:sp>
      <p:sp>
        <p:nvSpPr>
          <p:cNvPr id="10"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p:nvPr/>
        </p:nvSpPr>
        <p:spPr>
          <a:xfrm>
            <a:off x="0" y="0"/>
            <a:ext cx="1978200" cy="3418200"/>
          </a:xfrm>
          <a:custGeom>
            <a:avLst/>
            <a:gdLst>
              <a:gd name="textAreaLeft" fmla="*/ 0 w 1978200"/>
              <a:gd name="textAreaRight" fmla="*/ 1980000 w 1978200"/>
              <a:gd name="textAreaTop" fmla="*/ 0 h 3418200"/>
              <a:gd name="textAreaBottom" fmla="*/ 3420000 h 3418200"/>
            </a:gdLst>
            <a:ahLst/>
            <a:rect l="textAreaLeft" t="textAreaTop" r="textAreaRight" b="textAreaBottom"/>
            <a:pathLst>
              <a:path w="5500" h="9500">
                <a:moveTo>
                  <a:pt x="0" y="0"/>
                </a:moveTo>
                <a:lnTo>
                  <a:pt x="0" y="8000"/>
                </a:lnTo>
                <a:lnTo>
                  <a:pt x="2500" y="9500"/>
                </a:lnTo>
                <a:lnTo>
                  <a:pt x="5500" y="0"/>
                </a:lnTo>
                <a:lnTo>
                  <a:pt x="0" y="0"/>
                </a:lnTo>
                <a:close/>
              </a:path>
            </a:pathLst>
          </a:custGeom>
          <a:solidFill>
            <a:srgbClr val="f10d0c"/>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Arial"/>
              <a:ea typeface="DejaVu Sans"/>
            </a:endParaRPr>
          </a:p>
        </p:txBody>
      </p:sp>
      <p:sp>
        <p:nvSpPr>
          <p:cNvPr id="48" name=""/>
          <p:cNvSpPr/>
          <p:nvPr/>
        </p:nvSpPr>
        <p:spPr>
          <a:xfrm>
            <a:off x="2340000" y="0"/>
            <a:ext cx="1978200" cy="358200"/>
          </a:xfrm>
          <a:custGeom>
            <a:avLst/>
            <a:gdLst>
              <a:gd name="textAreaLeft" fmla="*/ 0 w 1978200"/>
              <a:gd name="textAreaRight" fmla="*/ 1980000 w 1978200"/>
              <a:gd name="textAreaTop" fmla="*/ 0 h 358200"/>
              <a:gd name="textAreaBottom" fmla="*/ 360000 h 358200"/>
            </a:gdLst>
            <a:ahLst/>
            <a:rect l="textAreaLeft" t="textAreaTop" r="textAreaRight" b="textAreaBottom"/>
            <a:pathLst>
              <a:path w="5500" h="1000">
                <a:moveTo>
                  <a:pt x="500" y="0"/>
                </a:moveTo>
                <a:lnTo>
                  <a:pt x="0" y="1000"/>
                </a:lnTo>
                <a:lnTo>
                  <a:pt x="5500" y="0"/>
                </a:lnTo>
                <a:lnTo>
                  <a:pt x="500" y="0"/>
                </a:lnTo>
                <a:close/>
              </a:path>
            </a:pathLst>
          </a:custGeom>
          <a:solidFill>
            <a:srgbClr val="ea7500"/>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Arial"/>
              <a:ea typeface="DejaVu Sans"/>
            </a:endParaRPr>
          </a:p>
        </p:txBody>
      </p:sp>
      <p:sp>
        <p:nvSpPr>
          <p:cNvPr id="49" name=""/>
          <p:cNvSpPr/>
          <p:nvPr/>
        </p:nvSpPr>
        <p:spPr>
          <a:xfrm>
            <a:off x="6480000" y="0"/>
            <a:ext cx="3598200" cy="2698200"/>
          </a:xfrm>
          <a:custGeom>
            <a:avLst/>
            <a:gdLst>
              <a:gd name="textAreaLeft" fmla="*/ 0 w 3598200"/>
              <a:gd name="textAreaRight" fmla="*/ 3600000 w 3598200"/>
              <a:gd name="textAreaTop" fmla="*/ 0 h 2698200"/>
              <a:gd name="textAreaBottom" fmla="*/ 2700000 h 2698200"/>
            </a:gdLst>
            <a:ahLst/>
            <a:rect l="textAreaLeft" t="textAreaTop" r="textAreaRight" b="textAreaBottom"/>
            <a:pathLst>
              <a:path w="10000" h="7500">
                <a:moveTo>
                  <a:pt x="10000" y="0"/>
                </a:moveTo>
                <a:lnTo>
                  <a:pt x="1000" y="0"/>
                </a:lnTo>
                <a:lnTo>
                  <a:pt x="0" y="500"/>
                </a:lnTo>
                <a:lnTo>
                  <a:pt x="10000" y="7500"/>
                </a:lnTo>
                <a:lnTo>
                  <a:pt x="10000" y="0"/>
                </a:lnTo>
                <a:close/>
              </a:path>
            </a:pathLst>
          </a:custGeom>
          <a:solidFill>
            <a:srgbClr val="e8a202"/>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Arial"/>
              <a:ea typeface="DejaVu Sans"/>
            </a:endParaRPr>
          </a:p>
        </p:txBody>
      </p:sp>
      <p:sp>
        <p:nvSpPr>
          <p:cNvPr id="50" name=""/>
          <p:cNvSpPr/>
          <p:nvPr/>
        </p:nvSpPr>
        <p:spPr>
          <a:xfrm>
            <a:off x="8100000" y="2340000"/>
            <a:ext cx="1978200" cy="3328200"/>
          </a:xfrm>
          <a:custGeom>
            <a:avLst/>
            <a:gdLst>
              <a:gd name="textAreaLeft" fmla="*/ 0 w 1978200"/>
              <a:gd name="textAreaRight" fmla="*/ 1980000 w 1978200"/>
              <a:gd name="textAreaTop" fmla="*/ 0 h 3328200"/>
              <a:gd name="textAreaBottom" fmla="*/ 3330000 h 3328200"/>
            </a:gdLst>
            <a:ahLst/>
            <a:rect l="textAreaLeft" t="textAreaTop" r="textAreaRight" b="textAreaBottom"/>
            <a:pathLst>
              <a:path w="5500" h="9250">
                <a:moveTo>
                  <a:pt x="5500" y="9250"/>
                </a:moveTo>
                <a:lnTo>
                  <a:pt x="5500" y="2000"/>
                </a:lnTo>
                <a:lnTo>
                  <a:pt x="3000" y="0"/>
                </a:lnTo>
                <a:lnTo>
                  <a:pt x="0" y="9250"/>
                </a:lnTo>
                <a:lnTo>
                  <a:pt x="5500" y="9250"/>
                </a:lnTo>
                <a:close/>
              </a:path>
            </a:pathLst>
          </a:custGeom>
          <a:solidFill>
            <a:srgbClr val="168253"/>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Arial"/>
              <a:ea typeface="DejaVu Sans"/>
            </a:endParaRPr>
          </a:p>
        </p:txBody>
      </p:sp>
      <p:sp>
        <p:nvSpPr>
          <p:cNvPr id="51" name=""/>
          <p:cNvSpPr/>
          <p:nvPr/>
        </p:nvSpPr>
        <p:spPr>
          <a:xfrm>
            <a:off x="5940000" y="5220000"/>
            <a:ext cx="1798200" cy="448200"/>
          </a:xfrm>
          <a:custGeom>
            <a:avLst/>
            <a:gdLst>
              <a:gd name="textAreaLeft" fmla="*/ 0 w 1798200"/>
              <a:gd name="textAreaRight" fmla="*/ 1800000 w 1798200"/>
              <a:gd name="textAreaTop" fmla="*/ 0 h 448200"/>
              <a:gd name="textAreaBottom" fmla="*/ 450000 h 448200"/>
            </a:gdLst>
            <a:ahLst/>
            <a:rect l="textAreaLeft" t="textAreaTop" r="textAreaRight" b="textAreaBottom"/>
            <a:pathLst>
              <a:path w="5000" h="1250">
                <a:moveTo>
                  <a:pt x="4500" y="1250"/>
                </a:moveTo>
                <a:lnTo>
                  <a:pt x="5000" y="0"/>
                </a:lnTo>
                <a:lnTo>
                  <a:pt x="0" y="1250"/>
                </a:lnTo>
                <a:lnTo>
                  <a:pt x="4500" y="1250"/>
                </a:lnTo>
                <a:close/>
              </a:path>
            </a:pathLst>
          </a:custGeom>
          <a:solidFill>
            <a:srgbClr val="3465a4"/>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Arial"/>
              <a:ea typeface="DejaVu Sans"/>
            </a:endParaRPr>
          </a:p>
        </p:txBody>
      </p:sp>
      <p:sp>
        <p:nvSpPr>
          <p:cNvPr id="52" name=""/>
          <p:cNvSpPr/>
          <p:nvPr/>
        </p:nvSpPr>
        <p:spPr>
          <a:xfrm>
            <a:off x="0" y="3240000"/>
            <a:ext cx="3238200" cy="2428200"/>
          </a:xfrm>
          <a:custGeom>
            <a:avLst/>
            <a:gdLst>
              <a:gd name="textAreaLeft" fmla="*/ 0 w 3238200"/>
              <a:gd name="textAreaRight" fmla="*/ 3240000 w 3238200"/>
              <a:gd name="textAreaTop" fmla="*/ 0 h 2428200"/>
              <a:gd name="textAreaBottom" fmla="*/ 2430000 h 2428200"/>
            </a:gdLst>
            <a:ahLst/>
            <a:rect l="textAreaLeft" t="textAreaTop" r="textAreaRight" b="textAreaBottom"/>
            <a:pathLst>
              <a:path w="9000" h="6750">
                <a:moveTo>
                  <a:pt x="0" y="0"/>
                </a:moveTo>
                <a:lnTo>
                  <a:pt x="0" y="6750"/>
                </a:lnTo>
                <a:lnTo>
                  <a:pt x="9000" y="6750"/>
                </a:lnTo>
                <a:lnTo>
                  <a:pt x="0" y="0"/>
                </a:lnTo>
                <a:close/>
              </a:path>
            </a:pathLst>
          </a:custGeom>
          <a:solidFill>
            <a:srgbClr val="780373"/>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Arial"/>
              <a:ea typeface="DejaVu Sans"/>
            </a:endParaRPr>
          </a:p>
        </p:txBody>
      </p:sp>
      <p:sp>
        <p:nvSpPr>
          <p:cNvPr id="53" name="PlaceHolder 1"/>
          <p:cNvSpPr>
            <a:spLocks noGrp="1"/>
          </p:cNvSpPr>
          <p:nvPr>
            <p:ph type="ftr" idx="4"/>
          </p:nvPr>
        </p:nvSpPr>
        <p:spPr>
          <a:xfrm>
            <a:off x="3420000" y="5220000"/>
            <a:ext cx="3238200" cy="358200"/>
          </a:xfrm>
          <a:prstGeom prst="rect">
            <a:avLst/>
          </a:prstGeom>
          <a:noFill/>
          <a:ln w="0">
            <a:noFill/>
          </a:ln>
        </p:spPr>
        <p:txBody>
          <a:bodyPr lIns="0" rIns="0" tIns="0" bIns="0" anchor="t">
            <a:noAutofit/>
          </a:bodyPr>
          <a:lstStyle>
            <a:lvl1pPr indent="0" algn="ctr">
              <a:lnSpc>
                <a:spcPct val="100000"/>
              </a:lnSpc>
              <a:buNone/>
              <a:tabLst>
                <a:tab algn="l" pos="0"/>
              </a:tabLst>
              <a:defRPr b="0" lang="tr-TR" sz="1400" spc="-1" strike="noStrike">
                <a:solidFill>
                  <a:srgbClr val="808080"/>
                </a:solidFill>
                <a:latin typeface="Arial"/>
              </a:defRPr>
            </a:lvl1pPr>
          </a:lstStyle>
          <a:p>
            <a:pPr indent="0" algn="ctr">
              <a:lnSpc>
                <a:spcPct val="100000"/>
              </a:lnSpc>
              <a:buNone/>
              <a:tabLst>
                <a:tab algn="l" pos="0"/>
              </a:tabLst>
            </a:pPr>
            <a:r>
              <a:rPr b="0" lang="tr-TR" sz="1400" spc="-1" strike="noStrike">
                <a:solidFill>
                  <a:srgbClr val="808080"/>
                </a:solidFill>
                <a:latin typeface="Arial"/>
              </a:rPr>
              <a:t>&lt;footer&gt;</a:t>
            </a:r>
            <a:endParaRPr b="0" lang="tr-TR" sz="1400" spc="-1" strike="noStrike">
              <a:solidFill>
                <a:srgbClr val="000000"/>
              </a:solidFill>
              <a:latin typeface="Times New Roman"/>
            </a:endParaRPr>
          </a:p>
        </p:txBody>
      </p:sp>
      <p:sp>
        <p:nvSpPr>
          <p:cNvPr id="54" name="PlaceHolder 2"/>
          <p:cNvSpPr>
            <a:spLocks noGrp="1"/>
          </p:cNvSpPr>
          <p:nvPr>
            <p:ph type="sldNum" idx="5"/>
          </p:nvPr>
        </p:nvSpPr>
        <p:spPr>
          <a:xfrm>
            <a:off x="7380000" y="5220000"/>
            <a:ext cx="2338200" cy="358200"/>
          </a:xfrm>
          <a:prstGeom prst="rect">
            <a:avLst/>
          </a:prstGeom>
          <a:noFill/>
          <a:ln w="0">
            <a:noFill/>
          </a:ln>
        </p:spPr>
        <p:txBody>
          <a:bodyPr lIns="0" rIns="0" tIns="0" bIns="0" anchor="t">
            <a:noAutofit/>
          </a:bodyPr>
          <a:lstStyle>
            <a:lvl1pPr indent="0" algn="r">
              <a:lnSpc>
                <a:spcPct val="100000"/>
              </a:lnSpc>
              <a:buNone/>
              <a:tabLst>
                <a:tab algn="l" pos="0"/>
              </a:tabLst>
              <a:defRPr b="0" lang="tr-TR" sz="1400" spc="-1" strike="noStrike">
                <a:solidFill>
                  <a:srgbClr val="dddddd"/>
                </a:solidFill>
                <a:latin typeface="Arial"/>
              </a:defRPr>
            </a:lvl1pPr>
          </a:lstStyle>
          <a:p>
            <a:pPr indent="0" algn="r">
              <a:lnSpc>
                <a:spcPct val="100000"/>
              </a:lnSpc>
              <a:buNone/>
              <a:tabLst>
                <a:tab algn="l" pos="0"/>
              </a:tabLst>
            </a:pPr>
            <a:fld id="{37D7C9BF-4E24-41DD-9885-F1C361A98053}" type="slidenum">
              <a:rPr b="0" lang="tr-TR" sz="1400" spc="-1" strike="noStrike">
                <a:solidFill>
                  <a:srgbClr val="dddddd"/>
                </a:solidFill>
                <a:latin typeface="Arial"/>
              </a:rPr>
              <a:t>&lt;number&gt;</a:t>
            </a:fld>
            <a:endParaRPr b="0" lang="tr-TR" sz="1400" spc="-1" strike="noStrike">
              <a:solidFill>
                <a:srgbClr val="000000"/>
              </a:solidFill>
              <a:latin typeface="Times New Roman"/>
            </a:endParaRPr>
          </a:p>
        </p:txBody>
      </p:sp>
      <p:sp>
        <p:nvSpPr>
          <p:cNvPr id="55" name="PlaceHolder 3"/>
          <p:cNvSpPr>
            <a:spLocks noGrp="1"/>
          </p:cNvSpPr>
          <p:nvPr>
            <p:ph type="dt" idx="6"/>
          </p:nvPr>
        </p:nvSpPr>
        <p:spPr>
          <a:xfrm>
            <a:off x="360000" y="5220000"/>
            <a:ext cx="2338200" cy="358200"/>
          </a:xfrm>
          <a:prstGeom prst="rect">
            <a:avLst/>
          </a:prstGeom>
          <a:noFill/>
          <a:ln w="0">
            <a:noFill/>
          </a:ln>
        </p:spPr>
        <p:txBody>
          <a:bodyPr lIns="0" rIns="0" tIns="0" bIns="0" anchor="t">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5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tr-TR" sz="4400" spc="-1" strike="noStrike">
                <a:solidFill>
                  <a:srgbClr val="000000"/>
                </a:solidFill>
                <a:latin typeface="Arial"/>
              </a:rPr>
              <a:t>Ana başlık metnini düzenlemek için tıklayın</a:t>
            </a:r>
            <a:endParaRPr b="0" lang="tr-TR" sz="4400" spc="-1" strike="noStrike">
              <a:solidFill>
                <a:srgbClr val="000000"/>
              </a:solidFill>
              <a:latin typeface="Arial"/>
            </a:endParaRPr>
          </a:p>
        </p:txBody>
      </p:sp>
      <p:sp>
        <p:nvSpPr>
          <p:cNvPr id="5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4320000"/>
            <a:ext cx="1978200" cy="1348200"/>
          </a:xfrm>
          <a:custGeom>
            <a:avLst/>
            <a:gdLst>
              <a:gd name="textAreaLeft" fmla="*/ 0 w 1978200"/>
              <a:gd name="textAreaRight" fmla="*/ 1980000 w 1978200"/>
              <a:gd name="textAreaTop" fmla="*/ 0 h 1348200"/>
              <a:gd name="textAreaBottom" fmla="*/ 1350000 h 1348200"/>
            </a:gdLst>
            <a:ahLst/>
            <a:rect l="textAreaLeft" t="textAreaTop" r="textAreaRight" b="textAreaBottom"/>
            <a:pathLst>
              <a:path w="5500" h="3750">
                <a:moveTo>
                  <a:pt x="0" y="0"/>
                </a:moveTo>
                <a:lnTo>
                  <a:pt x="0" y="3750"/>
                </a:lnTo>
                <a:lnTo>
                  <a:pt x="5500" y="3750"/>
                </a:lnTo>
                <a:lnTo>
                  <a:pt x="0" y="0"/>
                </a:lnTo>
                <a:close/>
              </a:path>
            </a:pathLst>
          </a:custGeom>
          <a:solidFill>
            <a:srgbClr val="780373"/>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DejaVu Sans"/>
              <a:ea typeface="DejaVu Sans"/>
            </a:endParaRPr>
          </a:p>
        </p:txBody>
      </p:sp>
      <p:sp>
        <p:nvSpPr>
          <p:cNvPr id="95" name=""/>
          <p:cNvSpPr/>
          <p:nvPr/>
        </p:nvSpPr>
        <p:spPr>
          <a:xfrm>
            <a:off x="0" y="0"/>
            <a:ext cx="1078200" cy="3418200"/>
          </a:xfrm>
          <a:custGeom>
            <a:avLst/>
            <a:gdLst>
              <a:gd name="textAreaLeft" fmla="*/ 0 w 1078200"/>
              <a:gd name="textAreaRight" fmla="*/ 1080000 w 1078200"/>
              <a:gd name="textAreaTop" fmla="*/ 0 h 3418200"/>
              <a:gd name="textAreaBottom" fmla="*/ 3420000 h 3418200"/>
            </a:gdLst>
            <a:ahLst/>
            <a:rect l="textAreaLeft" t="textAreaTop" r="textAreaRight" b="textAreaBottom"/>
            <a:pathLst>
              <a:path w="3000" h="9500">
                <a:moveTo>
                  <a:pt x="0" y="0"/>
                </a:moveTo>
                <a:lnTo>
                  <a:pt x="0" y="9500"/>
                </a:lnTo>
                <a:lnTo>
                  <a:pt x="3000" y="0"/>
                </a:lnTo>
                <a:lnTo>
                  <a:pt x="0" y="0"/>
                </a:lnTo>
                <a:close/>
              </a:path>
            </a:pathLst>
          </a:custGeom>
          <a:solidFill>
            <a:srgbClr val="f10d0c"/>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DejaVu Sans"/>
              <a:ea typeface="DejaVu Sans"/>
            </a:endParaRPr>
          </a:p>
        </p:txBody>
      </p:sp>
      <p:sp>
        <p:nvSpPr>
          <p:cNvPr id="96" name=""/>
          <p:cNvSpPr/>
          <p:nvPr/>
        </p:nvSpPr>
        <p:spPr>
          <a:xfrm>
            <a:off x="7740000" y="0"/>
            <a:ext cx="2338200" cy="1618200"/>
          </a:xfrm>
          <a:custGeom>
            <a:avLst/>
            <a:gdLst>
              <a:gd name="textAreaLeft" fmla="*/ 0 w 2338200"/>
              <a:gd name="textAreaRight" fmla="*/ 2340000 w 2338200"/>
              <a:gd name="textAreaTop" fmla="*/ 0 h 1618200"/>
              <a:gd name="textAreaBottom" fmla="*/ 1620000 h 1618200"/>
            </a:gdLst>
            <a:ahLst/>
            <a:rect l="textAreaLeft" t="textAreaTop" r="textAreaRight" b="textAreaBottom"/>
            <a:pathLst>
              <a:path w="6500" h="4500">
                <a:moveTo>
                  <a:pt x="6500" y="0"/>
                </a:moveTo>
                <a:lnTo>
                  <a:pt x="0" y="0"/>
                </a:lnTo>
                <a:lnTo>
                  <a:pt x="6500" y="4500"/>
                </a:lnTo>
                <a:lnTo>
                  <a:pt x="6500" y="0"/>
                </a:lnTo>
                <a:close/>
              </a:path>
            </a:pathLst>
          </a:custGeom>
          <a:solidFill>
            <a:srgbClr val="e8a202"/>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DejaVu Sans"/>
              <a:ea typeface="DejaVu Sans"/>
            </a:endParaRPr>
          </a:p>
        </p:txBody>
      </p:sp>
      <p:sp>
        <p:nvSpPr>
          <p:cNvPr id="97" name=""/>
          <p:cNvSpPr/>
          <p:nvPr/>
        </p:nvSpPr>
        <p:spPr>
          <a:xfrm>
            <a:off x="9000000" y="2520000"/>
            <a:ext cx="1078200" cy="3148200"/>
          </a:xfrm>
          <a:custGeom>
            <a:avLst/>
            <a:gdLst>
              <a:gd name="textAreaLeft" fmla="*/ 0 w 1078200"/>
              <a:gd name="textAreaRight" fmla="*/ 1080000 w 1078200"/>
              <a:gd name="textAreaTop" fmla="*/ 0 h 3148200"/>
              <a:gd name="textAreaBottom" fmla="*/ 3150000 h 3148200"/>
            </a:gdLst>
            <a:ahLst/>
            <a:rect l="textAreaLeft" t="textAreaTop" r="textAreaRight" b="textAreaBottom"/>
            <a:pathLst>
              <a:path w="3000" h="8750">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txBody>
          <a:bodyPr lIns="0" rIns="0" tIns="0" bIns="0" anchor="ctr">
            <a:noAutofit/>
          </a:bodyPr>
          <a:p>
            <a:pPr>
              <a:lnSpc>
                <a:spcPct val="100000"/>
              </a:lnSpc>
            </a:pPr>
            <a:endParaRPr b="0" lang="tr-TR" sz="1400" spc="-1" strike="noStrike">
              <a:solidFill>
                <a:srgbClr val="dddddd"/>
              </a:solidFill>
              <a:latin typeface="DejaVu Sans"/>
              <a:ea typeface="DejaVu Sans"/>
            </a:endParaRPr>
          </a:p>
        </p:txBody>
      </p:sp>
      <p:sp>
        <p:nvSpPr>
          <p:cNvPr id="98" name="PlaceHolder 1"/>
          <p:cNvSpPr>
            <a:spLocks noGrp="1"/>
          </p:cNvSpPr>
          <p:nvPr>
            <p:ph type="ftr" idx="7"/>
          </p:nvPr>
        </p:nvSpPr>
        <p:spPr>
          <a:xfrm>
            <a:off x="3420000" y="5220000"/>
            <a:ext cx="3238200" cy="358200"/>
          </a:xfrm>
          <a:prstGeom prst="rect">
            <a:avLst/>
          </a:prstGeom>
          <a:noFill/>
          <a:ln w="0">
            <a:noFill/>
          </a:ln>
        </p:spPr>
        <p:txBody>
          <a:bodyPr lIns="0" rIns="0" tIns="0" bIns="0" anchor="t">
            <a:noAutofit/>
          </a:bodyPr>
          <a:lstStyle>
            <a:lvl1pPr indent="0" algn="ctr">
              <a:lnSpc>
                <a:spcPct val="100000"/>
              </a:lnSpc>
              <a:buNone/>
              <a:tabLst>
                <a:tab algn="l" pos="0"/>
              </a:tabLst>
              <a:defRPr b="0" lang="tr-TR" sz="1400" spc="-1" strike="noStrike">
                <a:solidFill>
                  <a:srgbClr val="808080"/>
                </a:solidFill>
                <a:latin typeface="DejaVu Sans"/>
              </a:defRPr>
            </a:lvl1pPr>
          </a:lstStyle>
          <a:p>
            <a:pPr indent="0" algn="ctr">
              <a:lnSpc>
                <a:spcPct val="100000"/>
              </a:lnSpc>
              <a:buNone/>
              <a:tabLst>
                <a:tab algn="l" pos="0"/>
              </a:tabLst>
            </a:pPr>
            <a:r>
              <a:rPr b="0" lang="tr-TR" sz="1400" spc="-1" strike="noStrike">
                <a:solidFill>
                  <a:srgbClr val="808080"/>
                </a:solidFill>
                <a:latin typeface="DejaVu Sans"/>
              </a:rPr>
              <a:t>&lt;footer&gt;</a:t>
            </a:r>
            <a:endParaRPr b="0" lang="tr-TR" sz="1400" spc="-1" strike="noStrike">
              <a:solidFill>
                <a:srgbClr val="000000"/>
              </a:solidFill>
              <a:latin typeface="Times New Roman"/>
            </a:endParaRPr>
          </a:p>
        </p:txBody>
      </p:sp>
      <p:sp>
        <p:nvSpPr>
          <p:cNvPr id="99" name="PlaceHolder 2"/>
          <p:cNvSpPr>
            <a:spLocks noGrp="1"/>
          </p:cNvSpPr>
          <p:nvPr>
            <p:ph type="sldNum" idx="8"/>
          </p:nvPr>
        </p:nvSpPr>
        <p:spPr>
          <a:xfrm>
            <a:off x="7380000" y="5220000"/>
            <a:ext cx="2338200" cy="358200"/>
          </a:xfrm>
          <a:prstGeom prst="rect">
            <a:avLst/>
          </a:prstGeom>
          <a:noFill/>
          <a:ln w="0">
            <a:noFill/>
          </a:ln>
        </p:spPr>
        <p:txBody>
          <a:bodyPr lIns="0" rIns="0" tIns="0" bIns="0" anchor="t">
            <a:noAutofit/>
          </a:bodyPr>
          <a:lstStyle>
            <a:lvl1pPr indent="0" algn="r">
              <a:lnSpc>
                <a:spcPct val="100000"/>
              </a:lnSpc>
              <a:buNone/>
              <a:tabLst>
                <a:tab algn="l" pos="0"/>
              </a:tabLst>
              <a:defRPr b="0" lang="tr-TR" sz="1400" spc="-1" strike="noStrike">
                <a:solidFill>
                  <a:srgbClr val="dddddd"/>
                </a:solidFill>
                <a:latin typeface="DejaVu Sans"/>
              </a:defRPr>
            </a:lvl1pPr>
          </a:lstStyle>
          <a:p>
            <a:pPr indent="0" algn="r">
              <a:lnSpc>
                <a:spcPct val="100000"/>
              </a:lnSpc>
              <a:buNone/>
              <a:tabLst>
                <a:tab algn="l" pos="0"/>
              </a:tabLst>
            </a:pPr>
            <a:fld id="{1B20D8C4-574F-498B-B925-964FE4CD8CD8}" type="slidenum">
              <a:rPr b="0" lang="tr-TR" sz="1400" spc="-1" strike="noStrike">
                <a:solidFill>
                  <a:srgbClr val="dddddd"/>
                </a:solidFill>
                <a:latin typeface="DejaVu Sans"/>
              </a:rPr>
              <a:t>&lt;number&gt;</a:t>
            </a:fld>
            <a:endParaRPr b="0" lang="tr-TR" sz="1400" spc="-1" strike="noStrike">
              <a:solidFill>
                <a:srgbClr val="000000"/>
              </a:solidFill>
              <a:latin typeface="Times New Roman"/>
            </a:endParaRPr>
          </a:p>
        </p:txBody>
      </p:sp>
      <p:sp>
        <p:nvSpPr>
          <p:cNvPr id="100" name="PlaceHolder 3"/>
          <p:cNvSpPr>
            <a:spLocks noGrp="1"/>
          </p:cNvSpPr>
          <p:nvPr>
            <p:ph type="dt" idx="9"/>
          </p:nvPr>
        </p:nvSpPr>
        <p:spPr>
          <a:xfrm>
            <a:off x="360000" y="5220000"/>
            <a:ext cx="2338200" cy="358200"/>
          </a:xfrm>
          <a:prstGeom prst="rect">
            <a:avLst/>
          </a:prstGeom>
          <a:noFill/>
          <a:ln w="0">
            <a:noFill/>
          </a:ln>
        </p:spPr>
        <p:txBody>
          <a:bodyPr lIns="0" rIns="0" tIns="0" bIns="0" anchor="t">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10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tr-TR" sz="4400" spc="-1" strike="noStrike">
                <a:solidFill>
                  <a:srgbClr val="000000"/>
                </a:solidFill>
                <a:latin typeface="Arial"/>
              </a:rPr>
              <a:t>Ana başlık metnini düzenlemek için tıklayın</a:t>
            </a:r>
            <a:endParaRPr b="0" lang="tr-TR" sz="4400" spc="-1" strike="noStrike">
              <a:solidFill>
                <a:srgbClr val="000000"/>
              </a:solidFill>
              <a:latin typeface="Arial"/>
            </a:endParaRPr>
          </a:p>
        </p:txBody>
      </p:sp>
      <p:sp>
        <p:nvSpPr>
          <p:cNvPr id="10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3"/>
          <p:cNvSpPr/>
          <p:nvPr/>
        </p:nvSpPr>
        <p:spPr>
          <a:xfrm>
            <a:off x="1980000" y="1260000"/>
            <a:ext cx="6118560" cy="161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tr-TR" sz="2400" spc="-1" strike="noStrike">
                <a:solidFill>
                  <a:srgbClr val="666666"/>
                </a:solidFill>
                <a:latin typeface="DejaVu Sans"/>
                <a:ea typeface="DejaVu Sans"/>
              </a:rPr>
              <a:t>İlişkisel ve İlişkisel Olmayan (NoSQL) </a:t>
            </a:r>
            <a:endParaRPr b="0" lang="tr-TR" sz="2400" spc="-1" strike="noStrike">
              <a:solidFill>
                <a:srgbClr val="000000"/>
              </a:solidFill>
              <a:latin typeface="Arial"/>
            </a:endParaRPr>
          </a:p>
          <a:p>
            <a:pPr algn="ctr">
              <a:lnSpc>
                <a:spcPct val="100000"/>
              </a:lnSpc>
            </a:pPr>
            <a:r>
              <a:rPr b="0" lang="tr-TR" sz="2400" spc="-1" strike="noStrike">
                <a:solidFill>
                  <a:srgbClr val="666666"/>
                </a:solidFill>
                <a:latin typeface="DejaVu Sans"/>
                <a:ea typeface="DejaVu Sans"/>
              </a:rPr>
              <a:t>Veri Tabanı </a:t>
            </a:r>
            <a:endParaRPr b="0" lang="tr-TR" sz="2400" spc="-1" strike="noStrike">
              <a:solidFill>
                <a:srgbClr val="000000"/>
              </a:solidFill>
              <a:latin typeface="Arial"/>
            </a:endParaRPr>
          </a:p>
          <a:p>
            <a:pPr algn="ctr">
              <a:lnSpc>
                <a:spcPct val="100000"/>
              </a:lnSpc>
            </a:pPr>
            <a:r>
              <a:rPr b="0" lang="tr-TR" sz="2400" spc="-1" strike="noStrike">
                <a:solidFill>
                  <a:srgbClr val="666666"/>
                </a:solidFill>
                <a:latin typeface="DejaVu Sans"/>
                <a:ea typeface="DejaVu Sans"/>
              </a:rPr>
              <a:t>Sistemleri</a:t>
            </a:r>
            <a:endParaRPr b="0" lang="tr-TR" sz="2400" spc="-1" strike="noStrike">
              <a:solidFill>
                <a:srgbClr val="000000"/>
              </a:solidFill>
              <a:latin typeface="Arial"/>
            </a:endParaRPr>
          </a:p>
        </p:txBody>
      </p:sp>
      <p:sp>
        <p:nvSpPr>
          <p:cNvPr id="140" name="PlaceHolder 4"/>
          <p:cNvSpPr/>
          <p:nvPr/>
        </p:nvSpPr>
        <p:spPr>
          <a:xfrm>
            <a:off x="1980000" y="2700000"/>
            <a:ext cx="6118560" cy="1798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tr-TR" sz="2400" spc="-1" strike="noStrike">
                <a:solidFill>
                  <a:srgbClr val="666666"/>
                </a:solidFill>
                <a:latin typeface="DejaVu Sans"/>
                <a:ea typeface="DejaVu Sans"/>
              </a:rPr>
              <a:t>HAZIRLAYAN: RANA NUR OKTAY</a:t>
            </a:r>
            <a:endParaRPr b="0" lang="tr-TR" sz="2400" spc="-1" strike="noStrike">
              <a:solidFill>
                <a:srgbClr val="000000"/>
              </a:solidFill>
              <a:latin typeface="Arial"/>
            </a:endParaRPr>
          </a:p>
          <a:p>
            <a:pPr algn="ctr">
              <a:lnSpc>
                <a:spcPct val="100000"/>
              </a:lnSpc>
            </a:pPr>
            <a:r>
              <a:rPr b="0" lang="tr-TR" sz="2400" spc="-1" strike="noStrike">
                <a:solidFill>
                  <a:srgbClr val="666666"/>
                </a:solidFill>
                <a:latin typeface="DejaVu Sans"/>
                <a:ea typeface="DejaVu Sans"/>
              </a:rPr>
              <a:t>02220224004</a:t>
            </a:r>
            <a:endParaRPr b="0" lang="tr-TR" sz="2400" spc="-1" strike="noStrike">
              <a:solidFill>
                <a:srgbClr val="000000"/>
              </a:solidFill>
              <a:latin typeface="Arial"/>
            </a:endParaRPr>
          </a:p>
        </p:txBody>
      </p:sp>
      <p:sp>
        <p:nvSpPr>
          <p:cNvPr id="2" name="PlaceHolder 1"/>
          <p:cNvSpPr>
            <a:spLocks noGrp="1"/>
          </p:cNvSpPr>
          <p:nvPr>
            <p:ph type="sldNum" idx="2"/>
          </p:nvPr>
        </p:nvSpPr>
        <p:spPr/>
        <p:txBody>
          <a:bodyPr/>
          <a:p>
            <a:fld id="{E6707443-4849-457D-8811-BA0C01E33821}"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7"/>
          <p:cNvSpPr/>
          <p:nvPr/>
        </p:nvSpPr>
        <p:spPr>
          <a:xfrm>
            <a:off x="900000" y="720000"/>
            <a:ext cx="8638200" cy="4498560"/>
          </a:xfrm>
          <a:prstGeom prst="rect">
            <a:avLst/>
          </a:prstGeom>
          <a:noFill/>
          <a:ln w="0">
            <a:noFill/>
          </a:ln>
        </p:spPr>
        <p:style>
          <a:lnRef idx="0"/>
          <a:fillRef idx="0"/>
          <a:effectRef idx="0"/>
          <a:fontRef idx="minor"/>
        </p:style>
        <p:txBody>
          <a:bodyPr lIns="0" rIns="0" tIns="0" bIns="0" anchor="t">
            <a:normAutofit/>
          </a:bodyPr>
          <a:p>
            <a:pPr>
              <a:lnSpc>
                <a:spcPct val="100000"/>
              </a:lnSpc>
            </a:pPr>
            <a:r>
              <a:rPr b="0" lang="tr-TR" sz="1800" spc="-1" strike="noStrike">
                <a:solidFill>
                  <a:srgbClr val="000000"/>
                </a:solidFill>
                <a:latin typeface="Arial"/>
                <a:ea typeface="DejaVu Sans"/>
              </a:rPr>
              <a:t>  </a:t>
            </a:r>
            <a:r>
              <a:rPr b="0" lang="tr-TR" sz="1800" spc="-1" strike="noStrike">
                <a:solidFill>
                  <a:srgbClr val="000000"/>
                </a:solidFill>
                <a:latin typeface="Arial"/>
                <a:ea typeface="DejaVu Sans"/>
              </a:rPr>
              <a:t>İlişkisel Veri Modeli:</a:t>
            </a:r>
            <a:endParaRPr b="0" lang="tr-TR" sz="1800" spc="-1" strike="noStrike">
              <a:solidFill>
                <a:srgbClr val="000000"/>
              </a:solidFill>
              <a:latin typeface="Arial"/>
            </a:endParaRPr>
          </a:p>
          <a:p>
            <a:pPr>
              <a:lnSpc>
                <a:spcPct val="100000"/>
              </a:lnSpc>
            </a:pPr>
            <a:endParaRPr b="0" lang="tr-TR" sz="1800" spc="-1" strike="noStrike">
              <a:solidFill>
                <a:srgbClr val="000000"/>
              </a:solidFill>
              <a:latin typeface="Arial"/>
            </a:endParaRPr>
          </a:p>
          <a:p>
            <a:pPr>
              <a:lnSpc>
                <a:spcPct val="100000"/>
              </a:lnSpc>
            </a:pPr>
            <a:r>
              <a:rPr b="0" lang="tr-TR" sz="1800" spc="-1" strike="noStrike">
                <a:solidFill>
                  <a:srgbClr val="000000"/>
                </a:solidFill>
                <a:latin typeface="Arial"/>
                <a:ea typeface="DejaVu Sans"/>
              </a:rPr>
              <a:t>İlişkilerin sayesinde veri içerisindeki ilişkiler modellenir. </a:t>
            </a:r>
            <a:endParaRPr b="0" lang="tr-TR" sz="1800" spc="-1" strike="noStrike">
              <a:solidFill>
                <a:srgbClr val="000000"/>
              </a:solidFill>
              <a:latin typeface="Arial"/>
            </a:endParaRPr>
          </a:p>
          <a:p>
            <a:pPr>
              <a:lnSpc>
                <a:spcPct val="100000"/>
              </a:lnSpc>
            </a:pPr>
            <a:r>
              <a:rPr b="0" lang="tr-TR" sz="1800" spc="-1" strike="noStrike">
                <a:solidFill>
                  <a:srgbClr val="000000"/>
                </a:solidFill>
                <a:latin typeface="Arial"/>
                <a:ea typeface="DejaVu Sans"/>
              </a:rPr>
              <a:t>İlişkisel bir veri tabanı, çeşitli ilişki örneklerinden oluşabilir.</a:t>
            </a:r>
            <a:endParaRPr b="0" lang="tr-TR" sz="1800" spc="-1" strike="noStrike">
              <a:solidFill>
                <a:srgbClr val="000000"/>
              </a:solidFill>
              <a:latin typeface="Arial"/>
            </a:endParaRPr>
          </a:p>
          <a:p>
            <a:pPr>
              <a:lnSpc>
                <a:spcPct val="100000"/>
              </a:lnSpc>
            </a:pPr>
            <a:endParaRPr b="0" lang="tr-TR" sz="1800" spc="-1" strike="noStrike">
              <a:solidFill>
                <a:srgbClr val="000000"/>
              </a:solidFill>
              <a:latin typeface="Arial"/>
            </a:endParaRPr>
          </a:p>
        </p:txBody>
      </p:sp>
      <p:pic>
        <p:nvPicPr>
          <p:cNvPr id="159" name="" descr=""/>
          <p:cNvPicPr/>
          <p:nvPr/>
        </p:nvPicPr>
        <p:blipFill>
          <a:blip r:embed="rId1"/>
          <a:stretch/>
        </p:blipFill>
        <p:spPr>
          <a:xfrm>
            <a:off x="2125440" y="2452320"/>
            <a:ext cx="5965560" cy="2406600"/>
          </a:xfrm>
          <a:prstGeom prst="rect">
            <a:avLst/>
          </a:prstGeom>
          <a:ln w="0">
            <a:noFill/>
          </a:ln>
        </p:spPr>
      </p:pic>
      <p:sp>
        <p:nvSpPr>
          <p:cNvPr id="2" name="PlaceHolder 1"/>
          <p:cNvSpPr>
            <a:spLocks noGrp="1"/>
          </p:cNvSpPr>
          <p:nvPr>
            <p:ph type="sldNum" idx="8"/>
          </p:nvPr>
        </p:nvSpPr>
        <p:spPr/>
        <p:txBody>
          <a:bodyPr/>
          <a:p>
            <a:fld id="{4283EBE0-62F9-4177-BBE5-3D4E13DE3DF7}"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p:nvPr>
        </p:nvSpPr>
        <p:spPr>
          <a:xfrm>
            <a:off x="900000" y="720720"/>
            <a:ext cx="8638200" cy="3598200"/>
          </a:xfrm>
          <a:prstGeom prst="rect">
            <a:avLst/>
          </a:prstGeom>
          <a:noFill/>
          <a:ln w="0">
            <a:noFill/>
          </a:ln>
        </p:spPr>
        <p:txBody>
          <a:bodyPr lIns="0" rIns="0" tIns="0" bIns="0" anchor="t">
            <a:normAutofit/>
          </a:bodyPr>
          <a:p>
            <a:pPr indent="0">
              <a:lnSpc>
                <a:spcPct val="100000"/>
              </a:lnSpc>
              <a:buNone/>
              <a:tabLst>
                <a:tab algn="l" pos="0"/>
              </a:tabLst>
            </a:pPr>
            <a:r>
              <a:rPr b="0" lang="tr-TR" sz="1800" spc="-1" strike="noStrike">
                <a:solidFill>
                  <a:srgbClr val="000000"/>
                </a:solidFill>
                <a:latin typeface="Arial"/>
              </a:rPr>
              <a:t>     </a:t>
            </a:r>
            <a:r>
              <a:rPr b="0" lang="tr-TR" sz="1800" spc="-1" strike="noStrike">
                <a:solidFill>
                  <a:srgbClr val="000000"/>
                </a:solidFill>
                <a:latin typeface="Arial"/>
              </a:rPr>
              <a:t>Nesne Yönelimli Veri Modeli:</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Nesne yönelimli programlamaya dayanan veri modelidir.</a:t>
            </a:r>
            <a:endParaRPr b="0" lang="tr-TR" sz="1800" spc="-1" strike="noStrike">
              <a:solidFill>
                <a:srgbClr val="000000"/>
              </a:solidFill>
              <a:latin typeface="Arial"/>
            </a:endParaRPr>
          </a:p>
        </p:txBody>
      </p:sp>
      <p:pic>
        <p:nvPicPr>
          <p:cNvPr id="161" name="" descr=""/>
          <p:cNvPicPr/>
          <p:nvPr/>
        </p:nvPicPr>
        <p:blipFill>
          <a:blip r:embed="rId1"/>
          <a:stretch/>
        </p:blipFill>
        <p:spPr>
          <a:xfrm>
            <a:off x="2160000" y="1800000"/>
            <a:ext cx="5705640" cy="2158920"/>
          </a:xfrm>
          <a:prstGeom prst="rect">
            <a:avLst/>
          </a:prstGeom>
          <a:ln w="0">
            <a:noFill/>
          </a:ln>
        </p:spPr>
      </p:pic>
      <p:sp>
        <p:nvSpPr>
          <p:cNvPr id="3" name="PlaceHolder 2"/>
          <p:cNvSpPr>
            <a:spLocks noGrp="1"/>
          </p:cNvSpPr>
          <p:nvPr>
            <p:ph type="sldNum" idx="8"/>
          </p:nvPr>
        </p:nvSpPr>
        <p:spPr/>
        <p:txBody>
          <a:bodyPr/>
          <a:p>
            <a:fld id="{B1714558-E159-4B18-9EC6-E5EBD46726F4}"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p:nvPr>
        </p:nvSpPr>
        <p:spPr>
          <a:xfrm>
            <a:off x="900000" y="540000"/>
            <a:ext cx="8638200" cy="3598200"/>
          </a:xfrm>
          <a:prstGeom prst="rect">
            <a:avLst/>
          </a:prstGeom>
          <a:noFill/>
          <a:ln w="0">
            <a:noFill/>
          </a:ln>
        </p:spPr>
        <p:txBody>
          <a:bodyPr lIns="0" rIns="0" tIns="0" bIns="0" anchor="t">
            <a:normAutofit/>
          </a:bodyPr>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Nesne İlişkisel Veri Modeli:</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Nesne ilişkisel veri tabanı, ilişkisel işlevselliğin üzerine nesne yönelimli özellikler içerir. İlişkisel veri tabanları içinde nesne yönemlimli karakteristik içeren ilk veri tabanı Oracle8’dir.</a:t>
            </a:r>
            <a:endParaRPr b="0" lang="tr-TR" sz="1800" spc="-1" strike="noStrike">
              <a:solidFill>
                <a:srgbClr val="000000"/>
              </a:solidFill>
              <a:latin typeface="Arial"/>
            </a:endParaRPr>
          </a:p>
        </p:txBody>
      </p:sp>
      <p:pic>
        <p:nvPicPr>
          <p:cNvPr id="163" name="" descr=""/>
          <p:cNvPicPr/>
          <p:nvPr/>
        </p:nvPicPr>
        <p:blipFill>
          <a:blip r:embed="rId1"/>
          <a:stretch/>
        </p:blipFill>
        <p:spPr>
          <a:xfrm>
            <a:off x="1877760" y="2160000"/>
            <a:ext cx="6581160" cy="2865960"/>
          </a:xfrm>
          <a:prstGeom prst="rect">
            <a:avLst/>
          </a:prstGeom>
          <a:ln w="0">
            <a:noFill/>
          </a:ln>
        </p:spPr>
      </p:pic>
      <p:sp>
        <p:nvSpPr>
          <p:cNvPr id="3" name="PlaceHolder 2"/>
          <p:cNvSpPr>
            <a:spLocks noGrp="1"/>
          </p:cNvSpPr>
          <p:nvPr>
            <p:ph type="sldNum" idx="8"/>
          </p:nvPr>
        </p:nvSpPr>
        <p:spPr/>
        <p:txBody>
          <a:bodyPr/>
          <a:p>
            <a:fld id="{4A256336-9F09-45FB-8A88-52DF12B67DB0}"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p:nvPr>
        </p:nvSpPr>
        <p:spPr>
          <a:xfrm>
            <a:off x="900000" y="540000"/>
            <a:ext cx="8638200" cy="3598200"/>
          </a:xfrm>
          <a:prstGeom prst="rect">
            <a:avLst/>
          </a:prstGeom>
          <a:noFill/>
          <a:ln w="0">
            <a:noFill/>
          </a:ln>
        </p:spPr>
        <p:txBody>
          <a:bodyPr lIns="0" rIns="0" tIns="0" bIns="0" anchor="t">
            <a:normAutofit/>
          </a:bodyPr>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Çoklu Ortam Veri Modeli:</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Büyük nesneleri işlemek, ayrıca bu işlemler sırasında kullanıcıya adımları</a:t>
            </a:r>
            <a:endParaRPr b="0" lang="tr-TR" sz="1800" spc="-1" strike="noStrike">
              <a:solidFill>
                <a:srgbClr val="000000"/>
              </a:solidFill>
              <a:latin typeface="Arial"/>
            </a:endParaRPr>
          </a:p>
          <a:p>
            <a:pPr marL="432000" indent="0">
              <a:lnSpc>
                <a:spcPct val="100000"/>
              </a:lnSpc>
              <a:buNone/>
              <a:tabLst>
                <a:tab algn="l" pos="0"/>
              </a:tabLst>
            </a:pPr>
            <a:r>
              <a:rPr b="0" lang="tr-TR" sz="1800" spc="-1" strike="noStrike">
                <a:solidFill>
                  <a:srgbClr val="000000"/>
                </a:solidFill>
                <a:latin typeface="Arial"/>
              </a:rPr>
              <a:t>göstermemek için bu model farklı özellikler taşır. Bu veri tabanı için veri miktarı, süreklilik,senkronizasyon özellikleri kesinlikle desteklenmelidir.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Bu veri modeli özellikle tıp bilgi sistemlerinde kullanılır.</a:t>
            </a: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9979591A-0E90-4E62-88A3-6942EF4197FB}"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p:nvPr>
        </p:nvSpPr>
        <p:spPr>
          <a:xfrm>
            <a:off x="900000" y="540000"/>
            <a:ext cx="8638200" cy="3598200"/>
          </a:xfrm>
          <a:prstGeom prst="rect">
            <a:avLst/>
          </a:prstGeom>
          <a:noFill/>
          <a:ln w="0">
            <a:noFill/>
          </a:ln>
        </p:spPr>
        <p:txBody>
          <a:bodyPr lIns="0" rIns="0" tIns="0" bIns="0" anchor="t">
            <a:normAutofit/>
          </a:bodyPr>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Dağıtık Veri Modeli:</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İki ya da daha fazla bilgisayarda depolanan ve bir ağ üzerinde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dağıtılan bilgiler için kullanılan veri tabanı grubudur. Veri tabanını ağ üzerinden paralel kullanmak için parçalara ayırmak, sorguların daha hızlı işlenmesini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sağlar. Böyle bir sistemde, birden fazla veri tabanına erişilmesine rağmen, kullanıcı bir tek veri tabanıyla çalışıyormuş gibi işlem yapar.</a:t>
            </a: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B0F622ED-5D42-413A-8371-2F02CB5E878D}"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108036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4. VERİ TABANI TASARIMI:</a:t>
            </a:r>
            <a:endParaRPr b="0" lang="tr-TR" sz="1800" spc="-1" strike="noStrike">
              <a:solidFill>
                <a:srgbClr val="000000"/>
              </a:solidFill>
              <a:latin typeface="Arial"/>
            </a:endParaRPr>
          </a:p>
        </p:txBody>
      </p:sp>
      <p:sp>
        <p:nvSpPr>
          <p:cNvPr id="167" name="PlaceHolder 2"/>
          <p:cNvSpPr>
            <a:spLocks noGrp="1"/>
          </p:cNvSpPr>
          <p:nvPr>
            <p:ph/>
          </p:nvPr>
        </p:nvSpPr>
        <p:spPr>
          <a:xfrm>
            <a:off x="1080000" y="1440000"/>
            <a:ext cx="8638200" cy="35982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tr-TR" sz="1800" spc="-1" strike="noStrike">
                <a:solidFill>
                  <a:srgbClr val="000000"/>
                </a:solidFill>
                <a:latin typeface="Arial"/>
              </a:rPr>
              <a:t>İlk olarak, olası veri tabanı kullanıcı gereksinimlerinin belirlenmesi gerekir. Söz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konusu gereksinimler, veri tabanında yer alacak veri gruplarını, verilerin tiplerini ve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verinin fiziksel olarak depolanması için kullanılacak olan veri yapılarını belirler.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Gerçeğin, gereksinim ve beklentiler çerçevesinde modellenerek veri tabanına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aktarılması gerekir.Gerçeğin veri tabanındaki sayısal temsili, onun belli bir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perspektiften bir modeli olup, bir veri tabanı sisteminde gerek kullanıcılar ve</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gerekse bilgisayar tarafından anlaşılabilecek bir tarzda tanımıyla anlam kazanır.</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Böyle bir tanımlama, veri tabanı literatüründe “şema” olarak adlandırılırmıştır.</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Kullanıcı ve bilgisayar düzeyleri sırasıyla 'kavramsal'' ve ''fiziksel'' düzeyler,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bu düzeylerdeki şemalar da “kavramsal şema” ve “iç şema” olarak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iki şekilde anılırlar.</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4" name="PlaceHolder 3"/>
          <p:cNvSpPr>
            <a:spLocks noGrp="1"/>
          </p:cNvSpPr>
          <p:nvPr>
            <p:ph type="sldNum" idx="8"/>
          </p:nvPr>
        </p:nvSpPr>
        <p:spPr/>
        <p:txBody>
          <a:bodyPr/>
          <a:p>
            <a:fld id="{B3DDFC59-030A-46E3-A8DD-474D7BE2AFA3}"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42000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Veri Tabanı Tasarım Aşamaları:</a:t>
            </a:r>
            <a:endParaRPr b="0" lang="tr-TR" sz="1800" spc="-1" strike="noStrike">
              <a:solidFill>
                <a:srgbClr val="000000"/>
              </a:solidFill>
              <a:latin typeface="Arial"/>
            </a:endParaRPr>
          </a:p>
        </p:txBody>
      </p:sp>
      <p:sp>
        <p:nvSpPr>
          <p:cNvPr id="169" name="PlaceHolder 2"/>
          <p:cNvSpPr>
            <a:spLocks noGrp="1"/>
          </p:cNvSpPr>
          <p:nvPr>
            <p:ph/>
          </p:nvPr>
        </p:nvSpPr>
        <p:spPr>
          <a:xfrm>
            <a:off x="1621440" y="1261440"/>
            <a:ext cx="8638200" cy="3598200"/>
          </a:xfrm>
          <a:prstGeom prst="rect">
            <a:avLst/>
          </a:prstGeom>
          <a:noFill/>
          <a:ln w="0">
            <a:noFill/>
          </a:ln>
        </p:spPr>
        <p:txBody>
          <a:bodyPr lIns="0" rIns="0" tIns="0" bIns="0" anchor="t">
            <a:normAutofit/>
          </a:bodyPr>
          <a:p>
            <a:pPr indent="0">
              <a:spcBef>
                <a:spcPts val="1417"/>
              </a:spcBef>
              <a:buNone/>
            </a:pPr>
            <a:endParaRPr b="0" lang="tr-TR" sz="1800" spc="-1" strike="noStrike">
              <a:solidFill>
                <a:srgbClr val="000000"/>
              </a:solidFill>
              <a:latin typeface="Arial"/>
            </a:endParaRPr>
          </a:p>
        </p:txBody>
      </p:sp>
      <p:pic>
        <p:nvPicPr>
          <p:cNvPr id="170" name="" descr=""/>
          <p:cNvPicPr/>
          <p:nvPr/>
        </p:nvPicPr>
        <p:blipFill>
          <a:blip r:embed="rId1"/>
          <a:stretch/>
        </p:blipFill>
        <p:spPr>
          <a:xfrm>
            <a:off x="3420000" y="1283400"/>
            <a:ext cx="3599640" cy="4182840"/>
          </a:xfrm>
          <a:prstGeom prst="rect">
            <a:avLst/>
          </a:prstGeom>
          <a:ln w="0">
            <a:noFill/>
          </a:ln>
        </p:spPr>
      </p:pic>
      <p:sp>
        <p:nvSpPr>
          <p:cNvPr id="4" name="PlaceHolder 3"/>
          <p:cNvSpPr>
            <a:spLocks noGrp="1"/>
          </p:cNvSpPr>
          <p:nvPr>
            <p:ph type="sldNum" idx="8"/>
          </p:nvPr>
        </p:nvSpPr>
        <p:spPr/>
        <p:txBody>
          <a:bodyPr/>
          <a:p>
            <a:fld id="{A6DDB2CE-0BFD-401F-9526-206E2FD7C548}"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p:nvPr>
        </p:nvSpPr>
        <p:spPr>
          <a:xfrm>
            <a:off x="1080000" y="1440000"/>
            <a:ext cx="8638200" cy="35982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tr-TR" sz="1800" spc="-1" strike="noStrike">
                <a:solidFill>
                  <a:srgbClr val="000000"/>
                </a:solidFill>
                <a:latin typeface="Arial"/>
              </a:rPr>
              <a:t>Geleneksel tasarımda, kullanıcı düzeyinden fiziksel düzeye doğrudur.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Kavramsal tasarımda ise, gereksinimlere göre kavramsal şema belirlenir.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Kavramsal şema, ortalama veri tabanı kullanıcısı için, veri tabanının yapısını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genel olarak tanımlar. Kullanıcıların veri tabanının yapısını anlamalarına</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ve böylece uygulamalarını modellemelerini sağlar. Kavramsal şema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tanımlamada kavramsal ya da mantıksal veri modelleri kullanılabilir.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ea typeface="Microsoft YaHei"/>
              </a:rPr>
              <a:t>Kavramsal şema için fiziksel depolama yapılarının ayrıntılarına girmeden,</a:t>
            </a:r>
            <a:endParaRPr b="0" lang="tr-TR" sz="1800" spc="-1" strike="noStrike">
              <a:solidFill>
                <a:srgbClr val="000000"/>
              </a:solidFill>
              <a:latin typeface="Arial"/>
            </a:endParaRPr>
          </a:p>
          <a:p>
            <a:pPr marL="432000" indent="0">
              <a:lnSpc>
                <a:spcPct val="100000"/>
              </a:lnSpc>
              <a:buNone/>
              <a:tabLst>
                <a:tab algn="l" pos="0"/>
              </a:tabLst>
            </a:pPr>
            <a:r>
              <a:rPr b="0" lang="tr-TR" sz="1800" spc="-1" strike="noStrike">
                <a:solidFill>
                  <a:srgbClr val="000000"/>
                </a:solidFill>
                <a:latin typeface="Arial"/>
                <a:ea typeface="Microsoft YaHei"/>
              </a:rPr>
              <a:t>varlıklar,veri tipleri, varlıklar arasındaki ilişki tipleri ve kısıtlayıcılar üzerinde</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yoğunlaşır diyebiliriz. Bu yönüyle yüksek düzeyli bir tanımlamadır.</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Diğer bir ifadeyle yazılım ve donanımdan bağımsızdır ve son kullanıcı</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tarafından anlaşılması kolaydır.</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05DBB669-6009-4AF9-8FEC-31A74C081B13}"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p:nvPr>
        </p:nvSpPr>
        <p:spPr>
          <a:xfrm>
            <a:off x="1080000" y="1440000"/>
            <a:ext cx="8638200" cy="3598200"/>
          </a:xfrm>
          <a:prstGeom prst="rect">
            <a:avLst/>
          </a:prstGeom>
          <a:noFill/>
          <a:ln w="0">
            <a:noFill/>
          </a:ln>
        </p:spPr>
        <p:txBody>
          <a:bodyPr lIns="0" rIns="0" tIns="0" bIns="0" anchor="t">
            <a:normAutofit/>
          </a:bodyPr>
          <a:p>
            <a:pPr indent="0">
              <a:lnSpc>
                <a:spcPct val="100000"/>
              </a:lnSpc>
              <a:buNone/>
              <a:tabLst>
                <a:tab algn="l" pos="0"/>
              </a:tabLst>
            </a:pP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Kavramsal veri modelleri yüksek düzeylidirler. Bu sebeple kavramsal bir veri modelinde tanımlı bir şema genellikle doğrudan gerçekleştirilemez. Bu da geleneksel veri tabanı tasarımında, kavramsal tasarımına kıyasla sonraki adım ,çoğunlukla, gerçekleştirim için kullanılacak bir veri tabanı yönetim sisteminin seçilmesinin göstergesidir.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 </a:t>
            </a:r>
            <a:r>
              <a:rPr b="0" lang="tr-TR" sz="1800" spc="-1" strike="noStrike">
                <a:solidFill>
                  <a:srgbClr val="000000"/>
                </a:solidFill>
                <a:latin typeface="Arial"/>
              </a:rPr>
              <a:t>Piyasadaki veri tabanı yönetim sistemlerinin çoğu için mantıksal bir veri modeli kullanıldığını söyleyebiliriz. Bu sebeple mantıksal veri modelleri, gerçekleştirim veri modelleri olarak da anılırlar.</a:t>
            </a: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F9C48D84-8244-45A2-B245-A31D2728E7EA}"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p:nvPr>
        </p:nvSpPr>
        <p:spPr>
          <a:xfrm>
            <a:off x="1080000" y="1440000"/>
            <a:ext cx="8638200" cy="35982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tr-TR" sz="1800" spc="-1" strike="noStrike">
                <a:solidFill>
                  <a:srgbClr val="000000"/>
                </a:solidFill>
                <a:latin typeface="Arial"/>
              </a:rPr>
              <a:t>Kavramsal veri modelinde bulunan kavramsal şema, veri tabanı yönetim sisteminin veri modelinde yeniden tanımlama gerektirir. Buradaki işlem, iki veri modeli arasında bir dönüşüm olup, bazen “mantıksal veri tabanı tasarımı” olarak</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anılmaktadır.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Fiziksel tasarım aşamasında, verinin en yüksek verim için, veri tabanında fiziksel</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olarak nasıl organize edilmesi gerektiği belirlenmelidir. Bu noktada karşımıza iç</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şema çıkar. İç şema için depolama yapılarını, kayıt formatlarını, kayıt alanlarını,</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veri tabanına giriş yol ve yöntemleri ile veri tabanının fiziksel gerçekleştirimini</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ilgilendiren diğer bütün detayları tanımladığını söyleyebiliriz.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İç şema tanımlarken, genel olarak veri yapıları olarak bilinen, fiziksel veri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modelleri kullanılır. İç şema, yazılım ve donanıma bağımlıdır.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DF525371-AFD8-49BD-A175-7B673AB0AA52}"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765080" y="493560"/>
            <a:ext cx="6590880" cy="9450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Kısaca veri tabanları:</a:t>
            </a:r>
            <a:endParaRPr b="0" lang="tr-TR" sz="1800" spc="-1" strike="noStrike">
              <a:solidFill>
                <a:srgbClr val="000000"/>
              </a:solidFill>
              <a:latin typeface="Arial"/>
            </a:endParaRPr>
          </a:p>
        </p:txBody>
      </p:sp>
      <p:sp>
        <p:nvSpPr>
          <p:cNvPr id="142" name="PlaceHolder 2"/>
          <p:cNvSpPr>
            <a:spLocks noGrp="1"/>
          </p:cNvSpPr>
          <p:nvPr>
            <p:ph/>
          </p:nvPr>
        </p:nvSpPr>
        <p:spPr>
          <a:xfrm>
            <a:off x="1765080" y="1326600"/>
            <a:ext cx="6590880" cy="365112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tr-TR" sz="1800" spc="-1" strike="noStrike">
                <a:solidFill>
                  <a:srgbClr val="000000"/>
                </a:solidFill>
                <a:latin typeface="Arial"/>
              </a:rPr>
              <a:t> </a:t>
            </a:r>
            <a:r>
              <a:rPr b="0" lang="tr-TR" sz="1800" spc="-1" strike="noStrike">
                <a:solidFill>
                  <a:srgbClr val="000000"/>
                </a:solidFill>
                <a:latin typeface="Arial"/>
              </a:rPr>
              <a:t>Veri fazlalığını kontrol eden ve veri tutarlılığını koruyan en önemli sistemlerdendir.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pPr>
            <a:r>
              <a:rPr b="0" lang="tr-TR" sz="1800" spc="-1" strike="noStrike">
                <a:solidFill>
                  <a:srgbClr val="000000"/>
                </a:solidFill>
                <a:latin typeface="Arial"/>
              </a:rPr>
              <a:t> </a:t>
            </a:r>
            <a:r>
              <a:rPr b="0" lang="tr-TR" sz="1800" spc="-1" strike="noStrike">
                <a:solidFill>
                  <a:srgbClr val="000000"/>
                </a:solidFill>
                <a:latin typeface="Arial"/>
              </a:rPr>
              <a:t>Veri entegrasyonu ile verilere basit şekilde ulaşılması, düzenlenmesi ve paylaşılması avantajlarına verilebilecek örneklerdendir.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pPr>
            <a:r>
              <a:rPr b="0" lang="tr-TR" sz="1800" spc="-1" strike="noStrike">
                <a:solidFill>
                  <a:srgbClr val="000000"/>
                </a:solidFill>
                <a:latin typeface="Arial"/>
              </a:rPr>
              <a:t> </a:t>
            </a:r>
            <a:r>
              <a:rPr b="0" lang="tr-TR" sz="1800" spc="-1" strike="noStrike">
                <a:solidFill>
                  <a:srgbClr val="000000"/>
                </a:solidFill>
                <a:latin typeface="Arial"/>
              </a:rPr>
              <a:t>Veri depoları oluşturulması sırasında verilerin uygulama modeline yakın bir model ile saklanması yaygın yaklaşım üzere izlenecek tutumdur.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pPr>
            <a:r>
              <a:rPr b="0" lang="tr-TR" sz="1800" spc="-1" strike="noStrike">
                <a:solidFill>
                  <a:srgbClr val="000000"/>
                </a:solidFill>
                <a:latin typeface="Arial"/>
              </a:rPr>
              <a:t>Okuma ve yazma gibi işlemler yoğun olarak kullanılır.</a:t>
            </a:r>
            <a:endParaRPr b="0" lang="tr-TR" sz="1800" spc="-1" strike="noStrike">
              <a:solidFill>
                <a:srgbClr val="000000"/>
              </a:solidFill>
              <a:latin typeface="Arial"/>
            </a:endParaRPr>
          </a:p>
        </p:txBody>
      </p:sp>
      <p:sp>
        <p:nvSpPr>
          <p:cNvPr id="4" name="PlaceHolder 3"/>
          <p:cNvSpPr>
            <a:spLocks noGrp="1"/>
          </p:cNvSpPr>
          <p:nvPr>
            <p:ph type="sldNum" idx="5"/>
          </p:nvPr>
        </p:nvSpPr>
        <p:spPr/>
        <p:txBody>
          <a:bodyPr/>
          <a:p>
            <a:fld id="{59067236-927E-4BFB-A045-0D280563CF16}"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108036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5. İLİŞKİSEL VE İLİŞKİSEL OLMAYAN (NoSQL) VERİ TABANI SİSTEMLERİ</a:t>
            </a:r>
            <a:endParaRPr b="0" lang="tr-TR" sz="1800" spc="-1" strike="noStrike">
              <a:solidFill>
                <a:srgbClr val="000000"/>
              </a:solidFill>
              <a:latin typeface="Arial"/>
            </a:endParaRPr>
          </a:p>
        </p:txBody>
      </p:sp>
      <p:sp>
        <p:nvSpPr>
          <p:cNvPr id="175" name="PlaceHolder 2"/>
          <p:cNvSpPr>
            <a:spLocks noGrp="1"/>
          </p:cNvSpPr>
          <p:nvPr>
            <p:ph/>
          </p:nvPr>
        </p:nvSpPr>
        <p:spPr>
          <a:xfrm>
            <a:off x="1080000" y="1440000"/>
            <a:ext cx="8638200" cy="3598200"/>
          </a:xfrm>
          <a:prstGeom prst="rect">
            <a:avLst/>
          </a:prstGeom>
          <a:noFill/>
          <a:ln w="0">
            <a:noFill/>
          </a:ln>
        </p:spPr>
        <p:txBody>
          <a:bodyPr lIns="0" rIns="0" tIns="0" bIns="0" anchor="t">
            <a:normAutofit/>
          </a:bodyPr>
          <a:p>
            <a:pPr indent="0">
              <a:lnSpc>
                <a:spcPct val="100000"/>
              </a:lnSpc>
              <a:buNone/>
              <a:tabLst>
                <a:tab algn="l" pos="0"/>
              </a:tabLst>
            </a:pPr>
            <a:r>
              <a:rPr b="0" lang="tr-TR" sz="1800" spc="-1" strike="noStrike">
                <a:solidFill>
                  <a:srgbClr val="000000"/>
                </a:solidFill>
                <a:latin typeface="Arial"/>
              </a:rPr>
              <a:t>1- İlişkisel Veri Tabanı :</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Günümüzde en yaygın kullanılan veri tabanı sistemlerinden biridir diyebiliriz.</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Satır ve sütunların oluşturduğu tablolardan meydana gelir. Bu tablolar birbiri ile</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ilişkileri bulunan tablolardır. Buradan çıkarılacak sonuç, bir veri tabanında ilişkiden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söz edebilmek için en az iki tablonun yer alması ve bu iki tablodaki verilerin</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birbiriyle iilişkilendiriliyor olmasıyla mümkündür. Bu şekilde ilişkisel veri tabanları için</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veri tabanı denilen büyük dosyalardan oluştuğunu söyleyebiliriz.</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Her bir tablo, belli yapıya uygun verileri saklamak üzere tasarlanmalıdır.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4" name="PlaceHolder 3"/>
          <p:cNvSpPr>
            <a:spLocks noGrp="1"/>
          </p:cNvSpPr>
          <p:nvPr>
            <p:ph type="sldNum" idx="8"/>
          </p:nvPr>
        </p:nvSpPr>
        <p:spPr/>
        <p:txBody>
          <a:bodyPr/>
          <a:p>
            <a:fld id="{BBFFD26A-3D13-48C2-AF65-858B3EC022E4}"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1081440" y="720000"/>
            <a:ext cx="8638200" cy="898200"/>
          </a:xfrm>
          <a:prstGeom prst="rect">
            <a:avLst/>
          </a:prstGeom>
          <a:noFill/>
          <a:ln w="0">
            <a:noFill/>
          </a:ln>
        </p:spPr>
        <p:txBody>
          <a:bodyPr lIns="0" rIns="0" tIns="0" bIns="0" anchor="ctr">
            <a:noAutofit/>
          </a:bodyPr>
          <a:p>
            <a:pPr marL="216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ACID; klasik ilişkisel veri tabanı sistemlerinde sağlanan </a:t>
            </a:r>
            <a:br>
              <a:rPr sz="1800"/>
            </a:br>
            <a:r>
              <a:rPr b="0" lang="tr-TR" sz="1800" spc="-1" strike="noStrike">
                <a:solidFill>
                  <a:srgbClr val="000000"/>
                </a:solidFill>
                <a:latin typeface="Arial"/>
              </a:rPr>
              <a:t>temel özellikleri aşağıda yer alır:  </a:t>
            </a:r>
            <a:endParaRPr b="0" lang="tr-TR" sz="1800" spc="-1" strike="noStrike">
              <a:solidFill>
                <a:srgbClr val="000000"/>
              </a:solidFill>
              <a:latin typeface="Arial"/>
            </a:endParaRPr>
          </a:p>
        </p:txBody>
      </p:sp>
      <p:sp>
        <p:nvSpPr>
          <p:cNvPr id="177" name="PlaceHolder 2"/>
          <p:cNvSpPr>
            <a:spLocks noGrp="1"/>
          </p:cNvSpPr>
          <p:nvPr>
            <p:ph/>
          </p:nvPr>
        </p:nvSpPr>
        <p:spPr>
          <a:xfrm>
            <a:off x="1081440" y="1621440"/>
            <a:ext cx="8638200" cy="3598200"/>
          </a:xfrm>
          <a:prstGeom prst="rect">
            <a:avLst/>
          </a:prstGeom>
          <a:noFill/>
          <a:ln w="0">
            <a:noFill/>
          </a:ln>
        </p:spPr>
        <p:txBody>
          <a:bodyPr lIns="0" rIns="0" tIns="0" bIns="0" anchor="t">
            <a:normAutofit/>
          </a:bodyPr>
          <a:p>
            <a:pPr indent="0">
              <a:lnSpc>
                <a:spcPct val="100000"/>
              </a:lnSpc>
              <a:buNone/>
              <a:tabLst>
                <a:tab algn="l" pos="0"/>
              </a:tabLst>
            </a:pPr>
            <a:r>
              <a:rPr b="0" lang="tr-TR" sz="1800" spc="-1" strike="noStrike">
                <a:solidFill>
                  <a:srgbClr val="000000"/>
                </a:solidFill>
                <a:latin typeface="Arial"/>
              </a:rPr>
              <a:t>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Bölünmezlik (Atomicity)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Tutarlılık (Consistency)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İzolasyon (Isolation)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Dayanıklılık (Durability)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4" name="PlaceHolder 3"/>
          <p:cNvSpPr>
            <a:spLocks noGrp="1"/>
          </p:cNvSpPr>
          <p:nvPr>
            <p:ph type="sldNum" idx="8"/>
          </p:nvPr>
        </p:nvSpPr>
        <p:spPr/>
        <p:txBody>
          <a:bodyPr/>
          <a:p>
            <a:fld id="{F30A86DA-5C38-4BFF-9519-B436CB9F2B6F}"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108036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2- İlişkisel Olmayan (NoSQL) Veri tabanı:</a:t>
            </a:r>
            <a:endParaRPr b="0" lang="tr-TR" sz="1800" spc="-1" strike="noStrike">
              <a:solidFill>
                <a:srgbClr val="000000"/>
              </a:solidFill>
              <a:latin typeface="Arial"/>
            </a:endParaRPr>
          </a:p>
        </p:txBody>
      </p:sp>
      <p:sp>
        <p:nvSpPr>
          <p:cNvPr id="179" name="PlaceHolder 2"/>
          <p:cNvSpPr>
            <a:spLocks noGrp="1"/>
          </p:cNvSpPr>
          <p:nvPr>
            <p:ph/>
          </p:nvPr>
        </p:nvSpPr>
        <p:spPr>
          <a:xfrm>
            <a:off x="1080000" y="1440000"/>
            <a:ext cx="8638200" cy="35982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tr-TR" sz="1800" spc="-1" strike="noStrike">
                <a:solidFill>
                  <a:srgbClr val="000000"/>
                </a:solidFill>
                <a:latin typeface="Arial"/>
              </a:rPr>
              <a:t>İlişkisel olamayan veri tabanları yatay olarak ölçeklendirilen bir veri depolama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sistemidir. NoSQL, ilişkisel veri tabanı sistemlerine alternatif bir çözüm olarak</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ortaya çıkmıştır. Ayrıca s</a:t>
            </a:r>
            <a:r>
              <a:rPr b="0" lang="tr-TR" sz="1800" spc="-1" strike="noStrike">
                <a:solidFill>
                  <a:srgbClr val="000000"/>
                </a:solidFill>
                <a:latin typeface="Arial"/>
                <a:ea typeface="DejaVu Sans"/>
              </a:rPr>
              <a:t>on yıllardaki teknolojik ilerleme ile paralel olarak yapılan çalışmalar, veri tabanı sistemlerinde de etkisini göstererek  NoSQL kavramını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DejaVu Sans"/>
              </a:rPr>
              <a:t>gün yüzüne çıkartmıştır.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Veri tabanlarına ilişkin problemlerden biri olan ölçek sorununa, diğer çözümlerin</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içinde en iyi cevap vereni NoSQL’dir.  Buna Dünya'da NoSQL örneklerini</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incelediğimizde; sosyal ağlarda Digg'in 3 TB'lık çözümü, Facebook'un gelen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postaları arama için 50 TB ve eBay'ın bütün verileri için 2 PB’lık çözümleri örnek</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gösterilebilir. </a:t>
            </a:r>
            <a:endParaRPr b="0" lang="tr-TR" sz="1800" spc="-1" strike="noStrike">
              <a:solidFill>
                <a:srgbClr val="000000"/>
              </a:solidFill>
              <a:latin typeface="Arial"/>
            </a:endParaRPr>
          </a:p>
        </p:txBody>
      </p:sp>
      <p:sp>
        <p:nvSpPr>
          <p:cNvPr id="4" name="PlaceHolder 3"/>
          <p:cNvSpPr>
            <a:spLocks noGrp="1"/>
          </p:cNvSpPr>
          <p:nvPr>
            <p:ph type="sldNum" idx="8"/>
          </p:nvPr>
        </p:nvSpPr>
        <p:spPr/>
        <p:txBody>
          <a:bodyPr/>
          <a:p>
            <a:fld id="{7D29A3B8-6F21-4AB3-9A77-EE1D15C5B545}"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108036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İlişkisel veri tabanı kullanıcılarının, araştırmalar sonucu NoSQL veri tabanına geçmek istemelerinin nedenleri yüzdelerce aşağıda gösterilmiştir. </a:t>
            </a:r>
            <a:endParaRPr b="0" lang="tr-TR" sz="1800" spc="-1" strike="noStrike">
              <a:solidFill>
                <a:srgbClr val="000000"/>
              </a:solidFill>
              <a:latin typeface="Arial"/>
            </a:endParaRPr>
          </a:p>
        </p:txBody>
      </p:sp>
      <p:sp>
        <p:nvSpPr>
          <p:cNvPr id="181" name="PlaceHolder 2"/>
          <p:cNvSpPr>
            <a:spLocks noGrp="1"/>
          </p:cNvSpPr>
          <p:nvPr>
            <p:ph/>
          </p:nvPr>
        </p:nvSpPr>
        <p:spPr>
          <a:xfrm>
            <a:off x="1080000" y="1440000"/>
            <a:ext cx="8638200" cy="3598200"/>
          </a:xfrm>
          <a:prstGeom prst="rect">
            <a:avLst/>
          </a:prstGeom>
          <a:noFill/>
          <a:ln w="0">
            <a:noFill/>
          </a:ln>
        </p:spPr>
        <p:txBody>
          <a:bodyPr lIns="0" rIns="0" tIns="0" bIns="0" anchor="t">
            <a:normAutofit/>
          </a:bodyPr>
          <a:p>
            <a:pPr indent="0">
              <a:spcBef>
                <a:spcPts val="1417"/>
              </a:spcBef>
              <a:buNone/>
            </a:pPr>
            <a:endParaRPr b="0" lang="tr-TR" sz="1800" spc="-1" strike="noStrike">
              <a:solidFill>
                <a:srgbClr val="000000"/>
              </a:solidFill>
              <a:latin typeface="Arial"/>
            </a:endParaRPr>
          </a:p>
        </p:txBody>
      </p:sp>
      <p:pic>
        <p:nvPicPr>
          <p:cNvPr id="182" name="" descr=""/>
          <p:cNvPicPr/>
          <p:nvPr/>
        </p:nvPicPr>
        <p:blipFill>
          <a:blip r:embed="rId1"/>
          <a:stretch/>
        </p:blipFill>
        <p:spPr>
          <a:xfrm>
            <a:off x="1800000" y="1410120"/>
            <a:ext cx="6299640" cy="3111480"/>
          </a:xfrm>
          <a:prstGeom prst="rect">
            <a:avLst/>
          </a:prstGeom>
          <a:ln w="0">
            <a:noFill/>
          </a:ln>
        </p:spPr>
      </p:pic>
      <p:sp>
        <p:nvSpPr>
          <p:cNvPr id="4" name="PlaceHolder 3"/>
          <p:cNvSpPr>
            <a:spLocks noGrp="1"/>
          </p:cNvSpPr>
          <p:nvPr>
            <p:ph type="sldNum" idx="8"/>
          </p:nvPr>
        </p:nvSpPr>
        <p:spPr/>
        <p:txBody>
          <a:bodyPr/>
          <a:p>
            <a:fld id="{8CE039CB-1D2A-4D07-9626-CF7678B61DBA}"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p:nvPr>
        </p:nvSpPr>
        <p:spPr>
          <a:xfrm>
            <a:off x="901440" y="1260000"/>
            <a:ext cx="8638200" cy="35982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tr-TR" sz="1800" spc="-1" strike="noStrike">
                <a:solidFill>
                  <a:srgbClr val="000000"/>
                </a:solidFill>
                <a:latin typeface="Arial"/>
              </a:rPr>
              <a:t>Günlük 7 TB’lık işlem hacmine sahip Twitter [16] ve 10 TB’lık Facebook örneğindeki gibi, çok büyük verilerin depolanması ve yazılmasında ilişkisel veri tabanlarının eksik kaldığı hususlarda, yatay ölçekleme yapan dağıtık NoSQL çözümleri geliştirilmiştir. Amazon bu gereksinimleri “DynamoDB”, Google ise “Big Table” ismini verdiği NoSQL veri tabanı sistemi ile çözmektedir.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pPr>
            <a:r>
              <a:rPr b="0" lang="tr-TR" sz="1800" spc="-1" strike="noStrike">
                <a:solidFill>
                  <a:srgbClr val="000000"/>
                </a:solidFill>
                <a:latin typeface="Arial"/>
              </a:rPr>
              <a:t>İlişkisel veri tabanını yerine NoSQL veri tabanını tercihi, özellikle hız ve yatay büyüme ile gereksiz ek maliyetten kurtulmaya dayanmaktadır. İlişkisel veri tabanlarının kullandığı ACID işlemselliğine karşın NoSQL “BASE” (Basically Available- Soft state-Eventually consistent) kısaltması ile ifade edilir.</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E7BDFE2E-1858-4655-8DED-418E6CE6F35A}"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p:nvPr>
        </p:nvSpPr>
        <p:spPr>
          <a:xfrm>
            <a:off x="1080000" y="1440000"/>
            <a:ext cx="8638200" cy="3598200"/>
          </a:xfrm>
          <a:prstGeom prst="rect">
            <a:avLst/>
          </a:prstGeom>
          <a:noFill/>
          <a:ln w="0">
            <a:noFill/>
          </a:ln>
        </p:spPr>
        <p:txBody>
          <a:bodyPr lIns="0" rIns="0" tIns="0" bIns="0" anchor="t">
            <a:normAutofit/>
          </a:bodyPr>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Kolay Ulaşılabilirlik (Basically Available): Veri erişim sorunlarını ortadan kaldırmak için kopyaları kullanır ve paylaşılmış ya da bölümlenmiş veriyi birçok sunucudan almayı sağlar.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Esnek Durum (Soft state): ACID mantığında veri tutarlılığının olmazsa olmaz bir gereklilik olduğu savunulurdu fakat NoSQL sistemler tutarsız ve süreksiz verilerin barınmasına da izin vermektedir.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Eninde sonunda Tutarlı (Eventually consistent): Uygulamalar anlık tutarlılıkla ilgili olmasına rağmen, NoSQL sistemlerin gelecekte bir zamanda tutarlı olacağı farz edilir. ACID’in zorunlu tuttuğu tutarlılığa karşın NoSQL’de tanımlanmayan bir zamanda tutarlılığın oluşacağı garanti edilmektedir.</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F9C4B46F-1CD9-48EC-8FC7-F5FFE20DE959}"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1080000" y="1440000"/>
            <a:ext cx="8638200" cy="35982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tr-TR" sz="1800" spc="-1" strike="noStrike">
                <a:solidFill>
                  <a:srgbClr val="000000"/>
                </a:solidFill>
                <a:latin typeface="Arial"/>
              </a:rPr>
              <a:t>NoSQL veri tabanları göreceli olarak yeni bir gelişmedir denebilir. Fakat büyük ölçekli internet uygulamaları için güvenilirliğini kanıtlamıştır. Birçok kayıt saklama teknolojisi kendilerini NoSQL ürünü olarak sınıflandırmaktadır.</a:t>
            </a:r>
            <a:endParaRPr b="0" lang="tr-TR" sz="1800" spc="-1" strike="noStrike">
              <a:solidFill>
                <a:srgbClr val="000000"/>
              </a:solidFill>
              <a:latin typeface="Arial"/>
            </a:endParaRPr>
          </a:p>
          <a:p>
            <a:pPr marL="432000" indent="0">
              <a:lnSpc>
                <a:spcPct val="100000"/>
              </a:lnSpc>
              <a:buNone/>
            </a:pPr>
            <a:r>
              <a:rPr b="0" lang="tr-TR" sz="1800" spc="-1" strike="noStrike">
                <a:solidFill>
                  <a:srgbClr val="000000"/>
                </a:solidFill>
                <a:latin typeface="Arial"/>
              </a:rPr>
              <a:t>Ayrıca her biri kendilerine özgü karakteristiklere sahiptir.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67BFCCE9-7575-4F6E-87C7-AA82B340C207}"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p:nvPr>
        </p:nvSpPr>
        <p:spPr>
          <a:xfrm>
            <a:off x="1080000" y="1440000"/>
            <a:ext cx="8638200" cy="3598200"/>
          </a:xfrm>
          <a:prstGeom prst="rect">
            <a:avLst/>
          </a:prstGeom>
          <a:noFill/>
          <a:ln w="0">
            <a:noFill/>
          </a:ln>
        </p:spPr>
        <p:txBody>
          <a:bodyPr lIns="0" rIns="0" tIns="0" bIns="0" anchor="t">
            <a:normAutofit/>
          </a:bodyPr>
          <a:p>
            <a:pPr indent="0">
              <a:spcBef>
                <a:spcPts val="1417"/>
              </a:spcBef>
              <a:buNone/>
            </a:pPr>
            <a:endParaRPr b="0" lang="tr-TR" sz="1800" spc="-1" strike="noStrike">
              <a:solidFill>
                <a:srgbClr val="000000"/>
              </a:solidFill>
              <a:latin typeface="Arial"/>
            </a:endParaRPr>
          </a:p>
        </p:txBody>
      </p:sp>
      <p:pic>
        <p:nvPicPr>
          <p:cNvPr id="187" name="" descr=""/>
          <p:cNvPicPr/>
          <p:nvPr/>
        </p:nvPicPr>
        <p:blipFill>
          <a:blip r:embed="rId1"/>
          <a:stretch/>
        </p:blipFill>
        <p:spPr>
          <a:xfrm>
            <a:off x="1800000" y="492840"/>
            <a:ext cx="6659640" cy="4906800"/>
          </a:xfrm>
          <a:prstGeom prst="rect">
            <a:avLst/>
          </a:prstGeom>
          <a:ln w="0">
            <a:noFill/>
          </a:ln>
        </p:spPr>
      </p:pic>
      <p:sp>
        <p:nvSpPr>
          <p:cNvPr id="3" name="PlaceHolder 2"/>
          <p:cNvSpPr>
            <a:spLocks noGrp="1"/>
          </p:cNvSpPr>
          <p:nvPr>
            <p:ph type="sldNum" idx="8"/>
          </p:nvPr>
        </p:nvSpPr>
        <p:spPr/>
        <p:txBody>
          <a:bodyPr/>
          <a:p>
            <a:fld id="{2511B00E-1663-4176-B907-951B324945DF}"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 descr=""/>
          <p:cNvPicPr/>
          <p:nvPr/>
        </p:nvPicPr>
        <p:blipFill>
          <a:blip r:embed="rId1"/>
          <a:stretch/>
        </p:blipFill>
        <p:spPr>
          <a:xfrm>
            <a:off x="3420000" y="360000"/>
            <a:ext cx="3419640" cy="4976280"/>
          </a:xfrm>
          <a:prstGeom prst="rect">
            <a:avLst/>
          </a:prstGeom>
          <a:ln w="0">
            <a:noFill/>
          </a:ln>
        </p:spPr>
      </p:pic>
      <p:sp>
        <p:nvSpPr>
          <p:cNvPr id="2" name="PlaceHolder 1"/>
          <p:cNvSpPr>
            <a:spLocks noGrp="1"/>
          </p:cNvSpPr>
          <p:nvPr>
            <p:ph type="sldNum" idx="8"/>
          </p:nvPr>
        </p:nvSpPr>
        <p:spPr/>
        <p:txBody>
          <a:bodyPr/>
          <a:p>
            <a:fld id="{3392AF52-A784-4398-A036-061464471FF6}"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08036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6. VERİTABANI MİMARİLERİNİN PERFORMANS KARŞILAŞTIRMASI:</a:t>
            </a:r>
            <a:endParaRPr b="0" lang="tr-TR" sz="1800" spc="-1" strike="noStrike">
              <a:solidFill>
                <a:srgbClr val="000000"/>
              </a:solidFill>
              <a:latin typeface="Arial"/>
            </a:endParaRPr>
          </a:p>
        </p:txBody>
      </p:sp>
      <p:sp>
        <p:nvSpPr>
          <p:cNvPr id="190" name="PlaceHolder 2"/>
          <p:cNvSpPr>
            <a:spLocks noGrp="1"/>
          </p:cNvSpPr>
          <p:nvPr>
            <p:ph/>
          </p:nvPr>
        </p:nvSpPr>
        <p:spPr>
          <a:xfrm>
            <a:off x="1080000" y="144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İki veri tabanı sisteminden söz edeceğiz. İlki ilişkisel veri tabanı olarak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günümüzde en yaygın kullanılan veri tabanı sistemlerinden biri olan MySQL</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İkincisi ise ilişkisel olmayan (NoSQL) veri tabanı olarak ilişkisel veri tabanı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sistemlerine alternatif bir çözüm olarak ortaya çıkan, yatay olarak ölçeklendirilen</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bir veri depolama sistemi olan MongoDB veri tabanı sistemidir.</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4" name="PlaceHolder 3"/>
          <p:cNvSpPr>
            <a:spLocks noGrp="1"/>
          </p:cNvSpPr>
          <p:nvPr>
            <p:ph type="sldNum" idx="8"/>
          </p:nvPr>
        </p:nvSpPr>
        <p:spPr/>
        <p:txBody>
          <a:bodyPr/>
          <a:p>
            <a:fld id="{4F6993FA-0EA2-4980-AC7C-95944B657CD7}"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08036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1. GİRİŞ:</a:t>
            </a:r>
            <a:endParaRPr b="0" lang="tr-TR" sz="1800" spc="-1" strike="noStrike">
              <a:solidFill>
                <a:srgbClr val="000000"/>
              </a:solidFill>
              <a:latin typeface="Arial"/>
            </a:endParaRPr>
          </a:p>
        </p:txBody>
      </p:sp>
      <p:sp>
        <p:nvSpPr>
          <p:cNvPr id="144" name="PlaceHolder 2"/>
          <p:cNvSpPr>
            <a:spLocks noGrp="1"/>
          </p:cNvSpPr>
          <p:nvPr>
            <p:ph/>
          </p:nvPr>
        </p:nvSpPr>
        <p:spPr>
          <a:xfrm>
            <a:off x="1080000" y="1440000"/>
            <a:ext cx="8638200" cy="35982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tr-TR" sz="1800" spc="-1" strike="noStrike">
                <a:solidFill>
                  <a:srgbClr val="000000"/>
                </a:solidFill>
                <a:latin typeface="Arial"/>
              </a:rPr>
              <a:t>Bilgisayarlar karar alma sürecinde etkin olarak kullanılarak,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verilerin modellenerek saklanmasını ve dolayısıyla</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veri tabanı kullanımını zorunlu kılmaktadır.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Verinin büyüklüğü, miktarı ve karmaşıklığı gibi bazı sebepler farklı veri</a:t>
            </a:r>
            <a:endParaRPr b="0" lang="tr-TR" sz="1800" spc="-1" strike="noStrike">
              <a:solidFill>
                <a:srgbClr val="000000"/>
              </a:solidFill>
              <a:latin typeface="Arial"/>
            </a:endParaRPr>
          </a:p>
          <a:p>
            <a:pPr marL="432000" indent="0">
              <a:lnSpc>
                <a:spcPct val="100000"/>
              </a:lnSpc>
              <a:buNone/>
              <a:tabLst>
                <a:tab algn="l" pos="0"/>
              </a:tabLst>
            </a:pPr>
            <a:r>
              <a:rPr b="0" lang="tr-TR" sz="1800" spc="-1" strike="noStrike">
                <a:solidFill>
                  <a:srgbClr val="000000"/>
                </a:solidFill>
                <a:latin typeface="Arial"/>
              </a:rPr>
              <a:t>modelleme, veri depolama ve sorgulama yöntemlerinin gelişimine önayak</a:t>
            </a:r>
            <a:endParaRPr b="0" lang="tr-TR" sz="1800" spc="-1" strike="noStrike">
              <a:solidFill>
                <a:srgbClr val="000000"/>
              </a:solidFill>
              <a:latin typeface="Arial"/>
            </a:endParaRPr>
          </a:p>
          <a:p>
            <a:pPr marL="432000" indent="0">
              <a:lnSpc>
                <a:spcPct val="100000"/>
              </a:lnSpc>
              <a:buNone/>
              <a:tabLst>
                <a:tab algn="l" pos="0"/>
              </a:tabLst>
            </a:pPr>
            <a:r>
              <a:rPr b="0" lang="tr-TR" sz="1800" spc="-1" strike="noStrike">
                <a:solidFill>
                  <a:srgbClr val="000000"/>
                </a:solidFill>
                <a:latin typeface="Arial"/>
              </a:rPr>
              <a:t>olmuştur.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Veri tabanlarında ilişkisel veri tabanlarının yanı sıra ilişkisel olmayan</a:t>
            </a:r>
            <a:endParaRPr b="0" lang="tr-TR" sz="1800" spc="-1" strike="noStrike">
              <a:solidFill>
                <a:srgbClr val="000000"/>
              </a:solidFill>
              <a:latin typeface="Arial"/>
            </a:endParaRPr>
          </a:p>
          <a:p>
            <a:pPr marL="432000" indent="0">
              <a:lnSpc>
                <a:spcPct val="100000"/>
              </a:lnSpc>
              <a:buNone/>
              <a:tabLst>
                <a:tab algn="l" pos="0"/>
              </a:tabLst>
            </a:pPr>
            <a:r>
              <a:rPr b="0" lang="tr-TR" sz="1800" spc="-1" strike="noStrike">
                <a:solidFill>
                  <a:srgbClr val="000000"/>
                </a:solidFill>
                <a:latin typeface="Arial"/>
              </a:rPr>
              <a:t>veri tabanı yönetim sistemleri de kullanılmaktadır. Performans ve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esneklik özellikleri ile ilişkisel olmayan veri tabanı yönetim sistemleri (NoSQL)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eBay ve Amazon gibi dünyaca ünlü şirketler tarafından tercih edilmektedir.</a:t>
            </a:r>
            <a:endParaRPr b="0" lang="tr-TR" sz="1800" spc="-1" strike="noStrike">
              <a:solidFill>
                <a:srgbClr val="000000"/>
              </a:solidFill>
              <a:latin typeface="Arial"/>
            </a:endParaRPr>
          </a:p>
        </p:txBody>
      </p:sp>
      <p:sp>
        <p:nvSpPr>
          <p:cNvPr id="4" name="PlaceHolder 3"/>
          <p:cNvSpPr>
            <a:spLocks noGrp="1"/>
          </p:cNvSpPr>
          <p:nvPr>
            <p:ph type="sldNum" idx="8"/>
          </p:nvPr>
        </p:nvSpPr>
        <p:spPr/>
        <p:txBody>
          <a:bodyPr/>
          <a:p>
            <a:fld id="{490256B0-78C6-4BA7-9F59-D9C36A178E82}"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p:nvPr>
        </p:nvSpPr>
        <p:spPr>
          <a:xfrm>
            <a:off x="1440000" y="108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Yapılan çalışmada; MySQL ve MongoDB veri tabanı sistemlerinin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performans ve yatay ölçeklenebilirlik incelemesi için aşağıda bulunan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işlemlerin uygulanması ve sonuçlarının ortaya çıkarılması hedeflenmiştir.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Bunlar;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a:t>
            </a:r>
            <a:r>
              <a:rPr b="0" lang="tr-TR" sz="1800" spc="-1" strike="noStrike">
                <a:solidFill>
                  <a:srgbClr val="000000"/>
                </a:solidFill>
                <a:latin typeface="Arial"/>
              </a:rPr>
              <a:t>Veri tabanı sunucu sistemleri özellikleri belirlenmesi,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a:t>
            </a:r>
            <a:r>
              <a:rPr b="0" lang="tr-TR" sz="1800" spc="-1" strike="noStrike">
                <a:solidFill>
                  <a:srgbClr val="000000"/>
                </a:solidFill>
                <a:latin typeface="Arial"/>
              </a:rPr>
              <a:t>Veri tabanı şemaları oluşturulması,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a:t>
            </a:r>
            <a:r>
              <a:rPr b="0" lang="tr-TR" sz="1800" spc="-1" strike="noStrike">
                <a:solidFill>
                  <a:srgbClr val="000000"/>
                </a:solidFill>
                <a:latin typeface="Arial"/>
              </a:rPr>
              <a:t>Sorguların belirlenmesi,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a:t>
            </a:r>
            <a:r>
              <a:rPr b="0" lang="tr-TR" sz="1800" spc="-1" strike="noStrike">
                <a:solidFill>
                  <a:srgbClr val="000000"/>
                </a:solidFill>
                <a:latin typeface="Arial"/>
              </a:rPr>
              <a:t>Veri tabanı ayarlarının yapılması,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a:t>
            </a:r>
            <a:r>
              <a:rPr b="0" lang="tr-TR" sz="1800" spc="-1" strike="noStrike">
                <a:solidFill>
                  <a:srgbClr val="000000"/>
                </a:solidFill>
                <a:latin typeface="Arial"/>
              </a:rPr>
              <a:t>Ölçümler ve ölçüm metrikleri bilgileri,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a:t>
            </a:r>
            <a:r>
              <a:rPr b="0" lang="tr-TR" sz="1800" spc="-1" strike="noStrike">
                <a:solidFill>
                  <a:srgbClr val="000000"/>
                </a:solidFill>
                <a:latin typeface="Arial"/>
              </a:rPr>
              <a:t>Performans analizi ve sonuçlarıdır.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BB5567D1-9CE0-43DB-B3C4-0F9FC4415D5E}"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108036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Veri Tabanı Şeması: Projede iki adet veri tabanı şeması tasarlanmıştır. </a:t>
            </a:r>
            <a:br>
              <a:rPr sz="1800"/>
            </a:br>
            <a:r>
              <a:rPr b="0" lang="tr-TR" sz="1800" spc="-1" strike="noStrike">
                <a:solidFill>
                  <a:srgbClr val="000000"/>
                </a:solidFill>
                <a:latin typeface="Arial"/>
              </a:rPr>
              <a:t>Biri MySQL  diğeri ise MongoDB veri tabanıdır. </a:t>
            </a:r>
            <a:br>
              <a:rPr sz="1800"/>
            </a:br>
            <a:r>
              <a:rPr b="0" lang="tr-TR" sz="1800" spc="-1" strike="noStrike">
                <a:solidFill>
                  <a:srgbClr val="000000"/>
                </a:solidFill>
                <a:latin typeface="Arial"/>
              </a:rPr>
              <a:t>Tablolar arasında herhangi bir veri tekrarını ortadan kaldırmak için normalizasyon değerlendirmesi sağlanmıştır.</a:t>
            </a:r>
            <a:endParaRPr b="0" lang="tr-TR" sz="1800" spc="-1" strike="noStrike">
              <a:solidFill>
                <a:srgbClr val="000000"/>
              </a:solidFill>
              <a:latin typeface="Arial"/>
            </a:endParaRPr>
          </a:p>
        </p:txBody>
      </p:sp>
      <p:sp>
        <p:nvSpPr>
          <p:cNvPr id="193" name="PlaceHolder 2"/>
          <p:cNvSpPr>
            <a:spLocks noGrp="1"/>
          </p:cNvSpPr>
          <p:nvPr>
            <p:ph/>
          </p:nvPr>
        </p:nvSpPr>
        <p:spPr>
          <a:xfrm>
            <a:off x="1080000" y="1440000"/>
            <a:ext cx="8638200" cy="3598200"/>
          </a:xfrm>
          <a:prstGeom prst="rect">
            <a:avLst/>
          </a:prstGeom>
          <a:noFill/>
          <a:ln w="0">
            <a:noFill/>
          </a:ln>
        </p:spPr>
        <p:txBody>
          <a:bodyPr lIns="0" rIns="0" tIns="0" bIns="0" anchor="t">
            <a:normAutofit/>
          </a:bodyPr>
          <a:p>
            <a:pPr indent="0">
              <a:lnSpc>
                <a:spcPct val="100000"/>
              </a:lnSpc>
              <a:buNone/>
            </a:pP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194" name="" descr=""/>
          <p:cNvPicPr/>
          <p:nvPr/>
        </p:nvPicPr>
        <p:blipFill>
          <a:blip r:embed="rId1"/>
          <a:stretch/>
        </p:blipFill>
        <p:spPr>
          <a:xfrm>
            <a:off x="540000" y="1620000"/>
            <a:ext cx="4507560" cy="3051720"/>
          </a:xfrm>
          <a:prstGeom prst="rect">
            <a:avLst/>
          </a:prstGeom>
          <a:ln w="0">
            <a:noFill/>
          </a:ln>
        </p:spPr>
      </p:pic>
      <p:pic>
        <p:nvPicPr>
          <p:cNvPr id="195" name="" descr=""/>
          <p:cNvPicPr/>
          <p:nvPr/>
        </p:nvPicPr>
        <p:blipFill>
          <a:blip r:embed="rId2"/>
          <a:stretch/>
        </p:blipFill>
        <p:spPr>
          <a:xfrm>
            <a:off x="5720400" y="1440000"/>
            <a:ext cx="3639600" cy="3264840"/>
          </a:xfrm>
          <a:prstGeom prst="rect">
            <a:avLst/>
          </a:prstGeom>
          <a:ln w="0">
            <a:noFill/>
          </a:ln>
        </p:spPr>
      </p:pic>
      <p:sp>
        <p:nvSpPr>
          <p:cNvPr id="4" name="PlaceHolder 3"/>
          <p:cNvSpPr>
            <a:spLocks noGrp="1"/>
          </p:cNvSpPr>
          <p:nvPr>
            <p:ph type="sldNum" idx="8"/>
          </p:nvPr>
        </p:nvSpPr>
        <p:spPr/>
        <p:txBody>
          <a:bodyPr/>
          <a:p>
            <a:fld id="{0B57B7DD-40E9-48E1-B3FC-3C7245174DEF}"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108036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Veri Tabanı Sorguları:</a:t>
            </a:r>
            <a:endParaRPr b="0" lang="tr-TR" sz="1800" spc="-1" strike="noStrike">
              <a:solidFill>
                <a:srgbClr val="000000"/>
              </a:solidFill>
              <a:latin typeface="Arial"/>
            </a:endParaRPr>
          </a:p>
        </p:txBody>
      </p:sp>
      <p:sp>
        <p:nvSpPr>
          <p:cNvPr id="197" name="PlaceHolder 2"/>
          <p:cNvSpPr>
            <a:spLocks noGrp="1"/>
          </p:cNvSpPr>
          <p:nvPr>
            <p:ph/>
          </p:nvPr>
        </p:nvSpPr>
        <p:spPr>
          <a:xfrm>
            <a:off x="1080000" y="1440000"/>
            <a:ext cx="8638200" cy="3598200"/>
          </a:xfrm>
          <a:prstGeom prst="rect">
            <a:avLst/>
          </a:prstGeom>
          <a:noFill/>
          <a:ln w="0">
            <a:noFill/>
          </a:ln>
        </p:spPr>
        <p:txBody>
          <a:bodyPr lIns="0" rIns="0" tIns="0" bIns="0" anchor="t">
            <a:normAutofit/>
          </a:bodyPr>
          <a:p>
            <a:pPr marL="432000" indent="0">
              <a:lnSpc>
                <a:spcPct val="100000"/>
              </a:lnSpc>
              <a:buNone/>
            </a:pPr>
            <a:r>
              <a:rPr b="0" lang="tr-TR" sz="1800" spc="-1" strike="noStrike">
                <a:solidFill>
                  <a:srgbClr val="000000"/>
                </a:solidFill>
                <a:latin typeface="Arial"/>
              </a:rPr>
              <a:t>+ Bu sorgulama için  üç farklı yöntem kullanılmıştır. </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pPr>
            <a:r>
              <a:rPr b="0" lang="tr-TR" sz="1800" spc="-1" strike="noStrike">
                <a:solidFill>
                  <a:srgbClr val="000000"/>
                </a:solidFill>
                <a:latin typeface="Arial"/>
              </a:rPr>
              <a:t>İlk sorgu için sadece “SELECT” deyimi içeren basit bir sorgu hazırlanmıştır.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pPr>
            <a:r>
              <a:rPr b="0" lang="tr-TR" sz="1800" spc="-1" strike="noStrike">
                <a:solidFill>
                  <a:srgbClr val="000000"/>
                </a:solidFill>
                <a:latin typeface="Arial"/>
              </a:rPr>
              <a:t>İkinci sorgu için daha karmaşık “INNER JOIN” deyimi içeren bir sorgu hazırlanmıştır. </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pPr>
            <a:r>
              <a:rPr b="0" lang="tr-TR" sz="1800" spc="-1" strike="noStrike">
                <a:solidFill>
                  <a:srgbClr val="000000"/>
                </a:solidFill>
                <a:latin typeface="Arial"/>
              </a:rPr>
              <a:t>Üçüncü sorgu için ise “SELECT” ile birlikte iç içe “JOIN”, “INNER JOIN” ve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WHERE” deyimi içeren detaylı karmaşık bir sorgu hazırlanmıştır.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4" name="PlaceHolder 3"/>
          <p:cNvSpPr>
            <a:spLocks noGrp="1"/>
          </p:cNvSpPr>
          <p:nvPr>
            <p:ph type="sldNum" idx="8"/>
          </p:nvPr>
        </p:nvSpPr>
        <p:spPr/>
        <p:txBody>
          <a:bodyPr/>
          <a:p>
            <a:fld id="{EC7247EA-8358-40A1-BF69-C33B40127654}"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 descr=""/>
          <p:cNvPicPr/>
          <p:nvPr/>
        </p:nvPicPr>
        <p:blipFill>
          <a:blip r:embed="rId1"/>
          <a:stretch/>
        </p:blipFill>
        <p:spPr>
          <a:xfrm>
            <a:off x="1260000" y="284040"/>
            <a:ext cx="5307480" cy="2595960"/>
          </a:xfrm>
          <a:prstGeom prst="rect">
            <a:avLst/>
          </a:prstGeom>
          <a:ln w="0">
            <a:noFill/>
          </a:ln>
        </p:spPr>
      </p:pic>
      <p:pic>
        <p:nvPicPr>
          <p:cNvPr id="199" name="" descr=""/>
          <p:cNvPicPr/>
          <p:nvPr/>
        </p:nvPicPr>
        <p:blipFill>
          <a:blip r:embed="rId2"/>
          <a:stretch/>
        </p:blipFill>
        <p:spPr>
          <a:xfrm>
            <a:off x="1369080" y="2880000"/>
            <a:ext cx="5290920" cy="2235960"/>
          </a:xfrm>
          <a:prstGeom prst="rect">
            <a:avLst/>
          </a:prstGeom>
          <a:ln w="0">
            <a:noFill/>
          </a:ln>
        </p:spPr>
      </p:pic>
      <p:sp>
        <p:nvSpPr>
          <p:cNvPr id="2" name="PlaceHolder 1"/>
          <p:cNvSpPr>
            <a:spLocks noGrp="1"/>
          </p:cNvSpPr>
          <p:nvPr>
            <p:ph type="sldNum" idx="8"/>
          </p:nvPr>
        </p:nvSpPr>
        <p:spPr/>
        <p:txBody>
          <a:bodyPr/>
          <a:p>
            <a:fld id="{D701D1A8-CD1C-4AC7-BF63-FE57EEE6D821}"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108036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Ölçümler: Projede ölçümler için öncelikle zaman kavramı </a:t>
            </a:r>
            <a:br>
              <a:rPr sz="1800"/>
            </a:br>
            <a:r>
              <a:rPr b="0" lang="tr-TR" sz="1800" spc="-1" strike="noStrike">
                <a:solidFill>
                  <a:srgbClr val="000000"/>
                </a:solidFill>
                <a:latin typeface="Arial"/>
              </a:rPr>
              <a:t>ön planda tutulması hedeflenmiştir. Zaman ölçümleri için </a:t>
            </a:r>
            <a:br>
              <a:rPr sz="1800"/>
            </a:br>
            <a:r>
              <a:rPr b="0" lang="tr-TR" sz="1800" spc="-1" strike="noStrike">
                <a:solidFill>
                  <a:srgbClr val="000000"/>
                </a:solidFill>
                <a:latin typeface="Arial"/>
              </a:rPr>
              <a:t>üç yöntem ile hareket edilmiştir.</a:t>
            </a:r>
            <a:endParaRPr b="0" lang="tr-TR" sz="1800" spc="-1" strike="noStrike">
              <a:solidFill>
                <a:srgbClr val="000000"/>
              </a:solidFill>
              <a:latin typeface="Arial"/>
            </a:endParaRPr>
          </a:p>
        </p:txBody>
      </p:sp>
      <p:sp>
        <p:nvSpPr>
          <p:cNvPr id="201" name="PlaceHolder 2"/>
          <p:cNvSpPr>
            <a:spLocks noGrp="1"/>
          </p:cNvSpPr>
          <p:nvPr>
            <p:ph/>
          </p:nvPr>
        </p:nvSpPr>
        <p:spPr>
          <a:xfrm>
            <a:off x="1080000" y="144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+Birinci yöntem; Clock() fonksiyonu kullanımıyla belirli bir süre CPU üzerinde harcanan zaman sonuçlarının elde edilmesidir. </a:t>
            </a:r>
            <a:endParaRPr b="0" lang="tr-TR" sz="1800" spc="-1" strike="noStrike">
              <a:solidFill>
                <a:srgbClr val="000000"/>
              </a:solidFill>
              <a:latin typeface="Arial"/>
            </a:endParaRPr>
          </a:p>
          <a:p>
            <a:pPr indent="0">
              <a:lnSpc>
                <a:spcPct val="100000"/>
              </a:lnSpc>
              <a:buNone/>
            </a:pP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+İkinci yöntem; milisaniye hassasiyetiyle zamanlamaları sağlayan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Gettimeofday() fonksiyonuyla sonuçların elde edilmesidir. </a:t>
            </a:r>
            <a:endParaRPr b="0" lang="tr-TR" sz="1800" spc="-1" strike="noStrike">
              <a:solidFill>
                <a:srgbClr val="000000"/>
              </a:solidFill>
              <a:latin typeface="Arial"/>
            </a:endParaRPr>
          </a:p>
          <a:p>
            <a:pPr indent="0">
              <a:lnSpc>
                <a:spcPct val="100000"/>
              </a:lnSpc>
              <a:buNone/>
            </a:pP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+Üçüncü yöntem; Slow Query Log (Yavaş sorgu kaydı) olarak adlandırılır.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Her veri tabanı zamanı ölçmek için kendi yöntemini sunmaktadır.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Bir veri tabanı için önceden belirlenmiş uzun süren sorguları kaydedebilir.</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Ayrıca mikro saniye doğruluğu için yapılandırılabilmektedir.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4" name="PlaceHolder 3"/>
          <p:cNvSpPr>
            <a:spLocks noGrp="1"/>
          </p:cNvSpPr>
          <p:nvPr>
            <p:ph type="sldNum" idx="8"/>
          </p:nvPr>
        </p:nvSpPr>
        <p:spPr/>
        <p:txBody>
          <a:bodyPr/>
          <a:p>
            <a:fld id="{BC44EA09-B1BC-417E-8161-285FF51C56B7}"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081800" y="18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Ölçüm Metrikleri:</a:t>
            </a:r>
            <a:endParaRPr b="0" lang="tr-TR" sz="1800" spc="-1" strike="noStrike">
              <a:solidFill>
                <a:srgbClr val="000000"/>
              </a:solidFill>
              <a:latin typeface="Arial"/>
            </a:endParaRPr>
          </a:p>
        </p:txBody>
      </p:sp>
      <p:sp>
        <p:nvSpPr>
          <p:cNvPr id="203" name="PlaceHolder 2"/>
          <p:cNvSpPr>
            <a:spLocks noGrp="1"/>
          </p:cNvSpPr>
          <p:nvPr>
            <p:ph/>
          </p:nvPr>
        </p:nvSpPr>
        <p:spPr>
          <a:xfrm>
            <a:off x="901800" y="900000"/>
            <a:ext cx="8638200" cy="35982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tr-TR" sz="1800" spc="-1" strike="noStrike">
                <a:solidFill>
                  <a:srgbClr val="000000"/>
                </a:solidFill>
                <a:latin typeface="Arial"/>
              </a:rPr>
              <a:t>Veri tabanlarının performansını ölçmek için ortak bir metrik gerekir.</a:t>
            </a:r>
            <a:endParaRPr b="0" lang="tr-TR" sz="1800" spc="-1" strike="noStrike">
              <a:solidFill>
                <a:srgbClr val="000000"/>
              </a:solidFill>
              <a:latin typeface="Arial"/>
            </a:endParaRPr>
          </a:p>
          <a:p>
            <a:pPr marL="432000" indent="0">
              <a:lnSpc>
                <a:spcPct val="100000"/>
              </a:lnSpc>
              <a:buNone/>
            </a:pPr>
            <a:r>
              <a:rPr b="0" lang="tr-TR" sz="1800" spc="-1" strike="noStrike">
                <a:solidFill>
                  <a:srgbClr val="000000"/>
                </a:solidFill>
                <a:latin typeface="Arial"/>
              </a:rPr>
              <a:t>Bir uygulama için en önemli faktör, bir görevi tamamlamak için gereken süre </a:t>
            </a:r>
            <a:endParaRPr b="0" lang="tr-TR" sz="1800" spc="-1" strike="noStrike">
              <a:solidFill>
                <a:srgbClr val="000000"/>
              </a:solidFill>
              <a:latin typeface="Arial"/>
            </a:endParaRPr>
          </a:p>
          <a:p>
            <a:pPr marL="432000" indent="0">
              <a:lnSpc>
                <a:spcPct val="100000"/>
              </a:lnSpc>
              <a:buNone/>
            </a:pPr>
            <a:r>
              <a:rPr b="0" lang="tr-TR" sz="1800" spc="-1" strike="noStrike">
                <a:solidFill>
                  <a:srgbClr val="000000"/>
                </a:solidFill>
                <a:latin typeface="Arial"/>
              </a:rPr>
              <a:t>ve veri tabanının bir işlemi tamamlaması durumu için gerekli zamandır. </a:t>
            </a:r>
            <a:endParaRPr b="0" lang="tr-TR" sz="1800" spc="-1" strike="noStrike">
              <a:solidFill>
                <a:srgbClr val="000000"/>
              </a:solidFill>
              <a:latin typeface="Arial"/>
            </a:endParaRPr>
          </a:p>
          <a:p>
            <a:pPr marL="432000" indent="0">
              <a:lnSpc>
                <a:spcPct val="100000"/>
              </a:lnSpc>
              <a:buNone/>
            </a:pPr>
            <a:r>
              <a:rPr b="0" lang="tr-TR" sz="1800" spc="-1" strike="noStrike">
                <a:solidFill>
                  <a:srgbClr val="000000"/>
                </a:solidFill>
                <a:latin typeface="Arial"/>
              </a:rPr>
              <a:t>Bu kavramların iyi anlaşılması ve birbirinden ayrı tutulması gerekir. Aşağıda bulunan formül sorguları hesaplamak için kullanılır.</a:t>
            </a:r>
            <a:endParaRPr b="0" lang="tr-TR" sz="1800" spc="-1" strike="noStrike">
              <a:solidFill>
                <a:srgbClr val="000000"/>
              </a:solidFill>
              <a:latin typeface="Arial"/>
            </a:endParaRPr>
          </a:p>
          <a:p>
            <a:pPr marL="432000" indent="0">
              <a:lnSpc>
                <a:spcPct val="100000"/>
              </a:lnSpc>
              <a:buNone/>
            </a:pPr>
            <a:endParaRPr b="0" lang="tr-TR" sz="1800" spc="-1" strike="noStrike">
              <a:solidFill>
                <a:srgbClr val="000000"/>
              </a:solidFill>
              <a:latin typeface="Arial"/>
            </a:endParaRPr>
          </a:p>
          <a:p>
            <a:pPr marL="432000" indent="0">
              <a:lnSpc>
                <a:spcPct val="100000"/>
              </a:lnSpc>
              <a:buNone/>
            </a:pPr>
            <a:endParaRPr b="0" lang="tr-TR" sz="1800" spc="-1" strike="noStrike">
              <a:solidFill>
                <a:srgbClr val="000000"/>
              </a:solidFill>
              <a:latin typeface="Arial"/>
            </a:endParaRPr>
          </a:p>
          <a:p>
            <a:pPr marL="432000" indent="0">
              <a:lnSpc>
                <a:spcPct val="100000"/>
              </a:lnSpc>
              <a:buNone/>
            </a:pPr>
            <a:endParaRPr b="0" lang="tr-TR" sz="1800" spc="-1" strike="noStrike">
              <a:solidFill>
                <a:srgbClr val="000000"/>
              </a:solidFill>
              <a:latin typeface="Arial"/>
            </a:endParaRPr>
          </a:p>
          <a:p>
            <a:pPr marL="432000" indent="0">
              <a:lnSpc>
                <a:spcPct val="100000"/>
              </a:lnSpc>
              <a:buNone/>
            </a:pPr>
            <a:endParaRPr b="0" lang="tr-TR" sz="1800" spc="-1" strike="noStrike">
              <a:solidFill>
                <a:srgbClr val="000000"/>
              </a:solidFill>
              <a:latin typeface="Arial"/>
            </a:endParaRPr>
          </a:p>
          <a:p>
            <a:pPr marL="432000" indent="0">
              <a:lnSpc>
                <a:spcPct val="100000"/>
              </a:lnSpc>
              <a:buNone/>
            </a:pPr>
            <a:endParaRPr b="0" lang="tr-TR" sz="1800" spc="-1" strike="noStrike">
              <a:solidFill>
                <a:srgbClr val="000000"/>
              </a:solidFill>
              <a:latin typeface="Arial"/>
            </a:endParaRPr>
          </a:p>
          <a:p>
            <a:pPr marL="432000" indent="-324000">
              <a:lnSpc>
                <a:spcPct val="100000"/>
              </a:lnSpc>
              <a:buClr>
                <a:srgbClr val="000000"/>
              </a:buClr>
              <a:buFont typeface="Wingdings" charset="2"/>
              <a:buChar char=""/>
            </a:pPr>
            <a:r>
              <a:rPr b="0" lang="tr-TR" sz="1800" spc="-1" strike="noStrike">
                <a:solidFill>
                  <a:srgbClr val="000000"/>
                </a:solidFill>
                <a:latin typeface="Arial"/>
              </a:rPr>
              <a:t>Her iş parçacığının saniye saniye sorgu başına nasıl tepki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a:t>
            </a:r>
            <a:r>
              <a:rPr b="0" lang="tr-TR" sz="1800" spc="-1" strike="noStrike">
                <a:solidFill>
                  <a:srgbClr val="000000"/>
                </a:solidFill>
                <a:latin typeface="Arial"/>
              </a:rPr>
              <a:t>verdiğini ölçmek için ise şu  formül kullanılır. </a:t>
            </a:r>
            <a:endParaRPr b="0" lang="tr-TR" sz="1800" spc="-1" strike="noStrike">
              <a:solidFill>
                <a:srgbClr val="000000"/>
              </a:solidFill>
              <a:latin typeface="Arial"/>
            </a:endParaRPr>
          </a:p>
          <a:p>
            <a:pPr indent="0">
              <a:lnSpc>
                <a:spcPct val="100000"/>
              </a:lnSpc>
              <a:buNone/>
            </a:pPr>
            <a:endParaRPr b="0" lang="tr-TR" sz="1800" spc="-1" strike="noStrike">
              <a:solidFill>
                <a:srgbClr val="000000"/>
              </a:solidFill>
              <a:latin typeface="Arial"/>
            </a:endParaRPr>
          </a:p>
          <a:p>
            <a:pPr indent="0">
              <a:lnSpc>
                <a:spcPct val="100000"/>
              </a:lnSpc>
              <a:buNone/>
            </a:pPr>
            <a:endParaRPr b="0" lang="tr-TR" sz="1800" spc="-1" strike="noStrike">
              <a:solidFill>
                <a:srgbClr val="000000"/>
              </a:solidFill>
              <a:latin typeface="Arial"/>
            </a:endParaRPr>
          </a:p>
          <a:p>
            <a:pPr indent="0">
              <a:lnSpc>
                <a:spcPct val="100000"/>
              </a:lnSpc>
              <a:buNone/>
            </a:pPr>
            <a:endParaRPr b="0" lang="tr-TR" sz="1800" spc="-1" strike="noStrike">
              <a:solidFill>
                <a:srgbClr val="000000"/>
              </a:solidFill>
              <a:latin typeface="Arial"/>
            </a:endParaRPr>
          </a:p>
          <a:p>
            <a:pPr indent="0">
              <a:lnSpc>
                <a:spcPct val="100000"/>
              </a:lnSpc>
              <a:buNone/>
            </a:pPr>
            <a:endParaRPr b="0" lang="tr-TR" sz="1800" spc="-1" strike="noStrike">
              <a:solidFill>
                <a:srgbClr val="000000"/>
              </a:solidFill>
              <a:latin typeface="Arial"/>
            </a:endParaRPr>
          </a:p>
          <a:p>
            <a:pPr indent="0">
              <a:lnSpc>
                <a:spcPct val="100000"/>
              </a:lnSpc>
              <a:buNone/>
            </a:pP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04" name="" descr=""/>
          <p:cNvPicPr/>
          <p:nvPr/>
        </p:nvPicPr>
        <p:blipFill>
          <a:blip r:embed="rId1"/>
          <a:stretch/>
        </p:blipFill>
        <p:spPr>
          <a:xfrm>
            <a:off x="1303560" y="2340000"/>
            <a:ext cx="5536440" cy="916920"/>
          </a:xfrm>
          <a:prstGeom prst="rect">
            <a:avLst/>
          </a:prstGeom>
          <a:ln w="0">
            <a:noFill/>
          </a:ln>
        </p:spPr>
      </p:pic>
      <p:pic>
        <p:nvPicPr>
          <p:cNvPr id="205" name="" descr=""/>
          <p:cNvPicPr/>
          <p:nvPr/>
        </p:nvPicPr>
        <p:blipFill>
          <a:blip r:embed="rId2"/>
          <a:stretch/>
        </p:blipFill>
        <p:spPr>
          <a:xfrm>
            <a:off x="1260000" y="4320000"/>
            <a:ext cx="6401160" cy="923400"/>
          </a:xfrm>
          <a:prstGeom prst="rect">
            <a:avLst/>
          </a:prstGeom>
          <a:ln w="0">
            <a:noFill/>
          </a:ln>
        </p:spPr>
      </p:pic>
      <p:sp>
        <p:nvSpPr>
          <p:cNvPr id="4" name="PlaceHolder 3"/>
          <p:cNvSpPr>
            <a:spLocks noGrp="1"/>
          </p:cNvSpPr>
          <p:nvPr>
            <p:ph type="sldNum" idx="8"/>
          </p:nvPr>
        </p:nvSpPr>
        <p:spPr/>
        <p:txBody>
          <a:bodyPr/>
          <a:p>
            <a:fld id="{5A92105F-495E-47BD-8C4C-A0DAC16AFA68}"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108036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Analiz ve Sonuçlar:</a:t>
            </a:r>
            <a:endParaRPr b="0" lang="tr-TR" sz="1800" spc="-1" strike="noStrike">
              <a:solidFill>
                <a:srgbClr val="000000"/>
              </a:solidFill>
              <a:latin typeface="Arial"/>
            </a:endParaRPr>
          </a:p>
        </p:txBody>
      </p:sp>
      <p:sp>
        <p:nvSpPr>
          <p:cNvPr id="207" name="PlaceHolder 2"/>
          <p:cNvSpPr>
            <a:spLocks noGrp="1"/>
          </p:cNvSpPr>
          <p:nvPr>
            <p:ph/>
          </p:nvPr>
        </p:nvSpPr>
        <p:spPr>
          <a:xfrm>
            <a:off x="1080000" y="1440000"/>
            <a:ext cx="8638200" cy="35982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tr-TR" sz="1800" spc="-1" strike="noStrike">
                <a:solidFill>
                  <a:srgbClr val="000000"/>
                </a:solidFill>
                <a:latin typeface="Arial"/>
              </a:rPr>
              <a:t>Öncelikle veri tabanlarının farklı sorgu türlerine göre nasıl yanıt verdiği </a:t>
            </a:r>
            <a:endParaRPr b="0" lang="tr-TR" sz="1800" spc="-1" strike="noStrike">
              <a:solidFill>
                <a:srgbClr val="000000"/>
              </a:solidFill>
              <a:latin typeface="Arial"/>
            </a:endParaRPr>
          </a:p>
          <a:p>
            <a:pPr marL="432000" indent="0">
              <a:lnSpc>
                <a:spcPct val="100000"/>
              </a:lnSpc>
              <a:buNone/>
            </a:pPr>
            <a:r>
              <a:rPr b="0" lang="tr-TR" sz="1800" spc="-1" strike="noStrike">
                <a:solidFill>
                  <a:srgbClr val="000000"/>
                </a:solidFill>
                <a:latin typeface="Arial"/>
              </a:rPr>
              <a:t>hem okuma hem de yazma ile analiz edilen sorguların toplam sayısı ve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sonuçları şekiller aracılığıyla gösterilmiştir. Son olarak veri tabanı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boyutunun performansa etkisi konusunda inceleme yapılmıştır.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Yapılan çalışmada daha önce açıklanan koşullar kapsamında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veri tabanlarının detaylı olarak karşılaştırılabilmesi için çok çeşitli durumlar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yaratılmak istenmiştir. Ölçüm için kullanılan yapılandırmalar 1’den</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3’e kadar işlemci sayısı ve 1’den 4’e kadar işlemci çekirdek sayısı olarak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değişmektedir. Ölçümlerde yapılan sorgu sayısı 500 ile 2500 arasındadır.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4" name="PlaceHolder 3"/>
          <p:cNvSpPr>
            <a:spLocks noGrp="1"/>
          </p:cNvSpPr>
          <p:nvPr>
            <p:ph type="sldNum" idx="8"/>
          </p:nvPr>
        </p:nvSpPr>
        <p:spPr/>
        <p:txBody>
          <a:bodyPr/>
          <a:p>
            <a:fld id="{466BE1C2-4B6A-47E7-9A9C-8381B50C89A3}" type="slidenum">
              <a:t>36</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p:nvPr>
        </p:nvSpPr>
        <p:spPr>
          <a:xfrm>
            <a:off x="901800" y="10818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İlk olarak MySQL ve MongoDB veri tabanlarına sorgu 1 (basit sorgu) ile</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karşılaştırma testi uygulanmıştır.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Yapılan analizde; MongoDB, sorgu sayısı farkı arttıkça daha belirgin bir performans kötülüğü gösterdiği tespit edilmiştir.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Bu karşılaştırma, işlemci çekirdeği sayılarının toplam sayısı aynı olduğu zaman,</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2 ya da 1 işlemci kullanımının değişmez olduğunu açıkça ortaya koymuştur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(1x2 ve 2x1).</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MySQL veri tabanının, özellikle 3 işlemci sayısı ile 1 işlemci çekirdeği sayısına göre incelendiğinde daha kötü performans gösterdiği görülmektedir.</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2B163242-F0CF-49A2-97B3-7879F0889631}" type="slidenum">
              <a:t>37</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p:nvPr>
        </p:nvSpPr>
        <p:spPr>
          <a:xfrm>
            <a:off x="1080000" y="1440000"/>
            <a:ext cx="8638200" cy="3598200"/>
          </a:xfrm>
          <a:prstGeom prst="rect">
            <a:avLst/>
          </a:prstGeom>
          <a:noFill/>
          <a:ln w="0">
            <a:noFill/>
          </a:ln>
        </p:spPr>
        <p:txBody>
          <a:bodyPr lIns="0" rIns="0" tIns="0" bIns="0" anchor="t">
            <a:normAutofit/>
          </a:bodyPr>
          <a:p>
            <a:pPr marL="432000" indent="0">
              <a:lnSpc>
                <a:spcPct val="100000"/>
              </a:lnSpc>
              <a:buNone/>
            </a:pP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10" name="" descr=""/>
          <p:cNvPicPr/>
          <p:nvPr/>
        </p:nvPicPr>
        <p:blipFill>
          <a:blip r:embed="rId1"/>
          <a:stretch/>
        </p:blipFill>
        <p:spPr>
          <a:xfrm>
            <a:off x="1932480" y="1080000"/>
            <a:ext cx="5987520" cy="3651120"/>
          </a:xfrm>
          <a:prstGeom prst="rect">
            <a:avLst/>
          </a:prstGeom>
          <a:ln w="0">
            <a:noFill/>
          </a:ln>
        </p:spPr>
      </p:pic>
      <p:sp>
        <p:nvSpPr>
          <p:cNvPr id="3" name="PlaceHolder 2"/>
          <p:cNvSpPr>
            <a:spLocks noGrp="1"/>
          </p:cNvSpPr>
          <p:nvPr>
            <p:ph type="sldNum" idx="8"/>
          </p:nvPr>
        </p:nvSpPr>
        <p:spPr/>
        <p:txBody>
          <a:bodyPr/>
          <a:p>
            <a:fld id="{E7812F17-F139-4873-8B7C-7B7A18E71DA9}" type="slidenum">
              <a:t>38</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108036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Ayrıca, sorgular/saniye ölçüm metrik grafiği ile de aşağıdaki ayrıntılı ortalama süre sonuçları elde edilmiştir.</a:t>
            </a:r>
            <a:endParaRPr b="0" lang="tr-TR" sz="1800" spc="-1" strike="noStrike">
              <a:solidFill>
                <a:srgbClr val="000000"/>
              </a:solidFill>
              <a:latin typeface="Arial"/>
            </a:endParaRPr>
          </a:p>
        </p:txBody>
      </p:sp>
      <p:sp>
        <p:nvSpPr>
          <p:cNvPr id="212" name="PlaceHolder 2"/>
          <p:cNvSpPr>
            <a:spLocks noGrp="1"/>
          </p:cNvSpPr>
          <p:nvPr>
            <p:ph/>
          </p:nvPr>
        </p:nvSpPr>
        <p:spPr>
          <a:xfrm>
            <a:off x="1080000" y="1440000"/>
            <a:ext cx="8638200" cy="3598200"/>
          </a:xfrm>
          <a:prstGeom prst="rect">
            <a:avLst/>
          </a:prstGeom>
          <a:noFill/>
          <a:ln w="0">
            <a:noFill/>
          </a:ln>
        </p:spPr>
        <p:txBody>
          <a:bodyPr lIns="0" rIns="0" tIns="0" bIns="0" anchor="t">
            <a:normAutofit/>
          </a:bodyPr>
          <a:p>
            <a:pPr marL="432000" indent="0">
              <a:lnSpc>
                <a:spcPct val="100000"/>
              </a:lnSpc>
              <a:buNone/>
            </a:pP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13" name="" descr=""/>
          <p:cNvPicPr/>
          <p:nvPr/>
        </p:nvPicPr>
        <p:blipFill>
          <a:blip r:embed="rId1"/>
          <a:stretch/>
        </p:blipFill>
        <p:spPr>
          <a:xfrm>
            <a:off x="2160000" y="1421640"/>
            <a:ext cx="5386320" cy="3798360"/>
          </a:xfrm>
          <a:prstGeom prst="rect">
            <a:avLst/>
          </a:prstGeom>
          <a:ln w="0">
            <a:noFill/>
          </a:ln>
        </p:spPr>
      </p:pic>
      <p:sp>
        <p:nvSpPr>
          <p:cNvPr id="214" name=""/>
          <p:cNvSpPr/>
          <p:nvPr/>
        </p:nvSpPr>
        <p:spPr>
          <a:xfrm>
            <a:off x="3060000" y="1349640"/>
            <a:ext cx="539640" cy="0"/>
          </a:xfrm>
          <a:prstGeom prst="line">
            <a:avLst/>
          </a:prstGeom>
          <a:ln w="0">
            <a:solidFill>
              <a:srgbClr val="ffffff"/>
            </a:solidFill>
          </a:ln>
        </p:spPr>
        <p:style>
          <a:lnRef idx="0"/>
          <a:fillRef idx="0"/>
          <a:effectRef idx="0"/>
          <a:fontRef idx="minor"/>
        </p:style>
        <p:txBody>
          <a:bodyPr lIns="90000" rIns="90000" tIns="45000" bIns="45000" anchor="ctr">
            <a:noAutofit/>
          </a:bodyPr>
          <a:p>
            <a:endParaRPr b="0" lang="tr-TR" sz="1800" spc="-1" strike="noStrike">
              <a:solidFill>
                <a:srgbClr val="000000"/>
              </a:solidFill>
              <a:latin typeface="Arial"/>
            </a:endParaRPr>
          </a:p>
        </p:txBody>
      </p:sp>
      <p:sp>
        <p:nvSpPr>
          <p:cNvPr id="4" name="PlaceHolder 3"/>
          <p:cNvSpPr>
            <a:spLocks noGrp="1"/>
          </p:cNvSpPr>
          <p:nvPr>
            <p:ph type="sldNum" idx="8"/>
          </p:nvPr>
        </p:nvSpPr>
        <p:spPr/>
        <p:txBody>
          <a:bodyPr/>
          <a:p>
            <a:fld id="{81C4B40F-8632-473B-9C17-AEC554AB685D}" type="slidenum">
              <a:t>39</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08000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2. BİLİŞİM SİSTEMLERİ VE YÖNETİMİ</a:t>
            </a:r>
            <a:endParaRPr b="0" lang="tr-TR" sz="1800" spc="-1" strike="noStrike">
              <a:solidFill>
                <a:srgbClr val="000000"/>
              </a:solidFill>
              <a:latin typeface="Arial"/>
            </a:endParaRPr>
          </a:p>
        </p:txBody>
      </p:sp>
      <p:sp>
        <p:nvSpPr>
          <p:cNvPr id="146" name="PlaceHolder 2"/>
          <p:cNvSpPr>
            <a:spLocks noGrp="1"/>
          </p:cNvSpPr>
          <p:nvPr>
            <p:ph/>
          </p:nvPr>
        </p:nvSpPr>
        <p:spPr>
          <a:xfrm>
            <a:off x="1080000" y="1440000"/>
            <a:ext cx="8638200" cy="35982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tr-TR" sz="1800" spc="-1" strike="noStrike">
                <a:solidFill>
                  <a:srgbClr val="000000"/>
                </a:solidFill>
                <a:latin typeface="Arial"/>
              </a:rPr>
              <a:t>Bilişim sistemi için organizasyonlarda karar verme aşamasına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kadar bilgiyi toplamak, düzenlemek, işlemek ve saklamak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diyebiliriz. Bilişim sistemleri, bilişim teknolojileri altyapısından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yararlanan yönetsel çözümlerdir.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Bilişim sistemlerini etkin bir şekilde kullanmak için organizasyon,</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yönetim ve teknolojiye hâkim olmak gerekmektedir.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ea typeface="Microsoft YaHei"/>
              </a:rPr>
              <a:t> </a:t>
            </a:r>
            <a:r>
              <a:rPr b="0" lang="tr-TR" sz="1800" spc="-1" strike="noStrike">
                <a:solidFill>
                  <a:srgbClr val="000000"/>
                </a:solidFill>
                <a:latin typeface="Arial"/>
                <a:ea typeface="Microsoft YaHei"/>
              </a:rPr>
              <a:t>Bilişim sistemlerinde  girdi, işlem ve çıktı adındaki üç aktivite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bilgiyi üretmek için gereklidir.</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-Girdi, organizasyonun içinden veya dış çevresinden,</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veriyi yani ham bilgiyi toplamaktır.</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-İşlem, toplanan ham veriyi daha anlamlı biçime çevirir.</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-Çıktı, işlenmiş bilgiyi (enformasyon), insanlara veya kullanılacak olan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ea typeface="Microsoft YaHei"/>
              </a:rPr>
              <a:t>aktivitelere aktarım işlemidir. </a:t>
            </a:r>
            <a:endParaRPr b="0" lang="tr-TR" sz="1800" spc="-1" strike="noStrike">
              <a:solidFill>
                <a:srgbClr val="000000"/>
              </a:solidFill>
              <a:latin typeface="Arial"/>
            </a:endParaRPr>
          </a:p>
        </p:txBody>
      </p:sp>
      <p:sp>
        <p:nvSpPr>
          <p:cNvPr id="4" name="PlaceHolder 3"/>
          <p:cNvSpPr>
            <a:spLocks noGrp="1"/>
          </p:cNvSpPr>
          <p:nvPr>
            <p:ph type="sldNum" idx="8"/>
          </p:nvPr>
        </p:nvSpPr>
        <p:spPr/>
        <p:txBody>
          <a:bodyPr/>
          <a:p>
            <a:fld id="{EA7C3CCD-1540-4FC1-A5DB-8C063929B2FA}" type="slidenum">
              <a:t>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p:nvPr>
        </p:nvSpPr>
        <p:spPr>
          <a:xfrm>
            <a:off x="900000" y="54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Bu deneyde MySQL veri tabanı sisteminin, sorgu sayıları arttığında MongoDB’ye kıyasla avantaj sahibidir. Fakat 2 işlemci ve 3 işlemci çekirdeği yapılandırmasından sonraki diğer yüksek işlemci-işlemci çekirdeği sayılarında sorgu/saniye grafiğinde keskin bir şekilde azalma seyreder. MongoDB bu yapılandırmalarda daha fazla avantajlıdır.</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16" name="" descr=""/>
          <p:cNvPicPr/>
          <p:nvPr/>
        </p:nvPicPr>
        <p:blipFill>
          <a:blip r:embed="rId1"/>
          <a:stretch/>
        </p:blipFill>
        <p:spPr>
          <a:xfrm>
            <a:off x="2700000" y="1859760"/>
            <a:ext cx="4762800" cy="3000240"/>
          </a:xfrm>
          <a:prstGeom prst="rect">
            <a:avLst/>
          </a:prstGeom>
          <a:ln w="0">
            <a:noFill/>
          </a:ln>
        </p:spPr>
      </p:pic>
      <p:sp>
        <p:nvSpPr>
          <p:cNvPr id="3" name="PlaceHolder 2"/>
          <p:cNvSpPr>
            <a:spLocks noGrp="1"/>
          </p:cNvSpPr>
          <p:nvPr>
            <p:ph type="sldNum" idx="8"/>
          </p:nvPr>
        </p:nvSpPr>
        <p:spPr/>
        <p:txBody>
          <a:bodyPr/>
          <a:p>
            <a:fld id="{55D1CCAF-EEED-4869-A16E-802081A2D691}" type="slidenum">
              <a:t>40</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p:nvPr>
        </p:nvSpPr>
        <p:spPr>
          <a:xfrm>
            <a:off x="901800" y="54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Bu deneyde işlemci çekirdeği miktarı ile saniye başına yapılan sorgu sayıları arasındaki ilişki analizi yer alıyor. MySQL için biraz daha iyi olan performans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4 işlemci çekirdeğine kadar hemen hemen aynıdır diyebiliriz.</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18" name="" descr=""/>
          <p:cNvPicPr/>
          <p:nvPr/>
        </p:nvPicPr>
        <p:blipFill>
          <a:blip r:embed="rId1"/>
          <a:stretch/>
        </p:blipFill>
        <p:spPr>
          <a:xfrm>
            <a:off x="2520000" y="1800000"/>
            <a:ext cx="4734000" cy="3390840"/>
          </a:xfrm>
          <a:prstGeom prst="rect">
            <a:avLst/>
          </a:prstGeom>
          <a:ln w="0">
            <a:noFill/>
          </a:ln>
        </p:spPr>
      </p:pic>
      <p:sp>
        <p:nvSpPr>
          <p:cNvPr id="3" name="PlaceHolder 2"/>
          <p:cNvSpPr>
            <a:spLocks noGrp="1"/>
          </p:cNvSpPr>
          <p:nvPr>
            <p:ph type="sldNum" idx="8"/>
          </p:nvPr>
        </p:nvSpPr>
        <p:spPr/>
        <p:txBody>
          <a:bodyPr/>
          <a:p>
            <a:fld id="{11A61C03-A52C-4D1A-9323-35BBE10ABB61}"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p:nvPr>
        </p:nvSpPr>
        <p:spPr>
          <a:xfrm>
            <a:off x="901800" y="72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 </a:t>
            </a:r>
            <a:r>
              <a:rPr b="0" lang="tr-TR" sz="1800" spc="-1" strike="noStrike">
                <a:solidFill>
                  <a:srgbClr val="000000"/>
                </a:solidFill>
                <a:latin typeface="Arial"/>
              </a:rPr>
              <a:t>Bu deneyde MySQL ve MongoDB veri tabanlarına ikinci sorgu kodu ile karşılaştırma  testi uygulanmıştır. Yapılan analizde; MySQL veri tabanı sisteminin MongoDB’ye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göre ortalama sorgu süreleri sonuçları, sorgu sayısı farkı arttıkça daha göstermiştir.</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20" name="" descr=""/>
          <p:cNvPicPr/>
          <p:nvPr/>
        </p:nvPicPr>
        <p:blipFill>
          <a:blip r:embed="rId1"/>
          <a:stretch/>
        </p:blipFill>
        <p:spPr>
          <a:xfrm>
            <a:off x="2700000" y="1630080"/>
            <a:ext cx="4981680" cy="3409920"/>
          </a:xfrm>
          <a:prstGeom prst="rect">
            <a:avLst/>
          </a:prstGeom>
          <a:ln w="0">
            <a:noFill/>
          </a:ln>
        </p:spPr>
      </p:pic>
      <p:sp>
        <p:nvSpPr>
          <p:cNvPr id="3" name="PlaceHolder 2"/>
          <p:cNvSpPr>
            <a:spLocks noGrp="1"/>
          </p:cNvSpPr>
          <p:nvPr>
            <p:ph type="sldNum" idx="8"/>
          </p:nvPr>
        </p:nvSpPr>
        <p:spPr/>
        <p:txBody>
          <a:bodyPr/>
          <a:p>
            <a:fld id="{32285B51-BB30-4E0B-968D-FDEA1EFCB7C5}"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p:nvPr>
        </p:nvSpPr>
        <p:spPr>
          <a:xfrm>
            <a:off x="900000" y="36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Bu deneyde MySQL ve MongoDB veri tabanlarına ikinci sorgu kodu ile karşılaştırma testi uygulanmıştır. Bu test 500 ve 1000 gibi küçük veri kayıtları üzerinde yapılmıştır.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Yapılan analizde; MongoDB veri tabanı sisteminin, daha az bir sürede daha çok sorgu yürütmesinin mümkün olduğu, sorgu sayısı değiştikçe performans ölçümünün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daha belirgin hale gelerek sorgu/saniye başına %40 oranında daha iyi performans sergilediği gözlemlenmiştir.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22" name="" descr=""/>
          <p:cNvPicPr/>
          <p:nvPr/>
        </p:nvPicPr>
        <p:blipFill>
          <a:blip r:embed="rId1"/>
          <a:stretch/>
        </p:blipFill>
        <p:spPr>
          <a:xfrm>
            <a:off x="2520000" y="2047680"/>
            <a:ext cx="4680000" cy="3623040"/>
          </a:xfrm>
          <a:prstGeom prst="rect">
            <a:avLst/>
          </a:prstGeom>
          <a:ln w="0">
            <a:noFill/>
          </a:ln>
        </p:spPr>
      </p:pic>
      <p:sp>
        <p:nvSpPr>
          <p:cNvPr id="3" name="PlaceHolder 2"/>
          <p:cNvSpPr>
            <a:spLocks noGrp="1"/>
          </p:cNvSpPr>
          <p:nvPr>
            <p:ph type="sldNum" idx="8"/>
          </p:nvPr>
        </p:nvSpPr>
        <p:spPr/>
        <p:txBody>
          <a:bodyPr/>
          <a:p>
            <a:fld id="{4971D4BB-2710-48F1-A52E-D6D540F586C9}"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p:nvPr>
        </p:nvSpPr>
        <p:spPr>
          <a:xfrm>
            <a:off x="1080000" y="18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Bu deneyde işlemci çekirdeği miktarı ile saniye başına yapılan sorgu sayıları arasındaki ilişki analizi konu alınmıştır. İkinci sorgu kodu ile karşılaştırma testi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uygulanmıştır. Bu test 500 ile 2500 veri kayıt setleri üzerinde yapılmıştır.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MySQL veri tabanı sistemi, veri kayıt miktarı ve sorgu sayısı artışına göre öncelikle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kademeli bir düşüş ve ardından küçük performans artışları gösterdiği tespit edilmiştir. MySQL, artan işlemci çekirdeği ve veri kayıt miktarlarında birbirine çok yakın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sorgu/saniye performansı göstermiştir. MongoDB veri tabanı sisteminin, MySQL’e göre oldukça yüksek bir performans sergilediği gözlemlenmiştir. Aynı veri kayıt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setlerinde MongoDB’nin MySQL üzerindeki belirgin performans farkı ve avantajı görülmektedir. </a:t>
            </a:r>
            <a:endParaRPr b="0" lang="tr-TR" sz="1800" spc="-1" strike="noStrike">
              <a:solidFill>
                <a:srgbClr val="000000"/>
              </a:solidFill>
              <a:latin typeface="Arial"/>
            </a:endParaRPr>
          </a:p>
          <a:p>
            <a:pPr indent="0">
              <a:lnSpc>
                <a:spcPct val="100000"/>
              </a:lnSpc>
              <a:buNone/>
            </a:pP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24" name="" descr=""/>
          <p:cNvPicPr/>
          <p:nvPr/>
        </p:nvPicPr>
        <p:blipFill>
          <a:blip r:embed="rId1"/>
          <a:stretch/>
        </p:blipFill>
        <p:spPr>
          <a:xfrm>
            <a:off x="3060000" y="2790720"/>
            <a:ext cx="4132080" cy="2880000"/>
          </a:xfrm>
          <a:prstGeom prst="rect">
            <a:avLst/>
          </a:prstGeom>
          <a:ln w="0">
            <a:noFill/>
          </a:ln>
        </p:spPr>
      </p:pic>
      <p:sp>
        <p:nvSpPr>
          <p:cNvPr id="3" name="PlaceHolder 2"/>
          <p:cNvSpPr>
            <a:spLocks noGrp="1"/>
          </p:cNvSpPr>
          <p:nvPr>
            <p:ph type="sldNum" idx="8"/>
          </p:nvPr>
        </p:nvSpPr>
        <p:spPr/>
        <p:txBody>
          <a:bodyPr/>
          <a:p>
            <a:fld id="{2DA13497-E1C0-401E-8834-EA84D8AEC903}" type="slidenum">
              <a:t>44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p:nvPr>
        </p:nvSpPr>
        <p:spPr>
          <a:xfrm>
            <a:off x="901800" y="36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Bu deneyde iç içe geçmiş “SELECT” ve “WHERE” işlemlerini içeren üçüncü sorgu neticesinde ortaya çıkan performans değerleri yer almaktadır.  Yapılan analizlerde; MySQL veri tabanı sisteminin MongoDB ’ye göre sorgu süresi sonuçları, veri kayıt sayısı farkı arttıkça iyi bir performans göstermiştir. Fakat işlemci ve işlemci çekirdeği yapılandırmalarının değiştirildiği durumlarda performans farklılıkları daha belirgin hale gelmiştir.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Bu karşılaştırma, işlemci ve işlemci çekirdeği sayılarının 3x1, 3x2, 3x3 ve 3x4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şeklinde yapılandırıldığı anlarda iki veri tabanı birbiri üzerine hemen hemen aynı performansı gösterdiği gözlemlenmiştir.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26" name="" descr=""/>
          <p:cNvPicPr/>
          <p:nvPr/>
        </p:nvPicPr>
        <p:blipFill>
          <a:blip r:embed="rId1"/>
          <a:stretch/>
        </p:blipFill>
        <p:spPr>
          <a:xfrm>
            <a:off x="2997000" y="2940120"/>
            <a:ext cx="4522680" cy="2730600"/>
          </a:xfrm>
          <a:prstGeom prst="rect">
            <a:avLst/>
          </a:prstGeom>
          <a:ln w="0">
            <a:noFill/>
          </a:ln>
        </p:spPr>
      </p:pic>
      <p:sp>
        <p:nvSpPr>
          <p:cNvPr id="3" name="PlaceHolder 2"/>
          <p:cNvSpPr>
            <a:spLocks noGrp="1"/>
          </p:cNvSpPr>
          <p:nvPr>
            <p:ph type="sldNum" idx="8"/>
          </p:nvPr>
        </p:nvSpPr>
        <p:spPr/>
        <p:txBody>
          <a:bodyPr/>
          <a:p>
            <a:fld id="{B7C5BD1F-1695-433D-8997-E54A686FAA5D}" type="slidenum">
              <a:t>45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p:nvPr>
        </p:nvSpPr>
        <p:spPr>
          <a:xfrm>
            <a:off x="901800" y="54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Bu deneyde MySQL ve MongoDB veri tabanlarına üçüncü sorgu kullanılarak uygulanan karşılaştırma testi sonuçları yer alıyor. MySQL veri tabanı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sisteminin 2x4 işlemci ve işlemci çekirdeği yapılandırmasında en iyi performansı gösterdiği açık bir şekilde görülmektedir. Fakat 2x1 ve 3x1 işlemci ve işlemci çekirdeği yapılandırmalarında her iki veri tabanı için performans sorunu olduğu gözlemlenmektedir. Bu performans sorunu MySQL’de daha belirgin haldedir.</a:t>
            </a:r>
            <a:endParaRPr b="0" lang="tr-TR" sz="1800" spc="-1" strike="noStrike">
              <a:solidFill>
                <a:srgbClr val="000000"/>
              </a:solidFill>
              <a:latin typeface="Arial"/>
            </a:endParaRPr>
          </a:p>
        </p:txBody>
      </p:sp>
      <p:pic>
        <p:nvPicPr>
          <p:cNvPr id="228" name="" descr=""/>
          <p:cNvPicPr/>
          <p:nvPr/>
        </p:nvPicPr>
        <p:blipFill>
          <a:blip r:embed="rId1"/>
          <a:stretch/>
        </p:blipFill>
        <p:spPr>
          <a:xfrm>
            <a:off x="2700000" y="2257560"/>
            <a:ext cx="4751280" cy="3413160"/>
          </a:xfrm>
          <a:prstGeom prst="rect">
            <a:avLst/>
          </a:prstGeom>
          <a:ln w="0">
            <a:noFill/>
          </a:ln>
        </p:spPr>
      </p:pic>
      <p:sp>
        <p:nvSpPr>
          <p:cNvPr id="3" name="PlaceHolder 2"/>
          <p:cNvSpPr>
            <a:spLocks noGrp="1"/>
          </p:cNvSpPr>
          <p:nvPr>
            <p:ph type="sldNum" idx="8"/>
          </p:nvPr>
        </p:nvSpPr>
        <p:spPr/>
        <p:txBody>
          <a:bodyPr/>
          <a:p>
            <a:fld id="{BA09A15F-C01E-43CE-8747-C390F906E528}"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p:nvPr>
        </p:nvSpPr>
        <p:spPr>
          <a:xfrm>
            <a:off x="901800" y="36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Bu deneyde üçüncü sorgu ile ortalama süre ölçümleri yer alıyor.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Yapılan analizde; MySQL veri tabanı sisteminin MongoDB’ye göre ortalama sorgu süreleri sonuçları, veri kayıt sayısı farkı arttıkça oldukça belirgin bir performans kötülüğü gösterdiği gözlemlenmiştir. Bu karşılaştırma, eşdeğer veri kayıt setlerinde yapılmasına rağmen MySQL veri tabanının sorguları işleme ve sonuçlandırma süresi ortalamasının oldukça yüksek olduğu görülmektedir. MongoDB daha belirgin ve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istikrarlı bir performans göstermektedir.</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30" name="" descr=""/>
          <p:cNvPicPr/>
          <p:nvPr/>
        </p:nvPicPr>
        <p:blipFill>
          <a:blip r:embed="rId1"/>
          <a:stretch/>
        </p:blipFill>
        <p:spPr>
          <a:xfrm>
            <a:off x="2880000" y="2340000"/>
            <a:ext cx="4541040" cy="3240000"/>
          </a:xfrm>
          <a:prstGeom prst="rect">
            <a:avLst/>
          </a:prstGeom>
          <a:ln w="0">
            <a:noFill/>
          </a:ln>
        </p:spPr>
      </p:pic>
      <p:sp>
        <p:nvSpPr>
          <p:cNvPr id="3" name="PlaceHolder 2"/>
          <p:cNvSpPr>
            <a:spLocks noGrp="1"/>
          </p:cNvSpPr>
          <p:nvPr>
            <p:ph type="sldNum" idx="8"/>
          </p:nvPr>
        </p:nvSpPr>
        <p:spPr/>
        <p:txBody>
          <a:bodyPr/>
          <a:p>
            <a:fld id="{735937E2-4915-4963-8D6F-CF9F313B1853}" type="slidenum">
              <a:t>47</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p:nvPr>
        </p:nvSpPr>
        <p:spPr>
          <a:xfrm>
            <a:off x="900000" y="36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Bu deneyde MySQL ve MongoDB veri tabanlarına üçüncü sorgu olarak tanımlanan detaylı ve karmaşık sorgu kodu içeren karşılaştırma testi analizi yer alıyor.</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Bu test 500 ile 2500 veri kayıt setleri üzerinde yapılmıştır. MySQL veri tabanı sistemi, iki eksen boyunca logaritma kullanılarak çizilen grafikte logaritmik bir eğilim olduğu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görüntüsü sergilemektedir. MongoDB’nin ise eğilimi nerede ve nasıl gösterdiği net olarak görülmemektedir. </a:t>
            </a:r>
            <a:endParaRPr b="0" lang="tr-TR" sz="1800" spc="-1" strike="noStrike">
              <a:solidFill>
                <a:srgbClr val="000000"/>
              </a:solidFill>
              <a:latin typeface="Arial"/>
            </a:endParaRPr>
          </a:p>
          <a:p>
            <a:pPr indent="0">
              <a:lnSpc>
                <a:spcPct val="100000"/>
              </a:lnSpc>
              <a:buNone/>
            </a:pP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32" name="" descr=""/>
          <p:cNvPicPr/>
          <p:nvPr/>
        </p:nvPicPr>
        <p:blipFill>
          <a:blip r:embed="rId1"/>
          <a:stretch/>
        </p:blipFill>
        <p:spPr>
          <a:xfrm>
            <a:off x="2454840" y="1980000"/>
            <a:ext cx="5239080" cy="3524040"/>
          </a:xfrm>
          <a:prstGeom prst="rect">
            <a:avLst/>
          </a:prstGeom>
          <a:ln w="0">
            <a:noFill/>
          </a:ln>
        </p:spPr>
      </p:pic>
      <p:sp>
        <p:nvSpPr>
          <p:cNvPr id="3" name="PlaceHolder 2"/>
          <p:cNvSpPr>
            <a:spLocks noGrp="1"/>
          </p:cNvSpPr>
          <p:nvPr>
            <p:ph type="sldNum" idx="8"/>
          </p:nvPr>
        </p:nvSpPr>
        <p:spPr/>
        <p:txBody>
          <a:bodyPr/>
          <a:p>
            <a:fld id="{4131D75C-F1ED-43EB-ADD0-2F743C0BDE61}" type="slidenum">
              <a:t>48</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p:nvPr>
        </p:nvSpPr>
        <p:spPr>
          <a:xfrm>
            <a:off x="1080000" y="3618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Bu deneyde zamanlama ölçeği büyütülerek veri tabanları sistemleri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arasındaki performans farkı yer alıyor.Ölçek büyüdüğünde MySQL’in performansındaki dezavantaj açıkça görülmektedir. MongoDB tüm veri kayıt setlerinde oldukça iyi bir performans gösterdiği ortaya konulmuştur.</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34" name="" descr=""/>
          <p:cNvPicPr/>
          <p:nvPr/>
        </p:nvPicPr>
        <p:blipFill>
          <a:blip r:embed="rId1"/>
          <a:stretch/>
        </p:blipFill>
        <p:spPr>
          <a:xfrm>
            <a:off x="2340000" y="1694880"/>
            <a:ext cx="5020560" cy="3525120"/>
          </a:xfrm>
          <a:prstGeom prst="rect">
            <a:avLst/>
          </a:prstGeom>
          <a:ln w="0">
            <a:noFill/>
          </a:ln>
        </p:spPr>
      </p:pic>
      <p:sp>
        <p:nvSpPr>
          <p:cNvPr id="3" name="PlaceHolder 2"/>
          <p:cNvSpPr>
            <a:spLocks noGrp="1"/>
          </p:cNvSpPr>
          <p:nvPr>
            <p:ph type="sldNum" idx="8"/>
          </p:nvPr>
        </p:nvSpPr>
        <p:spPr/>
        <p:txBody>
          <a:bodyPr/>
          <a:p>
            <a:fld id="{448062F0-F0E1-46EB-9472-8FD1FFD7F93B}" type="slidenum">
              <a:t>49</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90000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3. VERİ TABANI VE VERİ TABANI YÖNETİM SİSTEMLERİ</a:t>
            </a:r>
            <a:endParaRPr b="0" lang="tr-TR" sz="1800" spc="-1" strike="noStrike">
              <a:solidFill>
                <a:srgbClr val="000000"/>
              </a:solidFill>
              <a:latin typeface="Arial"/>
            </a:endParaRPr>
          </a:p>
        </p:txBody>
      </p:sp>
      <p:sp>
        <p:nvSpPr>
          <p:cNvPr id="148" name="PlaceHolder 2"/>
          <p:cNvSpPr>
            <a:spLocks noGrp="1"/>
          </p:cNvSpPr>
          <p:nvPr>
            <p:ph/>
          </p:nvPr>
        </p:nvSpPr>
        <p:spPr>
          <a:xfrm>
            <a:off x="720000" y="1440000"/>
            <a:ext cx="8638200" cy="3598200"/>
          </a:xfrm>
          <a:prstGeom prst="rect">
            <a:avLst/>
          </a:prstGeom>
          <a:noFill/>
          <a:ln w="0">
            <a:noFill/>
          </a:ln>
        </p:spPr>
        <p:txBody>
          <a:bodyPr lIns="0" rIns="0" tIns="0" bIns="0" anchor="t">
            <a:normAutofit/>
          </a:bodyPr>
          <a:p>
            <a:pPr marL="432000" indent="-324000">
              <a:lnSpc>
                <a:spcPct val="100000"/>
              </a:lnSpc>
              <a:buClr>
                <a:srgbClr val="000000"/>
              </a:buClr>
              <a:buFont typeface="Wingdings" charset="2"/>
              <a:buChar char=""/>
            </a:pPr>
            <a:r>
              <a:rPr b="0" lang="tr-TR" sz="1800" spc="-1" strike="noStrike">
                <a:solidFill>
                  <a:srgbClr val="000000"/>
                </a:solidFill>
                <a:latin typeface="Arial"/>
              </a:rPr>
              <a:t>Veri tabanı için kullanım amacına uygun olarak düzenlenmiş veriler topluluğu diyebiliriz.   </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pPr>
            <a:r>
              <a:rPr b="0" lang="tr-TR" sz="1800" spc="-1" strike="noStrike">
                <a:solidFill>
                  <a:srgbClr val="000000"/>
                </a:solidFill>
                <a:latin typeface="Arial"/>
              </a:rPr>
              <a:t>Bunlar birbirleriyle ilişkileri olan verilerin tutulduğu, mantıksal ve fiziksel olarak tanımlarının olduğu bilgi depolarıdır. </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pPr>
            <a:r>
              <a:rPr b="0" lang="tr-TR" sz="1800" spc="-1" strike="noStrike">
                <a:solidFill>
                  <a:srgbClr val="000000"/>
                </a:solidFill>
                <a:latin typeface="Arial"/>
              </a:rPr>
              <a:t>Ayrıca veri tabanları gerçekte var olan ve birbirleriyle ilişkisi olan nesneleri ve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ilişkileri modeller.</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Veri tabanı yönetim sistemleri (VTYS), verilere aynı anda birden çok bağlantı sağlayabilme özelliğini sağlamaktadır. Bu sistemler için veri tabanı yönetiminin bir  parçası olarak, verinin nasıl depolanacağı, kullanılacağı ve erişileceğini mantıksal olarak yönlendiren bir kurallar sistemi demek yanlış olmaz. </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Veri tabanı, VTYS ve uygulama programları ile kullanıcı ara yüzlerini içeren yapıya ise  “veri tabanı sistemi (VTS)” denir.</a:t>
            </a:r>
            <a:endParaRPr b="0" lang="tr-TR" sz="1800" spc="-1" strike="noStrike">
              <a:solidFill>
                <a:srgbClr val="000000"/>
              </a:solidFill>
              <a:latin typeface="Arial"/>
            </a:endParaRPr>
          </a:p>
        </p:txBody>
      </p:sp>
      <p:sp>
        <p:nvSpPr>
          <p:cNvPr id="4" name="PlaceHolder 3"/>
          <p:cNvSpPr>
            <a:spLocks noGrp="1"/>
          </p:cNvSpPr>
          <p:nvPr>
            <p:ph type="sldNum" idx="8"/>
          </p:nvPr>
        </p:nvSpPr>
        <p:spPr/>
        <p:txBody>
          <a:bodyPr/>
          <a:p>
            <a:fld id="{4AD47F7E-FE11-4D1D-B8A0-B7261218942A}" type="slidenum">
              <a:t>5</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p:nvPr>
        </p:nvSpPr>
        <p:spPr>
          <a:xfrm>
            <a:off x="901800" y="108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Bu deneyde MySQL ve MongoDB veri tabanlarına veri ekleme “INSERT”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ve silme “DELETE” işlemleri uygulanmıştır. Veri tabanı komutlarının çoğu veri okuma ve yazma sorguları olmasına rağmen silme sorguları da önemli bir faktör olarak görülmektedir. Grafikte her iki veri tabanı sisteminin INSERT ve DELETE işlemlerine ait performans grafiği gösterilmektedir.  Yapılan analizde; her iki veri tabanının komut sayılarına göre işlem süreleri doğrusal bir eğilim göstermektedir. MongoDB’nin veri ekleme işlemi MySQL’e göre çok daha iyi bir performansa sahiptir.  Veri silme işleminde ise MongoDB’nin MySQL ile benzer bir performansa sahip olduğu fakat veri silme komut sayılarının artışı ile MySQL veri tabanı sisteminin silme </a:t>
            </a:r>
            <a:r>
              <a:rPr b="0" lang="tr-TR" sz="1800" spc="-1" strike="noStrike">
                <a:solidFill>
                  <a:srgbClr val="000000"/>
                </a:solidFill>
                <a:latin typeface="Arial"/>
                <a:ea typeface="Microsoft YaHei"/>
              </a:rPr>
              <a:t>işleminde </a:t>
            </a:r>
            <a:r>
              <a:rPr b="0" lang="tr-TR" sz="1800" spc="-1" strike="noStrike">
                <a:solidFill>
                  <a:srgbClr val="000000"/>
                </a:solidFill>
                <a:latin typeface="Arial"/>
              </a:rPr>
              <a:t>iyi bir performans sergilediği gözlemlenmiştir.  </a:t>
            </a:r>
            <a:endParaRPr b="0" lang="tr-TR" sz="1800" spc="-1" strike="noStrike">
              <a:solidFill>
                <a:srgbClr val="000000"/>
              </a:solidFill>
              <a:latin typeface="Arial"/>
            </a:endParaRPr>
          </a:p>
          <a:p>
            <a:pPr indent="0">
              <a:lnSpc>
                <a:spcPct val="100000"/>
              </a:lnSpc>
              <a:buNone/>
            </a:pP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8F473A8A-7BBB-444E-BA2F-1F8B9C8CDF23}"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p:nvPr>
        </p:nvSpPr>
        <p:spPr>
          <a:xfrm>
            <a:off x="1080000" y="1440000"/>
            <a:ext cx="8638200" cy="3598200"/>
          </a:xfrm>
          <a:prstGeom prst="rect">
            <a:avLst/>
          </a:prstGeom>
          <a:noFill/>
          <a:ln w="0">
            <a:noFill/>
          </a:ln>
        </p:spPr>
        <p:txBody>
          <a:bodyPr lIns="0" rIns="0" tIns="0" bIns="0" anchor="t">
            <a:normAutofit/>
          </a:bodyPr>
          <a:p>
            <a:pPr marL="432000" indent="0">
              <a:lnSpc>
                <a:spcPct val="100000"/>
              </a:lnSpc>
              <a:buNone/>
            </a:pP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pic>
        <p:nvPicPr>
          <p:cNvPr id="237" name="" descr=""/>
          <p:cNvPicPr/>
          <p:nvPr/>
        </p:nvPicPr>
        <p:blipFill>
          <a:blip r:embed="rId1"/>
          <a:stretch/>
        </p:blipFill>
        <p:spPr>
          <a:xfrm>
            <a:off x="2520000" y="908280"/>
            <a:ext cx="4953240" cy="3771720"/>
          </a:xfrm>
          <a:prstGeom prst="rect">
            <a:avLst/>
          </a:prstGeom>
          <a:ln w="0">
            <a:noFill/>
          </a:ln>
        </p:spPr>
      </p:pic>
      <p:sp>
        <p:nvSpPr>
          <p:cNvPr id="3" name="PlaceHolder 2"/>
          <p:cNvSpPr>
            <a:spLocks noGrp="1"/>
          </p:cNvSpPr>
          <p:nvPr>
            <p:ph type="sldNum" idx="8"/>
          </p:nvPr>
        </p:nvSpPr>
        <p:spPr/>
        <p:txBody>
          <a:bodyPr/>
          <a:p>
            <a:fld id="{1A209410-111B-4317-926F-4F36CF277955}" type="slidenum">
              <a:t>51</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p:nvPr>
        </p:nvSpPr>
        <p:spPr>
          <a:xfrm>
            <a:off x="1080000" y="1440000"/>
            <a:ext cx="8638200" cy="3598200"/>
          </a:xfrm>
          <a:prstGeom prst="rect">
            <a:avLst/>
          </a:prstGeom>
          <a:noFill/>
          <a:ln w="0">
            <a:noFill/>
          </a:ln>
        </p:spPr>
        <p:txBody>
          <a:bodyPr lIns="0" rIns="0" tIns="0" bIns="0" anchor="t">
            <a:normAutofit fontScale="96000"/>
          </a:bodyPr>
          <a:p>
            <a:pPr indent="0">
              <a:lnSpc>
                <a:spcPct val="100000"/>
              </a:lnSpc>
              <a:buNone/>
            </a:pPr>
            <a:r>
              <a:rPr b="0" lang="tr-TR" sz="1800" spc="-1" strike="noStrike">
                <a:solidFill>
                  <a:srgbClr val="000000"/>
                </a:solidFill>
                <a:latin typeface="Arial"/>
              </a:rPr>
              <a:t>++ NoSQL ağırlıklı bir veri tabanının büyük miktarda veri çiftleri içerebildiği,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veri çoğaltmada da basit şeması nedeniyle MongoDB kullanılarak daha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hızlı daha karmaşık sorgu tiplerinin çalıştırılabildiği izlenmiştir. Her iki veri tabanı</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sisteminde farklı yapılandırma durumlarında ikinci sorgu tipi ile yapılan performans</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testlerinde, MongoDB veri tabanı sistemi MySQL’e göre en iyi performansı göstermiştir.</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Sonraki karşılaştırma testlerinde detaylı ve karmaşık sorgular ele alınarak MongoDB,</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alt belge koleksiyonu kullanımı nedeniyle MySQL üzerinde çok büyük bir avantaja sahip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olduğunu göstermiştir. Bu avantaj, veri tekrarı yaşanabilme durumu pahasına dikkate değer bir şekilde görülmüştür. Bu tür sorgularda büyük veri tabanı boyutundan kaynaklanan depolama ve bellek miktarı maliyetini hesaplarken alternatif olarak</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ea typeface="Microsoft YaHei"/>
              </a:rPr>
              <a:t>NoSQL veri </a:t>
            </a:r>
            <a:r>
              <a:rPr b="0" lang="tr-TR" sz="1800" spc="-1" strike="noStrike">
                <a:solidFill>
                  <a:srgbClr val="000000"/>
                </a:solidFill>
                <a:latin typeface="Arial"/>
              </a:rPr>
              <a:t>tabanlarını dikkate almak çok önemlidir.</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239" name="PlaceHolder 29"/>
          <p:cNvSpPr txBox="1"/>
          <p:nvPr/>
        </p:nvSpPr>
        <p:spPr>
          <a:xfrm>
            <a:off x="1081800" y="360000"/>
            <a:ext cx="8638200" cy="898200"/>
          </a:xfrm>
          <a:prstGeom prst="rect">
            <a:avLst/>
          </a:prstGeom>
          <a:noFill/>
          <a:ln w="0">
            <a:noFill/>
          </a:ln>
        </p:spPr>
        <p:txBody>
          <a:bodyPr lIns="0" rIns="0" tIns="0" bIns="0" anchor="ctr">
            <a:noAutofit/>
          </a:bodyPr>
          <a:p>
            <a:pPr>
              <a:lnSpc>
                <a:spcPct val="100000"/>
              </a:lnSpc>
              <a:tabLst>
                <a:tab algn="l" pos="0"/>
              </a:tabLst>
            </a:pPr>
            <a:r>
              <a:rPr b="0" lang="tr-TR" sz="1800" spc="-1" strike="noStrike">
                <a:solidFill>
                  <a:srgbClr val="000000"/>
                </a:solidFill>
                <a:latin typeface="Arial"/>
              </a:rPr>
              <a:t>Yapılan analizlerle ulaşılabilecek genel yargılar:</a:t>
            </a: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CF7B51FE-F6C8-4A53-99FB-EB2521B7EE63}" type="slidenum">
              <a:t>52</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p:nvPr>
        </p:nvSpPr>
        <p:spPr>
          <a:xfrm>
            <a:off x="1080000" y="144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 Yapılan son performans testleri ise yazma ve silme işlemleridir.</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Basit arama sorgularında mantıksal olarak veri silme işlemi dikkate alınarak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yapılan karşılaştırmalar sonucunda MySQL veri tabanı sistemi iyi bir performans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göstermiştir. Öncelikle silinecek verinin bulunması gerektiğinden silme işlemine</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direk olarak bağlantılanır. Her iki veri tabanı bu karşılaştırma sonucunda doğrusal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bir eğilim gösterirken MongoDB eklemeler sırasında MySQL’e göre oldukça belirgin ve çok daha iyi bir performans göstermiştir.</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CECDF751-47F3-42FB-AB77-E4D3718E9421}" type="slidenum">
              <a:t>53</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p:nvPr>
        </p:nvSpPr>
        <p:spPr>
          <a:xfrm>
            <a:off x="1080000" y="144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 Yapılan testlerin bir diğer önemli yönü, işlemci ve işlemci çekirdeklerinin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farklı şekillerde yapılandırılarak kullanılmasıdır. Bu çalışmada, veri tabanlarının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1, 2 ve 3 işlemci ile birden fazla işlemci çekirdeği üzerinde nasıl performans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göstereceğinin karşılaştırılması için çoklu test edilmesi sorgulama ve işlemleri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kullanılmıştır. Bu test detaylı ve karmaşık sorgular ile birlikte yapılmıştır.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Burada sorgu karmaşıklığına bağlı olarak veri tabanları farklı davranmaktadır.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Bu farklılık ise daha fazla sorgu sayısı ile sorgular/saniye analiz grafiklerinde görülmüştür.</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E8E849EC-38A2-474F-A773-E6DFA4B818B3}" type="slidenum">
              <a:t>54</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p:nvPr>
        </p:nvSpPr>
        <p:spPr>
          <a:xfrm>
            <a:off x="1080000" y="1440000"/>
            <a:ext cx="8638200" cy="3598200"/>
          </a:xfrm>
          <a:prstGeom prst="rect">
            <a:avLst/>
          </a:prstGeom>
          <a:noFill/>
          <a:ln w="0">
            <a:noFill/>
          </a:ln>
        </p:spPr>
        <p:txBody>
          <a:bodyPr lIns="0" rIns="0" tIns="0" bIns="0" anchor="t">
            <a:normAutofit/>
          </a:bodyPr>
          <a:p>
            <a:pPr indent="0">
              <a:lnSpc>
                <a:spcPct val="100000"/>
              </a:lnSpc>
              <a:buNone/>
            </a:pPr>
            <a:r>
              <a:rPr b="0" lang="tr-TR" sz="1800" spc="-1" strike="noStrike">
                <a:solidFill>
                  <a:srgbClr val="000000"/>
                </a:solidFill>
                <a:latin typeface="Arial"/>
              </a:rPr>
              <a:t>İlişkisel veri tabanı yönetim sistemlerinin kullanıldığı uygulamaların ilişkisel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olmayan (NoSQL) sistemlere taşınmasının ilk etapta zor olması, veri kaybının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söz konusu olabilmesi ve NoSQL veri tabanı sistemlerinin veri güvenliği alanında ilişkisel veri tabanı yönetim sistemleri kadar mesafe kat etmemiş olması gibi dezavantajları olsa dahi hız, geliştirme zamanı ve ölçeklenebilirlik gibi özellikleri ile ilişkisel olmayan (NoSQL) veri tabanlarının kullanılması performans açısından</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daha etkin sonuçlar almamızı sağlayacaktır. </a:t>
            </a: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243" name="PlaceHolder 41"/>
          <p:cNvSpPr txBox="1"/>
          <p:nvPr/>
        </p:nvSpPr>
        <p:spPr>
          <a:xfrm>
            <a:off x="1081800" y="360000"/>
            <a:ext cx="8638200" cy="898200"/>
          </a:xfrm>
          <a:prstGeom prst="rect">
            <a:avLst/>
          </a:prstGeom>
          <a:noFill/>
          <a:ln w="0">
            <a:noFill/>
          </a:ln>
        </p:spPr>
        <p:txBody>
          <a:bodyPr lIns="0" rIns="0" tIns="0" bIns="0" anchor="ctr">
            <a:noAutofit/>
          </a:bodyPr>
          <a:p>
            <a:pPr>
              <a:lnSpc>
                <a:spcPct val="100000"/>
              </a:lnSpc>
              <a:tabLst>
                <a:tab algn="l" pos="0"/>
              </a:tabLst>
            </a:pPr>
            <a:r>
              <a:rPr b="0" lang="tr-TR" sz="1800" spc="-1" strike="noStrike">
                <a:solidFill>
                  <a:srgbClr val="000000"/>
                </a:solidFill>
                <a:latin typeface="Arial"/>
              </a:rPr>
              <a:t>Ayrıca;</a:t>
            </a:r>
            <a:endParaRPr b="0" lang="tr-TR" sz="1800" spc="-1" strike="noStrike">
              <a:solidFill>
                <a:srgbClr val="000000"/>
              </a:solidFill>
              <a:latin typeface="Arial"/>
            </a:endParaRPr>
          </a:p>
        </p:txBody>
      </p:sp>
      <p:sp>
        <p:nvSpPr>
          <p:cNvPr id="3" name="PlaceHolder 2"/>
          <p:cNvSpPr>
            <a:spLocks noGrp="1"/>
          </p:cNvSpPr>
          <p:nvPr>
            <p:ph type="sldNum" idx="8"/>
          </p:nvPr>
        </p:nvSpPr>
        <p:spPr/>
        <p:txBody>
          <a:bodyPr/>
          <a:p>
            <a:fld id="{119DDBC4-F9EB-43B9-9919-D1FAA944C4C8}" type="slidenum">
              <a:t>55</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p:nvPr>
        </p:nvSpPr>
        <p:spPr>
          <a:xfrm>
            <a:off x="1080000" y="1440000"/>
            <a:ext cx="8638200" cy="3598200"/>
          </a:xfrm>
          <a:prstGeom prst="rect">
            <a:avLst/>
          </a:prstGeom>
          <a:noFill/>
          <a:ln w="0">
            <a:noFill/>
          </a:ln>
        </p:spPr>
        <p:txBody>
          <a:bodyPr lIns="0" rIns="0" tIns="0" bIns="0" anchor="t">
            <a:normAutofit/>
          </a:bodyPr>
          <a:p>
            <a:pPr indent="0">
              <a:lnSpc>
                <a:spcPct val="100000"/>
              </a:lnSpc>
              <a:buNone/>
            </a:pPr>
            <a:endParaRPr b="0" lang="tr-TR" sz="1800" spc="-1" strike="noStrike">
              <a:solidFill>
                <a:srgbClr val="000000"/>
              </a:solidFill>
              <a:latin typeface="Arial"/>
            </a:endParaRPr>
          </a:p>
          <a:p>
            <a:pPr indent="0">
              <a:lnSpc>
                <a:spcPct val="100000"/>
              </a:lnSpc>
              <a:buNone/>
            </a:pPr>
            <a:r>
              <a:rPr b="0" lang="tr-TR" sz="1800" spc="-1" strike="noStrike">
                <a:solidFill>
                  <a:srgbClr val="000000"/>
                </a:solidFill>
                <a:latin typeface="Arial"/>
              </a:rPr>
              <a:t> </a:t>
            </a:r>
            <a:endParaRPr b="0" lang="tr-TR" sz="1800" spc="-1" strike="noStrike">
              <a:solidFill>
                <a:srgbClr val="000000"/>
              </a:solidFill>
              <a:latin typeface="Arial"/>
            </a:endParaRPr>
          </a:p>
          <a:p>
            <a:pPr indent="0">
              <a:lnSpc>
                <a:spcPct val="100000"/>
              </a:lnSpc>
              <a:buNone/>
              <a:tabLst>
                <a:tab algn="l" pos="0"/>
              </a:tabLst>
            </a:pPr>
            <a:endParaRPr b="0" lang="tr-TR" sz="1800" spc="-1" strike="noStrike">
              <a:solidFill>
                <a:srgbClr val="000000"/>
              </a:solidFill>
              <a:latin typeface="Arial"/>
            </a:endParaRPr>
          </a:p>
        </p:txBody>
      </p:sp>
      <p:sp>
        <p:nvSpPr>
          <p:cNvPr id="245" name=""/>
          <p:cNvSpPr txBox="1"/>
          <p:nvPr/>
        </p:nvSpPr>
        <p:spPr>
          <a:xfrm>
            <a:off x="2160000" y="1800000"/>
            <a:ext cx="5940000" cy="1980000"/>
          </a:xfrm>
          <a:prstGeom prst="rect">
            <a:avLst/>
          </a:prstGeom>
          <a:noFill/>
          <a:ln w="0">
            <a:noFill/>
          </a:ln>
        </p:spPr>
        <p:txBody>
          <a:bodyPr lIns="90000" rIns="90000" tIns="45000" bIns="45000" anchor="t">
            <a:noAutofit/>
          </a:bodyPr>
          <a:p>
            <a:r>
              <a:rPr b="0" lang="tr-TR" sz="2400" spc="-1" strike="noStrike">
                <a:solidFill>
                  <a:srgbClr val="666666"/>
                </a:solidFill>
                <a:latin typeface="DejaVu Sans"/>
                <a:ea typeface="DejaVu Sans"/>
              </a:rPr>
              <a:t>   </a:t>
            </a:r>
            <a:r>
              <a:rPr b="0" lang="tr-TR" sz="2400" spc="-1" strike="noStrike">
                <a:solidFill>
                  <a:srgbClr val="666666"/>
                </a:solidFill>
                <a:latin typeface="DejaVu Sans"/>
                <a:ea typeface="DejaVu Sans"/>
              </a:rPr>
              <a:t>HAZIRLAYAN: RANA NUR OKTAY</a:t>
            </a:r>
            <a:endParaRPr b="0" lang="tr-TR" sz="2400" spc="-1" strike="noStrike">
              <a:solidFill>
                <a:srgbClr val="000000"/>
              </a:solidFill>
              <a:latin typeface="Arial"/>
            </a:endParaRPr>
          </a:p>
          <a:p>
            <a:endParaRPr b="0" lang="tr-TR" sz="2400" spc="-1" strike="noStrike">
              <a:solidFill>
                <a:srgbClr val="000000"/>
              </a:solidFill>
              <a:latin typeface="Arial"/>
            </a:endParaRPr>
          </a:p>
          <a:p>
            <a:r>
              <a:rPr b="0" lang="tr-TR" sz="2400" spc="-1" strike="noStrike">
                <a:solidFill>
                  <a:srgbClr val="666666"/>
                </a:solidFill>
                <a:latin typeface="DejaVu Sans"/>
                <a:ea typeface="DejaVu Sans"/>
              </a:rPr>
              <a:t>                </a:t>
            </a:r>
            <a:r>
              <a:rPr b="0" lang="tr-TR" sz="2400" spc="-1" strike="noStrike">
                <a:solidFill>
                  <a:srgbClr val="666666"/>
                </a:solidFill>
                <a:latin typeface="DejaVu Sans"/>
                <a:ea typeface="DejaVu Sans"/>
              </a:rPr>
              <a:t>02220224004</a:t>
            </a:r>
            <a:endParaRPr b="0" lang="tr-TR" sz="2400" spc="-1" strike="noStrike">
              <a:solidFill>
                <a:srgbClr val="000000"/>
              </a:solidFill>
              <a:latin typeface="Arial"/>
            </a:endParaRPr>
          </a:p>
        </p:txBody>
      </p:sp>
      <p:sp>
        <p:nvSpPr>
          <p:cNvPr id="3" name="PlaceHolder 2"/>
          <p:cNvSpPr>
            <a:spLocks noGrp="1"/>
          </p:cNvSpPr>
          <p:nvPr>
            <p:ph type="sldNum" idx="8"/>
          </p:nvPr>
        </p:nvSpPr>
        <p:spPr/>
        <p:txBody>
          <a:bodyPr/>
          <a:p>
            <a:fld id="{9E3A069E-3A4B-4783-8023-BBBB265E041B}" type="slidenum">
              <a:t>56</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2520000" y="27108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VT-VTYS-VTS Arasındaki İlişki ve İşlevler </a:t>
            </a:r>
            <a:endParaRPr b="0" lang="tr-TR" sz="1800" spc="-1" strike="noStrike">
              <a:solidFill>
                <a:srgbClr val="000000"/>
              </a:solidFill>
              <a:latin typeface="Arial"/>
            </a:endParaRPr>
          </a:p>
        </p:txBody>
      </p:sp>
      <p:pic>
        <p:nvPicPr>
          <p:cNvPr id="150" name="" descr=""/>
          <p:cNvPicPr/>
          <p:nvPr/>
        </p:nvPicPr>
        <p:blipFill>
          <a:blip r:embed="rId1"/>
          <a:stretch/>
        </p:blipFill>
        <p:spPr>
          <a:xfrm>
            <a:off x="2520000" y="1170720"/>
            <a:ext cx="4498560" cy="4498560"/>
          </a:xfrm>
          <a:prstGeom prst="rect">
            <a:avLst/>
          </a:prstGeom>
          <a:ln w="0">
            <a:noFill/>
          </a:ln>
        </p:spPr>
      </p:pic>
      <p:sp>
        <p:nvSpPr>
          <p:cNvPr id="3" name="PlaceHolder 2"/>
          <p:cNvSpPr>
            <a:spLocks noGrp="1"/>
          </p:cNvSpPr>
          <p:nvPr>
            <p:ph type="sldNum" idx="8"/>
          </p:nvPr>
        </p:nvSpPr>
        <p:spPr/>
        <p:txBody>
          <a:bodyPr/>
          <a:p>
            <a:fld id="{1D7F1D76-5656-475D-8636-8BCC0B882C44}"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720000" y="360000"/>
            <a:ext cx="8638200" cy="898200"/>
          </a:xfrm>
          <a:prstGeom prst="rect">
            <a:avLst/>
          </a:prstGeom>
          <a:noFill/>
          <a:ln w="0">
            <a:noFill/>
          </a:ln>
        </p:spPr>
        <p:txBody>
          <a:bodyPr lIns="0" rIns="0" tIns="0" bIns="0" anchor="ctr">
            <a:noAutofit/>
          </a:bodyPr>
          <a:p>
            <a:pPr indent="0">
              <a:lnSpc>
                <a:spcPct val="100000"/>
              </a:lnSpc>
              <a:buNone/>
              <a:tabLst>
                <a:tab algn="l" pos="0"/>
              </a:tabLst>
            </a:pPr>
            <a:r>
              <a:rPr b="0" lang="tr-TR" sz="1800" spc="-1" strike="noStrike">
                <a:solidFill>
                  <a:srgbClr val="000000"/>
                </a:solidFill>
                <a:latin typeface="Arial"/>
              </a:rPr>
              <a:t>Veri tabanı modellerini sekiz kategoriye ayırabiliriz: </a:t>
            </a:r>
            <a:endParaRPr b="0" lang="tr-TR" sz="1800" spc="-1" strike="noStrike">
              <a:solidFill>
                <a:srgbClr val="000000"/>
              </a:solidFill>
              <a:latin typeface="Arial"/>
            </a:endParaRPr>
          </a:p>
        </p:txBody>
      </p:sp>
      <p:sp>
        <p:nvSpPr>
          <p:cNvPr id="152" name="PlaceHolder 2"/>
          <p:cNvSpPr>
            <a:spLocks noGrp="1"/>
          </p:cNvSpPr>
          <p:nvPr>
            <p:ph/>
          </p:nvPr>
        </p:nvSpPr>
        <p:spPr>
          <a:xfrm>
            <a:off x="720000" y="1440000"/>
            <a:ext cx="8638200" cy="3598200"/>
          </a:xfrm>
          <a:prstGeom prst="rect">
            <a:avLst/>
          </a:prstGeom>
          <a:noFill/>
          <a:ln w="0">
            <a:noFill/>
          </a:ln>
        </p:spPr>
        <p:txBody>
          <a:bodyPr lIns="0" rIns="0" tIns="0" bIns="0" anchor="t">
            <a:normAutofit/>
          </a:bodyPr>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Düz model veya tablo modeli: </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İki boyutlu veri grubundan oluşur. </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Sütunlarda verilerin benzer özellikleri, satırlarda ise veri grupları yer alır. </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Tek tablodan oluşan bir model denebilir. </a:t>
            </a:r>
            <a:endParaRPr b="0" lang="tr-TR" sz="1800" spc="-1" strike="noStrike">
              <a:solidFill>
                <a:srgbClr val="000000"/>
              </a:solidFill>
              <a:latin typeface="Arial"/>
            </a:endParaRPr>
          </a:p>
        </p:txBody>
      </p:sp>
      <p:pic>
        <p:nvPicPr>
          <p:cNvPr id="153" name="" descr=""/>
          <p:cNvPicPr/>
          <p:nvPr/>
        </p:nvPicPr>
        <p:blipFill>
          <a:blip r:embed="rId1"/>
          <a:stretch/>
        </p:blipFill>
        <p:spPr>
          <a:xfrm>
            <a:off x="1711800" y="3016080"/>
            <a:ext cx="6723720" cy="1350720"/>
          </a:xfrm>
          <a:prstGeom prst="rect">
            <a:avLst/>
          </a:prstGeom>
          <a:ln w="0">
            <a:noFill/>
          </a:ln>
        </p:spPr>
      </p:pic>
      <p:sp>
        <p:nvSpPr>
          <p:cNvPr id="4" name="PlaceHolder 3"/>
          <p:cNvSpPr>
            <a:spLocks noGrp="1"/>
          </p:cNvSpPr>
          <p:nvPr>
            <p:ph type="sldNum" idx="8"/>
          </p:nvPr>
        </p:nvSpPr>
        <p:spPr/>
        <p:txBody>
          <a:bodyPr/>
          <a:p>
            <a:fld id="{A2390149-CC99-4D60-A7EF-3F5FADD674A3}"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p:nvPr>
        </p:nvSpPr>
        <p:spPr>
          <a:xfrm>
            <a:off x="720000" y="540000"/>
            <a:ext cx="8638200" cy="4498560"/>
          </a:xfrm>
          <a:prstGeom prst="rect">
            <a:avLst/>
          </a:prstGeom>
          <a:noFill/>
          <a:ln w="0">
            <a:noFill/>
          </a:ln>
        </p:spPr>
        <p:txBody>
          <a:bodyPr lIns="0" rIns="0" tIns="0" bIns="0" anchor="t">
            <a:normAutofit/>
          </a:bodyPr>
          <a:p>
            <a:pPr indent="0">
              <a:lnSpc>
                <a:spcPct val="100000"/>
              </a:lnSpc>
              <a:buNone/>
              <a:tabLst>
                <a:tab algn="l" pos="0"/>
              </a:tabLst>
            </a:pPr>
            <a:r>
              <a:rPr b="0" lang="tr-TR" sz="1800" spc="-1" strike="noStrike">
                <a:solidFill>
                  <a:srgbClr val="000000"/>
                </a:solidFill>
                <a:latin typeface="Arial"/>
              </a:rPr>
              <a:t> </a:t>
            </a:r>
            <a:r>
              <a:rPr b="0" lang="tr-TR" sz="1800" spc="-1" strike="noStrike">
                <a:solidFill>
                  <a:srgbClr val="000000"/>
                </a:solidFill>
                <a:latin typeface="Arial"/>
              </a:rPr>
              <a:t>Hiyerarşik Veri Modeli:</a:t>
            </a:r>
            <a:endParaRPr b="0" lang="tr-TR" sz="1800" spc="-1" strike="noStrike">
              <a:solidFill>
                <a:srgbClr val="000000"/>
              </a:solidFill>
              <a:latin typeface="Arial"/>
            </a:endParaRPr>
          </a:p>
          <a:p>
            <a:pPr marL="432000" indent="-324000">
              <a:lnSpc>
                <a:spcPct val="100000"/>
              </a:lnSpc>
              <a:buClr>
                <a:srgbClr val="000000"/>
              </a:buClr>
              <a:buFont typeface="Wingdings" charset="2"/>
              <a:buChar char=""/>
              <a:tabLst>
                <a:tab algn="l" pos="0"/>
              </a:tabLst>
            </a:pPr>
            <a:r>
              <a:rPr b="0" lang="tr-TR" sz="1800" spc="-1" strike="noStrike">
                <a:solidFill>
                  <a:srgbClr val="000000"/>
                </a:solidFill>
                <a:latin typeface="Arial"/>
              </a:rPr>
              <a:t>Bu veri tabanının depoladığı yapısal verilere “kayıt” adı verildi.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Kayıtlar ağaç mimarisi şeklinde yukarıdan aşağı sıralanmaktadır.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Kök adı verilen ilk kaydın bir veya daha çok çocuk kayıtları vardır. </a:t>
            </a:r>
            <a:endParaRPr b="0" lang="tr-TR" sz="1800" spc="-1" strike="noStrike">
              <a:solidFill>
                <a:srgbClr val="000000"/>
              </a:solidFill>
              <a:latin typeface="Arial"/>
            </a:endParaRPr>
          </a:p>
          <a:p>
            <a:pPr indent="0">
              <a:lnSpc>
                <a:spcPct val="100000"/>
              </a:lnSpc>
              <a:buNone/>
              <a:tabLst>
                <a:tab algn="l" pos="0"/>
              </a:tabLst>
            </a:pPr>
            <a:r>
              <a:rPr b="0" lang="tr-TR" sz="1800" spc="-1" strike="noStrike">
                <a:solidFill>
                  <a:srgbClr val="000000"/>
                </a:solidFill>
                <a:latin typeface="Arial"/>
              </a:rPr>
              <a:t>Çocuk kayıtlarında kendi çocuk kayıtları olabilir.</a:t>
            </a:r>
            <a:endParaRPr b="0" lang="tr-TR" sz="1800" spc="-1" strike="noStrike">
              <a:solidFill>
                <a:srgbClr val="000000"/>
              </a:solidFill>
              <a:latin typeface="Arial"/>
            </a:endParaRPr>
          </a:p>
        </p:txBody>
      </p:sp>
      <p:pic>
        <p:nvPicPr>
          <p:cNvPr id="155" name="" descr=""/>
          <p:cNvPicPr/>
          <p:nvPr/>
        </p:nvPicPr>
        <p:blipFill>
          <a:blip r:embed="rId1"/>
          <a:stretch/>
        </p:blipFill>
        <p:spPr>
          <a:xfrm>
            <a:off x="1440000" y="2520000"/>
            <a:ext cx="6723720" cy="2703600"/>
          </a:xfrm>
          <a:prstGeom prst="rect">
            <a:avLst/>
          </a:prstGeom>
          <a:ln w="0">
            <a:noFill/>
          </a:ln>
        </p:spPr>
      </p:pic>
      <p:sp>
        <p:nvSpPr>
          <p:cNvPr id="3" name="PlaceHolder 2"/>
          <p:cNvSpPr>
            <a:spLocks noGrp="1"/>
          </p:cNvSpPr>
          <p:nvPr>
            <p:ph type="sldNum" idx="8"/>
          </p:nvPr>
        </p:nvSpPr>
        <p:spPr/>
        <p:txBody>
          <a:bodyPr/>
          <a:p>
            <a:fld id="{0445B634-CAB9-4F3F-9285-BC6ED8B48568}"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5"/>
          <p:cNvSpPr/>
          <p:nvPr/>
        </p:nvSpPr>
        <p:spPr>
          <a:xfrm>
            <a:off x="720360" y="540000"/>
            <a:ext cx="8638200" cy="4498560"/>
          </a:xfrm>
          <a:prstGeom prst="rect">
            <a:avLst/>
          </a:prstGeom>
          <a:noFill/>
          <a:ln w="0">
            <a:noFill/>
          </a:ln>
        </p:spPr>
        <p:style>
          <a:lnRef idx="0"/>
          <a:fillRef idx="0"/>
          <a:effectRef idx="0"/>
          <a:fontRef idx="minor"/>
        </p:style>
        <p:txBody>
          <a:bodyPr lIns="0" rIns="0" tIns="0" bIns="0" anchor="t">
            <a:normAutofit/>
          </a:bodyPr>
          <a:p>
            <a:pPr>
              <a:lnSpc>
                <a:spcPct val="100000"/>
              </a:lnSpc>
            </a:pPr>
            <a:r>
              <a:rPr b="0" lang="tr-TR" sz="1800" spc="-1" strike="noStrike">
                <a:solidFill>
                  <a:srgbClr val="000000"/>
                </a:solidFill>
                <a:latin typeface="Arial"/>
                <a:ea typeface="DejaVu Sans"/>
              </a:rPr>
              <a:t> </a:t>
            </a:r>
            <a:r>
              <a:rPr b="0" lang="tr-TR" sz="1800" spc="-1" strike="noStrike">
                <a:solidFill>
                  <a:srgbClr val="000000"/>
                </a:solidFill>
                <a:latin typeface="Arial"/>
                <a:ea typeface="DejaVu Sans"/>
              </a:rPr>
              <a:t>Ağ veri modeli:</a:t>
            </a:r>
            <a:endParaRPr b="0" lang="tr-TR" sz="1800" spc="-1" strike="noStrike">
              <a:solidFill>
                <a:srgbClr val="000000"/>
              </a:solidFill>
              <a:latin typeface="Arial"/>
            </a:endParaRPr>
          </a:p>
          <a:p>
            <a:pPr marL="216000" indent="-324000">
              <a:lnSpc>
                <a:spcPct val="100000"/>
              </a:lnSpc>
              <a:buClr>
                <a:srgbClr val="000000"/>
              </a:buClr>
              <a:buFont typeface="Wingdings" charset="2"/>
              <a:buChar char=""/>
            </a:pPr>
            <a:r>
              <a:rPr b="0" lang="tr-TR" sz="1800" spc="-1" strike="noStrike">
                <a:solidFill>
                  <a:srgbClr val="000000"/>
                </a:solidFill>
                <a:latin typeface="Arial"/>
                <a:ea typeface="DejaVu Sans"/>
              </a:rPr>
              <a:t>Hiyerarşik veri modelinin geliştirilmiş halidir. </a:t>
            </a:r>
            <a:endParaRPr b="0" lang="tr-TR" sz="1800" spc="-1" strike="noStrike">
              <a:solidFill>
                <a:srgbClr val="000000"/>
              </a:solidFill>
              <a:latin typeface="Arial"/>
            </a:endParaRPr>
          </a:p>
          <a:p>
            <a:pPr marL="216000" indent="-324000">
              <a:lnSpc>
                <a:spcPct val="100000"/>
              </a:lnSpc>
              <a:buClr>
                <a:srgbClr val="000000"/>
              </a:buClr>
              <a:buFont typeface="Wingdings" charset="2"/>
              <a:buChar char=""/>
            </a:pPr>
            <a:r>
              <a:rPr b="0" lang="tr-TR" sz="1800" spc="-1" strike="noStrike">
                <a:solidFill>
                  <a:srgbClr val="000000"/>
                </a:solidFill>
                <a:latin typeface="Arial"/>
                <a:ea typeface="DejaVu Sans"/>
              </a:rPr>
              <a:t>Hızlıca kabul görmesinin nedeni bir verinin doğal olarak başka veriler ile </a:t>
            </a:r>
            <a:endParaRPr b="0" lang="tr-TR" sz="1800" spc="-1" strike="noStrike">
              <a:solidFill>
                <a:srgbClr val="000000"/>
              </a:solidFill>
              <a:latin typeface="Arial"/>
            </a:endParaRPr>
          </a:p>
          <a:p>
            <a:pPr marL="216000" indent="-324000">
              <a:lnSpc>
                <a:spcPct val="100000"/>
              </a:lnSpc>
              <a:buClr>
                <a:srgbClr val="000000"/>
              </a:buClr>
              <a:buFont typeface="Wingdings" charset="2"/>
              <a:buChar char=""/>
            </a:pPr>
            <a:r>
              <a:rPr b="0" lang="tr-TR" sz="1800" spc="-1" strike="noStrike">
                <a:solidFill>
                  <a:srgbClr val="000000"/>
                </a:solidFill>
                <a:latin typeface="Arial"/>
                <a:ea typeface="DejaVu Sans"/>
              </a:rPr>
              <a:t>ilişkili olmasından kaynaklanır. Ağ modelinin hiyerarşik modelden en önemli farkı,</a:t>
            </a:r>
            <a:endParaRPr b="0" lang="tr-TR" sz="1800" spc="-1" strike="noStrike">
              <a:solidFill>
                <a:srgbClr val="000000"/>
              </a:solidFill>
              <a:latin typeface="Arial"/>
            </a:endParaRPr>
          </a:p>
          <a:p>
            <a:pPr marL="216000" indent="-324000">
              <a:lnSpc>
                <a:spcPct val="100000"/>
              </a:lnSpc>
              <a:buClr>
                <a:srgbClr val="000000"/>
              </a:buClr>
              <a:buFont typeface="Wingdings" charset="2"/>
              <a:buChar char=""/>
            </a:pPr>
            <a:r>
              <a:rPr b="0" lang="tr-TR" sz="1800" spc="-1" strike="noStrike">
                <a:solidFill>
                  <a:srgbClr val="000000"/>
                </a:solidFill>
                <a:latin typeface="Arial"/>
                <a:ea typeface="DejaVu Sans"/>
              </a:rPr>
              <a:t>Uç düğüm pozisyonundaki verinin iç-düğüme işaret edebilmesidir.</a:t>
            </a:r>
            <a:endParaRPr b="0" lang="tr-TR" sz="1800" spc="-1" strike="noStrike">
              <a:solidFill>
                <a:srgbClr val="000000"/>
              </a:solidFill>
              <a:latin typeface="Arial"/>
            </a:endParaRPr>
          </a:p>
          <a:p>
            <a:pPr marL="216000" indent="-324000">
              <a:lnSpc>
                <a:spcPct val="100000"/>
              </a:lnSpc>
              <a:buClr>
                <a:srgbClr val="000000"/>
              </a:buClr>
              <a:buFont typeface="Wingdings" charset="2"/>
              <a:buChar char=""/>
            </a:pPr>
            <a:r>
              <a:rPr b="0" lang="tr-TR" sz="1800" spc="-1" strike="noStrike">
                <a:solidFill>
                  <a:srgbClr val="000000"/>
                </a:solidFill>
                <a:latin typeface="Arial"/>
                <a:ea typeface="DejaVu Sans"/>
              </a:rPr>
              <a:t>Bu sayede ağ modelinde bire-çok ilişkiler yanında, çoka-çok ilişkiler de </a:t>
            </a:r>
            <a:endParaRPr b="0" lang="tr-TR" sz="1800" spc="-1" strike="noStrike">
              <a:solidFill>
                <a:srgbClr val="000000"/>
              </a:solidFill>
              <a:latin typeface="Arial"/>
            </a:endParaRPr>
          </a:p>
          <a:p>
            <a:pPr marL="216000" indent="-324000">
              <a:lnSpc>
                <a:spcPct val="100000"/>
              </a:lnSpc>
              <a:buClr>
                <a:srgbClr val="000000"/>
              </a:buClr>
              <a:buFont typeface="Wingdings" charset="2"/>
              <a:buChar char=""/>
            </a:pPr>
            <a:r>
              <a:rPr b="0" lang="tr-TR" sz="1800" spc="-1" strike="noStrike">
                <a:solidFill>
                  <a:srgbClr val="000000"/>
                </a:solidFill>
                <a:latin typeface="Arial"/>
                <a:ea typeface="DejaVu Sans"/>
              </a:rPr>
              <a:t>modellenir. Bu veri tekrarını azaltır.</a:t>
            </a:r>
            <a:endParaRPr b="0" lang="tr-TR" sz="1800" spc="-1" strike="noStrike">
              <a:solidFill>
                <a:srgbClr val="000000"/>
              </a:solidFill>
              <a:latin typeface="Arial"/>
            </a:endParaRPr>
          </a:p>
        </p:txBody>
      </p:sp>
      <p:pic>
        <p:nvPicPr>
          <p:cNvPr id="157" name="" descr=""/>
          <p:cNvPicPr/>
          <p:nvPr/>
        </p:nvPicPr>
        <p:blipFill>
          <a:blip r:embed="rId1"/>
          <a:stretch/>
        </p:blipFill>
        <p:spPr>
          <a:xfrm>
            <a:off x="1725480" y="2700000"/>
            <a:ext cx="6733080" cy="2236680"/>
          </a:xfrm>
          <a:prstGeom prst="rect">
            <a:avLst/>
          </a:prstGeom>
          <a:ln w="0">
            <a:noFill/>
          </a:ln>
        </p:spPr>
      </p:pic>
      <p:sp>
        <p:nvSpPr>
          <p:cNvPr id="2" name="PlaceHolder 1"/>
          <p:cNvSpPr>
            <a:spLocks noGrp="1"/>
          </p:cNvSpPr>
          <p:nvPr>
            <p:ph type="sldNum" idx="8"/>
          </p:nvPr>
        </p:nvSpPr>
        <p:spPr/>
        <p:txBody>
          <a:bodyPr/>
          <a:p>
            <a:fld id="{265D3F4D-0D46-4A3A-A293-054F20C300E9}"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251</TotalTime>
  <Application>LibreOffice/7.4.3.2$Windows_X86_64 LibreOffice_project/1048a8393ae2eeec98dff31b5c133c5f1d08b890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2024-03-19T00:33:41Z</dcterms:created>
  <dc:creator/>
  <dc:description/>
  <dc:language>tr-TR</dc:language>
  <cp:lastModifiedBy/>
  <dcterms:modified xsi:type="dcterms:W3CDTF">2024-03-19T11:44:47Z</dcterms:modified>
  <cp:revision>7</cp:revision>
  <dc:subject/>
  <dc:title>Focus</dc:title>
</cp:coreProperties>
</file>

<file path=docProps/custom.xml><?xml version="1.0" encoding="utf-8"?>
<Properties xmlns="http://schemas.openxmlformats.org/officeDocument/2006/custom-properties" xmlns:vt="http://schemas.openxmlformats.org/officeDocument/2006/docPropsVTypes"/>
</file>