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303" r:id="rId2"/>
    <p:sldId id="259" r:id="rId3"/>
    <p:sldId id="269" r:id="rId4"/>
    <p:sldId id="266" r:id="rId5"/>
    <p:sldId id="312" r:id="rId6"/>
    <p:sldId id="313" r:id="rId7"/>
    <p:sldId id="314" r:id="rId8"/>
    <p:sldId id="311" r:id="rId9"/>
    <p:sldId id="316" r:id="rId10"/>
    <p:sldId id="270" r:id="rId11"/>
    <p:sldId id="273" r:id="rId12"/>
    <p:sldId id="315" r:id="rId13"/>
    <p:sldId id="319" r:id="rId14"/>
    <p:sldId id="263" r:id="rId15"/>
    <p:sldId id="275" r:id="rId16"/>
    <p:sldId id="320" r:id="rId17"/>
    <p:sldId id="308" r:id="rId18"/>
  </p:sldIdLst>
  <p:sldSz cx="9144000" cy="5143500" type="screen16x9"/>
  <p:notesSz cx="6858000" cy="9144000"/>
  <p:embeddedFontLst>
    <p:embeddedFont>
      <p:font typeface="Rubik SemiBold" panose="020B0604020202020204" charset="-79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Roboto Condensed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A3AA77-9025-47AC-8542-C8E41C36D5CB}">
  <a:tblStyle styleId="{21A3AA77-9025-47AC-8542-C8E41C36D5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11" autoAdjust="0"/>
    <p:restoredTop sz="78747" autoAdjust="0"/>
  </p:normalViewPr>
  <p:slideViewPr>
    <p:cSldViewPr>
      <p:cViewPr varScale="1">
        <p:scale>
          <a:sx n="91" d="100"/>
          <a:sy n="91" d="100"/>
        </p:scale>
        <p:origin x="686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Feuille_de_calcul_Microsoft_Excel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Feuille_de_calcul_Microsoft_Excel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Feuille_de_calcul_Microsoft_Excel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Prix</a:t>
            </a:r>
            <a:r>
              <a:rPr lang="en-US" sz="1800" b="1" baseline="0"/>
              <a:t> </a:t>
            </a:r>
            <a:endParaRPr lang="en-US" sz="1800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90-483B-AA23-B353F85559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90-483B-AA23-B353F855595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090-483B-AA23-B353F855595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090-483B-AA23-B353F855595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090-483B-AA23-B353F8555951}"/>
              </c:ext>
            </c:extLst>
          </c:dPt>
          <c:cat>
            <c:strRef>
              <c:f>Feuil1!$A$2:$A$6</c:f>
              <c:strCache>
                <c:ptCount val="5"/>
                <c:pt idx="0">
                  <c:v>Abordable</c:v>
                </c:pt>
                <c:pt idx="1">
                  <c:v>Assez abordable </c:v>
                </c:pt>
                <c:pt idx="2">
                  <c:v>Normal </c:v>
                </c:pt>
                <c:pt idx="3">
                  <c:v>Assez cher </c:v>
                </c:pt>
                <c:pt idx="4">
                  <c:v>Cher </c:v>
                </c:pt>
              </c:strCache>
            </c:strRef>
          </c:cat>
          <c:val>
            <c:numRef>
              <c:f>Feuil1!$B$2:$B$6</c:f>
              <c:numCache>
                <c:formatCode>0%</c:formatCode>
                <c:ptCount val="5"/>
                <c:pt idx="0">
                  <c:v>3.0000000000000002E-2</c:v>
                </c:pt>
                <c:pt idx="1">
                  <c:v>2.0000000000000011E-2</c:v>
                </c:pt>
                <c:pt idx="2">
                  <c:v>0.26</c:v>
                </c:pt>
                <c:pt idx="3">
                  <c:v>0.32000000000000017</c:v>
                </c:pt>
                <c:pt idx="4">
                  <c:v>0.38000000000000017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090-483B-AA23-B353F8555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b="1"/>
              <a:t>Rapidité</a:t>
            </a:r>
            <a:r>
              <a:rPr lang="fr-FR" sz="1800" b="1" baseline="0"/>
              <a:t> de service </a:t>
            </a:r>
            <a:endParaRPr lang="fr-FR" sz="1800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7B7-4A15-B41E-805FD8C80DB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7B7-4A15-B41E-805FD8C80DB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7B7-4A15-B41E-805FD8C80D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7B7-4A15-B41E-805FD8C80DB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7B7-4A15-B41E-805FD8C80DB4}"/>
              </c:ext>
            </c:extLst>
          </c:dPt>
          <c:cat>
            <c:strRef>
              <c:f>Feuil1!$A$2:$A$6</c:f>
              <c:strCache>
                <c:ptCount val="5"/>
                <c:pt idx="0">
                  <c:v>Rapide</c:v>
                </c:pt>
                <c:pt idx="1">
                  <c:v>Assez rapide</c:v>
                </c:pt>
                <c:pt idx="2">
                  <c:v>Normal </c:v>
                </c:pt>
                <c:pt idx="3">
                  <c:v>Assez lent </c:v>
                </c:pt>
                <c:pt idx="4">
                  <c:v>Lent </c:v>
                </c:pt>
              </c:strCache>
            </c:strRef>
          </c:cat>
          <c:val>
            <c:numRef>
              <c:f>Feuil1!$B$2:$B$6</c:f>
              <c:numCache>
                <c:formatCode>0%</c:formatCode>
                <c:ptCount val="5"/>
                <c:pt idx="0">
                  <c:v>0.36000000000000015</c:v>
                </c:pt>
                <c:pt idx="1">
                  <c:v>0.27</c:v>
                </c:pt>
                <c:pt idx="2">
                  <c:v>0.2</c:v>
                </c:pt>
                <c:pt idx="3">
                  <c:v>8.0000000000000043E-2</c:v>
                </c:pt>
                <c:pt idx="4">
                  <c:v>9.0000000000000024E-2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7B7-4A15-B41E-805FD8C80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016926414361955"/>
          <c:y val="0.70749667663385751"/>
          <c:w val="0.82368532759081203"/>
          <c:h val="0.265916394226240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b="1"/>
              <a:t>Accueil</a:t>
            </a:r>
            <a:r>
              <a:rPr lang="fr-FR" sz="1800" b="1" baseline="0"/>
              <a:t> du personnel </a:t>
            </a:r>
            <a:endParaRPr lang="fr-FR" sz="1800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01-4ADE-942F-3DB6445C8E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01-4ADE-942F-3DB6445C8E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01-4ADE-942F-3DB6445C8E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01-4ADE-942F-3DB6445C8E2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D01-4ADE-942F-3DB6445C8E25}"/>
              </c:ext>
            </c:extLst>
          </c:dPt>
          <c:cat>
            <c:strRef>
              <c:f>Feuil1!$A$2:$A$6</c:f>
              <c:strCache>
                <c:ptCount val="5"/>
                <c:pt idx="0">
                  <c:v>Accueillant </c:v>
                </c:pt>
                <c:pt idx="1">
                  <c:v>Assez accueillant </c:v>
                </c:pt>
                <c:pt idx="2">
                  <c:v>Normal</c:v>
                </c:pt>
                <c:pt idx="3">
                  <c:v>Pas trop accueillant </c:v>
                </c:pt>
                <c:pt idx="4">
                  <c:v>Pas du tout accueillant </c:v>
                </c:pt>
              </c:strCache>
            </c:strRef>
          </c:cat>
          <c:val>
            <c:numRef>
              <c:f>Feuil1!$B$2:$B$6</c:f>
              <c:numCache>
                <c:formatCode>0%</c:formatCode>
                <c:ptCount val="5"/>
                <c:pt idx="0">
                  <c:v>0.70000000000000029</c:v>
                </c:pt>
                <c:pt idx="1">
                  <c:v>0.13</c:v>
                </c:pt>
                <c:pt idx="2">
                  <c:v>0.14000000000000001</c:v>
                </c:pt>
                <c:pt idx="3">
                  <c:v>2.0000000000000011E-2</c:v>
                </c:pt>
                <c:pt idx="4">
                  <c:v>1.0000000000000005E-2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D01-4ADE-942F-3DB6445C8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809299-5E5D-49A0-AFA0-22C7F95CA82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1AEEA2A6-2C09-43D1-8D85-7861CE22340B}">
      <dgm:prSet phldrT="[Texte]" custT="1"/>
      <dgm:spPr>
        <a:xfrm>
          <a:off x="2066923" y="783728"/>
          <a:ext cx="1352552" cy="448870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gm:spPr>
      <dgm:t>
        <a:bodyPr/>
        <a:lstStyle/>
        <a:p>
          <a:r>
            <a:rPr lang="fr-FR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Roboto Condensed" charset="0"/>
              <a:ea typeface="Roboto Condensed" charset="0"/>
              <a:cs typeface="Times New Roman" panose="02020603050405020304" pitchFamily="18" charset="0"/>
            </a:rPr>
            <a:t>Gérant</a:t>
          </a:r>
        </a:p>
      </dgm:t>
    </dgm:pt>
    <dgm:pt modelId="{C32BB657-E76F-4D9E-B643-30891114144A}" type="parTrans" cxnId="{FE193B03-7D9A-4025-B6E3-60CBE7342B2D}">
      <dgm:prSet/>
      <dgm:spPr/>
      <dgm:t>
        <a:bodyPr/>
        <a:lstStyle/>
        <a:p>
          <a:endParaRPr lang="fr-FR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152E01-B1B2-4A43-B130-EF4169EF316B}" type="sibTrans" cxnId="{FE193B03-7D9A-4025-B6E3-60CBE7342B2D}">
      <dgm:prSet/>
      <dgm:spPr/>
      <dgm:t>
        <a:bodyPr/>
        <a:lstStyle/>
        <a:p>
          <a:endParaRPr lang="fr-FR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63844C-AE92-41E1-AC42-C7A834910013}">
      <dgm:prSet phldrT="[Texte]" custT="1"/>
      <dgm:spPr>
        <a:xfrm>
          <a:off x="368" y="1569437"/>
          <a:ext cx="1603995" cy="494808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gm:spPr>
      <dgm:t>
        <a:bodyPr/>
        <a:lstStyle/>
        <a:p>
          <a:r>
            <a:rPr lang="fr-FR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Roboto Condensed" charset="0"/>
              <a:ea typeface="Roboto Condensed" charset="0"/>
              <a:cs typeface="Times New Roman" panose="02020603050405020304" pitchFamily="18" charset="0"/>
            </a:rPr>
            <a:t>Cuisinier</a:t>
          </a:r>
          <a:endParaRPr lang="fr-FR" sz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Roboto Condensed" charset="0"/>
            <a:ea typeface="Roboto Condensed" charset="0"/>
            <a:cs typeface="Times New Roman" panose="02020603050405020304" pitchFamily="18" charset="0"/>
          </a:endParaRPr>
        </a:p>
      </dgm:t>
    </dgm:pt>
    <dgm:pt modelId="{EBB552FE-D282-4E81-B5FC-6778932FA1B2}" type="parTrans" cxnId="{8B548A3C-758B-41C7-A0E5-2019EA3685BC}">
      <dgm:prSet/>
      <dgm:spPr>
        <a:xfrm>
          <a:off x="802365" y="1232598"/>
          <a:ext cx="1940834" cy="336838"/>
        </a:xfr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gm:spPr>
      <dgm:t>
        <a:bodyPr/>
        <a:lstStyle/>
        <a:p>
          <a:endParaRPr lang="fr-FR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D86F5C-70FD-4F92-934B-E52123DCB80A}" type="sibTrans" cxnId="{8B548A3C-758B-41C7-A0E5-2019EA3685BC}">
      <dgm:prSet/>
      <dgm:spPr/>
      <dgm:t>
        <a:bodyPr/>
        <a:lstStyle/>
        <a:p>
          <a:endParaRPr lang="fr-FR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29B102-431A-4F22-8C80-F1F1A90BCC93}">
      <dgm:prSet phldrT="[Texte]" custT="1"/>
      <dgm:spPr>
        <a:xfrm>
          <a:off x="1941202" y="1569437"/>
          <a:ext cx="1603995" cy="456705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gm:spPr>
      <dgm:t>
        <a:bodyPr/>
        <a:lstStyle/>
        <a:p>
          <a:r>
            <a:rPr lang="fr-FR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Roboto Condensed" charset="0"/>
              <a:ea typeface="Roboto Condensed" charset="0"/>
              <a:cs typeface="Times New Roman" panose="02020603050405020304" pitchFamily="18" charset="0"/>
            </a:rPr>
            <a:t>Aide cuisinier</a:t>
          </a:r>
        </a:p>
      </dgm:t>
    </dgm:pt>
    <dgm:pt modelId="{CC21079C-362A-409C-A162-22C8146E67F9}" type="parTrans" cxnId="{FC0CB269-B7C8-4BB9-A6E5-CF5BD1083787}">
      <dgm:prSet/>
      <dgm:spPr>
        <a:xfrm>
          <a:off x="2697479" y="1232598"/>
          <a:ext cx="91440" cy="336838"/>
        </a:xfr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fr-FR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137763-9EF0-4B77-9EDD-D7F09A20CF3F}" type="sibTrans" cxnId="{FC0CB269-B7C8-4BB9-A6E5-CF5BD1083787}">
      <dgm:prSet/>
      <dgm:spPr/>
      <dgm:t>
        <a:bodyPr/>
        <a:lstStyle/>
        <a:p>
          <a:endParaRPr lang="fr-FR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BEDA59-807E-408A-A3C4-356D8D230189}">
      <dgm:prSet phldrT="[Texte]" custT="1"/>
      <dgm:spPr>
        <a:xfrm>
          <a:off x="3882036" y="1569437"/>
          <a:ext cx="1603995" cy="475760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gm:spPr>
      <dgm:t>
        <a:bodyPr/>
        <a:lstStyle/>
        <a:p>
          <a:r>
            <a:rPr lang="fr-FR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Roboto Condensed" charset="0"/>
              <a:ea typeface="Roboto Condensed" charset="0"/>
              <a:cs typeface="Times New Roman" panose="02020603050405020304" pitchFamily="18" charset="0"/>
            </a:rPr>
            <a:t>Serveurs</a:t>
          </a:r>
          <a:endParaRPr lang="fr-FR" sz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Roboto Condensed" charset="0"/>
            <a:ea typeface="Roboto Condensed" charset="0"/>
            <a:cs typeface="Times New Roman" panose="02020603050405020304" pitchFamily="18" charset="0"/>
          </a:endParaRPr>
        </a:p>
      </dgm:t>
    </dgm:pt>
    <dgm:pt modelId="{0C189621-364E-4D66-B702-6F8AECD80EBC}" type="parTrans" cxnId="{D24D0835-4EF3-44F2-A26A-5C8475539A6B}">
      <dgm:prSet/>
      <dgm:spPr>
        <a:xfrm>
          <a:off x="2743200" y="1232598"/>
          <a:ext cx="1940834" cy="336838"/>
        </a:xfr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gm:spPr>
      <dgm:t>
        <a:bodyPr/>
        <a:lstStyle/>
        <a:p>
          <a:endParaRPr lang="fr-FR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CA9861-F765-4AF1-95D4-576BE5D705DB}" type="sibTrans" cxnId="{D24D0835-4EF3-44F2-A26A-5C8475539A6B}">
      <dgm:prSet/>
      <dgm:spPr/>
      <dgm:t>
        <a:bodyPr/>
        <a:lstStyle/>
        <a:p>
          <a:endParaRPr lang="fr-FR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6C88B7-D623-4D1C-B8A3-80B1D247FEAE}" type="pres">
      <dgm:prSet presAssocID="{8D809299-5E5D-49A0-AFA0-22C7F95CA8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15D7D812-114B-4BC0-8312-9A5E45B9EFD9}" type="pres">
      <dgm:prSet presAssocID="{1AEEA2A6-2C09-43D1-8D85-7861CE22340B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C5F5F3C-F654-466D-8B37-3B0E330D8F1F}" type="pres">
      <dgm:prSet presAssocID="{1AEEA2A6-2C09-43D1-8D85-7861CE22340B}" presName="rootComposite1" presStyleCnt="0"/>
      <dgm:spPr/>
      <dgm:t>
        <a:bodyPr/>
        <a:lstStyle/>
        <a:p>
          <a:endParaRPr lang="fr-FR"/>
        </a:p>
      </dgm:t>
    </dgm:pt>
    <dgm:pt modelId="{EB26B5C4-22BA-4EB1-BB4B-E6092C3AEE6A}" type="pres">
      <dgm:prSet presAssocID="{1AEEA2A6-2C09-43D1-8D85-7861CE22340B}" presName="rootText1" presStyleLbl="node0" presStyleIdx="0" presStyleCnt="1" custScaleX="84324" custScaleY="55969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8136982B-1DAB-4B0F-8879-22A495C9C0B4}" type="pres">
      <dgm:prSet presAssocID="{1AEEA2A6-2C09-43D1-8D85-7861CE22340B}" presName="rootConnector1" presStyleLbl="node1" presStyleIdx="0" presStyleCnt="0"/>
      <dgm:spPr/>
      <dgm:t>
        <a:bodyPr/>
        <a:lstStyle/>
        <a:p>
          <a:endParaRPr lang="fr-FR"/>
        </a:p>
      </dgm:t>
    </dgm:pt>
    <dgm:pt modelId="{E60C9F19-33CB-4A26-89EE-2F77EEF2BBE4}" type="pres">
      <dgm:prSet presAssocID="{1AEEA2A6-2C09-43D1-8D85-7861CE22340B}" presName="hierChild2" presStyleCnt="0"/>
      <dgm:spPr/>
      <dgm:t>
        <a:bodyPr/>
        <a:lstStyle/>
        <a:p>
          <a:endParaRPr lang="fr-FR"/>
        </a:p>
      </dgm:t>
    </dgm:pt>
    <dgm:pt modelId="{B37B830E-9EF7-4F2B-A404-ADABAC6AFD47}" type="pres">
      <dgm:prSet presAssocID="{EBB552FE-D282-4E81-B5FC-6778932FA1B2}" presName="Name37" presStyleLbl="parChTrans1D2" presStyleIdx="0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1940834" y="0"/>
              </a:moveTo>
              <a:lnTo>
                <a:pt x="1940834" y="168419"/>
              </a:lnTo>
              <a:lnTo>
                <a:pt x="0" y="168419"/>
              </a:lnTo>
              <a:lnTo>
                <a:pt x="0" y="336838"/>
              </a:lnTo>
            </a:path>
          </a:pathLst>
        </a:custGeom>
      </dgm:spPr>
      <dgm:t>
        <a:bodyPr/>
        <a:lstStyle/>
        <a:p>
          <a:endParaRPr lang="fr-FR"/>
        </a:p>
      </dgm:t>
    </dgm:pt>
    <dgm:pt modelId="{9B8C30F9-71F1-4C76-901B-206BE231BF27}" type="pres">
      <dgm:prSet presAssocID="{0F63844C-AE92-41E1-AC42-C7A834910013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DF8CDFFC-48C3-45B3-A186-A92611CF4D16}" type="pres">
      <dgm:prSet presAssocID="{0F63844C-AE92-41E1-AC42-C7A834910013}" presName="rootComposite" presStyleCnt="0"/>
      <dgm:spPr/>
      <dgm:t>
        <a:bodyPr/>
        <a:lstStyle/>
        <a:p>
          <a:endParaRPr lang="fr-FR"/>
        </a:p>
      </dgm:t>
    </dgm:pt>
    <dgm:pt modelId="{4CE0F8C8-E1DB-49F3-8CE1-47CD7766944F}" type="pres">
      <dgm:prSet presAssocID="{0F63844C-AE92-41E1-AC42-C7A834910013}" presName="rootText" presStyleLbl="node2" presStyleIdx="0" presStyleCnt="3" custScaleY="61697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F5E8C006-B699-43AF-834F-2F8C15A5249E}" type="pres">
      <dgm:prSet presAssocID="{0F63844C-AE92-41E1-AC42-C7A834910013}" presName="rootConnector" presStyleLbl="node2" presStyleIdx="0" presStyleCnt="3"/>
      <dgm:spPr/>
      <dgm:t>
        <a:bodyPr/>
        <a:lstStyle/>
        <a:p>
          <a:endParaRPr lang="fr-FR"/>
        </a:p>
      </dgm:t>
    </dgm:pt>
    <dgm:pt modelId="{AFB0F75B-7C4E-47D8-B230-CF24CF08D31F}" type="pres">
      <dgm:prSet presAssocID="{0F63844C-AE92-41E1-AC42-C7A834910013}" presName="hierChild4" presStyleCnt="0"/>
      <dgm:spPr/>
      <dgm:t>
        <a:bodyPr/>
        <a:lstStyle/>
        <a:p>
          <a:endParaRPr lang="fr-FR"/>
        </a:p>
      </dgm:t>
    </dgm:pt>
    <dgm:pt modelId="{12131E95-1FB5-455A-85E8-BDD6644040A1}" type="pres">
      <dgm:prSet presAssocID="{0F63844C-AE92-41E1-AC42-C7A834910013}" presName="hierChild5" presStyleCnt="0"/>
      <dgm:spPr/>
      <dgm:t>
        <a:bodyPr/>
        <a:lstStyle/>
        <a:p>
          <a:endParaRPr lang="fr-FR"/>
        </a:p>
      </dgm:t>
    </dgm:pt>
    <dgm:pt modelId="{B9F5BF71-3540-4756-8987-0126BC1B2BB1}" type="pres">
      <dgm:prSet presAssocID="{CC21079C-362A-409C-A162-22C8146E67F9}" presName="Name37" presStyleLbl="parChTrans1D2" presStyleIdx="1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838"/>
              </a:lnTo>
            </a:path>
          </a:pathLst>
        </a:custGeom>
      </dgm:spPr>
      <dgm:t>
        <a:bodyPr/>
        <a:lstStyle/>
        <a:p>
          <a:endParaRPr lang="fr-FR"/>
        </a:p>
      </dgm:t>
    </dgm:pt>
    <dgm:pt modelId="{F739BC95-4C2C-4ACE-9BDB-002C40524763}" type="pres">
      <dgm:prSet presAssocID="{5D29B102-431A-4F22-8C80-F1F1A90BCC93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2F0629B6-D181-457C-BC56-6D8D17D9567C}" type="pres">
      <dgm:prSet presAssocID="{5D29B102-431A-4F22-8C80-F1F1A90BCC93}" presName="rootComposite" presStyleCnt="0"/>
      <dgm:spPr/>
      <dgm:t>
        <a:bodyPr/>
        <a:lstStyle/>
        <a:p>
          <a:endParaRPr lang="fr-FR"/>
        </a:p>
      </dgm:t>
    </dgm:pt>
    <dgm:pt modelId="{A9BE684C-8B6D-4E42-9C0E-C7E7A8174526}" type="pres">
      <dgm:prSet presAssocID="{5D29B102-431A-4F22-8C80-F1F1A90BCC93}" presName="rootText" presStyleLbl="node2" presStyleIdx="1" presStyleCnt="3" custScaleY="56946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701655CF-C196-49CE-A3C3-23911F0D8BCD}" type="pres">
      <dgm:prSet presAssocID="{5D29B102-431A-4F22-8C80-F1F1A90BCC93}" presName="rootConnector" presStyleLbl="node2" presStyleIdx="1" presStyleCnt="3"/>
      <dgm:spPr/>
      <dgm:t>
        <a:bodyPr/>
        <a:lstStyle/>
        <a:p>
          <a:endParaRPr lang="fr-FR"/>
        </a:p>
      </dgm:t>
    </dgm:pt>
    <dgm:pt modelId="{CA9C877B-8D2E-4BB2-A4BD-648D8AC7E09D}" type="pres">
      <dgm:prSet presAssocID="{5D29B102-431A-4F22-8C80-F1F1A90BCC93}" presName="hierChild4" presStyleCnt="0"/>
      <dgm:spPr/>
      <dgm:t>
        <a:bodyPr/>
        <a:lstStyle/>
        <a:p>
          <a:endParaRPr lang="fr-FR"/>
        </a:p>
      </dgm:t>
    </dgm:pt>
    <dgm:pt modelId="{14211AF9-BFF9-4183-BAB1-162F1DFD54B2}" type="pres">
      <dgm:prSet presAssocID="{5D29B102-431A-4F22-8C80-F1F1A90BCC93}" presName="hierChild5" presStyleCnt="0"/>
      <dgm:spPr/>
      <dgm:t>
        <a:bodyPr/>
        <a:lstStyle/>
        <a:p>
          <a:endParaRPr lang="fr-FR"/>
        </a:p>
      </dgm:t>
    </dgm:pt>
    <dgm:pt modelId="{FA9CFF61-06D5-42EE-A569-0F8C5A08CB6A}" type="pres">
      <dgm:prSet presAssocID="{0C189621-364E-4D66-B702-6F8AECD80EBC}" presName="Name37" presStyleLbl="parChTrans1D2" presStyleIdx="2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19"/>
              </a:lnTo>
              <a:lnTo>
                <a:pt x="1940834" y="168419"/>
              </a:lnTo>
              <a:lnTo>
                <a:pt x="1940834" y="336838"/>
              </a:lnTo>
            </a:path>
          </a:pathLst>
        </a:custGeom>
      </dgm:spPr>
      <dgm:t>
        <a:bodyPr/>
        <a:lstStyle/>
        <a:p>
          <a:endParaRPr lang="fr-FR"/>
        </a:p>
      </dgm:t>
    </dgm:pt>
    <dgm:pt modelId="{50997E87-A07C-46D3-97B9-EC5030EC1A8B}" type="pres">
      <dgm:prSet presAssocID="{BDBEDA59-807E-408A-A3C4-356D8D230189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A8F4245C-C320-427F-8B14-AAA5AF635E6E}" type="pres">
      <dgm:prSet presAssocID="{BDBEDA59-807E-408A-A3C4-356D8D230189}" presName="rootComposite" presStyleCnt="0"/>
      <dgm:spPr/>
      <dgm:t>
        <a:bodyPr/>
        <a:lstStyle/>
        <a:p>
          <a:endParaRPr lang="fr-FR"/>
        </a:p>
      </dgm:t>
    </dgm:pt>
    <dgm:pt modelId="{AFDEB34A-73E1-4286-93FA-723C322CC2D3}" type="pres">
      <dgm:prSet presAssocID="{BDBEDA59-807E-408A-A3C4-356D8D230189}" presName="rootText" presStyleLbl="node2" presStyleIdx="2" presStyleCnt="3" custScaleY="5932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6B3EE353-AF28-4954-872C-4602BE32132C}" type="pres">
      <dgm:prSet presAssocID="{BDBEDA59-807E-408A-A3C4-356D8D230189}" presName="rootConnector" presStyleLbl="node2" presStyleIdx="2" presStyleCnt="3"/>
      <dgm:spPr/>
      <dgm:t>
        <a:bodyPr/>
        <a:lstStyle/>
        <a:p>
          <a:endParaRPr lang="fr-FR"/>
        </a:p>
      </dgm:t>
    </dgm:pt>
    <dgm:pt modelId="{3FFD381A-6B67-4B2A-8C3E-38C47BD65F24}" type="pres">
      <dgm:prSet presAssocID="{BDBEDA59-807E-408A-A3C4-356D8D230189}" presName="hierChild4" presStyleCnt="0"/>
      <dgm:spPr/>
      <dgm:t>
        <a:bodyPr/>
        <a:lstStyle/>
        <a:p>
          <a:endParaRPr lang="fr-FR"/>
        </a:p>
      </dgm:t>
    </dgm:pt>
    <dgm:pt modelId="{E19FD112-11C3-46CA-A8F8-DDD2739471E7}" type="pres">
      <dgm:prSet presAssocID="{BDBEDA59-807E-408A-A3C4-356D8D230189}" presName="hierChild5" presStyleCnt="0"/>
      <dgm:spPr/>
      <dgm:t>
        <a:bodyPr/>
        <a:lstStyle/>
        <a:p>
          <a:endParaRPr lang="fr-FR"/>
        </a:p>
      </dgm:t>
    </dgm:pt>
    <dgm:pt modelId="{EBCB1423-F997-4E05-80A7-1190DF1BA228}" type="pres">
      <dgm:prSet presAssocID="{1AEEA2A6-2C09-43D1-8D85-7861CE22340B}" presName="hierChild3" presStyleCnt="0"/>
      <dgm:spPr/>
      <dgm:t>
        <a:bodyPr/>
        <a:lstStyle/>
        <a:p>
          <a:endParaRPr lang="fr-FR"/>
        </a:p>
      </dgm:t>
    </dgm:pt>
  </dgm:ptLst>
  <dgm:cxnLst>
    <dgm:cxn modelId="{4C840D6B-7F7C-4BCB-9E87-D2E3A942A128}" type="presOf" srcId="{CC21079C-362A-409C-A162-22C8146E67F9}" destId="{B9F5BF71-3540-4756-8987-0126BC1B2BB1}" srcOrd="0" destOrd="0" presId="urn:microsoft.com/office/officeart/2005/8/layout/orgChart1"/>
    <dgm:cxn modelId="{7027637D-BCCC-4B46-BF10-ECA81A3F65D7}" type="presOf" srcId="{1AEEA2A6-2C09-43D1-8D85-7861CE22340B}" destId="{8136982B-1DAB-4B0F-8879-22A495C9C0B4}" srcOrd="1" destOrd="0" presId="urn:microsoft.com/office/officeart/2005/8/layout/orgChart1"/>
    <dgm:cxn modelId="{B24EE64D-CD8B-4F90-A39D-5EC0D59E1E68}" type="presOf" srcId="{0F63844C-AE92-41E1-AC42-C7A834910013}" destId="{F5E8C006-B699-43AF-834F-2F8C15A5249E}" srcOrd="1" destOrd="0" presId="urn:microsoft.com/office/officeart/2005/8/layout/orgChart1"/>
    <dgm:cxn modelId="{0CAF4694-5012-4C76-AB60-6B48FA88589C}" type="presOf" srcId="{0F63844C-AE92-41E1-AC42-C7A834910013}" destId="{4CE0F8C8-E1DB-49F3-8CE1-47CD7766944F}" srcOrd="0" destOrd="0" presId="urn:microsoft.com/office/officeart/2005/8/layout/orgChart1"/>
    <dgm:cxn modelId="{1E54815B-F219-427E-8383-E28E7FEF523F}" type="presOf" srcId="{BDBEDA59-807E-408A-A3C4-356D8D230189}" destId="{AFDEB34A-73E1-4286-93FA-723C322CC2D3}" srcOrd="0" destOrd="0" presId="urn:microsoft.com/office/officeart/2005/8/layout/orgChart1"/>
    <dgm:cxn modelId="{6BF60444-085D-418E-AF34-EAD06859F00F}" type="presOf" srcId="{BDBEDA59-807E-408A-A3C4-356D8D230189}" destId="{6B3EE353-AF28-4954-872C-4602BE32132C}" srcOrd="1" destOrd="0" presId="urn:microsoft.com/office/officeart/2005/8/layout/orgChart1"/>
    <dgm:cxn modelId="{FC0CB269-B7C8-4BB9-A6E5-CF5BD1083787}" srcId="{1AEEA2A6-2C09-43D1-8D85-7861CE22340B}" destId="{5D29B102-431A-4F22-8C80-F1F1A90BCC93}" srcOrd="1" destOrd="0" parTransId="{CC21079C-362A-409C-A162-22C8146E67F9}" sibTransId="{94137763-9EF0-4B77-9EDD-D7F09A20CF3F}"/>
    <dgm:cxn modelId="{FE193B03-7D9A-4025-B6E3-60CBE7342B2D}" srcId="{8D809299-5E5D-49A0-AFA0-22C7F95CA827}" destId="{1AEEA2A6-2C09-43D1-8D85-7861CE22340B}" srcOrd="0" destOrd="0" parTransId="{C32BB657-E76F-4D9E-B643-30891114144A}" sibTransId="{48152E01-B1B2-4A43-B130-EF4169EF316B}"/>
    <dgm:cxn modelId="{3BCF7E2E-B500-423A-8A9B-160DD342D47A}" type="presOf" srcId="{1AEEA2A6-2C09-43D1-8D85-7861CE22340B}" destId="{EB26B5C4-22BA-4EB1-BB4B-E6092C3AEE6A}" srcOrd="0" destOrd="0" presId="urn:microsoft.com/office/officeart/2005/8/layout/orgChart1"/>
    <dgm:cxn modelId="{81FE9B07-8B85-4950-89D0-2D9290D39C35}" type="presOf" srcId="{EBB552FE-D282-4E81-B5FC-6778932FA1B2}" destId="{B37B830E-9EF7-4F2B-A404-ADABAC6AFD47}" srcOrd="0" destOrd="0" presId="urn:microsoft.com/office/officeart/2005/8/layout/orgChart1"/>
    <dgm:cxn modelId="{65521651-0085-489E-9736-C8522DB3FBEC}" type="presOf" srcId="{8D809299-5E5D-49A0-AFA0-22C7F95CA827}" destId="{B26C88B7-D623-4D1C-B8A3-80B1D247FEAE}" srcOrd="0" destOrd="0" presId="urn:microsoft.com/office/officeart/2005/8/layout/orgChart1"/>
    <dgm:cxn modelId="{DEC2FDA1-2F8F-4043-9C19-49ACAA5A12E4}" type="presOf" srcId="{5D29B102-431A-4F22-8C80-F1F1A90BCC93}" destId="{A9BE684C-8B6D-4E42-9C0E-C7E7A8174526}" srcOrd="0" destOrd="0" presId="urn:microsoft.com/office/officeart/2005/8/layout/orgChart1"/>
    <dgm:cxn modelId="{2C4EDAA8-AA5B-447C-B593-CAC99C203AC2}" type="presOf" srcId="{0C189621-364E-4D66-B702-6F8AECD80EBC}" destId="{FA9CFF61-06D5-42EE-A569-0F8C5A08CB6A}" srcOrd="0" destOrd="0" presId="urn:microsoft.com/office/officeart/2005/8/layout/orgChart1"/>
    <dgm:cxn modelId="{8B548A3C-758B-41C7-A0E5-2019EA3685BC}" srcId="{1AEEA2A6-2C09-43D1-8D85-7861CE22340B}" destId="{0F63844C-AE92-41E1-AC42-C7A834910013}" srcOrd="0" destOrd="0" parTransId="{EBB552FE-D282-4E81-B5FC-6778932FA1B2}" sibTransId="{82D86F5C-70FD-4F92-934B-E52123DCB80A}"/>
    <dgm:cxn modelId="{55BDD98C-8B71-4F71-9CAC-1A71CF676C2B}" type="presOf" srcId="{5D29B102-431A-4F22-8C80-F1F1A90BCC93}" destId="{701655CF-C196-49CE-A3C3-23911F0D8BCD}" srcOrd="1" destOrd="0" presId="urn:microsoft.com/office/officeart/2005/8/layout/orgChart1"/>
    <dgm:cxn modelId="{D24D0835-4EF3-44F2-A26A-5C8475539A6B}" srcId="{1AEEA2A6-2C09-43D1-8D85-7861CE22340B}" destId="{BDBEDA59-807E-408A-A3C4-356D8D230189}" srcOrd="2" destOrd="0" parTransId="{0C189621-364E-4D66-B702-6F8AECD80EBC}" sibTransId="{E1CA9861-F765-4AF1-95D4-576BE5D705DB}"/>
    <dgm:cxn modelId="{7ADB71FA-C1E6-4026-BAFF-C4CE8D24B226}" type="presParOf" srcId="{B26C88B7-D623-4D1C-B8A3-80B1D247FEAE}" destId="{15D7D812-114B-4BC0-8312-9A5E45B9EFD9}" srcOrd="0" destOrd="0" presId="urn:microsoft.com/office/officeart/2005/8/layout/orgChart1"/>
    <dgm:cxn modelId="{33B4363D-6743-42B5-AAD6-CBA87C24C007}" type="presParOf" srcId="{15D7D812-114B-4BC0-8312-9A5E45B9EFD9}" destId="{5C5F5F3C-F654-466D-8B37-3B0E330D8F1F}" srcOrd="0" destOrd="0" presId="urn:microsoft.com/office/officeart/2005/8/layout/orgChart1"/>
    <dgm:cxn modelId="{46535221-BC24-4B72-A4A4-E882F3CD94D4}" type="presParOf" srcId="{5C5F5F3C-F654-466D-8B37-3B0E330D8F1F}" destId="{EB26B5C4-22BA-4EB1-BB4B-E6092C3AEE6A}" srcOrd="0" destOrd="0" presId="urn:microsoft.com/office/officeart/2005/8/layout/orgChart1"/>
    <dgm:cxn modelId="{ED782EBD-4692-4E4F-A03B-8D7B7E67C5F1}" type="presParOf" srcId="{5C5F5F3C-F654-466D-8B37-3B0E330D8F1F}" destId="{8136982B-1DAB-4B0F-8879-22A495C9C0B4}" srcOrd="1" destOrd="0" presId="urn:microsoft.com/office/officeart/2005/8/layout/orgChart1"/>
    <dgm:cxn modelId="{3DA57131-B503-4202-9A90-21AF17E67518}" type="presParOf" srcId="{15D7D812-114B-4BC0-8312-9A5E45B9EFD9}" destId="{E60C9F19-33CB-4A26-89EE-2F77EEF2BBE4}" srcOrd="1" destOrd="0" presId="urn:microsoft.com/office/officeart/2005/8/layout/orgChart1"/>
    <dgm:cxn modelId="{16E45412-329C-4F46-A0C8-7DC618E50A9F}" type="presParOf" srcId="{E60C9F19-33CB-4A26-89EE-2F77EEF2BBE4}" destId="{B37B830E-9EF7-4F2B-A404-ADABAC6AFD47}" srcOrd="0" destOrd="0" presId="urn:microsoft.com/office/officeart/2005/8/layout/orgChart1"/>
    <dgm:cxn modelId="{4A754FFA-4F1A-4C3C-828B-D8EAF5F7E197}" type="presParOf" srcId="{E60C9F19-33CB-4A26-89EE-2F77EEF2BBE4}" destId="{9B8C30F9-71F1-4C76-901B-206BE231BF27}" srcOrd="1" destOrd="0" presId="urn:microsoft.com/office/officeart/2005/8/layout/orgChart1"/>
    <dgm:cxn modelId="{FFC20E75-078A-4DB0-B4FF-2A3337ABDE41}" type="presParOf" srcId="{9B8C30F9-71F1-4C76-901B-206BE231BF27}" destId="{DF8CDFFC-48C3-45B3-A186-A92611CF4D16}" srcOrd="0" destOrd="0" presId="urn:microsoft.com/office/officeart/2005/8/layout/orgChart1"/>
    <dgm:cxn modelId="{F19E3028-994E-446D-8745-0CCC761B19D6}" type="presParOf" srcId="{DF8CDFFC-48C3-45B3-A186-A92611CF4D16}" destId="{4CE0F8C8-E1DB-49F3-8CE1-47CD7766944F}" srcOrd="0" destOrd="0" presId="urn:microsoft.com/office/officeart/2005/8/layout/orgChart1"/>
    <dgm:cxn modelId="{452A51DB-4B2D-4491-A38F-9848E0A8A336}" type="presParOf" srcId="{DF8CDFFC-48C3-45B3-A186-A92611CF4D16}" destId="{F5E8C006-B699-43AF-834F-2F8C15A5249E}" srcOrd="1" destOrd="0" presId="urn:microsoft.com/office/officeart/2005/8/layout/orgChart1"/>
    <dgm:cxn modelId="{07F08E8D-2ACE-4E04-B69B-F3F8DA53BB9B}" type="presParOf" srcId="{9B8C30F9-71F1-4C76-901B-206BE231BF27}" destId="{AFB0F75B-7C4E-47D8-B230-CF24CF08D31F}" srcOrd="1" destOrd="0" presId="urn:microsoft.com/office/officeart/2005/8/layout/orgChart1"/>
    <dgm:cxn modelId="{7B20B270-719D-4703-8FBA-858088938442}" type="presParOf" srcId="{9B8C30F9-71F1-4C76-901B-206BE231BF27}" destId="{12131E95-1FB5-455A-85E8-BDD6644040A1}" srcOrd="2" destOrd="0" presId="urn:microsoft.com/office/officeart/2005/8/layout/orgChart1"/>
    <dgm:cxn modelId="{BF3F38F2-2C43-449A-8010-1A57F5ABD552}" type="presParOf" srcId="{E60C9F19-33CB-4A26-89EE-2F77EEF2BBE4}" destId="{B9F5BF71-3540-4756-8987-0126BC1B2BB1}" srcOrd="2" destOrd="0" presId="urn:microsoft.com/office/officeart/2005/8/layout/orgChart1"/>
    <dgm:cxn modelId="{0819A5DE-B01E-4BD0-9B8E-47B071952F66}" type="presParOf" srcId="{E60C9F19-33CB-4A26-89EE-2F77EEF2BBE4}" destId="{F739BC95-4C2C-4ACE-9BDB-002C40524763}" srcOrd="3" destOrd="0" presId="urn:microsoft.com/office/officeart/2005/8/layout/orgChart1"/>
    <dgm:cxn modelId="{17B9F236-3BA2-4C5B-A5C7-6B0AABABE260}" type="presParOf" srcId="{F739BC95-4C2C-4ACE-9BDB-002C40524763}" destId="{2F0629B6-D181-457C-BC56-6D8D17D9567C}" srcOrd="0" destOrd="0" presId="urn:microsoft.com/office/officeart/2005/8/layout/orgChart1"/>
    <dgm:cxn modelId="{8BDC3F77-D615-41A3-A82D-D095FE401AF5}" type="presParOf" srcId="{2F0629B6-D181-457C-BC56-6D8D17D9567C}" destId="{A9BE684C-8B6D-4E42-9C0E-C7E7A8174526}" srcOrd="0" destOrd="0" presId="urn:microsoft.com/office/officeart/2005/8/layout/orgChart1"/>
    <dgm:cxn modelId="{16494AE4-6B4B-4463-9DCB-8F17E5CC3410}" type="presParOf" srcId="{2F0629B6-D181-457C-BC56-6D8D17D9567C}" destId="{701655CF-C196-49CE-A3C3-23911F0D8BCD}" srcOrd="1" destOrd="0" presId="urn:microsoft.com/office/officeart/2005/8/layout/orgChart1"/>
    <dgm:cxn modelId="{8BB95FC9-2852-4299-8688-7556CB0E3422}" type="presParOf" srcId="{F739BC95-4C2C-4ACE-9BDB-002C40524763}" destId="{CA9C877B-8D2E-4BB2-A4BD-648D8AC7E09D}" srcOrd="1" destOrd="0" presId="urn:microsoft.com/office/officeart/2005/8/layout/orgChart1"/>
    <dgm:cxn modelId="{8A101AC3-0368-49FE-AACB-F8F946C288E9}" type="presParOf" srcId="{F739BC95-4C2C-4ACE-9BDB-002C40524763}" destId="{14211AF9-BFF9-4183-BAB1-162F1DFD54B2}" srcOrd="2" destOrd="0" presId="urn:microsoft.com/office/officeart/2005/8/layout/orgChart1"/>
    <dgm:cxn modelId="{FA900EA0-4AD4-414D-87F8-C05D205C14ED}" type="presParOf" srcId="{E60C9F19-33CB-4A26-89EE-2F77EEF2BBE4}" destId="{FA9CFF61-06D5-42EE-A569-0F8C5A08CB6A}" srcOrd="4" destOrd="0" presId="urn:microsoft.com/office/officeart/2005/8/layout/orgChart1"/>
    <dgm:cxn modelId="{81072273-D97F-4DC9-B1B5-567138436FCC}" type="presParOf" srcId="{E60C9F19-33CB-4A26-89EE-2F77EEF2BBE4}" destId="{50997E87-A07C-46D3-97B9-EC5030EC1A8B}" srcOrd="5" destOrd="0" presId="urn:microsoft.com/office/officeart/2005/8/layout/orgChart1"/>
    <dgm:cxn modelId="{9B9E2602-CB20-40D1-9E08-385BAA87810B}" type="presParOf" srcId="{50997E87-A07C-46D3-97B9-EC5030EC1A8B}" destId="{A8F4245C-C320-427F-8B14-AAA5AF635E6E}" srcOrd="0" destOrd="0" presId="urn:microsoft.com/office/officeart/2005/8/layout/orgChart1"/>
    <dgm:cxn modelId="{E792079E-96F4-4A02-A25E-A670A3195767}" type="presParOf" srcId="{A8F4245C-C320-427F-8B14-AAA5AF635E6E}" destId="{AFDEB34A-73E1-4286-93FA-723C322CC2D3}" srcOrd="0" destOrd="0" presId="urn:microsoft.com/office/officeart/2005/8/layout/orgChart1"/>
    <dgm:cxn modelId="{FF65B2C1-CE93-4747-B1A3-6D0DEE0999E7}" type="presParOf" srcId="{A8F4245C-C320-427F-8B14-AAA5AF635E6E}" destId="{6B3EE353-AF28-4954-872C-4602BE32132C}" srcOrd="1" destOrd="0" presId="urn:microsoft.com/office/officeart/2005/8/layout/orgChart1"/>
    <dgm:cxn modelId="{6EF9A002-5AA1-46CE-B544-7394A13CF8AD}" type="presParOf" srcId="{50997E87-A07C-46D3-97B9-EC5030EC1A8B}" destId="{3FFD381A-6B67-4B2A-8C3E-38C47BD65F24}" srcOrd="1" destOrd="0" presId="urn:microsoft.com/office/officeart/2005/8/layout/orgChart1"/>
    <dgm:cxn modelId="{F49271B2-38FF-4B1F-868E-E1A4F4EA2004}" type="presParOf" srcId="{50997E87-A07C-46D3-97B9-EC5030EC1A8B}" destId="{E19FD112-11C3-46CA-A8F8-DDD2739471E7}" srcOrd="2" destOrd="0" presId="urn:microsoft.com/office/officeart/2005/8/layout/orgChart1"/>
    <dgm:cxn modelId="{C73A95DE-751D-4B6C-8979-129F7850D506}" type="presParOf" srcId="{15D7D812-114B-4BC0-8312-9A5E45B9EFD9}" destId="{EBCB1423-F997-4E05-80A7-1190DF1BA228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CFF61-06D5-42EE-A569-0F8C5A08CB6A}">
      <dsp:nvSpPr>
        <dsp:cNvPr id="0" name=""/>
        <dsp:cNvSpPr/>
      </dsp:nvSpPr>
      <dsp:spPr>
        <a:xfrm>
          <a:off x="2743200" y="1232598"/>
          <a:ext cx="1940834" cy="336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19"/>
              </a:lnTo>
              <a:lnTo>
                <a:pt x="1940834" y="168419"/>
              </a:lnTo>
              <a:lnTo>
                <a:pt x="1940834" y="336838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5BF71-3540-4756-8987-0126BC1B2BB1}">
      <dsp:nvSpPr>
        <dsp:cNvPr id="0" name=""/>
        <dsp:cNvSpPr/>
      </dsp:nvSpPr>
      <dsp:spPr>
        <a:xfrm>
          <a:off x="2697479" y="1232598"/>
          <a:ext cx="91440" cy="336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838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B830E-9EF7-4F2B-A404-ADABAC6AFD47}">
      <dsp:nvSpPr>
        <dsp:cNvPr id="0" name=""/>
        <dsp:cNvSpPr/>
      </dsp:nvSpPr>
      <dsp:spPr>
        <a:xfrm>
          <a:off x="802365" y="1232598"/>
          <a:ext cx="1940834" cy="336838"/>
        </a:xfrm>
        <a:custGeom>
          <a:avLst/>
          <a:gdLst/>
          <a:ahLst/>
          <a:cxnLst/>
          <a:rect l="0" t="0" r="0" b="0"/>
          <a:pathLst>
            <a:path>
              <a:moveTo>
                <a:pt x="1940834" y="0"/>
              </a:moveTo>
              <a:lnTo>
                <a:pt x="1940834" y="168419"/>
              </a:lnTo>
              <a:lnTo>
                <a:pt x="0" y="168419"/>
              </a:lnTo>
              <a:lnTo>
                <a:pt x="0" y="336838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6B5C4-22BA-4EB1-BB4B-E6092C3AEE6A}">
      <dsp:nvSpPr>
        <dsp:cNvPr id="0" name=""/>
        <dsp:cNvSpPr/>
      </dsp:nvSpPr>
      <dsp:spPr>
        <a:xfrm>
          <a:off x="2066923" y="783728"/>
          <a:ext cx="1352552" cy="448870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Roboto Condensed" charset="0"/>
              <a:ea typeface="Roboto Condensed" charset="0"/>
              <a:cs typeface="Times New Roman" panose="02020603050405020304" pitchFamily="18" charset="0"/>
            </a:rPr>
            <a:t>Gérant</a:t>
          </a:r>
        </a:p>
      </dsp:txBody>
      <dsp:txXfrm>
        <a:off x="2066923" y="783728"/>
        <a:ext cx="1352552" cy="448870"/>
      </dsp:txXfrm>
    </dsp:sp>
    <dsp:sp modelId="{4CE0F8C8-E1DB-49F3-8CE1-47CD7766944F}">
      <dsp:nvSpPr>
        <dsp:cNvPr id="0" name=""/>
        <dsp:cNvSpPr/>
      </dsp:nvSpPr>
      <dsp:spPr>
        <a:xfrm>
          <a:off x="368" y="1569437"/>
          <a:ext cx="1603995" cy="494808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Roboto Condensed" charset="0"/>
              <a:ea typeface="Roboto Condensed" charset="0"/>
              <a:cs typeface="Times New Roman" panose="02020603050405020304" pitchFamily="18" charset="0"/>
            </a:rPr>
            <a:t>Cuisinier</a:t>
          </a:r>
          <a:endParaRPr lang="fr-FR" sz="12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Roboto Condensed" charset="0"/>
            <a:ea typeface="Roboto Condensed" charset="0"/>
            <a:cs typeface="Times New Roman" panose="02020603050405020304" pitchFamily="18" charset="0"/>
          </a:endParaRPr>
        </a:p>
      </dsp:txBody>
      <dsp:txXfrm>
        <a:off x="368" y="1569437"/>
        <a:ext cx="1603995" cy="494808"/>
      </dsp:txXfrm>
    </dsp:sp>
    <dsp:sp modelId="{A9BE684C-8B6D-4E42-9C0E-C7E7A8174526}">
      <dsp:nvSpPr>
        <dsp:cNvPr id="0" name=""/>
        <dsp:cNvSpPr/>
      </dsp:nvSpPr>
      <dsp:spPr>
        <a:xfrm>
          <a:off x="1941202" y="1569437"/>
          <a:ext cx="1603995" cy="456705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Roboto Condensed" charset="0"/>
              <a:ea typeface="Roboto Condensed" charset="0"/>
              <a:cs typeface="Times New Roman" panose="02020603050405020304" pitchFamily="18" charset="0"/>
            </a:rPr>
            <a:t>Aide cuisinier</a:t>
          </a:r>
        </a:p>
      </dsp:txBody>
      <dsp:txXfrm>
        <a:off x="1941202" y="1569437"/>
        <a:ext cx="1603995" cy="456705"/>
      </dsp:txXfrm>
    </dsp:sp>
    <dsp:sp modelId="{AFDEB34A-73E1-4286-93FA-723C322CC2D3}">
      <dsp:nvSpPr>
        <dsp:cNvPr id="0" name=""/>
        <dsp:cNvSpPr/>
      </dsp:nvSpPr>
      <dsp:spPr>
        <a:xfrm>
          <a:off x="3882036" y="1569437"/>
          <a:ext cx="1603995" cy="475760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Roboto Condensed" charset="0"/>
              <a:ea typeface="Roboto Condensed" charset="0"/>
              <a:cs typeface="Times New Roman" panose="02020603050405020304" pitchFamily="18" charset="0"/>
            </a:rPr>
            <a:t>Serveurs</a:t>
          </a:r>
          <a:endParaRPr lang="fr-FR" sz="12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Roboto Condensed" charset="0"/>
            <a:ea typeface="Roboto Condensed" charset="0"/>
            <a:cs typeface="Times New Roman" panose="02020603050405020304" pitchFamily="18" charset="0"/>
          </a:endParaRPr>
        </a:p>
      </dsp:txBody>
      <dsp:txXfrm>
        <a:off x="3882036" y="1569437"/>
        <a:ext cx="1603995" cy="475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12902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b293c6eb1_2_25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b293c6eb1_2_25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666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b293c6eb1_2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ab293c6eb1_2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466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b293c6eb1_2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b293c6eb1_2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Nous avons identifié 2</a:t>
            </a:r>
            <a:r>
              <a:rPr lang="fr-FR" baseline="0" dirty="0" smtClean="0"/>
              <a:t> catégories de concurrents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Celui de la restauration et celui de la restauration et de la culture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Par exemple pour la catégorie de la restauration nous avons KFC qui a une forte notoriété mais qui a une fourchette de prix élevé mais qui correspond à leur cible de CSP++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Dans la rubrique 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cult</a:t>
            </a:r>
            <a:r>
              <a:rPr lang="fr-FR" baseline="0" dirty="0" smtClean="0"/>
              <a:t>, nous pouvons prendre </a:t>
            </a:r>
            <a:r>
              <a:rPr lang="fr-FR" baseline="0" dirty="0" err="1" smtClean="0"/>
              <a:t>Kalybar</a:t>
            </a:r>
            <a:r>
              <a:rPr lang="fr-FR" baseline="0" dirty="0" smtClean="0"/>
              <a:t> qui ont mis en place une stratégie de prix et de localisation adapté à sa cible qui est les jeunes et les étudiants aux alentours d’</a:t>
            </a:r>
            <a:r>
              <a:rPr lang="fr-FR" baseline="0" dirty="0" err="1" smtClean="0"/>
              <a:t>Ankadifotsy</a:t>
            </a:r>
            <a:r>
              <a:rPr lang="fr-FR" baseline="0" dirty="0" smtClean="0"/>
              <a:t> et d’Antanimena  </a:t>
            </a:r>
          </a:p>
        </p:txBody>
      </p:sp>
    </p:spTree>
    <p:extLst>
      <p:ext uri="{BB962C8B-B14F-4D97-AF65-F5344CB8AC3E}">
        <p14:creationId xmlns:p14="http://schemas.microsoft.com/office/powerpoint/2010/main" val="1807412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278507efd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278507efd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L’analyse</a:t>
            </a:r>
            <a:r>
              <a:rPr lang="fr-FR" baseline="0" dirty="0" smtClean="0"/>
              <a:t> de la demande consiste à analyser le comportement du consommateur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Selon l’enquête effectuée, la population étudiée 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Le</a:t>
            </a:r>
            <a:r>
              <a:rPr kumimoji="0" lang="fr-FR" sz="1100" b="0" i="0" u="none" strike="noStrike" kern="0" cap="none" spc="0" normalizeH="0" noProof="0" dirty="0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service des fast-foods est jugé </a:t>
            </a:r>
            <a:r>
              <a:rPr kumimoji="0" lang="fr-FR" sz="11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rapide</a:t>
            </a:r>
            <a:r>
              <a:rPr kumimoji="0" lang="fr-FR" sz="1100" b="0" i="0" u="none" strike="noStrike" kern="0" cap="none" spc="0" normalizeH="0" noProof="0" dirty="0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par l’échantillon</a:t>
            </a: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srgbClr val="272727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Le personnel</a:t>
            </a:r>
            <a:r>
              <a:rPr kumimoji="0" lang="fr-FR" sz="1100" b="0" i="0" u="none" strike="noStrike" kern="0" cap="none" spc="0" normalizeH="0" noProof="0" dirty="0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des fast-foods est </a:t>
            </a:r>
            <a:r>
              <a:rPr kumimoji="0" lang="fr-FR" sz="1100" b="0" i="0" u="none" strike="noStrike" kern="0" cap="none" spc="0" normalizeH="0" noProof="0" dirty="0" err="1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</a:t>
            </a:r>
            <a:r>
              <a:rPr lang="fr-FR" dirty="0" err="1" smtClean="0">
                <a:solidFill>
                  <a:srgbClr val="27272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nsidéré</a:t>
            </a:r>
            <a:r>
              <a:rPr lang="fr-FR" dirty="0" smtClean="0">
                <a:solidFill>
                  <a:srgbClr val="27272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fr-FR" b="1" dirty="0" smtClean="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accueillant</a:t>
            </a:r>
            <a:r>
              <a:rPr lang="fr-FR" b="1" dirty="0" smtClean="0">
                <a:solidFill>
                  <a:srgbClr val="27272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kumimoji="0" lang="fr-FR" sz="1100" b="1" i="0" u="none" strike="noStrike" kern="0" cap="none" spc="0" normalizeH="0" baseline="0" noProof="0" dirty="0" smtClean="0">
              <a:ln>
                <a:noFill/>
              </a:ln>
              <a:solidFill>
                <a:srgbClr val="272727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248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278507efd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278507efd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Après avoir</a:t>
            </a:r>
            <a:r>
              <a:rPr lang="fr-FR" baseline="0" dirty="0" smtClean="0"/>
              <a:t> effectué une segmentation, nous avons dégagé la cible suivante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Antananarivo,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Homme ou Femme, ayant entre 18 et 35 ans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248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b293c6eb1_2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b293c6eb1_2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Nous avons basé notre Stratégie</a:t>
            </a:r>
            <a:r>
              <a:rPr lang="fr-FR" baseline="0" dirty="0" smtClean="0"/>
              <a:t> marketing sur le marketing mix et le système de servuction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671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b293c6eb1_2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ab293c6eb1_2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Pour conclure, le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concept de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Grill’Hena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s’articulera autour de</a:t>
            </a:r>
            <a:r>
              <a:rPr lang="fr-F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4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mots clés : de la bonne</a:t>
            </a:r>
            <a:r>
              <a:rPr lang="fr-F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cuisine, la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convivialité, la musique</a:t>
            </a:r>
            <a:r>
              <a:rPr lang="fr-F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et le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réseautage. </a:t>
            </a:r>
          </a:p>
        </p:txBody>
      </p:sp>
    </p:spTree>
    <p:extLst>
      <p:ext uri="{BB962C8B-B14F-4D97-AF65-F5344CB8AC3E}">
        <p14:creationId xmlns:p14="http://schemas.microsoft.com/office/powerpoint/2010/main" val="2593828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278507efd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278507efd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248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b293c6eb1_2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b293c6eb1_2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864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278507ef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278507ef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Commençons</a:t>
            </a:r>
            <a:r>
              <a:rPr lang="fr-FR" baseline="0" dirty="0" smtClean="0"/>
              <a:t> par l’introduction !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859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278507ef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278507ef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S’ajoute à cela le contexte</a:t>
            </a:r>
            <a:r>
              <a:rPr lang="fr-FR" baseline="0" dirty="0" smtClean="0"/>
              <a:t> post </a:t>
            </a:r>
            <a:r>
              <a:rPr lang="fr-FR" baseline="0" dirty="0" err="1" smtClean="0"/>
              <a:t>covid</a:t>
            </a:r>
            <a:r>
              <a:rPr lang="fr-FR" baseline="0" dirty="0" smtClean="0"/>
              <a:t> 19 dans le quel tous ont eu </a:t>
            </a:r>
            <a:r>
              <a:rPr lang="fr-FR" baseline="0" dirty="0" err="1" smtClean="0"/>
              <a:t>hate</a:t>
            </a:r>
            <a:r>
              <a:rPr lang="fr-FR" baseline="0" dirty="0" smtClean="0"/>
              <a:t> de reprendre leur sortie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Manquant d’</a:t>
            </a:r>
            <a:r>
              <a:rPr lang="fr-FR" baseline="0" dirty="0" err="1" smtClean="0"/>
              <a:t>intéraction</a:t>
            </a:r>
            <a:r>
              <a:rPr lang="fr-FR" baseline="0" dirty="0" smtClean="0"/>
              <a:t> sociale, les jeunes sont à la recherche de nouvelles activités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C’est donc dans ce contexte que m’est venue l’idée de création de ce projet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0062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b293c6eb1_2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ab293c6eb1_2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19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 smtClean="0"/>
              <a:t>La</a:t>
            </a:r>
            <a:r>
              <a:rPr lang="fr-FR" baseline="0" dirty="0" smtClean="0"/>
              <a:t> raison d’être de </a:t>
            </a:r>
            <a:r>
              <a:rPr lang="fr-FR" baseline="0" dirty="0" err="1" smtClean="0"/>
              <a:t>Grill’hena</a:t>
            </a:r>
            <a:r>
              <a:rPr lang="fr-FR" baseline="0" dirty="0" smtClean="0"/>
              <a:t> est … </a:t>
            </a:r>
          </a:p>
          <a:p>
            <a:pPr marL="158750" indent="0">
              <a:buNone/>
            </a:pPr>
            <a:endParaRPr lang="fr-FR" baseline="0" dirty="0" smtClean="0"/>
          </a:p>
          <a:p>
            <a:pPr marL="158750" indent="0">
              <a:buNone/>
            </a:pPr>
            <a:r>
              <a:rPr lang="fr-FR" baseline="0" dirty="0" smtClean="0"/>
              <a:t>Boursier de SAYNA pour le programme Talent4Startups </a:t>
            </a:r>
          </a:p>
          <a:p>
            <a:pPr marL="158750" indent="0">
              <a:buNone/>
            </a:pPr>
            <a:endParaRPr lang="fr-FR" baseline="0" dirty="0" smtClean="0"/>
          </a:p>
          <a:p>
            <a:pPr marL="15875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AE6C1-F376-B441-A02C-A2B5E7F5E90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295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 smtClean="0"/>
              <a:t>Composé</a:t>
            </a:r>
            <a:r>
              <a:rPr lang="fr-FR" baseline="0" dirty="0" smtClean="0"/>
              <a:t> de 3 </a:t>
            </a:r>
            <a:r>
              <a:rPr lang="fr-FR" baseline="0" dirty="0" err="1" smtClean="0"/>
              <a:t>élements</a:t>
            </a:r>
            <a:r>
              <a:rPr lang="fr-FR" baseline="0" dirty="0" smtClean="0"/>
              <a:t> : </a:t>
            </a:r>
          </a:p>
          <a:p>
            <a:pPr marL="158750" indent="0">
              <a:buNone/>
            </a:pPr>
            <a:r>
              <a:rPr lang="fr-FR" baseline="0" dirty="0" smtClean="0"/>
              <a:t>Le mot </a:t>
            </a:r>
            <a:r>
              <a:rPr lang="fr-FR" baseline="0" dirty="0" err="1" smtClean="0"/>
              <a:t>Grill’hena</a:t>
            </a:r>
            <a:r>
              <a:rPr lang="fr-FR" baseline="0" dirty="0" smtClean="0"/>
              <a:t> : Grill fait référence à l’action de griller et </a:t>
            </a:r>
            <a:r>
              <a:rPr lang="fr-FR" baseline="0" dirty="0" err="1" smtClean="0"/>
              <a:t>hena</a:t>
            </a:r>
            <a:r>
              <a:rPr lang="fr-FR" baseline="0" dirty="0" smtClean="0"/>
              <a:t> à la viande </a:t>
            </a:r>
          </a:p>
          <a:p>
            <a:pPr marL="158750" indent="0">
              <a:buNone/>
            </a:pPr>
            <a:r>
              <a:rPr lang="fr-FR" baseline="0" dirty="0" smtClean="0"/>
              <a:t>Le feu qui fait référence à la convivialité et au feu du grill  </a:t>
            </a:r>
          </a:p>
          <a:p>
            <a:pPr marL="158750" indent="0">
              <a:buNone/>
            </a:pPr>
            <a:r>
              <a:rPr lang="fr-FR" baseline="0" dirty="0" smtClean="0"/>
              <a:t>Spatule qui renvoie l’action de cuisiner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AE6C1-F376-B441-A02C-A2B5E7F5E90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29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278507efd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278507efd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S’enchaine</a:t>
            </a:r>
            <a:r>
              <a:rPr lang="fr-FR" baseline="0" dirty="0" smtClean="0"/>
              <a:t> l’accueil et la prise de commande des clients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Une fois les plats préparés, les clients sont servis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Et sont ensuite débarrassés </a:t>
            </a:r>
          </a:p>
        </p:txBody>
      </p:sp>
    </p:spTree>
    <p:extLst>
      <p:ext uri="{BB962C8B-B14F-4D97-AF65-F5344CB8AC3E}">
        <p14:creationId xmlns:p14="http://schemas.microsoft.com/office/powerpoint/2010/main" val="1758248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278507efd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278507efd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Ensuite pour ce qui est de la localisation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Grill’hena</a:t>
            </a:r>
            <a:r>
              <a:rPr lang="fr-FR" baseline="0" dirty="0" smtClean="0"/>
              <a:t>, le quartier d’</a:t>
            </a:r>
            <a:r>
              <a:rPr lang="fr-FR" baseline="0" dirty="0" err="1" smtClean="0"/>
              <a:t>Isoraka</a:t>
            </a:r>
            <a:r>
              <a:rPr lang="fr-FR" baseline="0" dirty="0" smtClean="0"/>
              <a:t> a été choisi par ce qu’il est ..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248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278507efd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278507efd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En</a:t>
            </a:r>
            <a:r>
              <a:rPr lang="fr-FR" baseline="0" dirty="0" smtClean="0"/>
              <a:t> ce qui concerne l’organisation, le personnel sera composé de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Dont les facteurs de motivations seront …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24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3830250"/>
            <a:ext cx="9144000" cy="1313400"/>
          </a:xfrm>
          <a:prstGeom prst="rect">
            <a:avLst/>
          </a:prstGeom>
          <a:solidFill>
            <a:srgbClr val="FFA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281975" y="3403000"/>
            <a:ext cx="512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rgbClr val="FFAF4A"/>
                </a:solidFill>
                <a:highlight>
                  <a:srgbClr val="FFFFFF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693000" y="3147550"/>
            <a:ext cx="2185500" cy="15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293200" y="4158600"/>
            <a:ext cx="51228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0"/>
            <a:ext cx="9144000" cy="1464600"/>
          </a:xfrm>
          <a:prstGeom prst="rect">
            <a:avLst/>
          </a:prstGeom>
          <a:solidFill>
            <a:srgbClr val="FFA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720000" y="1037475"/>
            <a:ext cx="512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rgbClr val="FFAF4A"/>
                </a:solidFill>
                <a:highlight>
                  <a:srgbClr val="FFFFFF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2" hasCustomPrompt="1"/>
          </p:nvPr>
        </p:nvSpPr>
        <p:spPr>
          <a:xfrm>
            <a:off x="6074075" y="540000"/>
            <a:ext cx="2330700" cy="15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1"/>
          </p:nvPr>
        </p:nvSpPr>
        <p:spPr>
          <a:xfrm>
            <a:off x="731225" y="705825"/>
            <a:ext cx="51228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C75B-DA7D-4E27-A53D-6DF5DBD03FAC}" type="datetimeFigureOut">
              <a:rPr lang="fr-FR" smtClean="0"/>
              <a:pPr/>
              <a:t>18/11/2022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1E88-B54C-42E4-BF08-B0871E8610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45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268500"/>
            <a:ext cx="7704000" cy="33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20000" y="1388450"/>
            <a:ext cx="3858600" cy="31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/>
          <p:nvPr/>
        </p:nvSpPr>
        <p:spPr>
          <a:xfrm>
            <a:off x="7119825" y="-5650"/>
            <a:ext cx="2024100" cy="5143500"/>
          </a:xfrm>
          <a:prstGeom prst="rect">
            <a:avLst/>
          </a:prstGeom>
          <a:solidFill>
            <a:srgbClr val="FFA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5321950" y="540000"/>
            <a:ext cx="3102000" cy="18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rgbClr val="FFAF4A"/>
                </a:solidFill>
                <a:highlight>
                  <a:srgbClr val="FFFFFF"/>
                </a:highlight>
                <a:latin typeface="Rubik SemiBold"/>
                <a:ea typeface="Rubik SemiBold"/>
                <a:cs typeface="Rubik SemiBold"/>
                <a:sym typeface="Rubik Semi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720000" y="3226250"/>
            <a:ext cx="22608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SemiBold"/>
              <a:buNone/>
              <a:defRPr sz="2000">
                <a:solidFill>
                  <a:srgbClr val="FFFFFF"/>
                </a:solidFill>
                <a:highlight>
                  <a:srgbClr val="FFAF4A"/>
                </a:highlight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2"/>
          </p:nvPr>
        </p:nvSpPr>
        <p:spPr>
          <a:xfrm>
            <a:off x="720000" y="1998875"/>
            <a:ext cx="2260800" cy="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3"/>
          </p:nvPr>
        </p:nvSpPr>
        <p:spPr>
          <a:xfrm>
            <a:off x="3441600" y="3226250"/>
            <a:ext cx="22608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SemiBold"/>
              <a:buNone/>
              <a:defRPr sz="2000">
                <a:solidFill>
                  <a:srgbClr val="FFFFFF"/>
                </a:solidFill>
                <a:highlight>
                  <a:srgbClr val="FFAF4A"/>
                </a:highlight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4"/>
          </p:nvPr>
        </p:nvSpPr>
        <p:spPr>
          <a:xfrm>
            <a:off x="3441600" y="1998875"/>
            <a:ext cx="2260800" cy="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5"/>
          </p:nvPr>
        </p:nvSpPr>
        <p:spPr>
          <a:xfrm>
            <a:off x="6163200" y="3226250"/>
            <a:ext cx="22608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SemiBold"/>
              <a:buNone/>
              <a:defRPr sz="2000">
                <a:solidFill>
                  <a:srgbClr val="FFFFFF"/>
                </a:solidFill>
                <a:highlight>
                  <a:srgbClr val="FFAF4A"/>
                </a:highlight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6"/>
          </p:nvPr>
        </p:nvSpPr>
        <p:spPr>
          <a:xfrm>
            <a:off x="6163200" y="1998875"/>
            <a:ext cx="2260800" cy="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720000" y="3717000"/>
            <a:ext cx="22608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SemiBold"/>
              <a:buNone/>
              <a:defRPr sz="2000"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2"/>
          </p:nvPr>
        </p:nvSpPr>
        <p:spPr>
          <a:xfrm>
            <a:off x="720000" y="4030800"/>
            <a:ext cx="226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3"/>
          </p:nvPr>
        </p:nvSpPr>
        <p:spPr>
          <a:xfrm>
            <a:off x="3441600" y="3717000"/>
            <a:ext cx="22608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SemiBold"/>
              <a:buNone/>
              <a:defRPr sz="2000"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4"/>
          </p:nvPr>
        </p:nvSpPr>
        <p:spPr>
          <a:xfrm>
            <a:off x="3441600" y="4030800"/>
            <a:ext cx="226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5"/>
          </p:nvPr>
        </p:nvSpPr>
        <p:spPr>
          <a:xfrm>
            <a:off x="6163200" y="3717000"/>
            <a:ext cx="22608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SemiBold"/>
              <a:buNone/>
              <a:defRPr sz="2000"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6"/>
          </p:nvPr>
        </p:nvSpPr>
        <p:spPr>
          <a:xfrm>
            <a:off x="6163200" y="4030800"/>
            <a:ext cx="226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7"/>
          </p:nvPr>
        </p:nvSpPr>
        <p:spPr>
          <a:xfrm>
            <a:off x="720000" y="1971600"/>
            <a:ext cx="22608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SemiBold"/>
              <a:buNone/>
              <a:defRPr sz="2000"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8"/>
          </p:nvPr>
        </p:nvSpPr>
        <p:spPr>
          <a:xfrm>
            <a:off x="720000" y="2285400"/>
            <a:ext cx="226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9"/>
          </p:nvPr>
        </p:nvSpPr>
        <p:spPr>
          <a:xfrm>
            <a:off x="3441600" y="1971600"/>
            <a:ext cx="22608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SemiBold"/>
              <a:buNone/>
              <a:defRPr sz="2000"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3"/>
          </p:nvPr>
        </p:nvSpPr>
        <p:spPr>
          <a:xfrm>
            <a:off x="3441600" y="2285400"/>
            <a:ext cx="226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4"/>
          </p:nvPr>
        </p:nvSpPr>
        <p:spPr>
          <a:xfrm>
            <a:off x="6163200" y="1971600"/>
            <a:ext cx="22608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SemiBold"/>
              <a:buNone/>
              <a:defRPr sz="2000"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ubik SemiBold"/>
              <a:buNone/>
              <a:defRPr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5"/>
          </p:nvPr>
        </p:nvSpPr>
        <p:spPr>
          <a:xfrm>
            <a:off x="6163200" y="2285400"/>
            <a:ext cx="226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3830250"/>
            <a:ext cx="9144000" cy="1313400"/>
          </a:xfrm>
          <a:prstGeom prst="rect">
            <a:avLst/>
          </a:prstGeom>
          <a:solidFill>
            <a:srgbClr val="FFA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720000" y="3403000"/>
            <a:ext cx="512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rgbClr val="FFAF4A"/>
                </a:solidFill>
                <a:highlight>
                  <a:srgbClr val="FFFFFF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2" hasCustomPrompt="1"/>
          </p:nvPr>
        </p:nvSpPr>
        <p:spPr>
          <a:xfrm>
            <a:off x="6238500" y="3147550"/>
            <a:ext cx="2185500" cy="15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"/>
          </p:nvPr>
        </p:nvSpPr>
        <p:spPr>
          <a:xfrm>
            <a:off x="731225" y="4158600"/>
            <a:ext cx="51228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0" y="0"/>
            <a:ext cx="9144000" cy="1464600"/>
          </a:xfrm>
          <a:prstGeom prst="rect">
            <a:avLst/>
          </a:prstGeom>
          <a:solidFill>
            <a:srgbClr val="FFA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281975" y="1037475"/>
            <a:ext cx="512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rgbClr val="FFAF4A"/>
                </a:solidFill>
                <a:highlight>
                  <a:srgbClr val="FFFFFF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 idx="2" hasCustomPrompt="1"/>
          </p:nvPr>
        </p:nvSpPr>
        <p:spPr>
          <a:xfrm>
            <a:off x="693000" y="584404"/>
            <a:ext cx="2185500" cy="15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1"/>
          </p:nvPr>
        </p:nvSpPr>
        <p:spPr>
          <a:xfrm>
            <a:off x="3293200" y="705825"/>
            <a:ext cx="51228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3100"/>
              <a:buFont typeface="Rubik SemiBold"/>
              <a:buNone/>
              <a:defRPr sz="3100">
                <a:solidFill>
                  <a:srgbClr val="272727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3100"/>
              <a:buFont typeface="Rubik SemiBold"/>
              <a:buNone/>
              <a:defRPr sz="3100">
                <a:solidFill>
                  <a:srgbClr val="272727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3100"/>
              <a:buFont typeface="Rubik SemiBold"/>
              <a:buNone/>
              <a:defRPr sz="3100">
                <a:solidFill>
                  <a:srgbClr val="272727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3100"/>
              <a:buFont typeface="Rubik SemiBold"/>
              <a:buNone/>
              <a:defRPr sz="3100">
                <a:solidFill>
                  <a:srgbClr val="272727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3100"/>
              <a:buFont typeface="Rubik SemiBold"/>
              <a:buNone/>
              <a:defRPr sz="3100">
                <a:solidFill>
                  <a:srgbClr val="272727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3100"/>
              <a:buFont typeface="Rubik SemiBold"/>
              <a:buNone/>
              <a:defRPr sz="3100">
                <a:solidFill>
                  <a:srgbClr val="272727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3100"/>
              <a:buFont typeface="Rubik SemiBold"/>
              <a:buNone/>
              <a:defRPr sz="3100">
                <a:solidFill>
                  <a:srgbClr val="272727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3100"/>
              <a:buFont typeface="Rubik SemiBold"/>
              <a:buNone/>
              <a:defRPr sz="3100">
                <a:solidFill>
                  <a:srgbClr val="272727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3100"/>
              <a:buFont typeface="Rubik SemiBold"/>
              <a:buNone/>
              <a:defRPr sz="3100">
                <a:solidFill>
                  <a:srgbClr val="272727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88450"/>
            <a:ext cx="7704000" cy="3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600"/>
              <a:buFont typeface="Roboto Condensed"/>
              <a:buChar char="●"/>
              <a:defRPr sz="1600">
                <a:solidFill>
                  <a:srgbClr val="272727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600"/>
              <a:buFont typeface="Roboto Condensed"/>
              <a:buChar char="○"/>
              <a:defRPr sz="1600">
                <a:solidFill>
                  <a:srgbClr val="272727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600"/>
              <a:buFont typeface="Roboto Condensed"/>
              <a:buChar char="■"/>
              <a:defRPr sz="1600">
                <a:solidFill>
                  <a:srgbClr val="272727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600"/>
              <a:buFont typeface="Roboto Condensed"/>
              <a:buChar char="●"/>
              <a:defRPr sz="1600">
                <a:solidFill>
                  <a:srgbClr val="272727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600"/>
              <a:buFont typeface="Roboto Condensed"/>
              <a:buChar char="○"/>
              <a:defRPr sz="1600">
                <a:solidFill>
                  <a:srgbClr val="272727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600"/>
              <a:buFont typeface="Roboto Condensed"/>
              <a:buChar char="■"/>
              <a:defRPr sz="1600">
                <a:solidFill>
                  <a:srgbClr val="272727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600"/>
              <a:buFont typeface="Roboto Condensed"/>
              <a:buChar char="●"/>
              <a:defRPr sz="1600">
                <a:solidFill>
                  <a:srgbClr val="272727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600"/>
              <a:buFont typeface="Roboto Condensed"/>
              <a:buChar char="○"/>
              <a:defRPr sz="1600">
                <a:solidFill>
                  <a:srgbClr val="272727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600"/>
              <a:buFont typeface="Roboto Condensed"/>
              <a:buChar char="■"/>
              <a:defRPr sz="1600">
                <a:solidFill>
                  <a:srgbClr val="272727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60" r:id="rId6"/>
    <p:sldLayoutId id="2147483661" r:id="rId7"/>
    <p:sldLayoutId id="2147483664" r:id="rId8"/>
    <p:sldLayoutId id="2147483665" r:id="rId9"/>
    <p:sldLayoutId id="2147483666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PCOUV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0" b="-70000"/>
          </a:stretch>
        </a:blip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"/>
          <p:cNvSpPr txBox="1">
            <a:spLocks noGrp="1"/>
          </p:cNvSpPr>
          <p:nvPr>
            <p:ph type="title"/>
          </p:nvPr>
        </p:nvSpPr>
        <p:spPr>
          <a:xfrm>
            <a:off x="107504" y="1000114"/>
            <a:ext cx="655721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/>
              <a:t>ANALYSE STRATEGIQUE</a:t>
            </a:r>
            <a:endParaRPr b="1" dirty="0"/>
          </a:p>
        </p:txBody>
      </p:sp>
      <p:sp>
        <p:nvSpPr>
          <p:cNvPr id="388" name="Google Shape;388;p41"/>
          <p:cNvSpPr txBox="1">
            <a:spLocks noGrp="1"/>
          </p:cNvSpPr>
          <p:nvPr>
            <p:ph type="title" idx="2"/>
          </p:nvPr>
        </p:nvSpPr>
        <p:spPr>
          <a:xfrm>
            <a:off x="6813300" y="622864"/>
            <a:ext cx="2330700" cy="15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>
            <a:spLocks noGrp="1"/>
          </p:cNvSpPr>
          <p:nvPr>
            <p:ph type="title"/>
          </p:nvPr>
        </p:nvSpPr>
        <p:spPr>
          <a:xfrm>
            <a:off x="357158" y="-20538"/>
            <a:ext cx="7704000" cy="449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</a:rPr>
              <a:t>Analyse de l’offre</a:t>
            </a:r>
            <a:endParaRPr b="1" dirty="0">
              <a:solidFill>
                <a:schemeClr val="tx1"/>
              </a:solidFill>
            </a:endParaRPr>
          </a:p>
        </p:txBody>
      </p:sp>
      <p:graphicFrame>
        <p:nvGraphicFramePr>
          <p:cNvPr id="409" name="Google Shape;409;p44"/>
          <p:cNvGraphicFramePr/>
          <p:nvPr>
            <p:extLst>
              <p:ext uri="{D42A27DB-BD31-4B8C-83A1-F6EECF244321}">
                <p14:modId xmlns:p14="http://schemas.microsoft.com/office/powerpoint/2010/main" val="477405591"/>
              </p:ext>
            </p:extLst>
          </p:nvPr>
        </p:nvGraphicFramePr>
        <p:xfrm>
          <a:off x="179510" y="555526"/>
          <a:ext cx="8712970" cy="4524698"/>
        </p:xfrm>
        <a:graphic>
          <a:graphicData uri="http://schemas.openxmlformats.org/drawingml/2006/table">
            <a:tbl>
              <a:tblPr>
                <a:noFill/>
                <a:tableStyleId>{21A3AA77-9025-47AC-8542-C8E41C36D5CB}</a:tableStyleId>
              </a:tblPr>
              <a:tblGrid>
                <a:gridCol w="1440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 Condensed" charset="0"/>
                          <a:ea typeface="Roboto Condensed" charset="0"/>
                          <a:cs typeface="Times New Roman"/>
                          <a:sym typeface="Arial"/>
                        </a:rPr>
                        <a:t>CATEGORIE</a:t>
                      </a:r>
                      <a:endParaRPr sz="3200" dirty="0">
                        <a:solidFill>
                          <a:srgbClr val="FFFFFF"/>
                        </a:solidFill>
                        <a:latin typeface="Rubik SemiBold"/>
                        <a:ea typeface="Rubik SemiBold"/>
                        <a:cs typeface="Rubik SemiBold"/>
                        <a:sym typeface="Rubik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F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DENOMINATION </a:t>
                      </a:r>
                      <a:r>
                        <a:rPr lang="fr-FR" sz="1400" b="1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SOCIALE</a:t>
                      </a:r>
                      <a:endParaRPr lang="fr-FR" sz="1400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F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FORCES</a:t>
                      </a:r>
                      <a:endParaRPr lang="fr-FR" sz="1400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F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FAIBLESSES</a:t>
                      </a:r>
                      <a:endParaRPr lang="fr-FR" sz="1400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F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CIBLES </a:t>
                      </a:r>
                      <a:endParaRPr lang="fr-FR" sz="1400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smtClean="0">
                          <a:solidFill>
                            <a:srgbClr val="272727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RESTAURATION</a:t>
                      </a:r>
                      <a:endParaRPr dirty="0">
                        <a:solidFill>
                          <a:srgbClr val="272727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Carnivore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Concept de viandes à volonté 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fr-FR" sz="1200" dirty="0" smtClean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Prix élevé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fr-FR" sz="1200" dirty="0" smtClean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</a:t>
                      </a: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Parking 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fr-FR" sz="1200">
                          <a:latin typeface="Roboto Condensed" charset="0"/>
                          <a:ea typeface="Roboto Condensed" charset="0"/>
                          <a:cs typeface="Times New Roman"/>
                        </a:rPr>
                        <a:t>CSP ++ 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98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72727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KFC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Notoriété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Prix </a:t>
                      </a:r>
                      <a:r>
                        <a:rPr lang="fr-FR" sz="1200" dirty="0" err="1">
                          <a:latin typeface="Roboto Condensed" charset="0"/>
                          <a:ea typeface="Roboto Condensed" charset="0"/>
                          <a:cs typeface="Times New Roman"/>
                        </a:rPr>
                        <a:t>élévé</a:t>
                      </a:r>
                      <a:endParaRPr lang="fr-FR" sz="1200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fr-FR" sz="1200">
                          <a:latin typeface="Roboto Condensed" charset="0"/>
                          <a:ea typeface="Roboto Condensed" charset="0"/>
                          <a:cs typeface="Times New Roman"/>
                        </a:rPr>
                        <a:t>CSP+++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84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72727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La Gastronomie Pizza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fr-FR" sz="120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Roboto Condensed" charset="0"/>
                          <a:ea typeface="Roboto Condensed" charset="0"/>
                          <a:cs typeface="Times New Roman"/>
                        </a:rPr>
                        <a:t>Notoriété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fr-FR" sz="1200" dirty="0" smtClean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</a:t>
                      </a: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Ancienneté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Proximité 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CSP </a:t>
                      </a:r>
                      <a:r>
                        <a:rPr lang="fr-FR" sz="1200" dirty="0" smtClean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moyen</a:t>
                      </a:r>
                      <a:r>
                        <a:rPr lang="fr-FR" sz="1200" baseline="0" dirty="0" smtClean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   </a:t>
                      </a:r>
                      <a:r>
                        <a:rPr lang="fr-FR" sz="1200" dirty="0" smtClean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   CSP </a:t>
                      </a: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59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72727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BBQ Station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</a:t>
                      </a:r>
                      <a:r>
                        <a:rPr lang="fr-FR" sz="120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Roboto Condensed" charset="0"/>
                          <a:ea typeface="Roboto Condensed" charset="0"/>
                          <a:cs typeface="Times New Roman"/>
                        </a:rPr>
                        <a:t>Ciblage des </a:t>
                      </a:r>
                      <a:r>
                        <a:rPr lang="fr-FR" sz="1200" dirty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Roboto Condensed" charset="0"/>
                          <a:ea typeface="Roboto Condensed" charset="0"/>
                          <a:cs typeface="Times New Roman"/>
                        </a:rPr>
                        <a:t>particuliers </a:t>
                      </a:r>
                      <a:r>
                        <a:rPr lang="fr-FR" sz="120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Roboto Condensed" charset="0"/>
                          <a:ea typeface="Roboto Condensed" charset="0"/>
                          <a:cs typeface="Times New Roman"/>
                        </a:rPr>
                        <a:t>pour </a:t>
                      </a:r>
                      <a:r>
                        <a:rPr lang="fr-FR" sz="1200" dirty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Roboto Condensed" charset="0"/>
                          <a:ea typeface="Roboto Condensed" charset="0"/>
                          <a:cs typeface="Times New Roman"/>
                        </a:rPr>
                        <a:t>des services traiteurs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Pas de parking 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CSP ++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439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72727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latin typeface="Roboto Condensed" charset="0"/>
                          <a:ea typeface="Roboto Condensed" charset="0"/>
                          <a:cs typeface="Times New Roman"/>
                        </a:rPr>
                        <a:t>Kitonotono</a:t>
                      </a:r>
                      <a:endParaRPr lang="fr-FR" sz="1200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Prix abordable (brochettes à partir de </a:t>
                      </a:r>
                      <a:r>
                        <a:rPr lang="fr-FR" sz="1200" dirty="0" smtClean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300</a:t>
                      </a:r>
                      <a:r>
                        <a:rPr lang="fr-FR" sz="1200" baseline="0" dirty="0" smtClean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 </a:t>
                      </a:r>
                      <a:r>
                        <a:rPr lang="fr-FR" sz="1200" baseline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Roboto Condensed" charset="0"/>
                          <a:ea typeface="Roboto Condensed" charset="0"/>
                          <a:cs typeface="Times New Roman"/>
                        </a:rPr>
                        <a:t>A</a:t>
                      </a:r>
                      <a:r>
                        <a:rPr lang="fr-FR" sz="120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Roboto Condensed" charset="0"/>
                          <a:ea typeface="Roboto Condensed" charset="0"/>
                          <a:cs typeface="Times New Roman"/>
                        </a:rPr>
                        <a:t>r</a:t>
                      </a:r>
                      <a:r>
                        <a:rPr lang="fr-FR" sz="1200" dirty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Roboto Condensed" charset="0"/>
                          <a:ea typeface="Roboto Condensed" charset="0"/>
                          <a:cs typeface="Times New Roman"/>
                        </a:rPr>
                        <a:t>)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</a:t>
                      </a:r>
                      <a:r>
                        <a:rPr lang="fr-FR" sz="1200" dirty="0" smtClean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A</a:t>
                      </a:r>
                      <a:r>
                        <a:rPr lang="fr-FR" sz="1200" baseline="0" dirty="0" smtClean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 p</a:t>
                      </a:r>
                      <a:r>
                        <a:rPr lang="fr-FR" sz="1200" dirty="0" smtClean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roximité </a:t>
                      </a: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des bureaux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Grand parking 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Environnement bruyant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Faible présence sur les réseaux sociaux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CSP moyen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981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smtClean="0">
                          <a:solidFill>
                            <a:srgbClr val="272727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RESTAURATION ET CULTURE</a:t>
                      </a:r>
                      <a:endParaRPr>
                        <a:solidFill>
                          <a:srgbClr val="272727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Madagascar Underground 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Prix moyen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Forte recommandation par les étrangers 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Pas de parking 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Jeunes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Etrangers 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49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72727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La </a:t>
                      </a:r>
                      <a:r>
                        <a:rPr lang="fr-FR" sz="1200" dirty="0" err="1">
                          <a:latin typeface="Roboto Condensed" charset="0"/>
                          <a:ea typeface="Roboto Condensed" charset="0"/>
                          <a:cs typeface="Times New Roman"/>
                        </a:rPr>
                        <a:t>Fabrik</a:t>
                      </a:r>
                      <a:endParaRPr lang="fr-FR" sz="1200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Réseautage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Forte recommandation par les étrangers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Fréquenté majoritairement par des habitués ce qui constitue un frein pour les nouveaux consommateurs 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Etrangers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Motards 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49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72727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latin typeface="Roboto Condensed" charset="0"/>
                          <a:ea typeface="Roboto Condensed" charset="0"/>
                          <a:cs typeface="Times New Roman"/>
                        </a:rPr>
                        <a:t>Kaly’bar</a:t>
                      </a: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 à jus 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Prix abordable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A proximité des établissements scolaires et </a:t>
                      </a:r>
                      <a:r>
                        <a:rPr lang="fr-FR" sz="120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Roboto Condensed" charset="0"/>
                          <a:ea typeface="Roboto Condensed" charset="0"/>
                          <a:cs typeface="Times New Roman"/>
                        </a:rPr>
                        <a:t>des</a:t>
                      </a:r>
                      <a:r>
                        <a:rPr lang="fr-FR" sz="1200" dirty="0" smtClean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 </a:t>
                      </a: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universités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- Localisation qui est au second plan 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Jeunes 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214282" y="1428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</a:rPr>
              <a:t>Analyse de la demande</a:t>
            </a:r>
            <a:endParaRPr b="1">
              <a:solidFill>
                <a:schemeClr val="tx1"/>
              </a:solidFill>
            </a:endParaRPr>
          </a:p>
        </p:txBody>
      </p:sp>
      <p:graphicFrame>
        <p:nvGraphicFramePr>
          <p:cNvPr id="10" name="Graphique 9"/>
          <p:cNvGraphicFramePr/>
          <p:nvPr>
            <p:extLst>
              <p:ext uri="{D42A27DB-BD31-4B8C-83A1-F6EECF244321}">
                <p14:modId xmlns:p14="http://schemas.microsoft.com/office/powerpoint/2010/main" val="3179175201"/>
              </p:ext>
            </p:extLst>
          </p:nvPr>
        </p:nvGraphicFramePr>
        <p:xfrm>
          <a:off x="214282" y="785800"/>
          <a:ext cx="2814638" cy="2866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aphique 10"/>
          <p:cNvGraphicFramePr/>
          <p:nvPr>
            <p:extLst>
              <p:ext uri="{D42A27DB-BD31-4B8C-83A1-F6EECF244321}">
                <p14:modId xmlns:p14="http://schemas.microsoft.com/office/powerpoint/2010/main" val="1424887964"/>
              </p:ext>
            </p:extLst>
          </p:nvPr>
        </p:nvGraphicFramePr>
        <p:xfrm>
          <a:off x="3214678" y="785800"/>
          <a:ext cx="2643206" cy="2866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aphique 11"/>
          <p:cNvGraphicFramePr/>
          <p:nvPr>
            <p:extLst>
              <p:ext uri="{D42A27DB-BD31-4B8C-83A1-F6EECF244321}">
                <p14:modId xmlns:p14="http://schemas.microsoft.com/office/powerpoint/2010/main" val="2984868108"/>
              </p:ext>
            </p:extLst>
          </p:nvPr>
        </p:nvGraphicFramePr>
        <p:xfrm>
          <a:off x="6000760" y="785800"/>
          <a:ext cx="2928958" cy="2866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Google Shape;187;p31"/>
          <p:cNvSpPr txBox="1">
            <a:spLocks noGrp="1"/>
          </p:cNvSpPr>
          <p:nvPr>
            <p:ph type="body" idx="1"/>
          </p:nvPr>
        </p:nvSpPr>
        <p:spPr>
          <a:xfrm>
            <a:off x="214282" y="3939902"/>
            <a:ext cx="2280364" cy="8431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3816A"/>
              </a:buClr>
              <a:buSzPts val="1100"/>
              <a:buFont typeface="Arial"/>
              <a:buNone/>
            </a:pPr>
            <a:r>
              <a:rPr lang="fr-FR" sz="1400" dirty="0" smtClean="0"/>
              <a:t>La population étudiée considère les prix actuels des fast-foods comme  </a:t>
            </a:r>
            <a:r>
              <a:rPr lang="fr-FR" sz="1400" b="1" dirty="0" smtClean="0">
                <a:solidFill>
                  <a:srgbClr val="C00000"/>
                </a:solidFill>
              </a:rPr>
              <a:t>abordables</a:t>
            </a:r>
            <a:endParaRPr sz="1400" dirty="0"/>
          </a:p>
        </p:txBody>
      </p:sp>
      <p:sp>
        <p:nvSpPr>
          <p:cNvPr id="15" name="Google Shape;187;p31"/>
          <p:cNvSpPr txBox="1">
            <a:spLocks/>
          </p:cNvSpPr>
          <p:nvPr/>
        </p:nvSpPr>
        <p:spPr>
          <a:xfrm>
            <a:off x="3227740" y="3939902"/>
            <a:ext cx="2280364" cy="700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816A"/>
              </a:buClr>
              <a:buSzPts val="1100"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Le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service des fast-foods est jugé </a:t>
            </a:r>
            <a:r>
              <a:rPr kumimoji="0" lang="fr-FR" sz="14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rapide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par l’échantillon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272727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" name="Google Shape;187;p31"/>
          <p:cNvSpPr txBox="1">
            <a:spLocks/>
          </p:cNvSpPr>
          <p:nvPr/>
        </p:nvSpPr>
        <p:spPr>
          <a:xfrm>
            <a:off x="6180068" y="4011910"/>
            <a:ext cx="2280364" cy="62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816A"/>
              </a:buClr>
              <a:buSzPts val="1100"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Le personnel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des fast-foods est </a:t>
            </a:r>
            <a:r>
              <a:rPr kumimoji="0" lang="fr-FR" sz="1400" b="0" i="0" u="none" strike="noStrike" kern="0" cap="none" spc="0" normalizeH="0" noProof="0" dirty="0" err="1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</a:t>
            </a:r>
            <a:r>
              <a:rPr lang="fr-FR" dirty="0" err="1" smtClean="0">
                <a:solidFill>
                  <a:srgbClr val="27272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nsidéré</a:t>
            </a:r>
            <a:r>
              <a:rPr lang="fr-FR" dirty="0" smtClean="0">
                <a:solidFill>
                  <a:srgbClr val="27272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fr-FR" b="1" dirty="0" smtClean="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accueillant</a:t>
            </a:r>
            <a:r>
              <a:rPr lang="fr-FR" b="1" dirty="0" smtClean="0">
                <a:solidFill>
                  <a:srgbClr val="27272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272727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401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28596" y="1428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</a:rPr>
              <a:t>Cible</a:t>
            </a:r>
            <a:endParaRPr b="1">
              <a:solidFill>
                <a:schemeClr val="tx1"/>
              </a:solidFill>
            </a:endParaRPr>
          </a:p>
        </p:txBody>
      </p:sp>
      <p:graphicFrame>
        <p:nvGraphicFramePr>
          <p:cNvPr id="6" name="Google Shape;409;p44"/>
          <p:cNvGraphicFramePr/>
          <p:nvPr>
            <p:extLst>
              <p:ext uri="{D42A27DB-BD31-4B8C-83A1-F6EECF244321}">
                <p14:modId xmlns:p14="http://schemas.microsoft.com/office/powerpoint/2010/main" val="3571171974"/>
              </p:ext>
            </p:extLst>
          </p:nvPr>
        </p:nvGraphicFramePr>
        <p:xfrm>
          <a:off x="611560" y="843558"/>
          <a:ext cx="7992888" cy="3485546"/>
        </p:xfrm>
        <a:graphic>
          <a:graphicData uri="http://schemas.openxmlformats.org/drawingml/2006/table">
            <a:tbl>
              <a:tblPr>
                <a:noFill/>
                <a:tableStyleId>{21A3AA77-9025-47AC-8542-C8E41C36D5CB}</a:tableStyleId>
              </a:tblPr>
              <a:tblGrid>
                <a:gridCol w="1998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2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8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24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400" b="1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GEOGRAPHIQUE</a:t>
                      </a:r>
                      <a:endParaRPr lang="fr-FR" sz="1600" b="1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F4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400" b="1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SOCIO-DEMOGRAPHIQUE</a:t>
                      </a:r>
                      <a:endParaRPr lang="fr-FR" sz="1600" b="1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F4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400" b="1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PSYCHOGRAPHIQUE</a:t>
                      </a:r>
                      <a:endParaRPr lang="fr-FR" sz="1600" b="1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F4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400" b="1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COMPORTEMENTAL</a:t>
                      </a:r>
                      <a:endParaRPr lang="fr-FR" sz="1600" b="1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305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/>
                        <a:buChar char=""/>
                      </a:pPr>
                      <a:r>
                        <a:rPr lang="fr-FR" sz="1400" u="none" strike="noStrike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Personne se trouvant à Madagascar</a:t>
                      </a:r>
                      <a:endParaRPr lang="fr-FR" sz="1600" u="none" strike="noStrike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/>
                        <a:buChar char=""/>
                      </a:pPr>
                      <a:r>
                        <a:rPr lang="fr-FR" sz="1400" u="none" strike="noStrike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Personne se trouvant à Antananarivo </a:t>
                      </a:r>
                      <a:endParaRPr lang="fr-FR" sz="1600" u="none" strike="noStrike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/>
                        <a:buChar char=""/>
                      </a:pPr>
                      <a:r>
                        <a:rPr lang="fr-FR" sz="1400" u="none" strike="noStrike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Personne habitant ou travaillant en centre ville </a:t>
                      </a:r>
                      <a:endParaRPr lang="fr-FR" sz="1600" u="none" strike="noStrike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/>
                        <a:buChar char=""/>
                      </a:pPr>
                      <a:r>
                        <a:rPr lang="fr-FR" sz="1400" u="none" strike="noStrike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Personne se déplaçant à pieds, en moto ou en voiture </a:t>
                      </a:r>
                      <a:endParaRPr lang="fr-FR" sz="1600" u="none" strike="noStrike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/>
                        <a:buChar char=""/>
                      </a:pPr>
                      <a:r>
                        <a:rPr lang="fr-FR" sz="1400" u="none" strike="noStrike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18 à </a:t>
                      </a:r>
                      <a:r>
                        <a:rPr lang="fr-FR" sz="1400" u="none" strike="noStrike" dirty="0" smtClean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35 ans  </a:t>
                      </a:r>
                      <a:endParaRPr lang="fr-FR" sz="1600" u="none" strike="noStrike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/>
                        <a:buChar char=""/>
                      </a:pPr>
                      <a:r>
                        <a:rPr lang="fr-FR" sz="1400" u="none" strike="noStrike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Homme et Femme</a:t>
                      </a:r>
                      <a:endParaRPr lang="fr-FR" sz="1600" u="none" strike="noStrike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/>
                        <a:buChar char=""/>
                      </a:pPr>
                      <a:r>
                        <a:rPr lang="fr-FR" sz="1400" u="none" strike="noStrike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Etudiant, salarié ou entrepreneur</a:t>
                      </a:r>
                      <a:endParaRPr lang="fr-FR" sz="1600" u="none" strike="noStrike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/>
                        <a:buChar char=""/>
                      </a:pPr>
                      <a:r>
                        <a:rPr lang="fr-FR" sz="1400" u="none" strike="noStrike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Revenu moyen</a:t>
                      </a:r>
                      <a:endParaRPr lang="fr-FR" sz="1600" u="none" strike="noStrike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/>
                        <a:buChar char=""/>
                      </a:pPr>
                      <a:r>
                        <a:rPr lang="fr-FR" sz="1400" u="none" strike="noStrike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Sociable</a:t>
                      </a:r>
                      <a:endParaRPr lang="fr-FR" sz="1600" u="none" strike="noStrike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/>
                        <a:buChar char=""/>
                      </a:pPr>
                      <a:r>
                        <a:rPr lang="fr-FR" sz="1400" u="none" strike="noStrike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Personne ayant comme valeur le partage</a:t>
                      </a:r>
                      <a:endParaRPr lang="fr-FR" sz="1600" u="none" strike="noStrike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/>
                        <a:buChar char=""/>
                      </a:pPr>
                      <a:r>
                        <a:rPr lang="fr-FR" sz="1400" u="none" strike="noStrike" dirty="0" smtClean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Passionné</a:t>
                      </a:r>
                      <a:r>
                        <a:rPr lang="fr-FR" sz="1400" u="none" strike="noStrike" baseline="0" dirty="0" smtClean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 </a:t>
                      </a:r>
                      <a:r>
                        <a:rPr lang="fr-FR" sz="1400" u="none" strike="noStrike" baseline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Roboto Condensed" charset="0"/>
                          <a:ea typeface="Roboto Condensed" charset="0"/>
                          <a:cs typeface="Times New Roman"/>
                        </a:rPr>
                        <a:t>de</a:t>
                      </a:r>
                      <a:r>
                        <a:rPr lang="fr-FR" sz="1400" u="none" strike="noStrike" dirty="0" smtClean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 musique </a:t>
                      </a:r>
                      <a:endParaRPr lang="fr-FR" sz="1600" u="none" strike="noStrike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/>
                        <a:buChar char=""/>
                      </a:pPr>
                      <a:r>
                        <a:rPr lang="fr-FR" sz="1400" u="none" strike="noStrike" dirty="0">
                          <a:latin typeface="Roboto Condensed" charset="0"/>
                          <a:ea typeface="Roboto Condensed" charset="0"/>
                          <a:cs typeface="Times New Roman"/>
                        </a:rPr>
                        <a:t>Habitude d’aller dans des restaurants </a:t>
                      </a:r>
                      <a:endParaRPr lang="fr-FR" sz="1600" u="none" strike="noStrike" dirty="0">
                        <a:latin typeface="Roboto Condensed" charset="0"/>
                        <a:ea typeface="Roboto Condensed" charset="0"/>
                        <a:cs typeface="Times New Roman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AF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1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>
            <a:spLocks noGrp="1"/>
          </p:cNvSpPr>
          <p:nvPr>
            <p:ph type="title"/>
          </p:nvPr>
        </p:nvSpPr>
        <p:spPr>
          <a:xfrm>
            <a:off x="71406" y="1428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chemeClr val="tx1"/>
                </a:solidFill>
              </a:rPr>
              <a:t>STRATEGIE MARKETING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252" name="Google Shape;252;p34"/>
          <p:cNvSpPr txBox="1">
            <a:spLocks noGrp="1"/>
          </p:cNvSpPr>
          <p:nvPr>
            <p:ph type="subTitle" idx="1"/>
          </p:nvPr>
        </p:nvSpPr>
        <p:spPr>
          <a:xfrm>
            <a:off x="723812" y="3753158"/>
            <a:ext cx="22608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C00000"/>
                </a:solidFill>
              </a:rPr>
              <a:t>Personnel en contact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53" name="Google Shape;253;p34"/>
          <p:cNvSpPr txBox="1">
            <a:spLocks noGrp="1"/>
          </p:cNvSpPr>
          <p:nvPr>
            <p:ph type="subTitle" idx="2"/>
          </p:nvPr>
        </p:nvSpPr>
        <p:spPr>
          <a:xfrm>
            <a:off x="611560" y="4375314"/>
            <a:ext cx="226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Formations: accueil et service</a:t>
            </a:r>
            <a:endParaRPr dirty="0"/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3"/>
          </p:nvPr>
        </p:nvSpPr>
        <p:spPr>
          <a:xfrm>
            <a:off x="3465594" y="3767342"/>
            <a:ext cx="22608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C00000"/>
                </a:solidFill>
              </a:rPr>
              <a:t>Physique Support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55" name="Google Shape;255;p34"/>
          <p:cNvSpPr txBox="1">
            <a:spLocks noGrp="1"/>
          </p:cNvSpPr>
          <p:nvPr>
            <p:ph type="subTitle" idx="4"/>
          </p:nvPr>
        </p:nvSpPr>
        <p:spPr>
          <a:xfrm>
            <a:off x="3214678" y="4375314"/>
            <a:ext cx="2714644" cy="716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Matériels de cuisine, de service  et de décoration en salle</a:t>
            </a:r>
            <a:endParaRPr dirty="0"/>
          </a:p>
        </p:txBody>
      </p:sp>
      <p:sp>
        <p:nvSpPr>
          <p:cNvPr id="256" name="Google Shape;256;p34"/>
          <p:cNvSpPr txBox="1">
            <a:spLocks noGrp="1"/>
          </p:cNvSpPr>
          <p:nvPr>
            <p:ph type="subTitle" idx="5"/>
          </p:nvPr>
        </p:nvSpPr>
        <p:spPr>
          <a:xfrm>
            <a:off x="6462843" y="3762626"/>
            <a:ext cx="22608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C00000"/>
                </a:solidFill>
              </a:rPr>
              <a:t>Participation client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57" name="Google Shape;257;p34"/>
          <p:cNvSpPr txBox="1">
            <a:spLocks noGrp="1"/>
          </p:cNvSpPr>
          <p:nvPr>
            <p:ph type="subTitle" idx="6"/>
          </p:nvPr>
        </p:nvSpPr>
        <p:spPr>
          <a:xfrm>
            <a:off x="6271640" y="4379974"/>
            <a:ext cx="26432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Choix d’accompagnement, akoo’stik, memories board</a:t>
            </a:r>
            <a:endParaRPr dirty="0"/>
          </a:p>
        </p:txBody>
      </p:sp>
      <p:sp>
        <p:nvSpPr>
          <p:cNvPr id="258" name="Google Shape;258;p34"/>
          <p:cNvSpPr txBox="1">
            <a:spLocks noGrp="1"/>
          </p:cNvSpPr>
          <p:nvPr>
            <p:ph type="subTitle" idx="7"/>
          </p:nvPr>
        </p:nvSpPr>
        <p:spPr>
          <a:xfrm>
            <a:off x="71406" y="1428742"/>
            <a:ext cx="22608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C00000"/>
                </a:solidFill>
              </a:rPr>
              <a:t>Produit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59" name="Google Shape;259;p34"/>
          <p:cNvSpPr txBox="1">
            <a:spLocks noGrp="1"/>
          </p:cNvSpPr>
          <p:nvPr>
            <p:ph type="subTitle" idx="8"/>
          </p:nvPr>
        </p:nvSpPr>
        <p:spPr>
          <a:xfrm>
            <a:off x="0" y="1785932"/>
            <a:ext cx="2617958" cy="859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 catégories : Hena, Akoo, Fruits de mer, Bao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Boissons, accompagnements</a:t>
            </a:r>
            <a:endParaRPr dirty="0"/>
          </a:p>
        </p:txBody>
      </p:sp>
      <p:sp>
        <p:nvSpPr>
          <p:cNvPr id="260" name="Google Shape;260;p34"/>
          <p:cNvSpPr txBox="1">
            <a:spLocks noGrp="1"/>
          </p:cNvSpPr>
          <p:nvPr>
            <p:ph type="subTitle" idx="9"/>
          </p:nvPr>
        </p:nvSpPr>
        <p:spPr>
          <a:xfrm>
            <a:off x="2718602" y="1428742"/>
            <a:ext cx="1637374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C00000"/>
                </a:solidFill>
              </a:rPr>
              <a:t>Prix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61" name="Google Shape;261;p34"/>
          <p:cNvSpPr txBox="1">
            <a:spLocks noGrp="1"/>
          </p:cNvSpPr>
          <p:nvPr>
            <p:ph type="subTitle" idx="13"/>
          </p:nvPr>
        </p:nvSpPr>
        <p:spPr>
          <a:xfrm>
            <a:off x="2786050" y="1896369"/>
            <a:ext cx="15001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 2 500 </a:t>
            </a:r>
            <a:r>
              <a:rPr lang="en" dirty="0"/>
              <a:t>A</a:t>
            </a:r>
            <a:r>
              <a:rPr lang="en" dirty="0" smtClean="0"/>
              <a:t>r à 40 000 ar</a:t>
            </a:r>
            <a:endParaRPr dirty="0"/>
          </a:p>
        </p:txBody>
      </p:sp>
      <p:sp>
        <p:nvSpPr>
          <p:cNvPr id="262" name="Google Shape;262;p34"/>
          <p:cNvSpPr txBox="1">
            <a:spLocks noGrp="1"/>
          </p:cNvSpPr>
          <p:nvPr>
            <p:ph type="subTitle" idx="14"/>
          </p:nvPr>
        </p:nvSpPr>
        <p:spPr>
          <a:xfrm>
            <a:off x="4500562" y="1428742"/>
            <a:ext cx="22608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C00000"/>
                </a:solidFill>
              </a:rPr>
              <a:t>Place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263" name="Google Shape;263;p34"/>
          <p:cNvSpPr txBox="1">
            <a:spLocks noGrp="1"/>
          </p:cNvSpPr>
          <p:nvPr>
            <p:ph type="subTitle" idx="15"/>
          </p:nvPr>
        </p:nvSpPr>
        <p:spPr>
          <a:xfrm>
            <a:off x="4536281" y="1904382"/>
            <a:ext cx="2380928" cy="836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Isoraka,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Meubles </a:t>
            </a:r>
            <a:r>
              <a:rPr lang="en" dirty="0" smtClean="0"/>
              <a:t>en bois recyclés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 places de parking</a:t>
            </a:r>
            <a:endParaRPr dirty="0"/>
          </a:p>
        </p:txBody>
      </p:sp>
      <p:grpSp>
        <p:nvGrpSpPr>
          <p:cNvPr id="305" name="Google Shape;305;p34"/>
          <p:cNvGrpSpPr/>
          <p:nvPr/>
        </p:nvGrpSpPr>
        <p:grpSpPr>
          <a:xfrm>
            <a:off x="7204694" y="1660634"/>
            <a:ext cx="74243" cy="8416"/>
            <a:chOff x="2578600" y="1414000"/>
            <a:chExt cx="82925" cy="9400"/>
          </a:xfrm>
        </p:grpSpPr>
        <p:sp>
          <p:nvSpPr>
            <p:cNvPr id="307" name="Google Shape;307;p34"/>
            <p:cNvSpPr/>
            <p:nvPr/>
          </p:nvSpPr>
          <p:spPr>
            <a:xfrm>
              <a:off x="2578600" y="1414000"/>
              <a:ext cx="20075" cy="9400"/>
            </a:xfrm>
            <a:custGeom>
              <a:avLst/>
              <a:gdLst/>
              <a:ahLst/>
              <a:cxnLst/>
              <a:rect l="l" t="t" r="r" b="b"/>
              <a:pathLst>
                <a:path w="803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5"/>
                    <a:pt x="188" y="375"/>
                  </a:cubicBezTo>
                  <a:lnTo>
                    <a:pt x="603" y="375"/>
                  </a:lnTo>
                  <a:cubicBezTo>
                    <a:pt x="710" y="375"/>
                    <a:pt x="803" y="295"/>
                    <a:pt x="803" y="188"/>
                  </a:cubicBezTo>
                  <a:cubicBezTo>
                    <a:pt x="803" y="81"/>
                    <a:pt x="710" y="1"/>
                    <a:pt x="6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2610025" y="1414000"/>
              <a:ext cx="20075" cy="9400"/>
            </a:xfrm>
            <a:custGeom>
              <a:avLst/>
              <a:gdLst/>
              <a:ahLst/>
              <a:cxnLst/>
              <a:rect l="l" t="t" r="r" b="b"/>
              <a:pathLst>
                <a:path w="803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5"/>
                    <a:pt x="188" y="375"/>
                  </a:cubicBezTo>
                  <a:lnTo>
                    <a:pt x="616" y="375"/>
                  </a:lnTo>
                  <a:cubicBezTo>
                    <a:pt x="723" y="375"/>
                    <a:pt x="803" y="295"/>
                    <a:pt x="803" y="188"/>
                  </a:cubicBezTo>
                  <a:cubicBezTo>
                    <a:pt x="803" y="81"/>
                    <a:pt x="723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2641450" y="1414000"/>
              <a:ext cx="20075" cy="9400"/>
            </a:xfrm>
            <a:custGeom>
              <a:avLst/>
              <a:gdLst/>
              <a:ahLst/>
              <a:cxnLst/>
              <a:rect l="l" t="t" r="r" b="b"/>
              <a:pathLst>
                <a:path w="803" h="376" extrusionOk="0">
                  <a:moveTo>
                    <a:pt x="202" y="1"/>
                  </a:moveTo>
                  <a:cubicBezTo>
                    <a:pt x="95" y="1"/>
                    <a:pt x="1" y="81"/>
                    <a:pt x="1" y="188"/>
                  </a:cubicBezTo>
                  <a:cubicBezTo>
                    <a:pt x="1" y="295"/>
                    <a:pt x="95" y="375"/>
                    <a:pt x="202" y="375"/>
                  </a:cubicBezTo>
                  <a:lnTo>
                    <a:pt x="616" y="375"/>
                  </a:lnTo>
                  <a:cubicBezTo>
                    <a:pt x="723" y="375"/>
                    <a:pt x="803" y="295"/>
                    <a:pt x="803" y="188"/>
                  </a:cubicBezTo>
                  <a:cubicBezTo>
                    <a:pt x="803" y="81"/>
                    <a:pt x="723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262;p34"/>
          <p:cNvSpPr txBox="1">
            <a:spLocks/>
          </p:cNvSpPr>
          <p:nvPr/>
        </p:nvSpPr>
        <p:spPr>
          <a:xfrm>
            <a:off x="6883200" y="1428742"/>
            <a:ext cx="22608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Rubik SemiBold"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ubik SemiBold"/>
                <a:ea typeface="Rubik SemiBold"/>
                <a:cs typeface="Rubik SemiBold"/>
                <a:sym typeface="Rubik SemiBold"/>
              </a:rPr>
              <a:t>Promotion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3" name="Google Shape;263;p34"/>
          <p:cNvSpPr txBox="1">
            <a:spLocks/>
          </p:cNvSpPr>
          <p:nvPr/>
        </p:nvSpPr>
        <p:spPr>
          <a:xfrm>
            <a:off x="6883200" y="1900942"/>
            <a:ext cx="2260800" cy="85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600"/>
              <a:buFont typeface="Roboto Condensed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Réseaux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sociaux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, bouche à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oreille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, marketing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d’influence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72727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4" name="Google Shape;9569;p65"/>
          <p:cNvGrpSpPr/>
          <p:nvPr/>
        </p:nvGrpSpPr>
        <p:grpSpPr>
          <a:xfrm>
            <a:off x="857224" y="928676"/>
            <a:ext cx="714380" cy="569557"/>
            <a:chOff x="3564243" y="2289904"/>
            <a:chExt cx="422342" cy="355243"/>
          </a:xfrm>
        </p:grpSpPr>
        <p:sp>
          <p:nvSpPr>
            <p:cNvPr id="65" name="Google Shape;9570;p65"/>
            <p:cNvSpPr/>
            <p:nvPr/>
          </p:nvSpPr>
          <p:spPr>
            <a:xfrm>
              <a:off x="3564243" y="2291587"/>
              <a:ext cx="66177" cy="351655"/>
            </a:xfrm>
            <a:custGeom>
              <a:avLst/>
              <a:gdLst/>
              <a:ahLst/>
              <a:cxnLst/>
              <a:rect l="l" t="t" r="r" b="b"/>
              <a:pathLst>
                <a:path w="2084" h="11074" extrusionOk="0">
                  <a:moveTo>
                    <a:pt x="1703" y="1918"/>
                  </a:moveTo>
                  <a:lnTo>
                    <a:pt x="1703" y="2727"/>
                  </a:lnTo>
                  <a:cubicBezTo>
                    <a:pt x="1703" y="2823"/>
                    <a:pt x="1667" y="2930"/>
                    <a:pt x="1608" y="2966"/>
                  </a:cubicBezTo>
                  <a:cubicBezTo>
                    <a:pt x="1453" y="3085"/>
                    <a:pt x="1298" y="3287"/>
                    <a:pt x="1239" y="3501"/>
                  </a:cubicBezTo>
                  <a:lnTo>
                    <a:pt x="834" y="3501"/>
                  </a:lnTo>
                  <a:cubicBezTo>
                    <a:pt x="798" y="3299"/>
                    <a:pt x="667" y="3085"/>
                    <a:pt x="524" y="2989"/>
                  </a:cubicBezTo>
                  <a:cubicBezTo>
                    <a:pt x="453" y="2942"/>
                    <a:pt x="393" y="2823"/>
                    <a:pt x="393" y="2727"/>
                  </a:cubicBezTo>
                  <a:lnTo>
                    <a:pt x="393" y="1918"/>
                  </a:lnTo>
                  <a:close/>
                  <a:moveTo>
                    <a:pt x="1227" y="3882"/>
                  </a:moveTo>
                  <a:lnTo>
                    <a:pt x="1227" y="5144"/>
                  </a:lnTo>
                  <a:cubicBezTo>
                    <a:pt x="1227" y="6359"/>
                    <a:pt x="1239" y="7549"/>
                    <a:pt x="1369" y="8752"/>
                  </a:cubicBezTo>
                  <a:cubicBezTo>
                    <a:pt x="1453" y="9478"/>
                    <a:pt x="1489" y="10085"/>
                    <a:pt x="1489" y="10205"/>
                  </a:cubicBezTo>
                  <a:cubicBezTo>
                    <a:pt x="1477" y="10478"/>
                    <a:pt x="1298" y="10681"/>
                    <a:pt x="1048" y="10681"/>
                  </a:cubicBezTo>
                  <a:cubicBezTo>
                    <a:pt x="798" y="10681"/>
                    <a:pt x="619" y="10490"/>
                    <a:pt x="619" y="10228"/>
                  </a:cubicBezTo>
                  <a:cubicBezTo>
                    <a:pt x="619" y="10097"/>
                    <a:pt x="655" y="9490"/>
                    <a:pt x="738" y="8764"/>
                  </a:cubicBezTo>
                  <a:cubicBezTo>
                    <a:pt x="869" y="7561"/>
                    <a:pt x="881" y="6371"/>
                    <a:pt x="881" y="5168"/>
                  </a:cubicBezTo>
                  <a:lnTo>
                    <a:pt x="881" y="3882"/>
                  </a:lnTo>
                  <a:close/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727"/>
                  </a:lnTo>
                  <a:cubicBezTo>
                    <a:pt x="0" y="2966"/>
                    <a:pt x="143" y="3216"/>
                    <a:pt x="334" y="3335"/>
                  </a:cubicBezTo>
                  <a:cubicBezTo>
                    <a:pt x="393" y="3358"/>
                    <a:pt x="477" y="3573"/>
                    <a:pt x="477" y="3692"/>
                  </a:cubicBezTo>
                  <a:lnTo>
                    <a:pt x="477" y="5144"/>
                  </a:lnTo>
                  <a:cubicBezTo>
                    <a:pt x="477" y="6359"/>
                    <a:pt x="465" y="7526"/>
                    <a:pt x="346" y="8716"/>
                  </a:cubicBezTo>
                  <a:cubicBezTo>
                    <a:pt x="274" y="9454"/>
                    <a:pt x="226" y="10074"/>
                    <a:pt x="226" y="10228"/>
                  </a:cubicBezTo>
                  <a:cubicBezTo>
                    <a:pt x="226" y="10705"/>
                    <a:pt x="584" y="11074"/>
                    <a:pt x="1048" y="11074"/>
                  </a:cubicBezTo>
                  <a:cubicBezTo>
                    <a:pt x="1512" y="11074"/>
                    <a:pt x="1870" y="10705"/>
                    <a:pt x="1870" y="10228"/>
                  </a:cubicBezTo>
                  <a:cubicBezTo>
                    <a:pt x="1870" y="10074"/>
                    <a:pt x="1822" y="9454"/>
                    <a:pt x="1750" y="8716"/>
                  </a:cubicBezTo>
                  <a:cubicBezTo>
                    <a:pt x="1608" y="7526"/>
                    <a:pt x="1608" y="6359"/>
                    <a:pt x="1608" y="5144"/>
                  </a:cubicBezTo>
                  <a:lnTo>
                    <a:pt x="1608" y="3692"/>
                  </a:lnTo>
                  <a:cubicBezTo>
                    <a:pt x="1608" y="3561"/>
                    <a:pt x="1715" y="3358"/>
                    <a:pt x="1834" y="3275"/>
                  </a:cubicBezTo>
                  <a:cubicBezTo>
                    <a:pt x="2024" y="3144"/>
                    <a:pt x="2084" y="2906"/>
                    <a:pt x="2084" y="2704"/>
                  </a:cubicBezTo>
                  <a:lnTo>
                    <a:pt x="2084" y="251"/>
                  </a:lnTo>
                  <a:cubicBezTo>
                    <a:pt x="2084" y="168"/>
                    <a:pt x="2001" y="72"/>
                    <a:pt x="1893" y="72"/>
                  </a:cubicBezTo>
                  <a:cubicBezTo>
                    <a:pt x="1786" y="72"/>
                    <a:pt x="1703" y="168"/>
                    <a:pt x="1703" y="263"/>
                  </a:cubicBezTo>
                  <a:lnTo>
                    <a:pt x="1703" y="1537"/>
                  </a:lnTo>
                  <a:lnTo>
                    <a:pt x="1239" y="1537"/>
                  </a:lnTo>
                  <a:lnTo>
                    <a:pt x="1239" y="191"/>
                  </a:lnTo>
                  <a:cubicBezTo>
                    <a:pt x="1239" y="84"/>
                    <a:pt x="1155" y="1"/>
                    <a:pt x="1048" y="1"/>
                  </a:cubicBezTo>
                  <a:cubicBezTo>
                    <a:pt x="941" y="1"/>
                    <a:pt x="858" y="84"/>
                    <a:pt x="858" y="191"/>
                  </a:cubicBezTo>
                  <a:lnTo>
                    <a:pt x="858" y="1537"/>
                  </a:lnTo>
                  <a:lnTo>
                    <a:pt x="393" y="1537"/>
                  </a:lnTo>
                  <a:lnTo>
                    <a:pt x="393" y="191"/>
                  </a:lnTo>
                  <a:cubicBezTo>
                    <a:pt x="393" y="84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66" name="Google Shape;9571;p65"/>
            <p:cNvSpPr/>
            <p:nvPr/>
          </p:nvSpPr>
          <p:spPr>
            <a:xfrm>
              <a:off x="3636835" y="2373674"/>
              <a:ext cx="236702" cy="236289"/>
            </a:xfrm>
            <a:custGeom>
              <a:avLst/>
              <a:gdLst/>
              <a:ahLst/>
              <a:cxnLst/>
              <a:rect l="l" t="t" r="r" b="b"/>
              <a:pathLst>
                <a:path w="7454" h="7441" extrusionOk="0">
                  <a:moveTo>
                    <a:pt x="1175" y="0"/>
                  </a:moveTo>
                  <a:cubicBezTo>
                    <a:pt x="1121" y="0"/>
                    <a:pt x="1069" y="25"/>
                    <a:pt x="1036" y="71"/>
                  </a:cubicBezTo>
                  <a:cubicBezTo>
                    <a:pt x="369" y="881"/>
                    <a:pt x="0" y="1905"/>
                    <a:pt x="0" y="2952"/>
                  </a:cubicBezTo>
                  <a:cubicBezTo>
                    <a:pt x="0" y="5429"/>
                    <a:pt x="2024" y="7441"/>
                    <a:pt x="4489" y="7441"/>
                  </a:cubicBezTo>
                  <a:cubicBezTo>
                    <a:pt x="5537" y="7441"/>
                    <a:pt x="6561" y="7072"/>
                    <a:pt x="7358" y="6405"/>
                  </a:cubicBezTo>
                  <a:cubicBezTo>
                    <a:pt x="7454" y="6322"/>
                    <a:pt x="7454" y="6203"/>
                    <a:pt x="7394" y="6131"/>
                  </a:cubicBezTo>
                  <a:cubicBezTo>
                    <a:pt x="7352" y="6083"/>
                    <a:pt x="7286" y="6058"/>
                    <a:pt x="7224" y="6058"/>
                  </a:cubicBezTo>
                  <a:cubicBezTo>
                    <a:pt x="7180" y="6058"/>
                    <a:pt x="7138" y="6071"/>
                    <a:pt x="7108" y="6096"/>
                  </a:cubicBezTo>
                  <a:cubicBezTo>
                    <a:pt x="6382" y="6703"/>
                    <a:pt x="5441" y="7048"/>
                    <a:pt x="4489" y="7048"/>
                  </a:cubicBezTo>
                  <a:cubicBezTo>
                    <a:pt x="2227" y="7048"/>
                    <a:pt x="381" y="5203"/>
                    <a:pt x="381" y="2928"/>
                  </a:cubicBezTo>
                  <a:cubicBezTo>
                    <a:pt x="381" y="1988"/>
                    <a:pt x="727" y="1047"/>
                    <a:pt x="1334" y="309"/>
                  </a:cubicBezTo>
                  <a:cubicBezTo>
                    <a:pt x="1405" y="226"/>
                    <a:pt x="1393" y="107"/>
                    <a:pt x="1298" y="47"/>
                  </a:cubicBezTo>
                  <a:cubicBezTo>
                    <a:pt x="1261" y="16"/>
                    <a:pt x="1217" y="0"/>
                    <a:pt x="1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67" name="Google Shape;9572;p65"/>
            <p:cNvSpPr/>
            <p:nvPr/>
          </p:nvSpPr>
          <p:spPr>
            <a:xfrm>
              <a:off x="3685230" y="2324104"/>
              <a:ext cx="237083" cy="235971"/>
            </a:xfrm>
            <a:custGeom>
              <a:avLst/>
              <a:gdLst/>
              <a:ahLst/>
              <a:cxnLst/>
              <a:rect l="l" t="t" r="r" b="b"/>
              <a:pathLst>
                <a:path w="7466" h="7431" extrusionOk="0">
                  <a:moveTo>
                    <a:pt x="2953" y="1"/>
                  </a:moveTo>
                  <a:cubicBezTo>
                    <a:pt x="1905" y="1"/>
                    <a:pt x="893" y="358"/>
                    <a:pt x="96" y="1025"/>
                  </a:cubicBezTo>
                  <a:cubicBezTo>
                    <a:pt x="0" y="1108"/>
                    <a:pt x="0" y="1227"/>
                    <a:pt x="60" y="1299"/>
                  </a:cubicBezTo>
                  <a:cubicBezTo>
                    <a:pt x="99" y="1344"/>
                    <a:pt x="151" y="1364"/>
                    <a:pt x="205" y="1364"/>
                  </a:cubicBezTo>
                  <a:cubicBezTo>
                    <a:pt x="250" y="1364"/>
                    <a:pt x="295" y="1350"/>
                    <a:pt x="334" y="1322"/>
                  </a:cubicBezTo>
                  <a:cubicBezTo>
                    <a:pt x="1060" y="715"/>
                    <a:pt x="2001" y="394"/>
                    <a:pt x="2953" y="394"/>
                  </a:cubicBezTo>
                  <a:cubicBezTo>
                    <a:pt x="5215" y="394"/>
                    <a:pt x="7061" y="2227"/>
                    <a:pt x="7061" y="4501"/>
                  </a:cubicBezTo>
                  <a:cubicBezTo>
                    <a:pt x="7061" y="5454"/>
                    <a:pt x="6727" y="6371"/>
                    <a:pt x="6120" y="7121"/>
                  </a:cubicBezTo>
                  <a:cubicBezTo>
                    <a:pt x="6049" y="7204"/>
                    <a:pt x="6061" y="7323"/>
                    <a:pt x="6156" y="7383"/>
                  </a:cubicBezTo>
                  <a:cubicBezTo>
                    <a:pt x="6180" y="7418"/>
                    <a:pt x="6227" y="7430"/>
                    <a:pt x="6275" y="7430"/>
                  </a:cubicBezTo>
                  <a:cubicBezTo>
                    <a:pt x="6322" y="7430"/>
                    <a:pt x="6382" y="7395"/>
                    <a:pt x="6418" y="7359"/>
                  </a:cubicBezTo>
                  <a:cubicBezTo>
                    <a:pt x="7084" y="6549"/>
                    <a:pt x="7442" y="5537"/>
                    <a:pt x="7442" y="4501"/>
                  </a:cubicBezTo>
                  <a:cubicBezTo>
                    <a:pt x="7465" y="2013"/>
                    <a:pt x="5441" y="1"/>
                    <a:pt x="29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68" name="Google Shape;9573;p65"/>
            <p:cNvSpPr/>
            <p:nvPr/>
          </p:nvSpPr>
          <p:spPr>
            <a:xfrm>
              <a:off x="3663668" y="2351699"/>
              <a:ext cx="230668" cy="230668"/>
            </a:xfrm>
            <a:custGeom>
              <a:avLst/>
              <a:gdLst/>
              <a:ahLst/>
              <a:cxnLst/>
              <a:rect l="l" t="t" r="r" b="b"/>
              <a:pathLst>
                <a:path w="7264" h="7264" extrusionOk="0">
                  <a:moveTo>
                    <a:pt x="3632" y="382"/>
                  </a:moveTo>
                  <a:cubicBezTo>
                    <a:pt x="5418" y="382"/>
                    <a:pt x="6871" y="1846"/>
                    <a:pt x="6871" y="3632"/>
                  </a:cubicBezTo>
                  <a:cubicBezTo>
                    <a:pt x="6871" y="5418"/>
                    <a:pt x="5418" y="6871"/>
                    <a:pt x="3632" y="6871"/>
                  </a:cubicBezTo>
                  <a:cubicBezTo>
                    <a:pt x="1846" y="6871"/>
                    <a:pt x="382" y="5418"/>
                    <a:pt x="382" y="3632"/>
                  </a:cubicBezTo>
                  <a:cubicBezTo>
                    <a:pt x="382" y="1846"/>
                    <a:pt x="1846" y="382"/>
                    <a:pt x="3632" y="382"/>
                  </a:cubicBezTo>
                  <a:close/>
                  <a:moveTo>
                    <a:pt x="3632" y="1"/>
                  </a:moveTo>
                  <a:cubicBezTo>
                    <a:pt x="1632" y="1"/>
                    <a:pt x="1" y="1632"/>
                    <a:pt x="1" y="3632"/>
                  </a:cubicBezTo>
                  <a:cubicBezTo>
                    <a:pt x="1" y="5633"/>
                    <a:pt x="1632" y="7264"/>
                    <a:pt x="3632" y="7264"/>
                  </a:cubicBezTo>
                  <a:cubicBezTo>
                    <a:pt x="5644" y="7264"/>
                    <a:pt x="7263" y="5621"/>
                    <a:pt x="7263" y="3632"/>
                  </a:cubicBezTo>
                  <a:cubicBezTo>
                    <a:pt x="7263" y="1620"/>
                    <a:pt x="5620" y="1"/>
                    <a:pt x="3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69" name="Google Shape;9574;p65"/>
            <p:cNvSpPr/>
            <p:nvPr/>
          </p:nvSpPr>
          <p:spPr>
            <a:xfrm>
              <a:off x="3933998" y="2289904"/>
              <a:ext cx="52586" cy="355243"/>
            </a:xfrm>
            <a:custGeom>
              <a:avLst/>
              <a:gdLst/>
              <a:ahLst/>
              <a:cxnLst/>
              <a:rect l="l" t="t" r="r" b="b"/>
              <a:pathLst>
                <a:path w="1656" h="11187" extrusionOk="0">
                  <a:moveTo>
                    <a:pt x="1251" y="554"/>
                  </a:moveTo>
                  <a:lnTo>
                    <a:pt x="1251" y="5555"/>
                  </a:lnTo>
                  <a:lnTo>
                    <a:pt x="715" y="5578"/>
                  </a:lnTo>
                  <a:lnTo>
                    <a:pt x="703" y="5578"/>
                  </a:lnTo>
                  <a:cubicBezTo>
                    <a:pt x="693" y="5580"/>
                    <a:pt x="683" y="5580"/>
                    <a:pt x="673" y="5580"/>
                  </a:cubicBezTo>
                  <a:cubicBezTo>
                    <a:pt x="583" y="5580"/>
                    <a:pt x="481" y="5536"/>
                    <a:pt x="417" y="5483"/>
                  </a:cubicBezTo>
                  <a:cubicBezTo>
                    <a:pt x="382" y="5436"/>
                    <a:pt x="370" y="5412"/>
                    <a:pt x="370" y="5412"/>
                  </a:cubicBezTo>
                  <a:lnTo>
                    <a:pt x="370" y="2411"/>
                  </a:lnTo>
                  <a:cubicBezTo>
                    <a:pt x="370" y="1697"/>
                    <a:pt x="703" y="1006"/>
                    <a:pt x="1251" y="554"/>
                  </a:cubicBezTo>
                  <a:close/>
                  <a:moveTo>
                    <a:pt x="1263" y="5959"/>
                  </a:moveTo>
                  <a:cubicBezTo>
                    <a:pt x="1263" y="9448"/>
                    <a:pt x="1275" y="10258"/>
                    <a:pt x="1275" y="10281"/>
                  </a:cubicBezTo>
                  <a:cubicBezTo>
                    <a:pt x="1263" y="10496"/>
                    <a:pt x="1203" y="10769"/>
                    <a:pt x="941" y="10769"/>
                  </a:cubicBezTo>
                  <a:cubicBezTo>
                    <a:pt x="858" y="10769"/>
                    <a:pt x="620" y="10769"/>
                    <a:pt x="620" y="10258"/>
                  </a:cubicBezTo>
                  <a:cubicBezTo>
                    <a:pt x="620" y="10115"/>
                    <a:pt x="667" y="9710"/>
                    <a:pt x="727" y="9246"/>
                  </a:cubicBezTo>
                  <a:cubicBezTo>
                    <a:pt x="822" y="8472"/>
                    <a:pt x="941" y="7400"/>
                    <a:pt x="941" y="6686"/>
                  </a:cubicBezTo>
                  <a:lnTo>
                    <a:pt x="941" y="5959"/>
                  </a:lnTo>
                  <a:close/>
                  <a:moveTo>
                    <a:pt x="1453" y="0"/>
                  </a:moveTo>
                  <a:cubicBezTo>
                    <a:pt x="1420" y="0"/>
                    <a:pt x="1388" y="6"/>
                    <a:pt x="1358" y="18"/>
                  </a:cubicBezTo>
                  <a:cubicBezTo>
                    <a:pt x="524" y="530"/>
                    <a:pt x="1" y="1447"/>
                    <a:pt x="1" y="2435"/>
                  </a:cubicBezTo>
                  <a:lnTo>
                    <a:pt x="1" y="5424"/>
                  </a:lnTo>
                  <a:cubicBezTo>
                    <a:pt x="1" y="5555"/>
                    <a:pt x="60" y="5674"/>
                    <a:pt x="179" y="5781"/>
                  </a:cubicBezTo>
                  <a:cubicBezTo>
                    <a:pt x="286" y="5876"/>
                    <a:pt x="417" y="5936"/>
                    <a:pt x="548" y="5959"/>
                  </a:cubicBezTo>
                  <a:lnTo>
                    <a:pt x="548" y="6709"/>
                  </a:lnTo>
                  <a:cubicBezTo>
                    <a:pt x="548" y="7400"/>
                    <a:pt x="429" y="8460"/>
                    <a:pt x="346" y="9222"/>
                  </a:cubicBezTo>
                  <a:cubicBezTo>
                    <a:pt x="286" y="9710"/>
                    <a:pt x="239" y="10091"/>
                    <a:pt x="239" y="10281"/>
                  </a:cubicBezTo>
                  <a:cubicBezTo>
                    <a:pt x="239" y="11115"/>
                    <a:pt x="774" y="11186"/>
                    <a:pt x="941" y="11186"/>
                  </a:cubicBezTo>
                  <a:cubicBezTo>
                    <a:pt x="1275" y="11186"/>
                    <a:pt x="1656" y="10948"/>
                    <a:pt x="1656" y="10281"/>
                  </a:cubicBezTo>
                  <a:lnTo>
                    <a:pt x="1656" y="185"/>
                  </a:lnTo>
                  <a:cubicBezTo>
                    <a:pt x="1656" y="113"/>
                    <a:pt x="1608" y="54"/>
                    <a:pt x="1548" y="18"/>
                  </a:cubicBezTo>
                  <a:cubicBezTo>
                    <a:pt x="1519" y="6"/>
                    <a:pt x="1486" y="0"/>
                    <a:pt x="14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80" name="Google Shape;9576;p65"/>
          <p:cNvGrpSpPr/>
          <p:nvPr/>
        </p:nvGrpSpPr>
        <p:grpSpPr>
          <a:xfrm>
            <a:off x="3136970" y="771550"/>
            <a:ext cx="642942" cy="639661"/>
            <a:chOff x="4687894" y="2289713"/>
            <a:chExt cx="359594" cy="353909"/>
          </a:xfrm>
        </p:grpSpPr>
        <p:sp>
          <p:nvSpPr>
            <p:cNvPr id="81" name="Google Shape;9577;p65"/>
            <p:cNvSpPr/>
            <p:nvPr/>
          </p:nvSpPr>
          <p:spPr>
            <a:xfrm>
              <a:off x="4955207" y="2477227"/>
              <a:ext cx="34041" cy="22356"/>
            </a:xfrm>
            <a:custGeom>
              <a:avLst/>
              <a:gdLst/>
              <a:ahLst/>
              <a:cxnLst/>
              <a:rect l="l" t="t" r="r" b="b"/>
              <a:pathLst>
                <a:path w="1072" h="70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578;p65"/>
            <p:cNvSpPr/>
            <p:nvPr/>
          </p:nvSpPr>
          <p:spPr>
            <a:xfrm>
              <a:off x="4687894" y="2289713"/>
              <a:ext cx="359594" cy="353909"/>
            </a:xfrm>
            <a:custGeom>
              <a:avLst/>
              <a:gdLst/>
              <a:ahLst/>
              <a:cxnLst/>
              <a:rect l="l" t="t" r="r" b="b"/>
              <a:pathLst>
                <a:path w="11324" h="11145" extrusionOk="0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579;p65"/>
            <p:cNvSpPr/>
            <p:nvPr/>
          </p:nvSpPr>
          <p:spPr>
            <a:xfrm>
              <a:off x="4829299" y="2324485"/>
              <a:ext cx="42393" cy="75291"/>
            </a:xfrm>
            <a:custGeom>
              <a:avLst/>
              <a:gdLst/>
              <a:ahLst/>
              <a:cxnLst/>
              <a:rect l="l" t="t" r="r" b="b"/>
              <a:pathLst>
                <a:path w="1335" h="2371" extrusionOk="0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9885;p65"/>
          <p:cNvSpPr/>
          <p:nvPr/>
        </p:nvSpPr>
        <p:spPr>
          <a:xfrm>
            <a:off x="5429256" y="843558"/>
            <a:ext cx="500066" cy="554347"/>
          </a:xfrm>
          <a:custGeom>
            <a:avLst/>
            <a:gdLst/>
            <a:ahLst/>
            <a:cxnLst/>
            <a:rect l="l" t="t" r="r" b="b"/>
            <a:pathLst>
              <a:path w="10836" h="10708" extrusionOk="0">
                <a:moveTo>
                  <a:pt x="7677" y="328"/>
                </a:moveTo>
                <a:cubicBezTo>
                  <a:pt x="7821" y="328"/>
                  <a:pt x="7960" y="378"/>
                  <a:pt x="8061" y="480"/>
                </a:cubicBezTo>
                <a:lnTo>
                  <a:pt x="10288" y="2706"/>
                </a:lnTo>
                <a:cubicBezTo>
                  <a:pt x="10502" y="2897"/>
                  <a:pt x="10490" y="3278"/>
                  <a:pt x="10252" y="3516"/>
                </a:cubicBezTo>
                <a:cubicBezTo>
                  <a:pt x="10125" y="3643"/>
                  <a:pt x="9961" y="3709"/>
                  <a:pt x="9802" y="3709"/>
                </a:cubicBezTo>
                <a:cubicBezTo>
                  <a:pt x="9661" y="3709"/>
                  <a:pt x="9524" y="3657"/>
                  <a:pt x="9418" y="3552"/>
                </a:cubicBezTo>
                <a:lnTo>
                  <a:pt x="8264" y="2385"/>
                </a:lnTo>
                <a:cubicBezTo>
                  <a:pt x="8234" y="2355"/>
                  <a:pt x="8195" y="2340"/>
                  <a:pt x="8156" y="2340"/>
                </a:cubicBezTo>
                <a:cubicBezTo>
                  <a:pt x="8118" y="2340"/>
                  <a:pt x="8079" y="2355"/>
                  <a:pt x="8049" y="2385"/>
                </a:cubicBezTo>
                <a:cubicBezTo>
                  <a:pt x="7990" y="2444"/>
                  <a:pt x="7990" y="2540"/>
                  <a:pt x="8049" y="2599"/>
                </a:cubicBezTo>
                <a:lnTo>
                  <a:pt x="8930" y="3480"/>
                </a:lnTo>
                <a:lnTo>
                  <a:pt x="7811" y="4587"/>
                </a:lnTo>
                <a:cubicBezTo>
                  <a:pt x="7549" y="4861"/>
                  <a:pt x="7382" y="5207"/>
                  <a:pt x="7335" y="5564"/>
                </a:cubicBezTo>
                <a:cubicBezTo>
                  <a:pt x="7287" y="5921"/>
                  <a:pt x="7371" y="6290"/>
                  <a:pt x="7561" y="6588"/>
                </a:cubicBezTo>
                <a:cubicBezTo>
                  <a:pt x="7930" y="7171"/>
                  <a:pt x="7859" y="7838"/>
                  <a:pt x="7728" y="8028"/>
                </a:cubicBezTo>
                <a:cubicBezTo>
                  <a:pt x="7644" y="8016"/>
                  <a:pt x="7406" y="7897"/>
                  <a:pt x="6751" y="7350"/>
                </a:cubicBezTo>
                <a:cubicBezTo>
                  <a:pt x="6335" y="6993"/>
                  <a:pt x="5835" y="6528"/>
                  <a:pt x="5311" y="6004"/>
                </a:cubicBezTo>
                <a:lnTo>
                  <a:pt x="5204" y="5897"/>
                </a:lnTo>
                <a:lnTo>
                  <a:pt x="5180" y="5873"/>
                </a:lnTo>
                <a:cubicBezTo>
                  <a:pt x="5085" y="5778"/>
                  <a:pt x="4977" y="5695"/>
                  <a:pt x="4894" y="5588"/>
                </a:cubicBezTo>
                <a:lnTo>
                  <a:pt x="4846" y="5540"/>
                </a:lnTo>
                <a:lnTo>
                  <a:pt x="4739" y="5445"/>
                </a:lnTo>
                <a:cubicBezTo>
                  <a:pt x="4239" y="4921"/>
                  <a:pt x="3763" y="4409"/>
                  <a:pt x="3406" y="3992"/>
                </a:cubicBezTo>
                <a:cubicBezTo>
                  <a:pt x="2858" y="3337"/>
                  <a:pt x="2751" y="3099"/>
                  <a:pt x="2715" y="3028"/>
                </a:cubicBezTo>
                <a:cubicBezTo>
                  <a:pt x="2805" y="2970"/>
                  <a:pt x="2986" y="2926"/>
                  <a:pt x="3210" y="2926"/>
                </a:cubicBezTo>
                <a:cubicBezTo>
                  <a:pt x="3492" y="2926"/>
                  <a:pt x="3843" y="2995"/>
                  <a:pt x="4168" y="3194"/>
                </a:cubicBezTo>
                <a:cubicBezTo>
                  <a:pt x="4416" y="3353"/>
                  <a:pt x="4715" y="3430"/>
                  <a:pt x="5014" y="3430"/>
                </a:cubicBezTo>
                <a:cubicBezTo>
                  <a:pt x="5073" y="3430"/>
                  <a:pt x="5133" y="3427"/>
                  <a:pt x="5192" y="3421"/>
                </a:cubicBezTo>
                <a:cubicBezTo>
                  <a:pt x="5549" y="3373"/>
                  <a:pt x="5894" y="3194"/>
                  <a:pt x="6156" y="2944"/>
                </a:cubicBezTo>
                <a:lnTo>
                  <a:pt x="7275" y="1825"/>
                </a:lnTo>
                <a:lnTo>
                  <a:pt x="7359" y="1909"/>
                </a:lnTo>
                <a:cubicBezTo>
                  <a:pt x="7394" y="1938"/>
                  <a:pt x="7433" y="1953"/>
                  <a:pt x="7470" y="1953"/>
                </a:cubicBezTo>
                <a:cubicBezTo>
                  <a:pt x="7507" y="1953"/>
                  <a:pt x="7543" y="1938"/>
                  <a:pt x="7573" y="1909"/>
                </a:cubicBezTo>
                <a:cubicBezTo>
                  <a:pt x="7633" y="1849"/>
                  <a:pt x="7633" y="1766"/>
                  <a:pt x="7573" y="1706"/>
                </a:cubicBezTo>
                <a:lnTo>
                  <a:pt x="7204" y="1337"/>
                </a:lnTo>
                <a:lnTo>
                  <a:pt x="7192" y="1313"/>
                </a:lnTo>
                <a:cubicBezTo>
                  <a:pt x="7025" y="1123"/>
                  <a:pt x="7013" y="837"/>
                  <a:pt x="7144" y="635"/>
                </a:cubicBezTo>
                <a:cubicBezTo>
                  <a:pt x="7168" y="587"/>
                  <a:pt x="7204" y="539"/>
                  <a:pt x="7228" y="516"/>
                </a:cubicBezTo>
                <a:cubicBezTo>
                  <a:pt x="7353" y="390"/>
                  <a:pt x="7518" y="328"/>
                  <a:pt x="7677" y="328"/>
                </a:cubicBezTo>
                <a:close/>
                <a:moveTo>
                  <a:pt x="7667" y="0"/>
                </a:moveTo>
                <a:cubicBezTo>
                  <a:pt x="7428" y="0"/>
                  <a:pt x="7186" y="93"/>
                  <a:pt x="7001" y="277"/>
                </a:cubicBezTo>
                <a:cubicBezTo>
                  <a:pt x="6644" y="635"/>
                  <a:pt x="6632" y="1194"/>
                  <a:pt x="6978" y="1539"/>
                </a:cubicBezTo>
                <a:lnTo>
                  <a:pt x="7037" y="1599"/>
                </a:lnTo>
                <a:lnTo>
                  <a:pt x="5918" y="2718"/>
                </a:lnTo>
                <a:cubicBezTo>
                  <a:pt x="5651" y="2985"/>
                  <a:pt x="5292" y="3125"/>
                  <a:pt x="4942" y="3125"/>
                </a:cubicBezTo>
                <a:cubicBezTo>
                  <a:pt x="4715" y="3125"/>
                  <a:pt x="4491" y="3066"/>
                  <a:pt x="4299" y="2944"/>
                </a:cubicBezTo>
                <a:cubicBezTo>
                  <a:pt x="3965" y="2730"/>
                  <a:pt x="3596" y="2623"/>
                  <a:pt x="3215" y="2623"/>
                </a:cubicBezTo>
                <a:cubicBezTo>
                  <a:pt x="2882" y="2623"/>
                  <a:pt x="2584" y="2706"/>
                  <a:pt x="2453" y="2849"/>
                </a:cubicBezTo>
                <a:cubicBezTo>
                  <a:pt x="2322" y="2980"/>
                  <a:pt x="2418" y="3194"/>
                  <a:pt x="2525" y="3385"/>
                </a:cubicBezTo>
                <a:cubicBezTo>
                  <a:pt x="2632" y="3564"/>
                  <a:pt x="2810" y="3802"/>
                  <a:pt x="3049" y="4087"/>
                </a:cubicBezTo>
                <a:cubicBezTo>
                  <a:pt x="3394" y="4504"/>
                  <a:pt x="3846" y="5004"/>
                  <a:pt x="4370" y="5540"/>
                </a:cubicBezTo>
                <a:lnTo>
                  <a:pt x="3180" y="6731"/>
                </a:lnTo>
                <a:cubicBezTo>
                  <a:pt x="2763" y="7147"/>
                  <a:pt x="2346" y="7600"/>
                  <a:pt x="1965" y="8064"/>
                </a:cubicBezTo>
                <a:lnTo>
                  <a:pt x="84" y="10291"/>
                </a:lnTo>
                <a:cubicBezTo>
                  <a:pt x="1" y="10398"/>
                  <a:pt x="1" y="10541"/>
                  <a:pt x="84" y="10636"/>
                </a:cubicBezTo>
                <a:cubicBezTo>
                  <a:pt x="132" y="10683"/>
                  <a:pt x="191" y="10707"/>
                  <a:pt x="251" y="10707"/>
                </a:cubicBezTo>
                <a:cubicBezTo>
                  <a:pt x="310" y="10707"/>
                  <a:pt x="370" y="10683"/>
                  <a:pt x="429" y="10636"/>
                </a:cubicBezTo>
                <a:lnTo>
                  <a:pt x="2572" y="8850"/>
                </a:lnTo>
                <a:cubicBezTo>
                  <a:pt x="2632" y="8790"/>
                  <a:pt x="2644" y="8695"/>
                  <a:pt x="2584" y="8636"/>
                </a:cubicBezTo>
                <a:cubicBezTo>
                  <a:pt x="2552" y="8603"/>
                  <a:pt x="2512" y="8585"/>
                  <a:pt x="2472" y="8585"/>
                </a:cubicBezTo>
                <a:cubicBezTo>
                  <a:pt x="2440" y="8585"/>
                  <a:pt x="2409" y="8597"/>
                  <a:pt x="2382" y="8624"/>
                </a:cubicBezTo>
                <a:lnTo>
                  <a:pt x="739" y="9993"/>
                </a:lnTo>
                <a:lnTo>
                  <a:pt x="2191" y="8266"/>
                </a:lnTo>
                <a:cubicBezTo>
                  <a:pt x="2560" y="7826"/>
                  <a:pt x="2965" y="7374"/>
                  <a:pt x="3382" y="6957"/>
                </a:cubicBezTo>
                <a:lnTo>
                  <a:pt x="4573" y="5766"/>
                </a:lnTo>
                <a:lnTo>
                  <a:pt x="4585" y="5778"/>
                </a:lnTo>
                <a:lnTo>
                  <a:pt x="4763" y="5957"/>
                </a:lnTo>
                <a:lnTo>
                  <a:pt x="4942" y="6135"/>
                </a:lnTo>
                <a:lnTo>
                  <a:pt x="4954" y="6159"/>
                </a:lnTo>
                <a:lnTo>
                  <a:pt x="3763" y="7350"/>
                </a:lnTo>
                <a:cubicBezTo>
                  <a:pt x="3537" y="7564"/>
                  <a:pt x="3299" y="7790"/>
                  <a:pt x="3084" y="8005"/>
                </a:cubicBezTo>
                <a:cubicBezTo>
                  <a:pt x="3025" y="8064"/>
                  <a:pt x="3025" y="8147"/>
                  <a:pt x="3061" y="8207"/>
                </a:cubicBezTo>
                <a:cubicBezTo>
                  <a:pt x="3092" y="8238"/>
                  <a:pt x="3133" y="8253"/>
                  <a:pt x="3174" y="8253"/>
                </a:cubicBezTo>
                <a:cubicBezTo>
                  <a:pt x="3211" y="8253"/>
                  <a:pt x="3247" y="8241"/>
                  <a:pt x="3275" y="8219"/>
                </a:cubicBezTo>
                <a:cubicBezTo>
                  <a:pt x="3513" y="8005"/>
                  <a:pt x="3751" y="7778"/>
                  <a:pt x="3977" y="7552"/>
                </a:cubicBezTo>
                <a:lnTo>
                  <a:pt x="5168" y="6361"/>
                </a:lnTo>
                <a:cubicBezTo>
                  <a:pt x="5704" y="6885"/>
                  <a:pt x="6204" y="7350"/>
                  <a:pt x="6620" y="7683"/>
                </a:cubicBezTo>
                <a:cubicBezTo>
                  <a:pt x="6906" y="7921"/>
                  <a:pt x="7144" y="8088"/>
                  <a:pt x="7323" y="8207"/>
                </a:cubicBezTo>
                <a:cubicBezTo>
                  <a:pt x="7442" y="8278"/>
                  <a:pt x="7573" y="8362"/>
                  <a:pt x="7692" y="8362"/>
                </a:cubicBezTo>
                <a:cubicBezTo>
                  <a:pt x="7752" y="8362"/>
                  <a:pt x="7811" y="8338"/>
                  <a:pt x="7859" y="8302"/>
                </a:cubicBezTo>
                <a:cubicBezTo>
                  <a:pt x="7990" y="8159"/>
                  <a:pt x="8073" y="7862"/>
                  <a:pt x="8073" y="7540"/>
                </a:cubicBezTo>
                <a:cubicBezTo>
                  <a:pt x="8073" y="7171"/>
                  <a:pt x="7954" y="6778"/>
                  <a:pt x="7763" y="6457"/>
                </a:cubicBezTo>
                <a:cubicBezTo>
                  <a:pt x="7454" y="5957"/>
                  <a:pt x="7549" y="5278"/>
                  <a:pt x="7990" y="4826"/>
                </a:cubicBezTo>
                <a:lnTo>
                  <a:pt x="9109" y="3718"/>
                </a:lnTo>
                <a:lnTo>
                  <a:pt x="9168" y="3778"/>
                </a:lnTo>
                <a:lnTo>
                  <a:pt x="9192" y="3802"/>
                </a:lnTo>
                <a:lnTo>
                  <a:pt x="9216" y="3814"/>
                </a:lnTo>
                <a:cubicBezTo>
                  <a:pt x="9216" y="3814"/>
                  <a:pt x="9228" y="3837"/>
                  <a:pt x="9240" y="3837"/>
                </a:cubicBezTo>
                <a:cubicBezTo>
                  <a:pt x="9240" y="3837"/>
                  <a:pt x="9252" y="3837"/>
                  <a:pt x="9252" y="3849"/>
                </a:cubicBezTo>
                <a:lnTo>
                  <a:pt x="9264" y="3861"/>
                </a:lnTo>
                <a:cubicBezTo>
                  <a:pt x="9264" y="3861"/>
                  <a:pt x="9287" y="3861"/>
                  <a:pt x="9287" y="3873"/>
                </a:cubicBezTo>
                <a:lnTo>
                  <a:pt x="9299" y="3897"/>
                </a:lnTo>
                <a:cubicBezTo>
                  <a:pt x="9299" y="3897"/>
                  <a:pt x="9311" y="3897"/>
                  <a:pt x="9311" y="3909"/>
                </a:cubicBezTo>
                <a:lnTo>
                  <a:pt x="9323" y="3921"/>
                </a:lnTo>
                <a:cubicBezTo>
                  <a:pt x="9323" y="3921"/>
                  <a:pt x="9347" y="3921"/>
                  <a:pt x="9347" y="3933"/>
                </a:cubicBezTo>
                <a:lnTo>
                  <a:pt x="9359" y="3956"/>
                </a:lnTo>
                <a:cubicBezTo>
                  <a:pt x="9359" y="3956"/>
                  <a:pt x="9371" y="3956"/>
                  <a:pt x="9371" y="3968"/>
                </a:cubicBezTo>
                <a:cubicBezTo>
                  <a:pt x="9371" y="3968"/>
                  <a:pt x="9383" y="3968"/>
                  <a:pt x="9383" y="3980"/>
                </a:cubicBezTo>
                <a:cubicBezTo>
                  <a:pt x="9383" y="3980"/>
                  <a:pt x="9407" y="3980"/>
                  <a:pt x="9407" y="3992"/>
                </a:cubicBezTo>
                <a:cubicBezTo>
                  <a:pt x="9407" y="3992"/>
                  <a:pt x="9418" y="3992"/>
                  <a:pt x="9418" y="4016"/>
                </a:cubicBezTo>
                <a:lnTo>
                  <a:pt x="9430" y="4016"/>
                </a:lnTo>
                <a:cubicBezTo>
                  <a:pt x="9430" y="4016"/>
                  <a:pt x="9442" y="4016"/>
                  <a:pt x="9442" y="4028"/>
                </a:cubicBezTo>
                <a:lnTo>
                  <a:pt x="9942" y="4028"/>
                </a:lnTo>
                <a:cubicBezTo>
                  <a:pt x="9954" y="4028"/>
                  <a:pt x="9954" y="4028"/>
                  <a:pt x="9966" y="4016"/>
                </a:cubicBezTo>
                <a:lnTo>
                  <a:pt x="9978" y="4016"/>
                </a:lnTo>
                <a:cubicBezTo>
                  <a:pt x="10002" y="4016"/>
                  <a:pt x="10002" y="4016"/>
                  <a:pt x="10014" y="3992"/>
                </a:cubicBezTo>
                <a:lnTo>
                  <a:pt x="10026" y="3992"/>
                </a:lnTo>
                <a:cubicBezTo>
                  <a:pt x="10038" y="3992"/>
                  <a:pt x="10038" y="3992"/>
                  <a:pt x="10061" y="3980"/>
                </a:cubicBezTo>
                <a:cubicBezTo>
                  <a:pt x="10061" y="3980"/>
                  <a:pt x="10073" y="3980"/>
                  <a:pt x="10073" y="3968"/>
                </a:cubicBezTo>
                <a:cubicBezTo>
                  <a:pt x="10085" y="3968"/>
                  <a:pt x="10085" y="3956"/>
                  <a:pt x="10097" y="3956"/>
                </a:cubicBezTo>
                <a:cubicBezTo>
                  <a:pt x="10097" y="3956"/>
                  <a:pt x="10121" y="3956"/>
                  <a:pt x="10121" y="3933"/>
                </a:cubicBezTo>
                <a:cubicBezTo>
                  <a:pt x="10133" y="3933"/>
                  <a:pt x="10133" y="3921"/>
                  <a:pt x="10145" y="3921"/>
                </a:cubicBezTo>
                <a:cubicBezTo>
                  <a:pt x="10145" y="3921"/>
                  <a:pt x="10157" y="3921"/>
                  <a:pt x="10157" y="3909"/>
                </a:cubicBezTo>
                <a:cubicBezTo>
                  <a:pt x="10180" y="3909"/>
                  <a:pt x="10180" y="3897"/>
                  <a:pt x="10192" y="3897"/>
                </a:cubicBezTo>
                <a:cubicBezTo>
                  <a:pt x="10192" y="3897"/>
                  <a:pt x="10204" y="3897"/>
                  <a:pt x="10204" y="3873"/>
                </a:cubicBezTo>
                <a:cubicBezTo>
                  <a:pt x="10216" y="3873"/>
                  <a:pt x="10216" y="3861"/>
                  <a:pt x="10240" y="3861"/>
                </a:cubicBezTo>
                <a:cubicBezTo>
                  <a:pt x="10240" y="3861"/>
                  <a:pt x="10252" y="3861"/>
                  <a:pt x="10252" y="3849"/>
                </a:cubicBezTo>
                <a:cubicBezTo>
                  <a:pt x="10264" y="3849"/>
                  <a:pt x="10264" y="3837"/>
                  <a:pt x="10276" y="3837"/>
                </a:cubicBezTo>
                <a:cubicBezTo>
                  <a:pt x="10276" y="3837"/>
                  <a:pt x="10300" y="3837"/>
                  <a:pt x="10300" y="3814"/>
                </a:cubicBezTo>
                <a:cubicBezTo>
                  <a:pt x="10311" y="3814"/>
                  <a:pt x="10311" y="3802"/>
                  <a:pt x="10323" y="3802"/>
                </a:cubicBezTo>
                <a:cubicBezTo>
                  <a:pt x="10323" y="3802"/>
                  <a:pt x="10335" y="3802"/>
                  <a:pt x="10335" y="3790"/>
                </a:cubicBezTo>
                <a:cubicBezTo>
                  <a:pt x="10359" y="3778"/>
                  <a:pt x="10371" y="3778"/>
                  <a:pt x="10371" y="3754"/>
                </a:cubicBezTo>
                <a:cubicBezTo>
                  <a:pt x="10823" y="3373"/>
                  <a:pt x="10835" y="2802"/>
                  <a:pt x="10490" y="2468"/>
                </a:cubicBezTo>
                <a:lnTo>
                  <a:pt x="8275" y="242"/>
                </a:lnTo>
                <a:cubicBezTo>
                  <a:pt x="8109" y="81"/>
                  <a:pt x="7889" y="0"/>
                  <a:pt x="7667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10864;p67"/>
          <p:cNvGrpSpPr/>
          <p:nvPr/>
        </p:nvGrpSpPr>
        <p:grpSpPr>
          <a:xfrm>
            <a:off x="7715272" y="843558"/>
            <a:ext cx="642942" cy="621532"/>
            <a:chOff x="1748582" y="3372635"/>
            <a:chExt cx="359269" cy="335780"/>
          </a:xfrm>
        </p:grpSpPr>
        <p:sp>
          <p:nvSpPr>
            <p:cNvPr id="86" name="Google Shape;10865;p67"/>
            <p:cNvSpPr/>
            <p:nvPr/>
          </p:nvSpPr>
          <p:spPr>
            <a:xfrm>
              <a:off x="2080161" y="3535210"/>
              <a:ext cx="27690" cy="10630"/>
            </a:xfrm>
            <a:custGeom>
              <a:avLst/>
              <a:gdLst/>
              <a:ahLst/>
              <a:cxnLst/>
              <a:rect l="l" t="t" r="r" b="b"/>
              <a:pathLst>
                <a:path w="870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703" y="333"/>
                  </a:lnTo>
                  <a:cubicBezTo>
                    <a:pt x="786" y="333"/>
                    <a:pt x="870" y="262"/>
                    <a:pt x="870" y="167"/>
                  </a:cubicBezTo>
                  <a:cubicBezTo>
                    <a:pt x="870" y="83"/>
                    <a:pt x="786" y="0"/>
                    <a:pt x="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10866;p67"/>
            <p:cNvGrpSpPr/>
            <p:nvPr/>
          </p:nvGrpSpPr>
          <p:grpSpPr>
            <a:xfrm>
              <a:off x="1748582" y="3372635"/>
              <a:ext cx="333520" cy="335780"/>
              <a:chOff x="1748582" y="3372635"/>
              <a:chExt cx="333520" cy="335780"/>
            </a:xfrm>
          </p:grpSpPr>
          <p:sp>
            <p:nvSpPr>
              <p:cNvPr id="88" name="Google Shape;10867;p67"/>
              <p:cNvSpPr/>
              <p:nvPr/>
            </p:nvSpPr>
            <p:spPr>
              <a:xfrm>
                <a:off x="1748582" y="3372635"/>
                <a:ext cx="308504" cy="335780"/>
              </a:xfrm>
              <a:custGeom>
                <a:avLst/>
                <a:gdLst/>
                <a:ahLst/>
                <a:cxnLst/>
                <a:rect l="l" t="t" r="r" b="b"/>
                <a:pathLst>
                  <a:path w="9693" h="10550" extrusionOk="0">
                    <a:moveTo>
                      <a:pt x="8454" y="4215"/>
                    </a:moveTo>
                    <a:cubicBezTo>
                      <a:pt x="8978" y="4298"/>
                      <a:pt x="9359" y="4739"/>
                      <a:pt x="9359" y="5275"/>
                    </a:cubicBezTo>
                    <a:cubicBezTo>
                      <a:pt x="9359" y="5811"/>
                      <a:pt x="8978" y="6263"/>
                      <a:pt x="8454" y="6334"/>
                    </a:cubicBezTo>
                    <a:lnTo>
                      <a:pt x="8454" y="4215"/>
                    </a:lnTo>
                    <a:close/>
                    <a:moveTo>
                      <a:pt x="1251" y="4036"/>
                    </a:moveTo>
                    <a:lnTo>
                      <a:pt x="1251" y="6525"/>
                    </a:lnTo>
                    <a:lnTo>
                      <a:pt x="894" y="6525"/>
                    </a:lnTo>
                    <a:cubicBezTo>
                      <a:pt x="596" y="6525"/>
                      <a:pt x="358" y="6287"/>
                      <a:pt x="358" y="5989"/>
                    </a:cubicBezTo>
                    <a:lnTo>
                      <a:pt x="358" y="4572"/>
                    </a:lnTo>
                    <a:cubicBezTo>
                      <a:pt x="358" y="4275"/>
                      <a:pt x="596" y="4036"/>
                      <a:pt x="894" y="4036"/>
                    </a:cubicBezTo>
                    <a:close/>
                    <a:moveTo>
                      <a:pt x="2668" y="4025"/>
                    </a:moveTo>
                    <a:lnTo>
                      <a:pt x="2668" y="6525"/>
                    </a:lnTo>
                    <a:lnTo>
                      <a:pt x="1584" y="6525"/>
                    </a:lnTo>
                    <a:lnTo>
                      <a:pt x="1584" y="4025"/>
                    </a:lnTo>
                    <a:close/>
                    <a:moveTo>
                      <a:pt x="2846" y="7727"/>
                    </a:moveTo>
                    <a:lnTo>
                      <a:pt x="2846" y="8466"/>
                    </a:lnTo>
                    <a:lnTo>
                      <a:pt x="2537" y="8466"/>
                    </a:lnTo>
                    <a:lnTo>
                      <a:pt x="2727" y="7727"/>
                    </a:lnTo>
                    <a:close/>
                    <a:moveTo>
                      <a:pt x="2608" y="6834"/>
                    </a:moveTo>
                    <a:lnTo>
                      <a:pt x="2001" y="9156"/>
                    </a:lnTo>
                    <a:lnTo>
                      <a:pt x="1584" y="9156"/>
                    </a:lnTo>
                    <a:lnTo>
                      <a:pt x="1584" y="6834"/>
                    </a:lnTo>
                    <a:close/>
                    <a:moveTo>
                      <a:pt x="8133" y="357"/>
                    </a:moveTo>
                    <a:lnTo>
                      <a:pt x="8133" y="10228"/>
                    </a:lnTo>
                    <a:lnTo>
                      <a:pt x="7394" y="10228"/>
                    </a:lnTo>
                    <a:lnTo>
                      <a:pt x="7394" y="3251"/>
                    </a:lnTo>
                    <a:cubicBezTo>
                      <a:pt x="7394" y="3167"/>
                      <a:pt x="7323" y="3084"/>
                      <a:pt x="7240" y="3084"/>
                    </a:cubicBezTo>
                    <a:cubicBezTo>
                      <a:pt x="7144" y="3084"/>
                      <a:pt x="7073" y="3167"/>
                      <a:pt x="7073" y="3251"/>
                    </a:cubicBezTo>
                    <a:lnTo>
                      <a:pt x="7073" y="9144"/>
                    </a:lnTo>
                    <a:cubicBezTo>
                      <a:pt x="6859" y="8859"/>
                      <a:pt x="6549" y="8466"/>
                      <a:pt x="6132" y="8073"/>
                    </a:cubicBezTo>
                    <a:cubicBezTo>
                      <a:pt x="5668" y="7632"/>
                      <a:pt x="5192" y="7275"/>
                      <a:pt x="4704" y="7013"/>
                    </a:cubicBezTo>
                    <a:cubicBezTo>
                      <a:pt x="4132" y="6715"/>
                      <a:pt x="3561" y="6561"/>
                      <a:pt x="2989" y="6537"/>
                    </a:cubicBezTo>
                    <a:lnTo>
                      <a:pt x="2989" y="4036"/>
                    </a:lnTo>
                    <a:cubicBezTo>
                      <a:pt x="3572" y="4013"/>
                      <a:pt x="4132" y="3846"/>
                      <a:pt x="4704" y="3560"/>
                    </a:cubicBezTo>
                    <a:cubicBezTo>
                      <a:pt x="5192" y="3310"/>
                      <a:pt x="5668" y="2953"/>
                      <a:pt x="6132" y="2501"/>
                    </a:cubicBezTo>
                    <a:cubicBezTo>
                      <a:pt x="6537" y="2108"/>
                      <a:pt x="6847" y="1715"/>
                      <a:pt x="7073" y="1429"/>
                    </a:cubicBezTo>
                    <a:lnTo>
                      <a:pt x="7073" y="2489"/>
                    </a:lnTo>
                    <a:cubicBezTo>
                      <a:pt x="7073" y="2584"/>
                      <a:pt x="7144" y="2655"/>
                      <a:pt x="7240" y="2655"/>
                    </a:cubicBezTo>
                    <a:cubicBezTo>
                      <a:pt x="7323" y="2655"/>
                      <a:pt x="7394" y="2584"/>
                      <a:pt x="7394" y="2489"/>
                    </a:cubicBezTo>
                    <a:lnTo>
                      <a:pt x="7394" y="357"/>
                    </a:lnTo>
                    <a:close/>
                    <a:moveTo>
                      <a:pt x="7228" y="0"/>
                    </a:moveTo>
                    <a:cubicBezTo>
                      <a:pt x="7144" y="0"/>
                      <a:pt x="7073" y="84"/>
                      <a:pt x="7073" y="167"/>
                    </a:cubicBezTo>
                    <a:lnTo>
                      <a:pt x="7073" y="822"/>
                    </a:lnTo>
                    <a:cubicBezTo>
                      <a:pt x="6966" y="988"/>
                      <a:pt x="6549" y="1631"/>
                      <a:pt x="5906" y="2251"/>
                    </a:cubicBezTo>
                    <a:cubicBezTo>
                      <a:pt x="5227" y="2905"/>
                      <a:pt x="4132" y="3703"/>
                      <a:pt x="2822" y="3703"/>
                    </a:cubicBezTo>
                    <a:lnTo>
                      <a:pt x="882" y="3703"/>
                    </a:lnTo>
                    <a:cubicBezTo>
                      <a:pt x="405" y="3703"/>
                      <a:pt x="1" y="4084"/>
                      <a:pt x="1" y="4572"/>
                    </a:cubicBezTo>
                    <a:lnTo>
                      <a:pt x="1" y="5989"/>
                    </a:lnTo>
                    <a:cubicBezTo>
                      <a:pt x="1" y="6465"/>
                      <a:pt x="382" y="6870"/>
                      <a:pt x="882" y="6870"/>
                    </a:cubicBezTo>
                    <a:lnTo>
                      <a:pt x="1239" y="6870"/>
                    </a:lnTo>
                    <a:lnTo>
                      <a:pt x="1239" y="9359"/>
                    </a:lnTo>
                    <a:cubicBezTo>
                      <a:pt x="1239" y="9442"/>
                      <a:pt x="1310" y="9513"/>
                      <a:pt x="1394" y="9513"/>
                    </a:cubicBezTo>
                    <a:lnTo>
                      <a:pt x="2096" y="9513"/>
                    </a:lnTo>
                    <a:cubicBezTo>
                      <a:pt x="2168" y="9513"/>
                      <a:pt x="2227" y="9478"/>
                      <a:pt x="2263" y="9394"/>
                    </a:cubicBezTo>
                    <a:lnTo>
                      <a:pt x="2406" y="8823"/>
                    </a:lnTo>
                    <a:lnTo>
                      <a:pt x="2977" y="8823"/>
                    </a:lnTo>
                    <a:cubicBezTo>
                      <a:pt x="3061" y="8823"/>
                      <a:pt x="3144" y="8739"/>
                      <a:pt x="3144" y="8656"/>
                    </a:cubicBezTo>
                    <a:lnTo>
                      <a:pt x="3144" y="7573"/>
                    </a:lnTo>
                    <a:cubicBezTo>
                      <a:pt x="3144" y="7477"/>
                      <a:pt x="3061" y="7406"/>
                      <a:pt x="2977" y="7406"/>
                    </a:cubicBezTo>
                    <a:lnTo>
                      <a:pt x="2787" y="7406"/>
                    </a:lnTo>
                    <a:lnTo>
                      <a:pt x="2930" y="6858"/>
                    </a:lnTo>
                    <a:cubicBezTo>
                      <a:pt x="4180" y="6894"/>
                      <a:pt x="5227" y="7656"/>
                      <a:pt x="5882" y="8299"/>
                    </a:cubicBezTo>
                    <a:cubicBezTo>
                      <a:pt x="6537" y="8942"/>
                      <a:pt x="6954" y="9573"/>
                      <a:pt x="7037" y="9728"/>
                    </a:cubicBezTo>
                    <a:lnTo>
                      <a:pt x="7037" y="10383"/>
                    </a:lnTo>
                    <a:cubicBezTo>
                      <a:pt x="7037" y="10466"/>
                      <a:pt x="7109" y="10549"/>
                      <a:pt x="7204" y="10549"/>
                    </a:cubicBezTo>
                    <a:lnTo>
                      <a:pt x="8264" y="10549"/>
                    </a:lnTo>
                    <a:cubicBezTo>
                      <a:pt x="8347" y="10549"/>
                      <a:pt x="8430" y="10466"/>
                      <a:pt x="8430" y="10383"/>
                    </a:cubicBezTo>
                    <a:lnTo>
                      <a:pt x="8430" y="6656"/>
                    </a:lnTo>
                    <a:cubicBezTo>
                      <a:pt x="9121" y="6573"/>
                      <a:pt x="9657" y="5989"/>
                      <a:pt x="9657" y="5275"/>
                    </a:cubicBezTo>
                    <a:cubicBezTo>
                      <a:pt x="9692" y="4560"/>
                      <a:pt x="9168" y="3965"/>
                      <a:pt x="8454" y="3894"/>
                    </a:cubicBezTo>
                    <a:lnTo>
                      <a:pt x="8454" y="167"/>
                    </a:lnTo>
                    <a:cubicBezTo>
                      <a:pt x="8454" y="84"/>
                      <a:pt x="8383" y="0"/>
                      <a:pt x="828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0868;p67"/>
              <p:cNvSpPr/>
              <p:nvPr/>
            </p:nvSpPr>
            <p:spPr>
              <a:xfrm>
                <a:off x="2057054" y="3472000"/>
                <a:ext cx="25048" cy="22311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01" extrusionOk="0">
                    <a:moveTo>
                      <a:pt x="600" y="1"/>
                    </a:moveTo>
                    <a:cubicBezTo>
                      <a:pt x="557" y="1"/>
                      <a:pt x="512" y="16"/>
                      <a:pt x="477" y="45"/>
                    </a:cubicBezTo>
                    <a:lnTo>
                      <a:pt x="107" y="414"/>
                    </a:lnTo>
                    <a:cubicBezTo>
                      <a:pt x="0" y="522"/>
                      <a:pt x="72" y="700"/>
                      <a:pt x="227" y="700"/>
                    </a:cubicBezTo>
                    <a:cubicBezTo>
                      <a:pt x="262" y="700"/>
                      <a:pt x="310" y="676"/>
                      <a:pt x="346" y="653"/>
                    </a:cubicBezTo>
                    <a:lnTo>
                      <a:pt x="715" y="283"/>
                    </a:lnTo>
                    <a:cubicBezTo>
                      <a:pt x="786" y="200"/>
                      <a:pt x="786" y="105"/>
                      <a:pt x="715" y="45"/>
                    </a:cubicBezTo>
                    <a:cubicBezTo>
                      <a:pt x="685" y="16"/>
                      <a:pt x="643" y="1"/>
                      <a:pt x="60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0869;p67"/>
              <p:cNvSpPr/>
              <p:nvPr/>
            </p:nvSpPr>
            <p:spPr>
              <a:xfrm>
                <a:off x="2058550" y="3586834"/>
                <a:ext cx="23552" cy="2262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11" extrusionOk="0">
                    <a:moveTo>
                      <a:pt x="184" y="0"/>
                    </a:moveTo>
                    <a:cubicBezTo>
                      <a:pt x="141" y="0"/>
                      <a:pt x="96" y="15"/>
                      <a:pt x="60" y="45"/>
                    </a:cubicBezTo>
                    <a:cubicBezTo>
                      <a:pt x="1" y="104"/>
                      <a:pt x="1" y="212"/>
                      <a:pt x="60" y="283"/>
                    </a:cubicBezTo>
                    <a:lnTo>
                      <a:pt x="430" y="664"/>
                    </a:lnTo>
                    <a:cubicBezTo>
                      <a:pt x="461" y="696"/>
                      <a:pt x="500" y="711"/>
                      <a:pt x="538" y="711"/>
                    </a:cubicBezTo>
                    <a:cubicBezTo>
                      <a:pt x="586" y="711"/>
                      <a:pt x="634" y="687"/>
                      <a:pt x="668" y="640"/>
                    </a:cubicBezTo>
                    <a:cubicBezTo>
                      <a:pt x="739" y="581"/>
                      <a:pt x="727" y="485"/>
                      <a:pt x="668" y="426"/>
                    </a:cubicBezTo>
                    <a:lnTo>
                      <a:pt x="299" y="45"/>
                    </a:lnTo>
                    <a:cubicBezTo>
                      <a:pt x="269" y="15"/>
                      <a:pt x="227" y="0"/>
                      <a:pt x="18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10776;p67"/>
          <p:cNvGrpSpPr/>
          <p:nvPr/>
        </p:nvGrpSpPr>
        <p:grpSpPr>
          <a:xfrm>
            <a:off x="1500166" y="3071816"/>
            <a:ext cx="785818" cy="506539"/>
            <a:chOff x="5318259" y="2982111"/>
            <a:chExt cx="371013" cy="220787"/>
          </a:xfrm>
        </p:grpSpPr>
        <p:sp>
          <p:nvSpPr>
            <p:cNvPr id="92" name="Google Shape;10777;p67"/>
            <p:cNvSpPr/>
            <p:nvPr/>
          </p:nvSpPr>
          <p:spPr>
            <a:xfrm>
              <a:off x="5364123" y="3021546"/>
              <a:ext cx="58372" cy="18396"/>
            </a:xfrm>
            <a:custGeom>
              <a:avLst/>
              <a:gdLst/>
              <a:ahLst/>
              <a:cxnLst/>
              <a:rect l="l" t="t" r="r" b="b"/>
              <a:pathLst>
                <a:path w="1834" h="578" extrusionOk="0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778;p67"/>
            <p:cNvSpPr/>
            <p:nvPr/>
          </p:nvSpPr>
          <p:spPr>
            <a:xfrm>
              <a:off x="5346681" y="3151338"/>
              <a:ext cx="11012" cy="39052"/>
            </a:xfrm>
            <a:custGeom>
              <a:avLst/>
              <a:gdLst/>
              <a:ahLst/>
              <a:cxnLst/>
              <a:rect l="l" t="t" r="r" b="b"/>
              <a:pathLst>
                <a:path w="346" h="1227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779;p67"/>
            <p:cNvSpPr/>
            <p:nvPr/>
          </p:nvSpPr>
          <p:spPr>
            <a:xfrm>
              <a:off x="5318259" y="2988763"/>
              <a:ext cx="149717" cy="202773"/>
            </a:xfrm>
            <a:custGeom>
              <a:avLst/>
              <a:gdLst/>
              <a:ahLst/>
              <a:cxnLst/>
              <a:rect l="l" t="t" r="r" b="b"/>
              <a:pathLst>
                <a:path w="4704" h="6371" extrusionOk="0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780;p67"/>
            <p:cNvSpPr/>
            <p:nvPr/>
          </p:nvSpPr>
          <p:spPr>
            <a:xfrm>
              <a:off x="5548658" y="2982111"/>
              <a:ext cx="140614" cy="208279"/>
            </a:xfrm>
            <a:custGeom>
              <a:avLst/>
              <a:gdLst/>
              <a:ahLst/>
              <a:cxnLst/>
              <a:rect l="l" t="t" r="r" b="b"/>
              <a:pathLst>
                <a:path w="4418" h="6544" extrusionOk="0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781;p67"/>
            <p:cNvSpPr/>
            <p:nvPr/>
          </p:nvSpPr>
          <p:spPr>
            <a:xfrm>
              <a:off x="5655153" y="3157004"/>
              <a:ext cx="10630" cy="33387"/>
            </a:xfrm>
            <a:custGeom>
              <a:avLst/>
              <a:gdLst/>
              <a:ahLst/>
              <a:cxnLst/>
              <a:rect l="l" t="t" r="r" b="b"/>
              <a:pathLst>
                <a:path w="334" h="1049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782;p67"/>
            <p:cNvSpPr/>
            <p:nvPr/>
          </p:nvSpPr>
          <p:spPr>
            <a:xfrm>
              <a:off x="5497893" y="3174445"/>
              <a:ext cx="11012" cy="10248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783;p67"/>
            <p:cNvSpPr/>
            <p:nvPr/>
          </p:nvSpPr>
          <p:spPr>
            <a:xfrm>
              <a:off x="5410718" y="3156972"/>
              <a:ext cx="74699" cy="45927"/>
            </a:xfrm>
            <a:custGeom>
              <a:avLst/>
              <a:gdLst/>
              <a:ahLst/>
              <a:cxnLst/>
              <a:rect l="l" t="t" r="r" b="b"/>
              <a:pathLst>
                <a:path w="2347" h="1443" extrusionOk="0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784;p67"/>
            <p:cNvSpPr/>
            <p:nvPr/>
          </p:nvSpPr>
          <p:spPr>
            <a:xfrm>
              <a:off x="5521382" y="3156590"/>
              <a:ext cx="75049" cy="45163"/>
            </a:xfrm>
            <a:custGeom>
              <a:avLst/>
              <a:gdLst/>
              <a:ahLst/>
              <a:cxnLst/>
              <a:rect l="l" t="t" r="r" b="b"/>
              <a:pathLst>
                <a:path w="2358" h="1419" extrusionOk="0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9835;p65"/>
          <p:cNvSpPr/>
          <p:nvPr/>
        </p:nvSpPr>
        <p:spPr>
          <a:xfrm>
            <a:off x="4286248" y="3000378"/>
            <a:ext cx="500066" cy="542724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3326;p71"/>
          <p:cNvGrpSpPr/>
          <p:nvPr/>
        </p:nvGrpSpPr>
        <p:grpSpPr>
          <a:xfrm>
            <a:off x="7215206" y="3000378"/>
            <a:ext cx="571504" cy="562832"/>
            <a:chOff x="2770052" y="2009628"/>
            <a:chExt cx="327085" cy="277080"/>
          </a:xfrm>
        </p:grpSpPr>
        <p:sp>
          <p:nvSpPr>
            <p:cNvPr id="102" name="Google Shape;13327;p71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328;p71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9000" b="-50000"/>
          </a:stretch>
        </a:blip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6"/>
          <p:cNvSpPr txBox="1">
            <a:spLocks noGrp="1"/>
          </p:cNvSpPr>
          <p:nvPr>
            <p:ph type="body" idx="1"/>
          </p:nvPr>
        </p:nvSpPr>
        <p:spPr>
          <a:xfrm>
            <a:off x="4860032" y="267494"/>
            <a:ext cx="4074586" cy="18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CONCLUSION</a:t>
            </a:r>
            <a:r>
              <a:rPr lang="en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8000" b="-22000"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title"/>
          </p:nvPr>
        </p:nvSpPr>
        <p:spPr>
          <a:xfrm>
            <a:off x="1259632" y="3579862"/>
            <a:ext cx="622826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Merci de votre attention !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8000" b="-14000"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3286116" y="3429006"/>
            <a:ext cx="557216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1" dirty="0" smtClean="0"/>
              <a:t>INTRODUCTION</a:t>
            </a:r>
            <a:endParaRPr sz="4400" b="1" dirty="0"/>
          </a:p>
        </p:txBody>
      </p:sp>
      <p:sp>
        <p:nvSpPr>
          <p:cNvPr id="179" name="Google Shape;179;p30"/>
          <p:cNvSpPr txBox="1">
            <a:spLocks noGrp="1"/>
          </p:cNvSpPr>
          <p:nvPr>
            <p:ph type="title" idx="2"/>
          </p:nvPr>
        </p:nvSpPr>
        <p:spPr>
          <a:xfrm>
            <a:off x="693000" y="3147550"/>
            <a:ext cx="2185500" cy="15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>
            <a:spLocks noGrp="1"/>
          </p:cNvSpPr>
          <p:nvPr>
            <p:ph type="title"/>
          </p:nvPr>
        </p:nvSpPr>
        <p:spPr>
          <a:xfrm>
            <a:off x="714348" y="2857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/>
              <a:t>CONTEXTE</a:t>
            </a:r>
            <a:endParaRPr sz="3600" b="1">
              <a:solidFill>
                <a:srgbClr val="FFAF4A"/>
              </a:solidFill>
            </a:endParaRPr>
          </a:p>
        </p:txBody>
      </p:sp>
      <p:sp>
        <p:nvSpPr>
          <p:cNvPr id="378" name="Google Shape;378;p40"/>
          <p:cNvSpPr txBox="1">
            <a:spLocks noGrp="1"/>
          </p:cNvSpPr>
          <p:nvPr>
            <p:ph type="subTitle" idx="2"/>
          </p:nvPr>
        </p:nvSpPr>
        <p:spPr>
          <a:xfrm>
            <a:off x="216638" y="3533669"/>
            <a:ext cx="2824768" cy="1255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Le domaine de la restauration est en constante évolution, la demande est toujours à la recherche d’innovation</a:t>
            </a:r>
            <a:endParaRPr dirty="0"/>
          </a:p>
        </p:txBody>
      </p:sp>
      <p:sp>
        <p:nvSpPr>
          <p:cNvPr id="380" name="Google Shape;380;p40"/>
          <p:cNvSpPr txBox="1">
            <a:spLocks noGrp="1"/>
          </p:cNvSpPr>
          <p:nvPr>
            <p:ph type="subTitle" idx="4"/>
          </p:nvPr>
        </p:nvSpPr>
        <p:spPr>
          <a:xfrm>
            <a:off x="2958696" y="2039912"/>
            <a:ext cx="3413504" cy="1237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dirty="0" smtClean="0"/>
              <a:t>La pandémie </a:t>
            </a:r>
            <a:r>
              <a:rPr lang="fr-FR" dirty="0"/>
              <a:t>atténuée, fatigués de rester chez soi et de limiter les contacts sociaux durant le confinement, tous ont eu tendance à se </a:t>
            </a:r>
            <a:r>
              <a:rPr lang="fr-FR" dirty="0" smtClean="0"/>
              <a:t>rattraper</a:t>
            </a:r>
            <a:endParaRPr lang="fr-F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2" name="Google Shape;382;p40"/>
          <p:cNvSpPr txBox="1">
            <a:spLocks noGrp="1"/>
          </p:cNvSpPr>
          <p:nvPr>
            <p:ph type="subTitle" idx="6"/>
          </p:nvPr>
        </p:nvSpPr>
        <p:spPr>
          <a:xfrm>
            <a:off x="6579699" y="3681800"/>
            <a:ext cx="2260800" cy="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les jeunes sont à la recherche d’activités, d’endroits pour passer du temps entre amis</a:t>
            </a:r>
            <a:endParaRPr dirty="0"/>
          </a:p>
        </p:txBody>
      </p:sp>
      <p:grpSp>
        <p:nvGrpSpPr>
          <p:cNvPr id="10" name="Google Shape;9569;p65"/>
          <p:cNvGrpSpPr/>
          <p:nvPr/>
        </p:nvGrpSpPr>
        <p:grpSpPr>
          <a:xfrm>
            <a:off x="1265763" y="2636720"/>
            <a:ext cx="714380" cy="640995"/>
            <a:chOff x="3564243" y="2289904"/>
            <a:chExt cx="422342" cy="355243"/>
          </a:xfrm>
        </p:grpSpPr>
        <p:sp>
          <p:nvSpPr>
            <p:cNvPr id="11" name="Google Shape;9570;p65"/>
            <p:cNvSpPr/>
            <p:nvPr/>
          </p:nvSpPr>
          <p:spPr>
            <a:xfrm>
              <a:off x="3564243" y="2291587"/>
              <a:ext cx="66177" cy="351655"/>
            </a:xfrm>
            <a:custGeom>
              <a:avLst/>
              <a:gdLst/>
              <a:ahLst/>
              <a:cxnLst/>
              <a:rect l="l" t="t" r="r" b="b"/>
              <a:pathLst>
                <a:path w="2084" h="11074" extrusionOk="0">
                  <a:moveTo>
                    <a:pt x="1703" y="1918"/>
                  </a:moveTo>
                  <a:lnTo>
                    <a:pt x="1703" y="2727"/>
                  </a:lnTo>
                  <a:cubicBezTo>
                    <a:pt x="1703" y="2823"/>
                    <a:pt x="1667" y="2930"/>
                    <a:pt x="1608" y="2966"/>
                  </a:cubicBezTo>
                  <a:cubicBezTo>
                    <a:pt x="1453" y="3085"/>
                    <a:pt x="1298" y="3287"/>
                    <a:pt x="1239" y="3501"/>
                  </a:cubicBezTo>
                  <a:lnTo>
                    <a:pt x="834" y="3501"/>
                  </a:lnTo>
                  <a:cubicBezTo>
                    <a:pt x="798" y="3299"/>
                    <a:pt x="667" y="3085"/>
                    <a:pt x="524" y="2989"/>
                  </a:cubicBezTo>
                  <a:cubicBezTo>
                    <a:pt x="453" y="2942"/>
                    <a:pt x="393" y="2823"/>
                    <a:pt x="393" y="2727"/>
                  </a:cubicBezTo>
                  <a:lnTo>
                    <a:pt x="393" y="1918"/>
                  </a:lnTo>
                  <a:close/>
                  <a:moveTo>
                    <a:pt x="1227" y="3882"/>
                  </a:moveTo>
                  <a:lnTo>
                    <a:pt x="1227" y="5144"/>
                  </a:lnTo>
                  <a:cubicBezTo>
                    <a:pt x="1227" y="6359"/>
                    <a:pt x="1239" y="7549"/>
                    <a:pt x="1369" y="8752"/>
                  </a:cubicBezTo>
                  <a:cubicBezTo>
                    <a:pt x="1453" y="9478"/>
                    <a:pt x="1489" y="10085"/>
                    <a:pt x="1489" y="10205"/>
                  </a:cubicBezTo>
                  <a:cubicBezTo>
                    <a:pt x="1477" y="10478"/>
                    <a:pt x="1298" y="10681"/>
                    <a:pt x="1048" y="10681"/>
                  </a:cubicBezTo>
                  <a:cubicBezTo>
                    <a:pt x="798" y="10681"/>
                    <a:pt x="619" y="10490"/>
                    <a:pt x="619" y="10228"/>
                  </a:cubicBezTo>
                  <a:cubicBezTo>
                    <a:pt x="619" y="10097"/>
                    <a:pt x="655" y="9490"/>
                    <a:pt x="738" y="8764"/>
                  </a:cubicBezTo>
                  <a:cubicBezTo>
                    <a:pt x="869" y="7561"/>
                    <a:pt x="881" y="6371"/>
                    <a:pt x="881" y="5168"/>
                  </a:cubicBezTo>
                  <a:lnTo>
                    <a:pt x="881" y="3882"/>
                  </a:lnTo>
                  <a:close/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727"/>
                  </a:lnTo>
                  <a:cubicBezTo>
                    <a:pt x="0" y="2966"/>
                    <a:pt x="143" y="3216"/>
                    <a:pt x="334" y="3335"/>
                  </a:cubicBezTo>
                  <a:cubicBezTo>
                    <a:pt x="393" y="3358"/>
                    <a:pt x="477" y="3573"/>
                    <a:pt x="477" y="3692"/>
                  </a:cubicBezTo>
                  <a:lnTo>
                    <a:pt x="477" y="5144"/>
                  </a:lnTo>
                  <a:cubicBezTo>
                    <a:pt x="477" y="6359"/>
                    <a:pt x="465" y="7526"/>
                    <a:pt x="346" y="8716"/>
                  </a:cubicBezTo>
                  <a:cubicBezTo>
                    <a:pt x="274" y="9454"/>
                    <a:pt x="226" y="10074"/>
                    <a:pt x="226" y="10228"/>
                  </a:cubicBezTo>
                  <a:cubicBezTo>
                    <a:pt x="226" y="10705"/>
                    <a:pt x="584" y="11074"/>
                    <a:pt x="1048" y="11074"/>
                  </a:cubicBezTo>
                  <a:cubicBezTo>
                    <a:pt x="1512" y="11074"/>
                    <a:pt x="1870" y="10705"/>
                    <a:pt x="1870" y="10228"/>
                  </a:cubicBezTo>
                  <a:cubicBezTo>
                    <a:pt x="1870" y="10074"/>
                    <a:pt x="1822" y="9454"/>
                    <a:pt x="1750" y="8716"/>
                  </a:cubicBezTo>
                  <a:cubicBezTo>
                    <a:pt x="1608" y="7526"/>
                    <a:pt x="1608" y="6359"/>
                    <a:pt x="1608" y="5144"/>
                  </a:cubicBezTo>
                  <a:lnTo>
                    <a:pt x="1608" y="3692"/>
                  </a:lnTo>
                  <a:cubicBezTo>
                    <a:pt x="1608" y="3561"/>
                    <a:pt x="1715" y="3358"/>
                    <a:pt x="1834" y="3275"/>
                  </a:cubicBezTo>
                  <a:cubicBezTo>
                    <a:pt x="2024" y="3144"/>
                    <a:pt x="2084" y="2906"/>
                    <a:pt x="2084" y="2704"/>
                  </a:cubicBezTo>
                  <a:lnTo>
                    <a:pt x="2084" y="251"/>
                  </a:lnTo>
                  <a:cubicBezTo>
                    <a:pt x="2084" y="168"/>
                    <a:pt x="2001" y="72"/>
                    <a:pt x="1893" y="72"/>
                  </a:cubicBezTo>
                  <a:cubicBezTo>
                    <a:pt x="1786" y="72"/>
                    <a:pt x="1703" y="168"/>
                    <a:pt x="1703" y="263"/>
                  </a:cubicBezTo>
                  <a:lnTo>
                    <a:pt x="1703" y="1537"/>
                  </a:lnTo>
                  <a:lnTo>
                    <a:pt x="1239" y="1537"/>
                  </a:lnTo>
                  <a:lnTo>
                    <a:pt x="1239" y="191"/>
                  </a:lnTo>
                  <a:cubicBezTo>
                    <a:pt x="1239" y="84"/>
                    <a:pt x="1155" y="1"/>
                    <a:pt x="1048" y="1"/>
                  </a:cubicBezTo>
                  <a:cubicBezTo>
                    <a:pt x="941" y="1"/>
                    <a:pt x="858" y="84"/>
                    <a:pt x="858" y="191"/>
                  </a:cubicBezTo>
                  <a:lnTo>
                    <a:pt x="858" y="1537"/>
                  </a:lnTo>
                  <a:lnTo>
                    <a:pt x="393" y="1537"/>
                  </a:lnTo>
                  <a:lnTo>
                    <a:pt x="393" y="191"/>
                  </a:lnTo>
                  <a:cubicBezTo>
                    <a:pt x="393" y="84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Google Shape;9571;p65"/>
            <p:cNvSpPr/>
            <p:nvPr/>
          </p:nvSpPr>
          <p:spPr>
            <a:xfrm>
              <a:off x="3636835" y="2373674"/>
              <a:ext cx="236702" cy="236289"/>
            </a:xfrm>
            <a:custGeom>
              <a:avLst/>
              <a:gdLst/>
              <a:ahLst/>
              <a:cxnLst/>
              <a:rect l="l" t="t" r="r" b="b"/>
              <a:pathLst>
                <a:path w="7454" h="7441" extrusionOk="0">
                  <a:moveTo>
                    <a:pt x="1175" y="0"/>
                  </a:moveTo>
                  <a:cubicBezTo>
                    <a:pt x="1121" y="0"/>
                    <a:pt x="1069" y="25"/>
                    <a:pt x="1036" y="71"/>
                  </a:cubicBezTo>
                  <a:cubicBezTo>
                    <a:pt x="369" y="881"/>
                    <a:pt x="0" y="1905"/>
                    <a:pt x="0" y="2952"/>
                  </a:cubicBezTo>
                  <a:cubicBezTo>
                    <a:pt x="0" y="5429"/>
                    <a:pt x="2024" y="7441"/>
                    <a:pt x="4489" y="7441"/>
                  </a:cubicBezTo>
                  <a:cubicBezTo>
                    <a:pt x="5537" y="7441"/>
                    <a:pt x="6561" y="7072"/>
                    <a:pt x="7358" y="6405"/>
                  </a:cubicBezTo>
                  <a:cubicBezTo>
                    <a:pt x="7454" y="6322"/>
                    <a:pt x="7454" y="6203"/>
                    <a:pt x="7394" y="6131"/>
                  </a:cubicBezTo>
                  <a:cubicBezTo>
                    <a:pt x="7352" y="6083"/>
                    <a:pt x="7286" y="6058"/>
                    <a:pt x="7224" y="6058"/>
                  </a:cubicBezTo>
                  <a:cubicBezTo>
                    <a:pt x="7180" y="6058"/>
                    <a:pt x="7138" y="6071"/>
                    <a:pt x="7108" y="6096"/>
                  </a:cubicBezTo>
                  <a:cubicBezTo>
                    <a:pt x="6382" y="6703"/>
                    <a:pt x="5441" y="7048"/>
                    <a:pt x="4489" y="7048"/>
                  </a:cubicBezTo>
                  <a:cubicBezTo>
                    <a:pt x="2227" y="7048"/>
                    <a:pt x="381" y="5203"/>
                    <a:pt x="381" y="2928"/>
                  </a:cubicBezTo>
                  <a:cubicBezTo>
                    <a:pt x="381" y="1988"/>
                    <a:pt x="727" y="1047"/>
                    <a:pt x="1334" y="309"/>
                  </a:cubicBezTo>
                  <a:cubicBezTo>
                    <a:pt x="1405" y="226"/>
                    <a:pt x="1393" y="107"/>
                    <a:pt x="1298" y="47"/>
                  </a:cubicBezTo>
                  <a:cubicBezTo>
                    <a:pt x="1261" y="16"/>
                    <a:pt x="1217" y="0"/>
                    <a:pt x="1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Google Shape;9572;p65"/>
            <p:cNvSpPr/>
            <p:nvPr/>
          </p:nvSpPr>
          <p:spPr>
            <a:xfrm>
              <a:off x="3685230" y="2324104"/>
              <a:ext cx="237083" cy="235971"/>
            </a:xfrm>
            <a:custGeom>
              <a:avLst/>
              <a:gdLst/>
              <a:ahLst/>
              <a:cxnLst/>
              <a:rect l="l" t="t" r="r" b="b"/>
              <a:pathLst>
                <a:path w="7466" h="7431" extrusionOk="0">
                  <a:moveTo>
                    <a:pt x="2953" y="1"/>
                  </a:moveTo>
                  <a:cubicBezTo>
                    <a:pt x="1905" y="1"/>
                    <a:pt x="893" y="358"/>
                    <a:pt x="96" y="1025"/>
                  </a:cubicBezTo>
                  <a:cubicBezTo>
                    <a:pt x="0" y="1108"/>
                    <a:pt x="0" y="1227"/>
                    <a:pt x="60" y="1299"/>
                  </a:cubicBezTo>
                  <a:cubicBezTo>
                    <a:pt x="99" y="1344"/>
                    <a:pt x="151" y="1364"/>
                    <a:pt x="205" y="1364"/>
                  </a:cubicBezTo>
                  <a:cubicBezTo>
                    <a:pt x="250" y="1364"/>
                    <a:pt x="295" y="1350"/>
                    <a:pt x="334" y="1322"/>
                  </a:cubicBezTo>
                  <a:cubicBezTo>
                    <a:pt x="1060" y="715"/>
                    <a:pt x="2001" y="394"/>
                    <a:pt x="2953" y="394"/>
                  </a:cubicBezTo>
                  <a:cubicBezTo>
                    <a:pt x="5215" y="394"/>
                    <a:pt x="7061" y="2227"/>
                    <a:pt x="7061" y="4501"/>
                  </a:cubicBezTo>
                  <a:cubicBezTo>
                    <a:pt x="7061" y="5454"/>
                    <a:pt x="6727" y="6371"/>
                    <a:pt x="6120" y="7121"/>
                  </a:cubicBezTo>
                  <a:cubicBezTo>
                    <a:pt x="6049" y="7204"/>
                    <a:pt x="6061" y="7323"/>
                    <a:pt x="6156" y="7383"/>
                  </a:cubicBezTo>
                  <a:cubicBezTo>
                    <a:pt x="6180" y="7418"/>
                    <a:pt x="6227" y="7430"/>
                    <a:pt x="6275" y="7430"/>
                  </a:cubicBezTo>
                  <a:cubicBezTo>
                    <a:pt x="6322" y="7430"/>
                    <a:pt x="6382" y="7395"/>
                    <a:pt x="6418" y="7359"/>
                  </a:cubicBezTo>
                  <a:cubicBezTo>
                    <a:pt x="7084" y="6549"/>
                    <a:pt x="7442" y="5537"/>
                    <a:pt x="7442" y="4501"/>
                  </a:cubicBezTo>
                  <a:cubicBezTo>
                    <a:pt x="7465" y="2013"/>
                    <a:pt x="5441" y="1"/>
                    <a:pt x="29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Google Shape;9573;p65"/>
            <p:cNvSpPr/>
            <p:nvPr/>
          </p:nvSpPr>
          <p:spPr>
            <a:xfrm>
              <a:off x="3663668" y="2351699"/>
              <a:ext cx="230668" cy="230668"/>
            </a:xfrm>
            <a:custGeom>
              <a:avLst/>
              <a:gdLst/>
              <a:ahLst/>
              <a:cxnLst/>
              <a:rect l="l" t="t" r="r" b="b"/>
              <a:pathLst>
                <a:path w="7264" h="7264" extrusionOk="0">
                  <a:moveTo>
                    <a:pt x="3632" y="382"/>
                  </a:moveTo>
                  <a:cubicBezTo>
                    <a:pt x="5418" y="382"/>
                    <a:pt x="6871" y="1846"/>
                    <a:pt x="6871" y="3632"/>
                  </a:cubicBezTo>
                  <a:cubicBezTo>
                    <a:pt x="6871" y="5418"/>
                    <a:pt x="5418" y="6871"/>
                    <a:pt x="3632" y="6871"/>
                  </a:cubicBezTo>
                  <a:cubicBezTo>
                    <a:pt x="1846" y="6871"/>
                    <a:pt x="382" y="5418"/>
                    <a:pt x="382" y="3632"/>
                  </a:cubicBezTo>
                  <a:cubicBezTo>
                    <a:pt x="382" y="1846"/>
                    <a:pt x="1846" y="382"/>
                    <a:pt x="3632" y="382"/>
                  </a:cubicBezTo>
                  <a:close/>
                  <a:moveTo>
                    <a:pt x="3632" y="1"/>
                  </a:moveTo>
                  <a:cubicBezTo>
                    <a:pt x="1632" y="1"/>
                    <a:pt x="1" y="1632"/>
                    <a:pt x="1" y="3632"/>
                  </a:cubicBezTo>
                  <a:cubicBezTo>
                    <a:pt x="1" y="5633"/>
                    <a:pt x="1632" y="7264"/>
                    <a:pt x="3632" y="7264"/>
                  </a:cubicBezTo>
                  <a:cubicBezTo>
                    <a:pt x="5644" y="7264"/>
                    <a:pt x="7263" y="5621"/>
                    <a:pt x="7263" y="3632"/>
                  </a:cubicBezTo>
                  <a:cubicBezTo>
                    <a:pt x="7263" y="1620"/>
                    <a:pt x="5620" y="1"/>
                    <a:pt x="3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Google Shape;9574;p65"/>
            <p:cNvSpPr/>
            <p:nvPr/>
          </p:nvSpPr>
          <p:spPr>
            <a:xfrm>
              <a:off x="3933998" y="2289904"/>
              <a:ext cx="52586" cy="355243"/>
            </a:xfrm>
            <a:custGeom>
              <a:avLst/>
              <a:gdLst/>
              <a:ahLst/>
              <a:cxnLst/>
              <a:rect l="l" t="t" r="r" b="b"/>
              <a:pathLst>
                <a:path w="1656" h="11187" extrusionOk="0">
                  <a:moveTo>
                    <a:pt x="1251" y="554"/>
                  </a:moveTo>
                  <a:lnTo>
                    <a:pt x="1251" y="5555"/>
                  </a:lnTo>
                  <a:lnTo>
                    <a:pt x="715" y="5578"/>
                  </a:lnTo>
                  <a:lnTo>
                    <a:pt x="703" y="5578"/>
                  </a:lnTo>
                  <a:cubicBezTo>
                    <a:pt x="693" y="5580"/>
                    <a:pt x="683" y="5580"/>
                    <a:pt x="673" y="5580"/>
                  </a:cubicBezTo>
                  <a:cubicBezTo>
                    <a:pt x="583" y="5580"/>
                    <a:pt x="481" y="5536"/>
                    <a:pt x="417" y="5483"/>
                  </a:cubicBezTo>
                  <a:cubicBezTo>
                    <a:pt x="382" y="5436"/>
                    <a:pt x="370" y="5412"/>
                    <a:pt x="370" y="5412"/>
                  </a:cubicBezTo>
                  <a:lnTo>
                    <a:pt x="370" y="2411"/>
                  </a:lnTo>
                  <a:cubicBezTo>
                    <a:pt x="370" y="1697"/>
                    <a:pt x="703" y="1006"/>
                    <a:pt x="1251" y="554"/>
                  </a:cubicBezTo>
                  <a:close/>
                  <a:moveTo>
                    <a:pt x="1263" y="5959"/>
                  </a:moveTo>
                  <a:cubicBezTo>
                    <a:pt x="1263" y="9448"/>
                    <a:pt x="1275" y="10258"/>
                    <a:pt x="1275" y="10281"/>
                  </a:cubicBezTo>
                  <a:cubicBezTo>
                    <a:pt x="1263" y="10496"/>
                    <a:pt x="1203" y="10769"/>
                    <a:pt x="941" y="10769"/>
                  </a:cubicBezTo>
                  <a:cubicBezTo>
                    <a:pt x="858" y="10769"/>
                    <a:pt x="620" y="10769"/>
                    <a:pt x="620" y="10258"/>
                  </a:cubicBezTo>
                  <a:cubicBezTo>
                    <a:pt x="620" y="10115"/>
                    <a:pt x="667" y="9710"/>
                    <a:pt x="727" y="9246"/>
                  </a:cubicBezTo>
                  <a:cubicBezTo>
                    <a:pt x="822" y="8472"/>
                    <a:pt x="941" y="7400"/>
                    <a:pt x="941" y="6686"/>
                  </a:cubicBezTo>
                  <a:lnTo>
                    <a:pt x="941" y="5959"/>
                  </a:lnTo>
                  <a:close/>
                  <a:moveTo>
                    <a:pt x="1453" y="0"/>
                  </a:moveTo>
                  <a:cubicBezTo>
                    <a:pt x="1420" y="0"/>
                    <a:pt x="1388" y="6"/>
                    <a:pt x="1358" y="18"/>
                  </a:cubicBezTo>
                  <a:cubicBezTo>
                    <a:pt x="524" y="530"/>
                    <a:pt x="1" y="1447"/>
                    <a:pt x="1" y="2435"/>
                  </a:cubicBezTo>
                  <a:lnTo>
                    <a:pt x="1" y="5424"/>
                  </a:lnTo>
                  <a:cubicBezTo>
                    <a:pt x="1" y="5555"/>
                    <a:pt x="60" y="5674"/>
                    <a:pt x="179" y="5781"/>
                  </a:cubicBezTo>
                  <a:cubicBezTo>
                    <a:pt x="286" y="5876"/>
                    <a:pt x="417" y="5936"/>
                    <a:pt x="548" y="5959"/>
                  </a:cubicBezTo>
                  <a:lnTo>
                    <a:pt x="548" y="6709"/>
                  </a:lnTo>
                  <a:cubicBezTo>
                    <a:pt x="548" y="7400"/>
                    <a:pt x="429" y="8460"/>
                    <a:pt x="346" y="9222"/>
                  </a:cubicBezTo>
                  <a:cubicBezTo>
                    <a:pt x="286" y="9710"/>
                    <a:pt x="239" y="10091"/>
                    <a:pt x="239" y="10281"/>
                  </a:cubicBezTo>
                  <a:cubicBezTo>
                    <a:pt x="239" y="11115"/>
                    <a:pt x="774" y="11186"/>
                    <a:pt x="941" y="11186"/>
                  </a:cubicBezTo>
                  <a:cubicBezTo>
                    <a:pt x="1275" y="11186"/>
                    <a:pt x="1656" y="10948"/>
                    <a:pt x="1656" y="10281"/>
                  </a:cubicBezTo>
                  <a:lnTo>
                    <a:pt x="1656" y="185"/>
                  </a:lnTo>
                  <a:cubicBezTo>
                    <a:pt x="1656" y="113"/>
                    <a:pt x="1608" y="54"/>
                    <a:pt x="1548" y="18"/>
                  </a:cubicBezTo>
                  <a:cubicBezTo>
                    <a:pt x="1519" y="6"/>
                    <a:pt x="1486" y="0"/>
                    <a:pt x="14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oogle Shape;10066;p66"/>
          <p:cNvGrpSpPr/>
          <p:nvPr/>
        </p:nvGrpSpPr>
        <p:grpSpPr>
          <a:xfrm>
            <a:off x="4357686" y="1285866"/>
            <a:ext cx="642942" cy="637750"/>
            <a:chOff x="6664394" y="3346974"/>
            <a:chExt cx="353113" cy="351998"/>
          </a:xfrm>
        </p:grpSpPr>
        <p:sp>
          <p:nvSpPr>
            <p:cNvPr id="17" name="Google Shape;10067;p66"/>
            <p:cNvSpPr/>
            <p:nvPr/>
          </p:nvSpPr>
          <p:spPr>
            <a:xfrm>
              <a:off x="6788023" y="3450917"/>
              <a:ext cx="37207" cy="37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" name="Google Shape;10068;p66"/>
            <p:cNvSpPr/>
            <p:nvPr/>
          </p:nvSpPr>
          <p:spPr>
            <a:xfrm>
              <a:off x="6874892" y="3495641"/>
              <a:ext cx="36824" cy="36824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" name="Google Shape;10069;p66"/>
            <p:cNvSpPr/>
            <p:nvPr/>
          </p:nvSpPr>
          <p:spPr>
            <a:xfrm>
              <a:off x="6780059" y="3538136"/>
              <a:ext cx="53134" cy="53134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" name="Google Shape;10070;p66"/>
            <p:cNvSpPr/>
            <p:nvPr/>
          </p:nvSpPr>
          <p:spPr>
            <a:xfrm>
              <a:off x="6664394" y="3346974"/>
              <a:ext cx="353113" cy="351998"/>
            </a:xfrm>
            <a:custGeom>
              <a:avLst/>
              <a:gdLst/>
              <a:ahLst/>
              <a:cxnLst/>
              <a:rect l="l" t="t" r="r" b="b"/>
              <a:pathLst>
                <a:path w="11085" h="11050" extrusionOk="0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1" name="Google Shape;10071;p66"/>
            <p:cNvSpPr/>
            <p:nvPr/>
          </p:nvSpPr>
          <p:spPr>
            <a:xfrm>
              <a:off x="6938984" y="3622042"/>
              <a:ext cx="53899" cy="51605"/>
            </a:xfrm>
            <a:custGeom>
              <a:avLst/>
              <a:gdLst/>
              <a:ahLst/>
              <a:cxnLst/>
              <a:rect l="l" t="t" r="r" b="b"/>
              <a:pathLst>
                <a:path w="1692" h="1620" extrusionOk="0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oogle Shape;10902;p67"/>
          <p:cNvGrpSpPr/>
          <p:nvPr/>
        </p:nvGrpSpPr>
        <p:grpSpPr>
          <a:xfrm>
            <a:off x="7364653" y="2948745"/>
            <a:ext cx="785818" cy="621708"/>
            <a:chOff x="5776798" y="3409778"/>
            <a:chExt cx="346379" cy="264518"/>
          </a:xfrm>
        </p:grpSpPr>
        <p:sp>
          <p:nvSpPr>
            <p:cNvPr id="23" name="Google Shape;10903;p67"/>
            <p:cNvSpPr/>
            <p:nvPr/>
          </p:nvSpPr>
          <p:spPr>
            <a:xfrm>
              <a:off x="589010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1" y="1013"/>
                    <a:pt x="167" y="1013"/>
                  </a:cubicBezTo>
                  <a:cubicBezTo>
                    <a:pt x="250" y="1013"/>
                    <a:pt x="321" y="929"/>
                    <a:pt x="321" y="846"/>
                  </a:cubicBezTo>
                  <a:lnTo>
                    <a:pt x="321" y="143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04;p67"/>
            <p:cNvSpPr/>
            <p:nvPr/>
          </p:nvSpPr>
          <p:spPr>
            <a:xfrm>
              <a:off x="599809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2" y="1013"/>
                    <a:pt x="167" y="1013"/>
                  </a:cubicBezTo>
                  <a:cubicBezTo>
                    <a:pt x="250" y="1013"/>
                    <a:pt x="322" y="929"/>
                    <a:pt x="322" y="846"/>
                  </a:cubicBezTo>
                  <a:lnTo>
                    <a:pt x="322" y="143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05;p67"/>
            <p:cNvSpPr/>
            <p:nvPr/>
          </p:nvSpPr>
          <p:spPr>
            <a:xfrm>
              <a:off x="5814673" y="3528367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9"/>
                    <a:pt x="1167" y="489"/>
                    <a:pt x="1191" y="489"/>
                  </a:cubicBezTo>
                  <a:cubicBezTo>
                    <a:pt x="1251" y="489"/>
                    <a:pt x="1310" y="453"/>
                    <a:pt x="1346" y="394"/>
                  </a:cubicBezTo>
                  <a:cubicBezTo>
                    <a:pt x="1358" y="322"/>
                    <a:pt x="1322" y="239"/>
                    <a:pt x="1251" y="191"/>
                  </a:cubicBezTo>
                  <a:cubicBezTo>
                    <a:pt x="882" y="13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06;p67"/>
            <p:cNvSpPr/>
            <p:nvPr/>
          </p:nvSpPr>
          <p:spPr>
            <a:xfrm>
              <a:off x="5797995" y="3631074"/>
              <a:ext cx="10662" cy="42458"/>
            </a:xfrm>
            <a:custGeom>
              <a:avLst/>
              <a:gdLst/>
              <a:ahLst/>
              <a:cxnLst/>
              <a:rect l="l" t="t" r="r" b="b"/>
              <a:pathLst>
                <a:path w="335" h="1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179"/>
                  </a:lnTo>
                  <a:cubicBezTo>
                    <a:pt x="1" y="1262"/>
                    <a:pt x="84" y="1334"/>
                    <a:pt x="167" y="1334"/>
                  </a:cubicBezTo>
                  <a:cubicBezTo>
                    <a:pt x="251" y="1334"/>
                    <a:pt x="334" y="1262"/>
                    <a:pt x="334" y="1179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907;p67"/>
            <p:cNvSpPr/>
            <p:nvPr/>
          </p:nvSpPr>
          <p:spPr>
            <a:xfrm>
              <a:off x="5776798" y="3409778"/>
              <a:ext cx="346379" cy="264136"/>
            </a:xfrm>
            <a:custGeom>
              <a:avLst/>
              <a:gdLst/>
              <a:ahLst/>
              <a:cxnLst/>
              <a:rect l="l" t="t" r="r" b="b"/>
              <a:pathLst>
                <a:path w="10883" h="8299" extrusionOk="0">
                  <a:moveTo>
                    <a:pt x="9144" y="2512"/>
                  </a:moveTo>
                  <a:cubicBezTo>
                    <a:pt x="9418" y="2512"/>
                    <a:pt x="9656" y="2715"/>
                    <a:pt x="9656" y="2953"/>
                  </a:cubicBezTo>
                  <a:lnTo>
                    <a:pt x="9656" y="2977"/>
                  </a:lnTo>
                  <a:cubicBezTo>
                    <a:pt x="9501" y="2917"/>
                    <a:pt x="9335" y="2869"/>
                    <a:pt x="9144" y="2869"/>
                  </a:cubicBezTo>
                  <a:cubicBezTo>
                    <a:pt x="8965" y="2869"/>
                    <a:pt x="8787" y="2905"/>
                    <a:pt x="8620" y="2977"/>
                  </a:cubicBezTo>
                  <a:lnTo>
                    <a:pt x="8620" y="2953"/>
                  </a:lnTo>
                  <a:cubicBezTo>
                    <a:pt x="8620" y="2727"/>
                    <a:pt x="8858" y="2512"/>
                    <a:pt x="9144" y="2512"/>
                  </a:cubicBezTo>
                  <a:close/>
                  <a:moveTo>
                    <a:pt x="2869" y="3203"/>
                  </a:moveTo>
                  <a:lnTo>
                    <a:pt x="2869" y="3858"/>
                  </a:lnTo>
                  <a:cubicBezTo>
                    <a:pt x="2869" y="3965"/>
                    <a:pt x="2846" y="4060"/>
                    <a:pt x="2798" y="4167"/>
                  </a:cubicBezTo>
                  <a:lnTo>
                    <a:pt x="2727" y="4334"/>
                  </a:lnTo>
                  <a:cubicBezTo>
                    <a:pt x="2715" y="4346"/>
                    <a:pt x="2715" y="4382"/>
                    <a:pt x="2715" y="4405"/>
                  </a:cubicBezTo>
                  <a:lnTo>
                    <a:pt x="2715" y="4751"/>
                  </a:lnTo>
                  <a:cubicBezTo>
                    <a:pt x="2715" y="4989"/>
                    <a:pt x="2619" y="5191"/>
                    <a:pt x="2441" y="5358"/>
                  </a:cubicBezTo>
                  <a:cubicBezTo>
                    <a:pt x="2298" y="5525"/>
                    <a:pt x="2072" y="5596"/>
                    <a:pt x="1834" y="5596"/>
                  </a:cubicBezTo>
                  <a:cubicBezTo>
                    <a:pt x="1369" y="5584"/>
                    <a:pt x="1000" y="5179"/>
                    <a:pt x="1000" y="4703"/>
                  </a:cubicBezTo>
                  <a:lnTo>
                    <a:pt x="1000" y="4405"/>
                  </a:lnTo>
                  <a:cubicBezTo>
                    <a:pt x="1000" y="4382"/>
                    <a:pt x="1000" y="4358"/>
                    <a:pt x="988" y="4334"/>
                  </a:cubicBezTo>
                  <a:lnTo>
                    <a:pt x="881" y="4143"/>
                  </a:lnTo>
                  <a:cubicBezTo>
                    <a:pt x="845" y="4060"/>
                    <a:pt x="822" y="3989"/>
                    <a:pt x="822" y="3905"/>
                  </a:cubicBezTo>
                  <a:lnTo>
                    <a:pt x="822" y="3882"/>
                  </a:lnTo>
                  <a:cubicBezTo>
                    <a:pt x="822" y="3501"/>
                    <a:pt x="1131" y="3203"/>
                    <a:pt x="1500" y="3203"/>
                  </a:cubicBezTo>
                  <a:close/>
                  <a:moveTo>
                    <a:pt x="9144" y="3215"/>
                  </a:moveTo>
                  <a:cubicBezTo>
                    <a:pt x="9704" y="3215"/>
                    <a:pt x="10168" y="3679"/>
                    <a:pt x="10168" y="4239"/>
                  </a:cubicBezTo>
                  <a:cubicBezTo>
                    <a:pt x="10168" y="4346"/>
                    <a:pt x="10156" y="4465"/>
                    <a:pt x="10108" y="4572"/>
                  </a:cubicBezTo>
                  <a:cubicBezTo>
                    <a:pt x="9656" y="4108"/>
                    <a:pt x="8870" y="3929"/>
                    <a:pt x="8823" y="3929"/>
                  </a:cubicBezTo>
                  <a:cubicBezTo>
                    <a:pt x="8814" y="3926"/>
                    <a:pt x="8804" y="3925"/>
                    <a:pt x="8794" y="3925"/>
                  </a:cubicBezTo>
                  <a:cubicBezTo>
                    <a:pt x="8763" y="3925"/>
                    <a:pt x="8727" y="3938"/>
                    <a:pt x="8692" y="3965"/>
                  </a:cubicBezTo>
                  <a:cubicBezTo>
                    <a:pt x="8644" y="3989"/>
                    <a:pt x="8632" y="4036"/>
                    <a:pt x="8632" y="4084"/>
                  </a:cubicBezTo>
                  <a:cubicBezTo>
                    <a:pt x="8632" y="4084"/>
                    <a:pt x="8632" y="4179"/>
                    <a:pt x="8513" y="4298"/>
                  </a:cubicBezTo>
                  <a:cubicBezTo>
                    <a:pt x="8453" y="4358"/>
                    <a:pt x="8453" y="4465"/>
                    <a:pt x="8513" y="4524"/>
                  </a:cubicBezTo>
                  <a:cubicBezTo>
                    <a:pt x="8543" y="4554"/>
                    <a:pt x="8584" y="4569"/>
                    <a:pt x="8626" y="4569"/>
                  </a:cubicBezTo>
                  <a:cubicBezTo>
                    <a:pt x="8668" y="4569"/>
                    <a:pt x="8709" y="4554"/>
                    <a:pt x="8739" y="4524"/>
                  </a:cubicBezTo>
                  <a:cubicBezTo>
                    <a:pt x="8823" y="4441"/>
                    <a:pt x="8882" y="4346"/>
                    <a:pt x="8918" y="4274"/>
                  </a:cubicBezTo>
                  <a:cubicBezTo>
                    <a:pt x="9180" y="4346"/>
                    <a:pt x="9739" y="4560"/>
                    <a:pt x="9989" y="4894"/>
                  </a:cubicBezTo>
                  <a:cubicBezTo>
                    <a:pt x="9906" y="5298"/>
                    <a:pt x="9573" y="5596"/>
                    <a:pt x="9144" y="5596"/>
                  </a:cubicBezTo>
                  <a:cubicBezTo>
                    <a:pt x="8704" y="5596"/>
                    <a:pt x="8334" y="5275"/>
                    <a:pt x="8287" y="4834"/>
                  </a:cubicBezTo>
                  <a:cubicBezTo>
                    <a:pt x="8287" y="4810"/>
                    <a:pt x="8275" y="4798"/>
                    <a:pt x="8263" y="4774"/>
                  </a:cubicBezTo>
                  <a:cubicBezTo>
                    <a:pt x="8156" y="4620"/>
                    <a:pt x="8108" y="4441"/>
                    <a:pt x="8108" y="4239"/>
                  </a:cubicBezTo>
                  <a:cubicBezTo>
                    <a:pt x="8108" y="3679"/>
                    <a:pt x="8573" y="3215"/>
                    <a:pt x="9144" y="3215"/>
                  </a:cubicBezTo>
                  <a:close/>
                  <a:moveTo>
                    <a:pt x="5441" y="298"/>
                  </a:moveTo>
                  <a:cubicBezTo>
                    <a:pt x="6013" y="298"/>
                    <a:pt x="6489" y="488"/>
                    <a:pt x="6858" y="845"/>
                  </a:cubicBezTo>
                  <a:cubicBezTo>
                    <a:pt x="7227" y="1226"/>
                    <a:pt x="7453" y="1738"/>
                    <a:pt x="7501" y="2369"/>
                  </a:cubicBezTo>
                  <a:cubicBezTo>
                    <a:pt x="7620" y="4060"/>
                    <a:pt x="7763" y="5001"/>
                    <a:pt x="7822" y="5334"/>
                  </a:cubicBezTo>
                  <a:lnTo>
                    <a:pt x="7822" y="5346"/>
                  </a:lnTo>
                  <a:cubicBezTo>
                    <a:pt x="7632" y="5453"/>
                    <a:pt x="7310" y="5632"/>
                    <a:pt x="6787" y="5763"/>
                  </a:cubicBezTo>
                  <a:lnTo>
                    <a:pt x="6525" y="5644"/>
                  </a:lnTo>
                  <a:cubicBezTo>
                    <a:pt x="6453" y="5608"/>
                    <a:pt x="6418" y="5548"/>
                    <a:pt x="6418" y="5477"/>
                  </a:cubicBezTo>
                  <a:lnTo>
                    <a:pt x="6418" y="4929"/>
                  </a:lnTo>
                  <a:cubicBezTo>
                    <a:pt x="6918" y="4596"/>
                    <a:pt x="7263" y="4024"/>
                    <a:pt x="7263" y="3370"/>
                  </a:cubicBezTo>
                  <a:lnTo>
                    <a:pt x="7263" y="3072"/>
                  </a:lnTo>
                  <a:cubicBezTo>
                    <a:pt x="7263" y="2869"/>
                    <a:pt x="7180" y="2691"/>
                    <a:pt x="7037" y="2560"/>
                  </a:cubicBezTo>
                  <a:cubicBezTo>
                    <a:pt x="6727" y="2274"/>
                    <a:pt x="6001" y="1798"/>
                    <a:pt x="4751" y="1667"/>
                  </a:cubicBezTo>
                  <a:cubicBezTo>
                    <a:pt x="4744" y="1666"/>
                    <a:pt x="4737" y="1666"/>
                    <a:pt x="4730" y="1666"/>
                  </a:cubicBezTo>
                  <a:cubicBezTo>
                    <a:pt x="4645" y="1666"/>
                    <a:pt x="4583" y="1733"/>
                    <a:pt x="4572" y="1822"/>
                  </a:cubicBezTo>
                  <a:cubicBezTo>
                    <a:pt x="4548" y="1905"/>
                    <a:pt x="4632" y="1977"/>
                    <a:pt x="4715" y="2000"/>
                  </a:cubicBezTo>
                  <a:cubicBezTo>
                    <a:pt x="5882" y="2119"/>
                    <a:pt x="6537" y="2548"/>
                    <a:pt x="6834" y="2798"/>
                  </a:cubicBezTo>
                  <a:cubicBezTo>
                    <a:pt x="6906" y="2858"/>
                    <a:pt x="6953" y="2965"/>
                    <a:pt x="6953" y="3072"/>
                  </a:cubicBezTo>
                  <a:lnTo>
                    <a:pt x="6953" y="3370"/>
                  </a:lnTo>
                  <a:cubicBezTo>
                    <a:pt x="6953" y="4215"/>
                    <a:pt x="6263" y="4894"/>
                    <a:pt x="5417" y="4894"/>
                  </a:cubicBezTo>
                  <a:cubicBezTo>
                    <a:pt x="4572" y="4894"/>
                    <a:pt x="3881" y="4215"/>
                    <a:pt x="3881" y="3370"/>
                  </a:cubicBezTo>
                  <a:lnTo>
                    <a:pt x="3881" y="3227"/>
                  </a:lnTo>
                  <a:cubicBezTo>
                    <a:pt x="3881" y="3167"/>
                    <a:pt x="3917" y="3108"/>
                    <a:pt x="3977" y="3084"/>
                  </a:cubicBezTo>
                  <a:cubicBezTo>
                    <a:pt x="4167" y="2965"/>
                    <a:pt x="4429" y="2750"/>
                    <a:pt x="4548" y="2393"/>
                  </a:cubicBezTo>
                  <a:cubicBezTo>
                    <a:pt x="4584" y="2310"/>
                    <a:pt x="4536" y="2215"/>
                    <a:pt x="4453" y="2203"/>
                  </a:cubicBezTo>
                  <a:cubicBezTo>
                    <a:pt x="4434" y="2198"/>
                    <a:pt x="4415" y="2196"/>
                    <a:pt x="4398" y="2196"/>
                  </a:cubicBezTo>
                  <a:cubicBezTo>
                    <a:pt x="4327" y="2196"/>
                    <a:pt x="4270" y="2234"/>
                    <a:pt x="4251" y="2310"/>
                  </a:cubicBezTo>
                  <a:cubicBezTo>
                    <a:pt x="4167" y="2572"/>
                    <a:pt x="3977" y="2727"/>
                    <a:pt x="3822" y="2810"/>
                  </a:cubicBezTo>
                  <a:cubicBezTo>
                    <a:pt x="3679" y="2905"/>
                    <a:pt x="3572" y="3072"/>
                    <a:pt x="3572" y="3227"/>
                  </a:cubicBezTo>
                  <a:lnTo>
                    <a:pt x="3572" y="3370"/>
                  </a:lnTo>
                  <a:cubicBezTo>
                    <a:pt x="3572" y="4024"/>
                    <a:pt x="3917" y="4584"/>
                    <a:pt x="4417" y="4929"/>
                  </a:cubicBezTo>
                  <a:lnTo>
                    <a:pt x="4417" y="5477"/>
                  </a:lnTo>
                  <a:cubicBezTo>
                    <a:pt x="4417" y="5548"/>
                    <a:pt x="4370" y="5608"/>
                    <a:pt x="4310" y="5644"/>
                  </a:cubicBezTo>
                  <a:lnTo>
                    <a:pt x="4048" y="5763"/>
                  </a:lnTo>
                  <a:cubicBezTo>
                    <a:pt x="3536" y="5632"/>
                    <a:pt x="3215" y="5453"/>
                    <a:pt x="3060" y="5346"/>
                  </a:cubicBezTo>
                  <a:lnTo>
                    <a:pt x="3060" y="5334"/>
                  </a:lnTo>
                  <a:cubicBezTo>
                    <a:pt x="3131" y="5001"/>
                    <a:pt x="3262" y="4060"/>
                    <a:pt x="3393" y="2369"/>
                  </a:cubicBezTo>
                  <a:cubicBezTo>
                    <a:pt x="3441" y="1738"/>
                    <a:pt x="3655" y="1226"/>
                    <a:pt x="4036" y="845"/>
                  </a:cubicBezTo>
                  <a:cubicBezTo>
                    <a:pt x="4393" y="488"/>
                    <a:pt x="4882" y="298"/>
                    <a:pt x="5441" y="298"/>
                  </a:cubicBezTo>
                  <a:close/>
                  <a:moveTo>
                    <a:pt x="2750" y="5465"/>
                  </a:moveTo>
                  <a:cubicBezTo>
                    <a:pt x="2786" y="5501"/>
                    <a:pt x="2810" y="5572"/>
                    <a:pt x="2869" y="5596"/>
                  </a:cubicBezTo>
                  <a:cubicBezTo>
                    <a:pt x="3000" y="5691"/>
                    <a:pt x="3239" y="5822"/>
                    <a:pt x="3584" y="5941"/>
                  </a:cubicBezTo>
                  <a:lnTo>
                    <a:pt x="3155" y="6144"/>
                  </a:lnTo>
                  <a:lnTo>
                    <a:pt x="2655" y="6001"/>
                  </a:lnTo>
                  <a:cubicBezTo>
                    <a:pt x="2512" y="5953"/>
                    <a:pt x="2512" y="5953"/>
                    <a:pt x="2512" y="5906"/>
                  </a:cubicBezTo>
                  <a:lnTo>
                    <a:pt x="2512" y="5691"/>
                  </a:lnTo>
                  <a:cubicBezTo>
                    <a:pt x="2572" y="5656"/>
                    <a:pt x="2619" y="5608"/>
                    <a:pt x="2667" y="5572"/>
                  </a:cubicBezTo>
                  <a:cubicBezTo>
                    <a:pt x="2691" y="5536"/>
                    <a:pt x="2727" y="5513"/>
                    <a:pt x="2750" y="5465"/>
                  </a:cubicBezTo>
                  <a:close/>
                  <a:moveTo>
                    <a:pt x="8096" y="5239"/>
                  </a:moveTo>
                  <a:cubicBezTo>
                    <a:pt x="8180" y="5417"/>
                    <a:pt x="8323" y="5572"/>
                    <a:pt x="8477" y="5691"/>
                  </a:cubicBezTo>
                  <a:lnTo>
                    <a:pt x="8477" y="6025"/>
                  </a:lnTo>
                  <a:lnTo>
                    <a:pt x="8489" y="6025"/>
                  </a:lnTo>
                  <a:lnTo>
                    <a:pt x="7977" y="6287"/>
                  </a:lnTo>
                  <a:cubicBezTo>
                    <a:pt x="7977" y="6287"/>
                    <a:pt x="7965" y="6287"/>
                    <a:pt x="7965" y="6263"/>
                  </a:cubicBezTo>
                  <a:lnTo>
                    <a:pt x="7227" y="5941"/>
                  </a:lnTo>
                  <a:cubicBezTo>
                    <a:pt x="7596" y="5822"/>
                    <a:pt x="7822" y="5667"/>
                    <a:pt x="7942" y="5596"/>
                  </a:cubicBezTo>
                  <a:cubicBezTo>
                    <a:pt x="8049" y="5525"/>
                    <a:pt x="8108" y="5406"/>
                    <a:pt x="8096" y="5275"/>
                  </a:cubicBezTo>
                  <a:lnTo>
                    <a:pt x="8096" y="5239"/>
                  </a:lnTo>
                  <a:close/>
                  <a:moveTo>
                    <a:pt x="2203" y="5870"/>
                  </a:moveTo>
                  <a:lnTo>
                    <a:pt x="2203" y="5929"/>
                  </a:lnTo>
                  <a:cubicBezTo>
                    <a:pt x="2203" y="5953"/>
                    <a:pt x="2203" y="5989"/>
                    <a:pt x="2215" y="6013"/>
                  </a:cubicBezTo>
                  <a:lnTo>
                    <a:pt x="1857" y="6370"/>
                  </a:lnTo>
                  <a:lnTo>
                    <a:pt x="1500" y="6013"/>
                  </a:lnTo>
                  <a:cubicBezTo>
                    <a:pt x="1512" y="5989"/>
                    <a:pt x="1512" y="5953"/>
                    <a:pt x="1512" y="5929"/>
                  </a:cubicBezTo>
                  <a:lnTo>
                    <a:pt x="1512" y="5870"/>
                  </a:lnTo>
                  <a:cubicBezTo>
                    <a:pt x="1619" y="5894"/>
                    <a:pt x="1726" y="5929"/>
                    <a:pt x="1834" y="5929"/>
                  </a:cubicBezTo>
                  <a:lnTo>
                    <a:pt x="1857" y="5929"/>
                  </a:lnTo>
                  <a:cubicBezTo>
                    <a:pt x="1976" y="5929"/>
                    <a:pt x="2096" y="5906"/>
                    <a:pt x="2203" y="5870"/>
                  </a:cubicBezTo>
                  <a:close/>
                  <a:moveTo>
                    <a:pt x="9525" y="5882"/>
                  </a:moveTo>
                  <a:lnTo>
                    <a:pt x="9525" y="6048"/>
                  </a:lnTo>
                  <a:cubicBezTo>
                    <a:pt x="9525" y="6108"/>
                    <a:pt x="9537" y="6144"/>
                    <a:pt x="9573" y="6191"/>
                  </a:cubicBezTo>
                  <a:lnTo>
                    <a:pt x="9394" y="6322"/>
                  </a:lnTo>
                  <a:cubicBezTo>
                    <a:pt x="9323" y="6394"/>
                    <a:pt x="9236" y="6429"/>
                    <a:pt x="9151" y="6429"/>
                  </a:cubicBezTo>
                  <a:cubicBezTo>
                    <a:pt x="9067" y="6429"/>
                    <a:pt x="8983" y="6394"/>
                    <a:pt x="8918" y="6322"/>
                  </a:cubicBezTo>
                  <a:lnTo>
                    <a:pt x="8763" y="6191"/>
                  </a:lnTo>
                  <a:cubicBezTo>
                    <a:pt x="8799" y="6144"/>
                    <a:pt x="8811" y="6084"/>
                    <a:pt x="8811" y="6048"/>
                  </a:cubicBezTo>
                  <a:lnTo>
                    <a:pt x="8811" y="5882"/>
                  </a:lnTo>
                  <a:cubicBezTo>
                    <a:pt x="8918" y="5906"/>
                    <a:pt x="9037" y="5941"/>
                    <a:pt x="9168" y="5941"/>
                  </a:cubicBezTo>
                  <a:cubicBezTo>
                    <a:pt x="9287" y="5941"/>
                    <a:pt x="9406" y="5929"/>
                    <a:pt x="9525" y="5882"/>
                  </a:cubicBezTo>
                  <a:close/>
                  <a:moveTo>
                    <a:pt x="6096" y="5096"/>
                  </a:moveTo>
                  <a:lnTo>
                    <a:pt x="6096" y="5477"/>
                  </a:lnTo>
                  <a:cubicBezTo>
                    <a:pt x="6096" y="5667"/>
                    <a:pt x="6215" y="5846"/>
                    <a:pt x="6394" y="5941"/>
                  </a:cubicBezTo>
                  <a:lnTo>
                    <a:pt x="6632" y="6048"/>
                  </a:lnTo>
                  <a:cubicBezTo>
                    <a:pt x="6406" y="6489"/>
                    <a:pt x="5941" y="6787"/>
                    <a:pt x="5417" y="6787"/>
                  </a:cubicBezTo>
                  <a:cubicBezTo>
                    <a:pt x="4894" y="6787"/>
                    <a:pt x="4441" y="6501"/>
                    <a:pt x="4203" y="6048"/>
                  </a:cubicBezTo>
                  <a:lnTo>
                    <a:pt x="4441" y="5941"/>
                  </a:lnTo>
                  <a:cubicBezTo>
                    <a:pt x="4620" y="5870"/>
                    <a:pt x="4739" y="5691"/>
                    <a:pt x="4739" y="5477"/>
                  </a:cubicBezTo>
                  <a:lnTo>
                    <a:pt x="4739" y="5096"/>
                  </a:lnTo>
                  <a:cubicBezTo>
                    <a:pt x="4941" y="5179"/>
                    <a:pt x="5179" y="5227"/>
                    <a:pt x="5417" y="5227"/>
                  </a:cubicBezTo>
                  <a:cubicBezTo>
                    <a:pt x="5656" y="5227"/>
                    <a:pt x="5894" y="5179"/>
                    <a:pt x="6096" y="5096"/>
                  </a:cubicBezTo>
                  <a:close/>
                  <a:moveTo>
                    <a:pt x="5417" y="0"/>
                  </a:moveTo>
                  <a:cubicBezTo>
                    <a:pt x="4763" y="0"/>
                    <a:pt x="4215" y="226"/>
                    <a:pt x="3786" y="643"/>
                  </a:cubicBezTo>
                  <a:cubicBezTo>
                    <a:pt x="3346" y="1060"/>
                    <a:pt x="3096" y="1655"/>
                    <a:pt x="3048" y="2346"/>
                  </a:cubicBezTo>
                  <a:cubicBezTo>
                    <a:pt x="3036" y="2548"/>
                    <a:pt x="3024" y="2703"/>
                    <a:pt x="3012" y="2881"/>
                  </a:cubicBezTo>
                  <a:lnTo>
                    <a:pt x="1524" y="2881"/>
                  </a:lnTo>
                  <a:cubicBezTo>
                    <a:pt x="964" y="2881"/>
                    <a:pt x="512" y="3334"/>
                    <a:pt x="512" y="3893"/>
                  </a:cubicBezTo>
                  <a:lnTo>
                    <a:pt x="512" y="3917"/>
                  </a:lnTo>
                  <a:cubicBezTo>
                    <a:pt x="512" y="4048"/>
                    <a:pt x="536" y="4167"/>
                    <a:pt x="595" y="4286"/>
                  </a:cubicBezTo>
                  <a:lnTo>
                    <a:pt x="667" y="4453"/>
                  </a:lnTo>
                  <a:lnTo>
                    <a:pt x="667" y="4703"/>
                  </a:lnTo>
                  <a:cubicBezTo>
                    <a:pt x="667" y="5120"/>
                    <a:pt x="881" y="5477"/>
                    <a:pt x="1179" y="5703"/>
                  </a:cubicBezTo>
                  <a:lnTo>
                    <a:pt x="1179" y="5929"/>
                  </a:lnTo>
                  <a:cubicBezTo>
                    <a:pt x="1179" y="5953"/>
                    <a:pt x="1167" y="5989"/>
                    <a:pt x="1131" y="5989"/>
                  </a:cubicBezTo>
                  <a:lnTo>
                    <a:pt x="476" y="6179"/>
                  </a:lnTo>
                  <a:cubicBezTo>
                    <a:pt x="191" y="6251"/>
                    <a:pt x="0" y="6513"/>
                    <a:pt x="0" y="6810"/>
                  </a:cubicBezTo>
                  <a:lnTo>
                    <a:pt x="0" y="8120"/>
                  </a:lnTo>
                  <a:cubicBezTo>
                    <a:pt x="0" y="8215"/>
                    <a:pt x="71" y="8287"/>
                    <a:pt x="167" y="8287"/>
                  </a:cubicBezTo>
                  <a:cubicBezTo>
                    <a:pt x="250" y="8287"/>
                    <a:pt x="333" y="8215"/>
                    <a:pt x="333" y="8120"/>
                  </a:cubicBezTo>
                  <a:lnTo>
                    <a:pt x="333" y="6810"/>
                  </a:lnTo>
                  <a:cubicBezTo>
                    <a:pt x="333" y="6668"/>
                    <a:pt x="429" y="6513"/>
                    <a:pt x="583" y="6477"/>
                  </a:cubicBezTo>
                  <a:lnTo>
                    <a:pt x="1238" y="6287"/>
                  </a:lnTo>
                  <a:cubicBezTo>
                    <a:pt x="1262" y="6287"/>
                    <a:pt x="1286" y="6263"/>
                    <a:pt x="1310" y="6251"/>
                  </a:cubicBezTo>
                  <a:lnTo>
                    <a:pt x="1715" y="6656"/>
                  </a:lnTo>
                  <a:lnTo>
                    <a:pt x="1715" y="8108"/>
                  </a:lnTo>
                  <a:cubicBezTo>
                    <a:pt x="1715" y="8203"/>
                    <a:pt x="1786" y="8275"/>
                    <a:pt x="1881" y="8275"/>
                  </a:cubicBezTo>
                  <a:cubicBezTo>
                    <a:pt x="1965" y="8275"/>
                    <a:pt x="2036" y="8203"/>
                    <a:pt x="2036" y="8108"/>
                  </a:cubicBezTo>
                  <a:lnTo>
                    <a:pt x="2036" y="6656"/>
                  </a:lnTo>
                  <a:lnTo>
                    <a:pt x="2441" y="6251"/>
                  </a:lnTo>
                  <a:cubicBezTo>
                    <a:pt x="2500" y="6287"/>
                    <a:pt x="2548" y="6298"/>
                    <a:pt x="2596" y="6310"/>
                  </a:cubicBezTo>
                  <a:lnTo>
                    <a:pt x="2750" y="6358"/>
                  </a:lnTo>
                  <a:cubicBezTo>
                    <a:pt x="2536" y="6501"/>
                    <a:pt x="2393" y="6751"/>
                    <a:pt x="2393" y="7037"/>
                  </a:cubicBezTo>
                  <a:lnTo>
                    <a:pt x="2393" y="8120"/>
                  </a:lnTo>
                  <a:cubicBezTo>
                    <a:pt x="2393" y="8215"/>
                    <a:pt x="2465" y="8287"/>
                    <a:pt x="2560" y="8287"/>
                  </a:cubicBezTo>
                  <a:cubicBezTo>
                    <a:pt x="2643" y="8287"/>
                    <a:pt x="2727" y="8215"/>
                    <a:pt x="2727" y="8120"/>
                  </a:cubicBezTo>
                  <a:lnTo>
                    <a:pt x="2727" y="7037"/>
                  </a:lnTo>
                  <a:cubicBezTo>
                    <a:pt x="2727" y="6834"/>
                    <a:pt x="2846" y="6656"/>
                    <a:pt x="3036" y="6560"/>
                  </a:cubicBezTo>
                  <a:lnTo>
                    <a:pt x="3941" y="6156"/>
                  </a:lnTo>
                  <a:cubicBezTo>
                    <a:pt x="4227" y="6727"/>
                    <a:pt x="4810" y="7096"/>
                    <a:pt x="5441" y="7096"/>
                  </a:cubicBezTo>
                  <a:cubicBezTo>
                    <a:pt x="6084" y="7096"/>
                    <a:pt x="6668" y="6739"/>
                    <a:pt x="6953" y="6156"/>
                  </a:cubicBezTo>
                  <a:lnTo>
                    <a:pt x="7858" y="6560"/>
                  </a:lnTo>
                  <a:cubicBezTo>
                    <a:pt x="8049" y="6656"/>
                    <a:pt x="8168" y="6834"/>
                    <a:pt x="8168" y="7037"/>
                  </a:cubicBezTo>
                  <a:lnTo>
                    <a:pt x="8168" y="8120"/>
                  </a:lnTo>
                  <a:cubicBezTo>
                    <a:pt x="8168" y="8215"/>
                    <a:pt x="8239" y="8287"/>
                    <a:pt x="8334" y="8287"/>
                  </a:cubicBezTo>
                  <a:cubicBezTo>
                    <a:pt x="8418" y="8287"/>
                    <a:pt x="8501" y="8215"/>
                    <a:pt x="8501" y="8120"/>
                  </a:cubicBezTo>
                  <a:lnTo>
                    <a:pt x="8501" y="7037"/>
                  </a:lnTo>
                  <a:cubicBezTo>
                    <a:pt x="8501" y="6834"/>
                    <a:pt x="8418" y="6656"/>
                    <a:pt x="8299" y="6501"/>
                  </a:cubicBezTo>
                  <a:lnTo>
                    <a:pt x="8537" y="6382"/>
                  </a:lnTo>
                  <a:lnTo>
                    <a:pt x="8715" y="6560"/>
                  </a:lnTo>
                  <a:cubicBezTo>
                    <a:pt x="8858" y="6679"/>
                    <a:pt x="9013" y="6739"/>
                    <a:pt x="9180" y="6739"/>
                  </a:cubicBezTo>
                  <a:cubicBezTo>
                    <a:pt x="9346" y="6739"/>
                    <a:pt x="9513" y="6679"/>
                    <a:pt x="9644" y="6560"/>
                  </a:cubicBezTo>
                  <a:lnTo>
                    <a:pt x="9823" y="6382"/>
                  </a:lnTo>
                  <a:lnTo>
                    <a:pt x="10358" y="6656"/>
                  </a:lnTo>
                  <a:cubicBezTo>
                    <a:pt x="10478" y="6715"/>
                    <a:pt x="10549" y="6834"/>
                    <a:pt x="10549" y="6965"/>
                  </a:cubicBezTo>
                  <a:lnTo>
                    <a:pt x="10549" y="8144"/>
                  </a:lnTo>
                  <a:cubicBezTo>
                    <a:pt x="10549" y="8227"/>
                    <a:pt x="10620" y="8299"/>
                    <a:pt x="10716" y="8299"/>
                  </a:cubicBezTo>
                  <a:cubicBezTo>
                    <a:pt x="10799" y="8299"/>
                    <a:pt x="10882" y="8227"/>
                    <a:pt x="10882" y="8144"/>
                  </a:cubicBezTo>
                  <a:lnTo>
                    <a:pt x="10882" y="6965"/>
                  </a:lnTo>
                  <a:cubicBezTo>
                    <a:pt x="10823" y="6703"/>
                    <a:pt x="10692" y="6477"/>
                    <a:pt x="10466" y="6358"/>
                  </a:cubicBezTo>
                  <a:lnTo>
                    <a:pt x="9823" y="6025"/>
                  </a:lnTo>
                  <a:lnTo>
                    <a:pt x="9823" y="6013"/>
                  </a:lnTo>
                  <a:lnTo>
                    <a:pt x="9823" y="5691"/>
                  </a:lnTo>
                  <a:cubicBezTo>
                    <a:pt x="10097" y="5501"/>
                    <a:pt x="10275" y="5227"/>
                    <a:pt x="10311" y="4882"/>
                  </a:cubicBezTo>
                  <a:cubicBezTo>
                    <a:pt x="10430" y="4679"/>
                    <a:pt x="10489" y="4453"/>
                    <a:pt x="10489" y="4215"/>
                  </a:cubicBezTo>
                  <a:cubicBezTo>
                    <a:pt x="10489" y="3786"/>
                    <a:pt x="10287" y="3381"/>
                    <a:pt x="9954" y="3143"/>
                  </a:cubicBezTo>
                  <a:cubicBezTo>
                    <a:pt x="9977" y="3084"/>
                    <a:pt x="9989" y="3012"/>
                    <a:pt x="9989" y="2953"/>
                  </a:cubicBezTo>
                  <a:cubicBezTo>
                    <a:pt x="9989" y="2536"/>
                    <a:pt x="9620" y="2191"/>
                    <a:pt x="9156" y="2191"/>
                  </a:cubicBezTo>
                  <a:cubicBezTo>
                    <a:pt x="8692" y="2191"/>
                    <a:pt x="8323" y="2524"/>
                    <a:pt x="8323" y="2953"/>
                  </a:cubicBezTo>
                  <a:cubicBezTo>
                    <a:pt x="8323" y="3024"/>
                    <a:pt x="8334" y="3084"/>
                    <a:pt x="8346" y="3143"/>
                  </a:cubicBezTo>
                  <a:cubicBezTo>
                    <a:pt x="8156" y="3286"/>
                    <a:pt x="8013" y="3477"/>
                    <a:pt x="7906" y="3715"/>
                  </a:cubicBezTo>
                  <a:cubicBezTo>
                    <a:pt x="7858" y="3334"/>
                    <a:pt x="7834" y="2869"/>
                    <a:pt x="7787" y="2346"/>
                  </a:cubicBezTo>
                  <a:cubicBezTo>
                    <a:pt x="7739" y="1655"/>
                    <a:pt x="7489" y="1060"/>
                    <a:pt x="7060" y="643"/>
                  </a:cubicBezTo>
                  <a:cubicBezTo>
                    <a:pt x="6644" y="226"/>
                    <a:pt x="6072" y="0"/>
                    <a:pt x="5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908;p67"/>
            <p:cNvSpPr/>
            <p:nvPr/>
          </p:nvSpPr>
          <p:spPr>
            <a:xfrm>
              <a:off x="6089408" y="3637503"/>
              <a:ext cx="10662" cy="36029"/>
            </a:xfrm>
            <a:custGeom>
              <a:avLst/>
              <a:gdLst/>
              <a:ahLst/>
              <a:cxnLst/>
              <a:rect l="l" t="t" r="r" b="b"/>
              <a:pathLst>
                <a:path w="335" h="1132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977"/>
                  </a:lnTo>
                  <a:cubicBezTo>
                    <a:pt x="1" y="1060"/>
                    <a:pt x="72" y="1132"/>
                    <a:pt x="167" y="1132"/>
                  </a:cubicBezTo>
                  <a:cubicBezTo>
                    <a:pt x="251" y="1132"/>
                    <a:pt x="322" y="1060"/>
                    <a:pt x="322" y="977"/>
                  </a:cubicBezTo>
                  <a:lnTo>
                    <a:pt x="322" y="167"/>
                  </a:ln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15000" b="-39000"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>
            <a:spLocks noGrp="1"/>
          </p:cNvSpPr>
          <p:nvPr>
            <p:ph type="title"/>
          </p:nvPr>
        </p:nvSpPr>
        <p:spPr>
          <a:xfrm>
            <a:off x="3563888" y="843558"/>
            <a:ext cx="568251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smtClean="0"/>
              <a:t>GENERALITES SUR LE PROJET DE CREATION </a:t>
            </a:r>
            <a:endParaRPr sz="3800" dirty="0"/>
          </a:p>
        </p:txBody>
      </p:sp>
      <p:sp>
        <p:nvSpPr>
          <p:cNvPr id="336" name="Google Shape;336;p37"/>
          <p:cNvSpPr txBox="1">
            <a:spLocks noGrp="1"/>
          </p:cNvSpPr>
          <p:nvPr>
            <p:ph type="title" idx="2"/>
          </p:nvPr>
        </p:nvSpPr>
        <p:spPr>
          <a:xfrm>
            <a:off x="755576" y="627534"/>
            <a:ext cx="2185500" cy="15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84523" y="-528498"/>
            <a:ext cx="9144000" cy="493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5" name="ZoneTexte 24"/>
          <p:cNvSpPr txBox="1"/>
          <p:nvPr/>
        </p:nvSpPr>
        <p:spPr>
          <a:xfrm>
            <a:off x="5615898" y="35890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ANALYSE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DIAGNOSTIQUE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F82AE80-EC1D-4161-A826-099D66EF22EC}"/>
              </a:ext>
            </a:extLst>
          </p:cNvPr>
          <p:cNvCxnSpPr>
            <a:cxnSpLocks/>
          </p:cNvCxnSpPr>
          <p:nvPr/>
        </p:nvCxnSpPr>
        <p:spPr>
          <a:xfrm flipV="1">
            <a:off x="5365730" y="1306922"/>
            <a:ext cx="978243" cy="60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E61B180-66DB-4A75-A428-8ED7DDA2C4C5}"/>
              </a:ext>
            </a:extLst>
          </p:cNvPr>
          <p:cNvSpPr/>
          <p:nvPr/>
        </p:nvSpPr>
        <p:spPr>
          <a:xfrm>
            <a:off x="-127586" y="1603271"/>
            <a:ext cx="257172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500" b="1" dirty="0" smtClean="0">
                <a:latin typeface="Helvetica Neue"/>
              </a:rPr>
              <a:t>Commercialisation </a:t>
            </a:r>
            <a:r>
              <a:rPr lang="fr-FR" sz="1500" b="1" dirty="0">
                <a:latin typeface="Helvetica Neue"/>
              </a:rPr>
              <a:t>de viandes et de plats originaux revisités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9C7EEE8-062D-4568-A421-98A3F22F51CA}"/>
              </a:ext>
            </a:extLst>
          </p:cNvPr>
          <p:cNvCxnSpPr>
            <a:cxnSpLocks/>
          </p:cNvCxnSpPr>
          <p:nvPr/>
        </p:nvCxnSpPr>
        <p:spPr>
          <a:xfrm flipV="1">
            <a:off x="6081778" y="3533933"/>
            <a:ext cx="978243" cy="60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19F9651-010B-44D0-BB01-7AEC6F3DD965}"/>
              </a:ext>
            </a:extLst>
          </p:cNvPr>
          <p:cNvSpPr/>
          <p:nvPr/>
        </p:nvSpPr>
        <p:spPr>
          <a:xfrm>
            <a:off x="6875400" y="3128891"/>
            <a:ext cx="2448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>
                <a:latin typeface="Helvetica Neue"/>
              </a:rPr>
              <a:t>Lieu </a:t>
            </a:r>
            <a:r>
              <a:rPr lang="fr-FR" sz="1600" b="1" dirty="0">
                <a:latin typeface="Helvetica Neue"/>
              </a:rPr>
              <a:t>d’échanges, de rencontres et de partage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879" y="1037049"/>
            <a:ext cx="2723555" cy="2922839"/>
          </a:xfrm>
          <a:prstGeom prst="rect">
            <a:avLst/>
          </a:prstGeom>
        </p:spPr>
      </p:pic>
      <p:sp>
        <p:nvSpPr>
          <p:cNvPr id="14" name="Google Shape;185;p31"/>
          <p:cNvSpPr txBox="1">
            <a:spLocks noGrp="1"/>
          </p:cNvSpPr>
          <p:nvPr>
            <p:ph type="title"/>
          </p:nvPr>
        </p:nvSpPr>
        <p:spPr>
          <a:xfrm>
            <a:off x="251520" y="2012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</a:rPr>
              <a:t>Mission 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F82AE80-EC1D-4161-A826-099D66EF22EC}"/>
              </a:ext>
            </a:extLst>
          </p:cNvPr>
          <p:cNvCxnSpPr>
            <a:cxnSpLocks/>
          </p:cNvCxnSpPr>
          <p:nvPr/>
        </p:nvCxnSpPr>
        <p:spPr>
          <a:xfrm flipH="1" flipV="1">
            <a:off x="2283731" y="1995686"/>
            <a:ext cx="1203346" cy="45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E61B180-66DB-4A75-A428-8ED7DDA2C4C5}"/>
              </a:ext>
            </a:extLst>
          </p:cNvPr>
          <p:cNvSpPr/>
          <p:nvPr/>
        </p:nvSpPr>
        <p:spPr>
          <a:xfrm>
            <a:off x="6526649" y="1122256"/>
            <a:ext cx="2571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800" b="1" dirty="0" smtClean="0">
                <a:latin typeface="Helvetica Neue"/>
              </a:rPr>
              <a:t>Évènements culturels </a:t>
            </a:r>
            <a:endParaRPr lang="fr-FR" sz="1800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256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84523" y="-528498"/>
            <a:ext cx="9144000" cy="493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5" name="ZoneTexte 24"/>
          <p:cNvSpPr txBox="1"/>
          <p:nvPr/>
        </p:nvSpPr>
        <p:spPr>
          <a:xfrm>
            <a:off x="5615898" y="35890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ANALYSE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DIAGNOSTIQUE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F82AE80-EC1D-4161-A826-099D66EF22EC}"/>
              </a:ext>
            </a:extLst>
          </p:cNvPr>
          <p:cNvCxnSpPr>
            <a:cxnSpLocks/>
          </p:cNvCxnSpPr>
          <p:nvPr/>
        </p:nvCxnSpPr>
        <p:spPr>
          <a:xfrm flipV="1">
            <a:off x="4929190" y="1428742"/>
            <a:ext cx="978243" cy="60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E61B180-66DB-4A75-A428-8ED7DDA2C4C5}"/>
              </a:ext>
            </a:extLst>
          </p:cNvPr>
          <p:cNvSpPr/>
          <p:nvPr/>
        </p:nvSpPr>
        <p:spPr>
          <a:xfrm>
            <a:off x="6000760" y="1071552"/>
            <a:ext cx="16048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latin typeface="Helvetica Neue"/>
              </a:rPr>
              <a:t>Spatule :  rappel de l’action « cuisiner »</a:t>
            </a:r>
            <a:endParaRPr lang="fr-FR" b="1" dirty="0">
              <a:latin typeface="Helvetica Neue"/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9C7EEE8-062D-4568-A421-98A3F22F51CA}"/>
              </a:ext>
            </a:extLst>
          </p:cNvPr>
          <p:cNvCxnSpPr>
            <a:cxnSpLocks/>
          </p:cNvCxnSpPr>
          <p:nvPr/>
        </p:nvCxnSpPr>
        <p:spPr>
          <a:xfrm flipV="1">
            <a:off x="6204721" y="3481696"/>
            <a:ext cx="978243" cy="60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19F9651-010B-44D0-BB01-7AEC6F3DD965}"/>
              </a:ext>
            </a:extLst>
          </p:cNvPr>
          <p:cNvSpPr/>
          <p:nvPr/>
        </p:nvSpPr>
        <p:spPr>
          <a:xfrm>
            <a:off x="7204340" y="2789198"/>
            <a:ext cx="16881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latin typeface="Helvetica Neue"/>
              </a:rPr>
              <a:t>« </a:t>
            </a:r>
            <a:r>
              <a:rPr lang="fr-FR" b="1" dirty="0" err="1" smtClean="0">
                <a:latin typeface="Helvetica Neue"/>
              </a:rPr>
              <a:t>Hena</a:t>
            </a:r>
            <a:r>
              <a:rPr lang="fr-FR" b="1" dirty="0" smtClean="0">
                <a:latin typeface="Helvetica Neue"/>
              </a:rPr>
              <a:t> » </a:t>
            </a:r>
            <a:r>
              <a:rPr lang="fr-FR" b="1" dirty="0" smtClean="0">
                <a:solidFill>
                  <a:schemeClr val="tx1"/>
                </a:solidFill>
                <a:latin typeface="Helvetica Neue"/>
              </a:rPr>
              <a:t>traduction</a:t>
            </a:r>
            <a:r>
              <a:rPr lang="fr-FR" b="1" dirty="0" smtClean="0">
                <a:latin typeface="Helvetica Neue"/>
              </a:rPr>
              <a:t> de « Viande » : élément principal des plats cuisinés</a:t>
            </a:r>
            <a:endParaRPr lang="fr-FR" b="1" dirty="0">
              <a:latin typeface="Helvetica Neue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12" y="857238"/>
            <a:ext cx="2723555" cy="2922839"/>
          </a:xfrm>
          <a:prstGeom prst="rect">
            <a:avLst/>
          </a:prstGeom>
        </p:spPr>
      </p:pic>
      <p:sp>
        <p:nvSpPr>
          <p:cNvPr id="14" name="Google Shape;185;p31"/>
          <p:cNvSpPr txBox="1">
            <a:spLocks noGrp="1"/>
          </p:cNvSpPr>
          <p:nvPr>
            <p:ph type="title"/>
          </p:nvPr>
        </p:nvSpPr>
        <p:spPr>
          <a:xfrm>
            <a:off x="318936" y="1239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</a:rPr>
              <a:t>Charte graphique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F82AE80-EC1D-4161-A826-099D66EF22EC}"/>
              </a:ext>
            </a:extLst>
          </p:cNvPr>
          <p:cNvCxnSpPr>
            <a:cxnSpLocks/>
          </p:cNvCxnSpPr>
          <p:nvPr/>
        </p:nvCxnSpPr>
        <p:spPr>
          <a:xfrm flipH="1">
            <a:off x="2000232" y="2000246"/>
            <a:ext cx="204692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E61B180-66DB-4A75-A428-8ED7DDA2C4C5}"/>
              </a:ext>
            </a:extLst>
          </p:cNvPr>
          <p:cNvSpPr/>
          <p:nvPr/>
        </p:nvSpPr>
        <p:spPr>
          <a:xfrm>
            <a:off x="252730" y="1630914"/>
            <a:ext cx="15305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latin typeface="Helvetica Neue"/>
              </a:rPr>
              <a:t>Feu : convivialité, feu du grill </a:t>
            </a:r>
            <a:endParaRPr lang="fr-FR" b="1" dirty="0">
              <a:latin typeface="Helvetica Neu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4143386"/>
            <a:ext cx="767835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488" y="4143386"/>
            <a:ext cx="75026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0496" y="4143386"/>
            <a:ext cx="71437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2066" y="4143386"/>
            <a:ext cx="725245" cy="73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43636" y="4143386"/>
            <a:ext cx="714379" cy="73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111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3929058" y="2285998"/>
            <a:ext cx="20717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tx1"/>
                </a:solidFill>
              </a:rPr>
              <a:t>Process</a:t>
            </a:r>
            <a:endParaRPr sz="2800" b="1">
              <a:solidFill>
                <a:schemeClr val="tx1"/>
              </a:solidFill>
            </a:endParaRPr>
          </a:p>
        </p:txBody>
      </p:sp>
      <p:grpSp>
        <p:nvGrpSpPr>
          <p:cNvPr id="6" name="Google Shape;1381;p59"/>
          <p:cNvGrpSpPr/>
          <p:nvPr/>
        </p:nvGrpSpPr>
        <p:grpSpPr>
          <a:xfrm>
            <a:off x="2357422" y="142858"/>
            <a:ext cx="4857784" cy="4786346"/>
            <a:chOff x="3736598" y="2170606"/>
            <a:chExt cx="404889" cy="404889"/>
          </a:xfrm>
        </p:grpSpPr>
        <p:sp>
          <p:nvSpPr>
            <p:cNvPr id="7" name="Google Shape;1382;p59"/>
            <p:cNvSpPr/>
            <p:nvPr/>
          </p:nvSpPr>
          <p:spPr>
            <a:xfrm>
              <a:off x="3950281" y="2170846"/>
              <a:ext cx="191206" cy="231947"/>
            </a:xfrm>
            <a:custGeom>
              <a:avLst/>
              <a:gdLst/>
              <a:ahLst/>
              <a:cxnLst/>
              <a:rect l="l" t="t" r="r" b="b"/>
              <a:pathLst>
                <a:path w="8781" h="10652" extrusionOk="0">
                  <a:moveTo>
                    <a:pt x="23" y="1"/>
                  </a:moveTo>
                  <a:lnTo>
                    <a:pt x="1435" y="2583"/>
                  </a:lnTo>
                  <a:lnTo>
                    <a:pt x="0" y="5246"/>
                  </a:lnTo>
                  <a:cubicBezTo>
                    <a:pt x="1997" y="5498"/>
                    <a:pt x="3512" y="7186"/>
                    <a:pt x="3547" y="9217"/>
                  </a:cubicBezTo>
                  <a:lnTo>
                    <a:pt x="6187" y="10652"/>
                  </a:lnTo>
                  <a:lnTo>
                    <a:pt x="8780" y="9217"/>
                  </a:lnTo>
                  <a:cubicBezTo>
                    <a:pt x="8746" y="4305"/>
                    <a:pt x="4913" y="276"/>
                    <a:pt x="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3;p59"/>
            <p:cNvSpPr/>
            <p:nvPr/>
          </p:nvSpPr>
          <p:spPr>
            <a:xfrm>
              <a:off x="3737099" y="2170606"/>
              <a:ext cx="231947" cy="191446"/>
            </a:xfrm>
            <a:custGeom>
              <a:avLst/>
              <a:gdLst/>
              <a:ahLst/>
              <a:cxnLst/>
              <a:rect l="l" t="t" r="r" b="b"/>
              <a:pathLst>
                <a:path w="10652" h="8792" extrusionOk="0">
                  <a:moveTo>
                    <a:pt x="9216" y="0"/>
                  </a:moveTo>
                  <a:cubicBezTo>
                    <a:pt x="4304" y="35"/>
                    <a:pt x="276" y="3868"/>
                    <a:pt x="0" y="8769"/>
                  </a:cubicBezTo>
                  <a:lnTo>
                    <a:pt x="2583" y="7346"/>
                  </a:lnTo>
                  <a:lnTo>
                    <a:pt x="5245" y="8792"/>
                  </a:lnTo>
                  <a:cubicBezTo>
                    <a:pt x="5498" y="6783"/>
                    <a:pt x="7185" y="5268"/>
                    <a:pt x="9216" y="5234"/>
                  </a:cubicBezTo>
                  <a:lnTo>
                    <a:pt x="10651" y="2594"/>
                  </a:lnTo>
                  <a:lnTo>
                    <a:pt x="921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4;p59"/>
            <p:cNvSpPr/>
            <p:nvPr/>
          </p:nvSpPr>
          <p:spPr>
            <a:xfrm>
              <a:off x="3909539" y="2384027"/>
              <a:ext cx="231686" cy="191468"/>
            </a:xfrm>
            <a:custGeom>
              <a:avLst/>
              <a:gdLst/>
              <a:ahLst/>
              <a:cxnLst/>
              <a:rect l="l" t="t" r="r" b="b"/>
              <a:pathLst>
                <a:path w="10640" h="8793" extrusionOk="0">
                  <a:moveTo>
                    <a:pt x="5395" y="1"/>
                  </a:moveTo>
                  <a:cubicBezTo>
                    <a:pt x="5142" y="1998"/>
                    <a:pt x="3455" y="3513"/>
                    <a:pt x="1435" y="3559"/>
                  </a:cubicBezTo>
                  <a:lnTo>
                    <a:pt x="0" y="6187"/>
                  </a:lnTo>
                  <a:lnTo>
                    <a:pt x="1424" y="8792"/>
                  </a:lnTo>
                  <a:cubicBezTo>
                    <a:pt x="6324" y="8758"/>
                    <a:pt x="10364" y="4913"/>
                    <a:pt x="10640" y="24"/>
                  </a:cubicBezTo>
                  <a:lnTo>
                    <a:pt x="10640" y="24"/>
                  </a:lnTo>
                  <a:lnTo>
                    <a:pt x="8058" y="1436"/>
                  </a:lnTo>
                  <a:lnTo>
                    <a:pt x="539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5;p59"/>
            <p:cNvSpPr/>
            <p:nvPr/>
          </p:nvSpPr>
          <p:spPr>
            <a:xfrm>
              <a:off x="3736598" y="2343307"/>
              <a:ext cx="191707" cy="231686"/>
            </a:xfrm>
            <a:custGeom>
              <a:avLst/>
              <a:gdLst/>
              <a:ahLst/>
              <a:cxnLst/>
              <a:rect l="l" t="t" r="r" b="b"/>
              <a:pathLst>
                <a:path w="8804" h="10640" extrusionOk="0">
                  <a:moveTo>
                    <a:pt x="2606" y="0"/>
                  </a:moveTo>
                  <a:lnTo>
                    <a:pt x="0" y="1435"/>
                  </a:lnTo>
                  <a:cubicBezTo>
                    <a:pt x="46" y="6335"/>
                    <a:pt x="3880" y="10364"/>
                    <a:pt x="8769" y="10639"/>
                  </a:cubicBezTo>
                  <a:lnTo>
                    <a:pt x="7357" y="8057"/>
                  </a:lnTo>
                  <a:lnTo>
                    <a:pt x="8803" y="5394"/>
                  </a:lnTo>
                  <a:cubicBezTo>
                    <a:pt x="6795" y="5142"/>
                    <a:pt x="5280" y="3455"/>
                    <a:pt x="5245" y="1435"/>
                  </a:cubicBezTo>
                  <a:lnTo>
                    <a:pt x="26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00;p32"/>
          <p:cNvSpPr txBox="1">
            <a:spLocks/>
          </p:cNvSpPr>
          <p:nvPr/>
        </p:nvSpPr>
        <p:spPr>
          <a:xfrm>
            <a:off x="2857488" y="928676"/>
            <a:ext cx="2071702" cy="50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charset="0"/>
                <a:ea typeface="Roboto Condensed" charset="0"/>
                <a:sym typeface="Arial"/>
              </a:rPr>
              <a:t>1.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charset="0"/>
                <a:ea typeface="Roboto Condensed" charset="0"/>
                <a:sym typeface="Arial"/>
              </a:rPr>
              <a:t>Approvisionnement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charset="0"/>
                <a:ea typeface="Roboto Condensed" charset="0"/>
                <a:sym typeface="Arial"/>
              </a:rPr>
              <a:t> </a:t>
            </a:r>
            <a:r>
              <a:rPr lang="en-US" dirty="0" err="1" smtClean="0">
                <a:latin typeface="Roboto Condensed" charset="0"/>
                <a:ea typeface="Roboto Condensed" charset="0"/>
              </a:rPr>
              <a:t>en</a:t>
            </a:r>
            <a:r>
              <a:rPr lang="en-US" dirty="0" smtClean="0">
                <a:latin typeface="Roboto Condensed" charset="0"/>
                <a:ea typeface="Roboto Condensed" charset="0"/>
              </a:rPr>
              <a:t>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charset="0"/>
                <a:ea typeface="Roboto Condensed" charset="0"/>
                <a:sym typeface="Arial"/>
              </a:rPr>
              <a:t> matières premières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charset="0"/>
              <a:ea typeface="Roboto Condensed" charset="0"/>
              <a:sym typeface="Arial"/>
            </a:endParaRPr>
          </a:p>
        </p:txBody>
      </p:sp>
      <p:sp>
        <p:nvSpPr>
          <p:cNvPr id="12" name="Google Shape;200;p32"/>
          <p:cNvSpPr txBox="1">
            <a:spLocks/>
          </p:cNvSpPr>
          <p:nvPr/>
        </p:nvSpPr>
        <p:spPr>
          <a:xfrm>
            <a:off x="4714876" y="3643320"/>
            <a:ext cx="1571636" cy="642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charset="0"/>
                <a:ea typeface="Roboto Condensed" charset="0"/>
                <a:sym typeface="Arial"/>
              </a:rPr>
              <a:t>3. Service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charset="0"/>
              <a:ea typeface="Roboto Condensed" charset="0"/>
              <a:sym typeface="Arial"/>
            </a:endParaRPr>
          </a:p>
        </p:txBody>
      </p:sp>
      <p:sp>
        <p:nvSpPr>
          <p:cNvPr id="13" name="Google Shape;200;p32"/>
          <p:cNvSpPr txBox="1">
            <a:spLocks/>
          </p:cNvSpPr>
          <p:nvPr/>
        </p:nvSpPr>
        <p:spPr>
          <a:xfrm>
            <a:off x="5429256" y="1357304"/>
            <a:ext cx="1571636" cy="642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 smtClean="0">
                <a:latin typeface="Roboto Condensed" charset="0"/>
                <a:ea typeface="Roboto Condensed" charset="0"/>
              </a:rPr>
              <a:t>2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charset="0"/>
                <a:ea typeface="Roboto Condensed" charset="0"/>
                <a:sym typeface="Arial"/>
              </a:rPr>
              <a:t>. Accueil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charset="0"/>
                <a:ea typeface="Roboto Condensed" charset="0"/>
                <a:sym typeface="Arial"/>
              </a:rPr>
              <a:t> et prise de commande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charset="0"/>
              <a:ea typeface="Roboto Condensed" charset="0"/>
              <a:sym typeface="Arial"/>
            </a:endParaRPr>
          </a:p>
        </p:txBody>
      </p:sp>
      <p:sp>
        <p:nvSpPr>
          <p:cNvPr id="14" name="Google Shape;200;p32"/>
          <p:cNvSpPr txBox="1">
            <a:spLocks/>
          </p:cNvSpPr>
          <p:nvPr/>
        </p:nvSpPr>
        <p:spPr>
          <a:xfrm>
            <a:off x="2571736" y="3286130"/>
            <a:ext cx="1571636" cy="642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 smtClean="0">
                <a:latin typeface="Roboto Condensed" charset="0"/>
                <a:ea typeface="Roboto Condensed" charset="0"/>
              </a:rPr>
              <a:t>4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charset="0"/>
                <a:ea typeface="Roboto Condensed" charset="0"/>
                <a:sym typeface="Arial"/>
              </a:rPr>
              <a:t>.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charset="0"/>
                <a:ea typeface="Roboto Condensed" charset="0"/>
                <a:sym typeface="Arial"/>
              </a:rPr>
              <a:t>Débarrassage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charset="0"/>
              <a:ea typeface="Roboto Condensed" charset="0"/>
              <a:sym typeface="Arial"/>
            </a:endParaRPr>
          </a:p>
        </p:txBody>
      </p:sp>
      <p:sp>
        <p:nvSpPr>
          <p:cNvPr id="15" name="Google Shape;1498;p31"/>
          <p:cNvSpPr/>
          <p:nvPr/>
        </p:nvSpPr>
        <p:spPr>
          <a:xfrm rot="19149343">
            <a:off x="5287253" y="1983855"/>
            <a:ext cx="385456" cy="583114"/>
          </a:xfrm>
          <a:custGeom>
            <a:avLst/>
            <a:gdLst/>
            <a:ahLst/>
            <a:cxnLst/>
            <a:rect l="l" t="t" r="r" b="b"/>
            <a:pathLst>
              <a:path w="2442" h="7518" extrusionOk="0">
                <a:moveTo>
                  <a:pt x="302" y="918"/>
                </a:moveTo>
                <a:cubicBezTo>
                  <a:pt x="680" y="648"/>
                  <a:pt x="1069" y="389"/>
                  <a:pt x="1480" y="162"/>
                </a:cubicBezTo>
                <a:cubicBezTo>
                  <a:pt x="1804" y="0"/>
                  <a:pt x="1890" y="32"/>
                  <a:pt x="1890" y="86"/>
                </a:cubicBezTo>
                <a:cubicBezTo>
                  <a:pt x="1890" y="140"/>
                  <a:pt x="1815" y="227"/>
                  <a:pt x="1545" y="410"/>
                </a:cubicBezTo>
                <a:cubicBezTo>
                  <a:pt x="1264" y="594"/>
                  <a:pt x="799" y="864"/>
                  <a:pt x="508" y="1015"/>
                </a:cubicBezTo>
                <a:cubicBezTo>
                  <a:pt x="216" y="1177"/>
                  <a:pt x="97" y="1210"/>
                  <a:pt x="43" y="1199"/>
                </a:cubicBezTo>
                <a:cubicBezTo>
                  <a:pt x="0" y="1188"/>
                  <a:pt x="11" y="1134"/>
                  <a:pt x="302" y="929"/>
                </a:cubicBezTo>
                <a:close/>
                <a:moveTo>
                  <a:pt x="875" y="6491"/>
                </a:moveTo>
                <a:cubicBezTo>
                  <a:pt x="1264" y="6664"/>
                  <a:pt x="1642" y="6869"/>
                  <a:pt x="1998" y="7107"/>
                </a:cubicBezTo>
                <a:cubicBezTo>
                  <a:pt x="2279" y="7301"/>
                  <a:pt x="2322" y="7431"/>
                  <a:pt x="2236" y="7474"/>
                </a:cubicBezTo>
                <a:cubicBezTo>
                  <a:pt x="2149" y="7517"/>
                  <a:pt x="1955" y="7496"/>
                  <a:pt x="1663" y="7345"/>
                </a:cubicBezTo>
                <a:cubicBezTo>
                  <a:pt x="1361" y="7161"/>
                  <a:pt x="1059" y="6956"/>
                  <a:pt x="788" y="6729"/>
                </a:cubicBezTo>
                <a:cubicBezTo>
                  <a:pt x="572" y="6556"/>
                  <a:pt x="518" y="6491"/>
                  <a:pt x="518" y="6448"/>
                </a:cubicBezTo>
                <a:cubicBezTo>
                  <a:pt x="518" y="6394"/>
                  <a:pt x="572" y="6373"/>
                  <a:pt x="864" y="6502"/>
                </a:cubicBezTo>
                <a:close/>
                <a:moveTo>
                  <a:pt x="767" y="4083"/>
                </a:moveTo>
                <a:cubicBezTo>
                  <a:pt x="1091" y="4040"/>
                  <a:pt x="1685" y="3975"/>
                  <a:pt x="2020" y="3953"/>
                </a:cubicBezTo>
                <a:cubicBezTo>
                  <a:pt x="2344" y="3942"/>
                  <a:pt x="2398" y="3975"/>
                  <a:pt x="2419" y="4018"/>
                </a:cubicBezTo>
                <a:cubicBezTo>
                  <a:pt x="2441" y="4061"/>
                  <a:pt x="2409" y="4115"/>
                  <a:pt x="2333" y="4148"/>
                </a:cubicBezTo>
                <a:cubicBezTo>
                  <a:pt x="2160" y="4191"/>
                  <a:pt x="1987" y="4223"/>
                  <a:pt x="1804" y="4223"/>
                </a:cubicBezTo>
                <a:cubicBezTo>
                  <a:pt x="1491" y="4245"/>
                  <a:pt x="994" y="4266"/>
                  <a:pt x="713" y="4256"/>
                </a:cubicBezTo>
                <a:cubicBezTo>
                  <a:pt x="443" y="4256"/>
                  <a:pt x="389" y="4212"/>
                  <a:pt x="389" y="4180"/>
                </a:cubicBezTo>
                <a:cubicBezTo>
                  <a:pt x="400" y="4148"/>
                  <a:pt x="454" y="4126"/>
                  <a:pt x="767" y="40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498;p31"/>
          <p:cNvSpPr/>
          <p:nvPr/>
        </p:nvSpPr>
        <p:spPr>
          <a:xfrm rot="9230642">
            <a:off x="3913858" y="2519425"/>
            <a:ext cx="233906" cy="633608"/>
          </a:xfrm>
          <a:custGeom>
            <a:avLst/>
            <a:gdLst/>
            <a:ahLst/>
            <a:cxnLst/>
            <a:rect l="l" t="t" r="r" b="b"/>
            <a:pathLst>
              <a:path w="2442" h="7518" extrusionOk="0">
                <a:moveTo>
                  <a:pt x="302" y="918"/>
                </a:moveTo>
                <a:cubicBezTo>
                  <a:pt x="680" y="648"/>
                  <a:pt x="1069" y="389"/>
                  <a:pt x="1480" y="162"/>
                </a:cubicBezTo>
                <a:cubicBezTo>
                  <a:pt x="1804" y="0"/>
                  <a:pt x="1890" y="32"/>
                  <a:pt x="1890" y="86"/>
                </a:cubicBezTo>
                <a:cubicBezTo>
                  <a:pt x="1890" y="140"/>
                  <a:pt x="1815" y="227"/>
                  <a:pt x="1545" y="410"/>
                </a:cubicBezTo>
                <a:cubicBezTo>
                  <a:pt x="1264" y="594"/>
                  <a:pt x="799" y="864"/>
                  <a:pt x="508" y="1015"/>
                </a:cubicBezTo>
                <a:cubicBezTo>
                  <a:pt x="216" y="1177"/>
                  <a:pt x="97" y="1210"/>
                  <a:pt x="43" y="1199"/>
                </a:cubicBezTo>
                <a:cubicBezTo>
                  <a:pt x="0" y="1188"/>
                  <a:pt x="11" y="1134"/>
                  <a:pt x="302" y="929"/>
                </a:cubicBezTo>
                <a:close/>
                <a:moveTo>
                  <a:pt x="875" y="6491"/>
                </a:moveTo>
                <a:cubicBezTo>
                  <a:pt x="1264" y="6664"/>
                  <a:pt x="1642" y="6869"/>
                  <a:pt x="1998" y="7107"/>
                </a:cubicBezTo>
                <a:cubicBezTo>
                  <a:pt x="2279" y="7301"/>
                  <a:pt x="2322" y="7431"/>
                  <a:pt x="2236" y="7474"/>
                </a:cubicBezTo>
                <a:cubicBezTo>
                  <a:pt x="2149" y="7517"/>
                  <a:pt x="1955" y="7496"/>
                  <a:pt x="1663" y="7345"/>
                </a:cubicBezTo>
                <a:cubicBezTo>
                  <a:pt x="1361" y="7161"/>
                  <a:pt x="1059" y="6956"/>
                  <a:pt x="788" y="6729"/>
                </a:cubicBezTo>
                <a:cubicBezTo>
                  <a:pt x="572" y="6556"/>
                  <a:pt x="518" y="6491"/>
                  <a:pt x="518" y="6448"/>
                </a:cubicBezTo>
                <a:cubicBezTo>
                  <a:pt x="518" y="6394"/>
                  <a:pt x="572" y="6373"/>
                  <a:pt x="864" y="6502"/>
                </a:cubicBezTo>
                <a:close/>
                <a:moveTo>
                  <a:pt x="767" y="4083"/>
                </a:moveTo>
                <a:cubicBezTo>
                  <a:pt x="1091" y="4040"/>
                  <a:pt x="1685" y="3975"/>
                  <a:pt x="2020" y="3953"/>
                </a:cubicBezTo>
                <a:cubicBezTo>
                  <a:pt x="2344" y="3942"/>
                  <a:pt x="2398" y="3975"/>
                  <a:pt x="2419" y="4018"/>
                </a:cubicBezTo>
                <a:cubicBezTo>
                  <a:pt x="2441" y="4061"/>
                  <a:pt x="2409" y="4115"/>
                  <a:pt x="2333" y="4148"/>
                </a:cubicBezTo>
                <a:cubicBezTo>
                  <a:pt x="2160" y="4191"/>
                  <a:pt x="1987" y="4223"/>
                  <a:pt x="1804" y="4223"/>
                </a:cubicBezTo>
                <a:cubicBezTo>
                  <a:pt x="1491" y="4245"/>
                  <a:pt x="994" y="4266"/>
                  <a:pt x="713" y="4256"/>
                </a:cubicBezTo>
                <a:cubicBezTo>
                  <a:pt x="443" y="4256"/>
                  <a:pt x="389" y="4212"/>
                  <a:pt x="389" y="4180"/>
                </a:cubicBezTo>
                <a:cubicBezTo>
                  <a:pt x="400" y="4148"/>
                  <a:pt x="454" y="4126"/>
                  <a:pt x="767" y="40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1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28596" y="1428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</a:rPr>
              <a:t>Localisation: Isoraka</a:t>
            </a:r>
            <a:endParaRPr b="1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928794" y="1285866"/>
            <a:ext cx="5295896" cy="2697748"/>
          </a:xfrm>
          <a:prstGeom prst="rect">
            <a:avLst/>
          </a:prstGeom>
        </p:spPr>
      </p:pic>
      <p:sp>
        <p:nvSpPr>
          <p:cNvPr id="18" name="Ellipse 17"/>
          <p:cNvSpPr/>
          <p:nvPr/>
        </p:nvSpPr>
        <p:spPr>
          <a:xfrm>
            <a:off x="1785918" y="1142990"/>
            <a:ext cx="642942" cy="64294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Google Shape;2204;p44"/>
          <p:cNvSpPr/>
          <p:nvPr/>
        </p:nvSpPr>
        <p:spPr>
          <a:xfrm rot="10086143">
            <a:off x="1311987" y="1938031"/>
            <a:ext cx="817793" cy="338745"/>
          </a:xfrm>
          <a:custGeom>
            <a:avLst/>
            <a:gdLst/>
            <a:ahLst/>
            <a:cxnLst/>
            <a:rect l="l" t="t" r="r" b="b"/>
            <a:pathLst>
              <a:path w="76581" h="29337" extrusionOk="0">
                <a:moveTo>
                  <a:pt x="76581" y="0"/>
                </a:moveTo>
                <a:cubicBezTo>
                  <a:pt x="60340" y="0"/>
                  <a:pt x="42883" y="1931"/>
                  <a:pt x="28956" y="10287"/>
                </a:cubicBezTo>
                <a:cubicBezTo>
                  <a:pt x="19049" y="16231"/>
                  <a:pt x="11554" y="29337"/>
                  <a:pt x="0" y="2933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" name="Google Shape;200;p32"/>
          <p:cNvSpPr txBox="1">
            <a:spLocks/>
          </p:cNvSpPr>
          <p:nvPr/>
        </p:nvSpPr>
        <p:spPr>
          <a:xfrm>
            <a:off x="7072330" y="785800"/>
            <a:ext cx="18378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Proximité du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centre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ville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00;p32"/>
          <p:cNvSpPr txBox="1">
            <a:spLocks/>
          </p:cNvSpPr>
          <p:nvPr/>
        </p:nvSpPr>
        <p:spPr>
          <a:xfrm>
            <a:off x="6286512" y="4071948"/>
            <a:ext cx="18378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Accessible </a:t>
            </a:r>
            <a:r>
              <a:rPr lang="en-US" dirty="0" err="1" smtClean="0"/>
              <a:t>depuis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quartiers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204;p44"/>
          <p:cNvSpPr/>
          <p:nvPr/>
        </p:nvSpPr>
        <p:spPr>
          <a:xfrm rot="3426807">
            <a:off x="5955456" y="3652543"/>
            <a:ext cx="817793" cy="338745"/>
          </a:xfrm>
          <a:custGeom>
            <a:avLst/>
            <a:gdLst/>
            <a:ahLst/>
            <a:cxnLst/>
            <a:rect l="l" t="t" r="r" b="b"/>
            <a:pathLst>
              <a:path w="76581" h="29337" extrusionOk="0">
                <a:moveTo>
                  <a:pt x="76581" y="0"/>
                </a:moveTo>
                <a:cubicBezTo>
                  <a:pt x="60340" y="0"/>
                  <a:pt x="42883" y="1931"/>
                  <a:pt x="28956" y="10287"/>
                </a:cubicBezTo>
                <a:cubicBezTo>
                  <a:pt x="19049" y="16231"/>
                  <a:pt x="11554" y="29337"/>
                  <a:pt x="0" y="2933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6" name="Google Shape;200;p32"/>
          <p:cNvSpPr txBox="1">
            <a:spLocks/>
          </p:cNvSpPr>
          <p:nvPr/>
        </p:nvSpPr>
        <p:spPr>
          <a:xfrm>
            <a:off x="0" y="2428874"/>
            <a:ext cx="18378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 err="1" smtClean="0"/>
              <a:t>Quartier</a:t>
            </a:r>
            <a:r>
              <a:rPr lang="en-US" dirty="0" smtClean="0"/>
              <a:t> </a:t>
            </a:r>
            <a:r>
              <a:rPr lang="en-US" dirty="0" err="1" smtClean="0"/>
              <a:t>animé</a:t>
            </a:r>
            <a:r>
              <a:rPr lang="en-US" dirty="0" smtClean="0"/>
              <a:t> de jour </a:t>
            </a:r>
            <a:r>
              <a:rPr lang="en-US" dirty="0" err="1" smtClean="0"/>
              <a:t>comme</a:t>
            </a:r>
            <a:r>
              <a:rPr lang="en-US" dirty="0" smtClean="0"/>
              <a:t> de </a:t>
            </a:r>
            <a:r>
              <a:rPr lang="en-US" dirty="0" err="1" smtClean="0"/>
              <a:t>nuit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204;p44"/>
          <p:cNvSpPr/>
          <p:nvPr/>
        </p:nvSpPr>
        <p:spPr>
          <a:xfrm rot="21242656">
            <a:off x="6241208" y="1080776"/>
            <a:ext cx="817793" cy="338745"/>
          </a:xfrm>
          <a:custGeom>
            <a:avLst/>
            <a:gdLst/>
            <a:ahLst/>
            <a:cxnLst/>
            <a:rect l="l" t="t" r="r" b="b"/>
            <a:pathLst>
              <a:path w="76581" h="29337" extrusionOk="0">
                <a:moveTo>
                  <a:pt x="76581" y="0"/>
                </a:moveTo>
                <a:cubicBezTo>
                  <a:pt x="60340" y="0"/>
                  <a:pt x="42883" y="1931"/>
                  <a:pt x="28956" y="10287"/>
                </a:cubicBezTo>
                <a:cubicBezTo>
                  <a:pt x="19049" y="16231"/>
                  <a:pt x="11554" y="29337"/>
                  <a:pt x="0" y="2933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</p:spTree>
    <p:extLst>
      <p:ext uri="{BB962C8B-B14F-4D97-AF65-F5344CB8AC3E}">
        <p14:creationId xmlns:p14="http://schemas.microsoft.com/office/powerpoint/2010/main" val="19401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285720" y="1428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</a:rPr>
              <a:t>Organisation</a:t>
            </a:r>
            <a:endParaRPr b="1" dirty="0">
              <a:solidFill>
                <a:schemeClr val="tx1"/>
              </a:solidFill>
            </a:endParaRPr>
          </a:p>
        </p:txBody>
      </p:sp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2771671816"/>
              </p:ext>
            </p:extLst>
          </p:nvPr>
        </p:nvGraphicFramePr>
        <p:xfrm>
          <a:off x="1785918" y="142858"/>
          <a:ext cx="5486400" cy="2847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Google Shape;862;p50"/>
          <p:cNvSpPr txBox="1">
            <a:spLocks/>
          </p:cNvSpPr>
          <p:nvPr/>
        </p:nvSpPr>
        <p:spPr>
          <a:xfrm>
            <a:off x="214282" y="2622752"/>
            <a:ext cx="2357422" cy="252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72727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" name="Google Shape;198;p32"/>
          <p:cNvSpPr txBox="1">
            <a:spLocks/>
          </p:cNvSpPr>
          <p:nvPr/>
        </p:nvSpPr>
        <p:spPr>
          <a:xfrm>
            <a:off x="500034" y="4159290"/>
            <a:ext cx="226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Reconnaissance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Au travail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98;p32"/>
          <p:cNvSpPr txBox="1">
            <a:spLocks/>
          </p:cNvSpPr>
          <p:nvPr/>
        </p:nvSpPr>
        <p:spPr>
          <a:xfrm>
            <a:off x="2285984" y="3286130"/>
            <a:ext cx="226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98;p32"/>
          <p:cNvSpPr txBox="1">
            <a:spLocks/>
          </p:cNvSpPr>
          <p:nvPr/>
        </p:nvSpPr>
        <p:spPr>
          <a:xfrm>
            <a:off x="3463328" y="4154127"/>
            <a:ext cx="226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Ambiance de travail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98;p32"/>
          <p:cNvSpPr txBox="1">
            <a:spLocks/>
          </p:cNvSpPr>
          <p:nvPr/>
        </p:nvSpPr>
        <p:spPr>
          <a:xfrm>
            <a:off x="6343648" y="4082470"/>
            <a:ext cx="226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Rémunération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85;p31"/>
          <p:cNvSpPr txBox="1">
            <a:spLocks/>
          </p:cNvSpPr>
          <p:nvPr/>
        </p:nvSpPr>
        <p:spPr>
          <a:xfrm>
            <a:off x="357158" y="250310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3100"/>
              <a:buFont typeface="Rubik SemiBold"/>
              <a:buNone/>
              <a:tabLst/>
              <a:defRPr/>
            </a:pPr>
            <a:r>
              <a:rPr kumimoji="0" lang="fr-FR" sz="3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 SemiBold"/>
                <a:ea typeface="Rubik SemiBold"/>
                <a:cs typeface="Rubik SemiBold"/>
                <a:sym typeface="Rubik SemiBold"/>
              </a:rPr>
              <a:t>Facteurs</a:t>
            </a:r>
            <a:r>
              <a:rPr kumimoji="0" lang="fr-FR" sz="31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 SemiBold"/>
                <a:ea typeface="Rubik SemiBold"/>
                <a:cs typeface="Rubik SemiBold"/>
                <a:sym typeface="Rubik SemiBold"/>
              </a:rPr>
              <a:t> de motivation</a:t>
            </a:r>
            <a:endParaRPr kumimoji="0" lang="fr-FR" sz="3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35" name="Google Shape;11213;p68"/>
          <p:cNvSpPr/>
          <p:nvPr/>
        </p:nvSpPr>
        <p:spPr>
          <a:xfrm>
            <a:off x="1357290" y="3538295"/>
            <a:ext cx="642942" cy="545623"/>
          </a:xfrm>
          <a:custGeom>
            <a:avLst/>
            <a:gdLst/>
            <a:ahLst/>
            <a:cxnLst/>
            <a:rect l="l" t="t" r="r" b="b"/>
            <a:pathLst>
              <a:path w="11610" h="8203" extrusionOk="0">
                <a:moveTo>
                  <a:pt x="8950" y="1"/>
                </a:moveTo>
                <a:cubicBezTo>
                  <a:pt x="8803" y="1"/>
                  <a:pt x="8662" y="36"/>
                  <a:pt x="8597" y="153"/>
                </a:cubicBezTo>
                <a:cubicBezTo>
                  <a:pt x="8276" y="749"/>
                  <a:pt x="7228" y="1975"/>
                  <a:pt x="6633" y="2642"/>
                </a:cubicBezTo>
                <a:cubicBezTo>
                  <a:pt x="6359" y="2939"/>
                  <a:pt x="5978" y="3118"/>
                  <a:pt x="5573" y="3154"/>
                </a:cubicBezTo>
                <a:lnTo>
                  <a:pt x="4978" y="3154"/>
                </a:lnTo>
                <a:lnTo>
                  <a:pt x="4978" y="2999"/>
                </a:lnTo>
                <a:cubicBezTo>
                  <a:pt x="4978" y="2916"/>
                  <a:pt x="4906" y="2832"/>
                  <a:pt x="4811" y="2832"/>
                </a:cubicBezTo>
                <a:lnTo>
                  <a:pt x="3263" y="2832"/>
                </a:lnTo>
                <a:lnTo>
                  <a:pt x="3263" y="2749"/>
                </a:lnTo>
                <a:cubicBezTo>
                  <a:pt x="3263" y="2666"/>
                  <a:pt x="3192" y="2582"/>
                  <a:pt x="3097" y="2582"/>
                </a:cubicBezTo>
                <a:lnTo>
                  <a:pt x="168" y="2582"/>
                </a:lnTo>
                <a:cubicBezTo>
                  <a:pt x="72" y="2582"/>
                  <a:pt x="1" y="2666"/>
                  <a:pt x="1" y="2749"/>
                </a:cubicBezTo>
                <a:lnTo>
                  <a:pt x="1" y="5440"/>
                </a:lnTo>
                <a:cubicBezTo>
                  <a:pt x="1" y="5535"/>
                  <a:pt x="72" y="5606"/>
                  <a:pt x="168" y="5606"/>
                </a:cubicBezTo>
                <a:cubicBezTo>
                  <a:pt x="263" y="5606"/>
                  <a:pt x="334" y="5535"/>
                  <a:pt x="334" y="5440"/>
                </a:cubicBezTo>
                <a:lnTo>
                  <a:pt x="334" y="2916"/>
                </a:lnTo>
                <a:lnTo>
                  <a:pt x="2894" y="2916"/>
                </a:lnTo>
                <a:lnTo>
                  <a:pt x="2894" y="7857"/>
                </a:lnTo>
                <a:lnTo>
                  <a:pt x="334" y="7857"/>
                </a:lnTo>
                <a:lnTo>
                  <a:pt x="334" y="6118"/>
                </a:lnTo>
                <a:cubicBezTo>
                  <a:pt x="334" y="6023"/>
                  <a:pt x="263" y="5952"/>
                  <a:pt x="168" y="5952"/>
                </a:cubicBezTo>
                <a:cubicBezTo>
                  <a:pt x="72" y="5952"/>
                  <a:pt x="1" y="6023"/>
                  <a:pt x="1" y="6118"/>
                </a:cubicBezTo>
                <a:lnTo>
                  <a:pt x="1" y="8035"/>
                </a:lnTo>
                <a:cubicBezTo>
                  <a:pt x="1" y="8119"/>
                  <a:pt x="72" y="8202"/>
                  <a:pt x="168" y="8202"/>
                </a:cubicBezTo>
                <a:lnTo>
                  <a:pt x="3073" y="8202"/>
                </a:lnTo>
                <a:cubicBezTo>
                  <a:pt x="3156" y="8202"/>
                  <a:pt x="3239" y="8119"/>
                  <a:pt x="3239" y="8035"/>
                </a:cubicBezTo>
                <a:lnTo>
                  <a:pt x="3239" y="7964"/>
                </a:lnTo>
                <a:lnTo>
                  <a:pt x="4787" y="7964"/>
                </a:lnTo>
                <a:cubicBezTo>
                  <a:pt x="4871" y="7964"/>
                  <a:pt x="4942" y="7881"/>
                  <a:pt x="4942" y="7797"/>
                </a:cubicBezTo>
                <a:lnTo>
                  <a:pt x="4942" y="7642"/>
                </a:lnTo>
                <a:lnTo>
                  <a:pt x="5859" y="7642"/>
                </a:lnTo>
                <a:cubicBezTo>
                  <a:pt x="5954" y="7642"/>
                  <a:pt x="6061" y="7690"/>
                  <a:pt x="6156" y="7750"/>
                </a:cubicBezTo>
                <a:cubicBezTo>
                  <a:pt x="6287" y="7869"/>
                  <a:pt x="6430" y="7964"/>
                  <a:pt x="6597" y="8023"/>
                </a:cubicBezTo>
                <a:cubicBezTo>
                  <a:pt x="6764" y="8083"/>
                  <a:pt x="6930" y="8107"/>
                  <a:pt x="7109" y="8107"/>
                </a:cubicBezTo>
                <a:lnTo>
                  <a:pt x="7776" y="8107"/>
                </a:lnTo>
                <a:cubicBezTo>
                  <a:pt x="7859" y="8107"/>
                  <a:pt x="7942" y="8035"/>
                  <a:pt x="7942" y="7940"/>
                </a:cubicBezTo>
                <a:cubicBezTo>
                  <a:pt x="7942" y="7857"/>
                  <a:pt x="7859" y="7785"/>
                  <a:pt x="7776" y="7785"/>
                </a:cubicBezTo>
                <a:lnTo>
                  <a:pt x="7109" y="7785"/>
                </a:lnTo>
                <a:cubicBezTo>
                  <a:pt x="6966" y="7785"/>
                  <a:pt x="6835" y="7750"/>
                  <a:pt x="6716" y="7702"/>
                </a:cubicBezTo>
                <a:cubicBezTo>
                  <a:pt x="6597" y="7666"/>
                  <a:pt x="6478" y="7583"/>
                  <a:pt x="6371" y="7500"/>
                </a:cubicBezTo>
                <a:cubicBezTo>
                  <a:pt x="6228" y="7381"/>
                  <a:pt x="6049" y="7309"/>
                  <a:pt x="5859" y="7309"/>
                </a:cubicBezTo>
                <a:lnTo>
                  <a:pt x="4942" y="7309"/>
                </a:lnTo>
                <a:lnTo>
                  <a:pt x="4942" y="4987"/>
                </a:lnTo>
                <a:cubicBezTo>
                  <a:pt x="4942" y="4892"/>
                  <a:pt x="4871" y="4821"/>
                  <a:pt x="4775" y="4821"/>
                </a:cubicBezTo>
                <a:cubicBezTo>
                  <a:pt x="4692" y="4821"/>
                  <a:pt x="4621" y="4892"/>
                  <a:pt x="4621" y="4987"/>
                </a:cubicBezTo>
                <a:lnTo>
                  <a:pt x="4621" y="7619"/>
                </a:lnTo>
                <a:lnTo>
                  <a:pt x="3251" y="7619"/>
                </a:lnTo>
                <a:lnTo>
                  <a:pt x="3251" y="3166"/>
                </a:lnTo>
                <a:lnTo>
                  <a:pt x="4621" y="3166"/>
                </a:lnTo>
                <a:lnTo>
                  <a:pt x="4621" y="4309"/>
                </a:lnTo>
                <a:cubicBezTo>
                  <a:pt x="4621" y="4404"/>
                  <a:pt x="4692" y="4475"/>
                  <a:pt x="4775" y="4475"/>
                </a:cubicBezTo>
                <a:cubicBezTo>
                  <a:pt x="4871" y="4475"/>
                  <a:pt x="4942" y="4404"/>
                  <a:pt x="4942" y="4309"/>
                </a:cubicBezTo>
                <a:lnTo>
                  <a:pt x="4942" y="3475"/>
                </a:lnTo>
                <a:lnTo>
                  <a:pt x="5561" y="3475"/>
                </a:lnTo>
                <a:cubicBezTo>
                  <a:pt x="6049" y="3451"/>
                  <a:pt x="6526" y="3225"/>
                  <a:pt x="6847" y="2868"/>
                </a:cubicBezTo>
                <a:cubicBezTo>
                  <a:pt x="7597" y="2047"/>
                  <a:pt x="8538" y="951"/>
                  <a:pt x="8859" y="344"/>
                </a:cubicBezTo>
                <a:cubicBezTo>
                  <a:pt x="8877" y="337"/>
                  <a:pt x="8900" y="334"/>
                  <a:pt x="8928" y="334"/>
                </a:cubicBezTo>
                <a:cubicBezTo>
                  <a:pt x="8994" y="334"/>
                  <a:pt x="9085" y="351"/>
                  <a:pt x="9169" y="368"/>
                </a:cubicBezTo>
                <a:cubicBezTo>
                  <a:pt x="9443" y="534"/>
                  <a:pt x="9574" y="856"/>
                  <a:pt x="9502" y="1177"/>
                </a:cubicBezTo>
                <a:lnTo>
                  <a:pt x="8812" y="2797"/>
                </a:lnTo>
                <a:cubicBezTo>
                  <a:pt x="8800" y="2856"/>
                  <a:pt x="8800" y="2916"/>
                  <a:pt x="8835" y="2963"/>
                </a:cubicBezTo>
                <a:cubicBezTo>
                  <a:pt x="8859" y="2999"/>
                  <a:pt x="8919" y="3035"/>
                  <a:pt x="8978" y="3035"/>
                </a:cubicBezTo>
                <a:lnTo>
                  <a:pt x="10836" y="3035"/>
                </a:lnTo>
                <a:cubicBezTo>
                  <a:pt x="11074" y="3035"/>
                  <a:pt x="11276" y="3225"/>
                  <a:pt x="11276" y="3463"/>
                </a:cubicBezTo>
                <a:lnTo>
                  <a:pt x="11276" y="3523"/>
                </a:lnTo>
                <a:cubicBezTo>
                  <a:pt x="11276" y="3761"/>
                  <a:pt x="11074" y="3952"/>
                  <a:pt x="10836" y="3952"/>
                </a:cubicBezTo>
                <a:lnTo>
                  <a:pt x="9859" y="3952"/>
                </a:lnTo>
                <a:cubicBezTo>
                  <a:pt x="9764" y="3952"/>
                  <a:pt x="9693" y="4035"/>
                  <a:pt x="9693" y="4118"/>
                </a:cubicBezTo>
                <a:cubicBezTo>
                  <a:pt x="9693" y="4213"/>
                  <a:pt x="9764" y="4285"/>
                  <a:pt x="9859" y="4285"/>
                </a:cubicBezTo>
                <a:lnTo>
                  <a:pt x="10621" y="4285"/>
                </a:lnTo>
                <a:cubicBezTo>
                  <a:pt x="10859" y="4285"/>
                  <a:pt x="11038" y="4475"/>
                  <a:pt x="11038" y="4702"/>
                </a:cubicBezTo>
                <a:lnTo>
                  <a:pt x="11038" y="4785"/>
                </a:lnTo>
                <a:cubicBezTo>
                  <a:pt x="11038" y="5023"/>
                  <a:pt x="10836" y="5202"/>
                  <a:pt x="10621" y="5202"/>
                </a:cubicBezTo>
                <a:lnTo>
                  <a:pt x="9859" y="5202"/>
                </a:lnTo>
                <a:cubicBezTo>
                  <a:pt x="9764" y="5202"/>
                  <a:pt x="9693" y="5285"/>
                  <a:pt x="9693" y="5368"/>
                </a:cubicBezTo>
                <a:cubicBezTo>
                  <a:pt x="9693" y="5464"/>
                  <a:pt x="9764" y="5535"/>
                  <a:pt x="9859" y="5535"/>
                </a:cubicBezTo>
                <a:lnTo>
                  <a:pt x="10443" y="5535"/>
                </a:lnTo>
                <a:cubicBezTo>
                  <a:pt x="10657" y="5535"/>
                  <a:pt x="10859" y="5714"/>
                  <a:pt x="10859" y="5952"/>
                </a:cubicBezTo>
                <a:lnTo>
                  <a:pt x="10859" y="6071"/>
                </a:lnTo>
                <a:cubicBezTo>
                  <a:pt x="10859" y="6297"/>
                  <a:pt x="10681" y="6488"/>
                  <a:pt x="10443" y="6488"/>
                </a:cubicBezTo>
                <a:lnTo>
                  <a:pt x="9859" y="6488"/>
                </a:lnTo>
                <a:cubicBezTo>
                  <a:pt x="9764" y="6488"/>
                  <a:pt x="9693" y="6559"/>
                  <a:pt x="9693" y="6654"/>
                </a:cubicBezTo>
                <a:cubicBezTo>
                  <a:pt x="9693" y="6738"/>
                  <a:pt x="9764" y="6809"/>
                  <a:pt x="9859" y="6809"/>
                </a:cubicBezTo>
                <a:lnTo>
                  <a:pt x="10086" y="6809"/>
                </a:lnTo>
                <a:cubicBezTo>
                  <a:pt x="10288" y="6809"/>
                  <a:pt x="10467" y="6988"/>
                  <a:pt x="10467" y="7202"/>
                </a:cubicBezTo>
                <a:lnTo>
                  <a:pt x="10467" y="7369"/>
                </a:lnTo>
                <a:cubicBezTo>
                  <a:pt x="10467" y="7571"/>
                  <a:pt x="10288" y="7750"/>
                  <a:pt x="10086" y="7750"/>
                </a:cubicBezTo>
                <a:lnTo>
                  <a:pt x="8442" y="7750"/>
                </a:lnTo>
                <a:cubicBezTo>
                  <a:pt x="8359" y="7750"/>
                  <a:pt x="8276" y="7821"/>
                  <a:pt x="8276" y="7916"/>
                </a:cubicBezTo>
                <a:cubicBezTo>
                  <a:pt x="8276" y="8000"/>
                  <a:pt x="8359" y="8083"/>
                  <a:pt x="8442" y="8083"/>
                </a:cubicBezTo>
                <a:lnTo>
                  <a:pt x="10086" y="8083"/>
                </a:lnTo>
                <a:cubicBezTo>
                  <a:pt x="10478" y="8083"/>
                  <a:pt x="10812" y="7750"/>
                  <a:pt x="10812" y="7345"/>
                </a:cubicBezTo>
                <a:lnTo>
                  <a:pt x="10812" y="7214"/>
                </a:lnTo>
                <a:cubicBezTo>
                  <a:pt x="10812" y="7047"/>
                  <a:pt x="10764" y="6904"/>
                  <a:pt x="10681" y="6785"/>
                </a:cubicBezTo>
                <a:cubicBezTo>
                  <a:pt x="10979" y="6678"/>
                  <a:pt x="11181" y="6392"/>
                  <a:pt x="11181" y="6071"/>
                </a:cubicBezTo>
                <a:lnTo>
                  <a:pt x="11181" y="5952"/>
                </a:lnTo>
                <a:cubicBezTo>
                  <a:pt x="11181" y="5761"/>
                  <a:pt x="11109" y="5583"/>
                  <a:pt x="10990" y="5440"/>
                </a:cubicBezTo>
                <a:cubicBezTo>
                  <a:pt x="11217" y="5309"/>
                  <a:pt x="11371" y="5071"/>
                  <a:pt x="11371" y="4785"/>
                </a:cubicBezTo>
                <a:lnTo>
                  <a:pt x="11371" y="4702"/>
                </a:lnTo>
                <a:cubicBezTo>
                  <a:pt x="11371" y="4511"/>
                  <a:pt x="11300" y="4333"/>
                  <a:pt x="11181" y="4190"/>
                </a:cubicBezTo>
                <a:cubicBezTo>
                  <a:pt x="11431" y="4059"/>
                  <a:pt x="11598" y="3809"/>
                  <a:pt x="11598" y="3511"/>
                </a:cubicBezTo>
                <a:lnTo>
                  <a:pt x="11598" y="3451"/>
                </a:lnTo>
                <a:cubicBezTo>
                  <a:pt x="11610" y="3023"/>
                  <a:pt x="11276" y="2678"/>
                  <a:pt x="10836" y="2678"/>
                </a:cubicBezTo>
                <a:lnTo>
                  <a:pt x="9228" y="2678"/>
                </a:lnTo>
                <a:lnTo>
                  <a:pt x="9824" y="1273"/>
                </a:lnTo>
                <a:cubicBezTo>
                  <a:pt x="9824" y="1273"/>
                  <a:pt x="9824" y="1261"/>
                  <a:pt x="9847" y="1261"/>
                </a:cubicBezTo>
                <a:cubicBezTo>
                  <a:pt x="9978" y="784"/>
                  <a:pt x="9764" y="296"/>
                  <a:pt x="9335" y="58"/>
                </a:cubicBezTo>
                <a:cubicBezTo>
                  <a:pt x="9324" y="46"/>
                  <a:pt x="9312" y="46"/>
                  <a:pt x="9288" y="46"/>
                </a:cubicBezTo>
                <a:cubicBezTo>
                  <a:pt x="9196" y="25"/>
                  <a:pt x="9071" y="1"/>
                  <a:pt x="8950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1044;p67"/>
          <p:cNvSpPr/>
          <p:nvPr/>
        </p:nvSpPr>
        <p:spPr>
          <a:xfrm>
            <a:off x="4197635" y="3436811"/>
            <a:ext cx="714380" cy="647107"/>
          </a:xfrm>
          <a:custGeom>
            <a:avLst/>
            <a:gdLst/>
            <a:ahLst/>
            <a:cxnLst/>
            <a:rect l="l" t="t" r="r" b="b"/>
            <a:pathLst>
              <a:path w="10919" h="9109" extrusionOk="0">
                <a:moveTo>
                  <a:pt x="2917" y="310"/>
                </a:moveTo>
                <a:cubicBezTo>
                  <a:pt x="3119" y="310"/>
                  <a:pt x="3286" y="476"/>
                  <a:pt x="3286" y="679"/>
                </a:cubicBezTo>
                <a:lnTo>
                  <a:pt x="3286" y="1036"/>
                </a:lnTo>
                <a:cubicBezTo>
                  <a:pt x="3250" y="1322"/>
                  <a:pt x="3012" y="1560"/>
                  <a:pt x="2715" y="1560"/>
                </a:cubicBezTo>
                <a:cubicBezTo>
                  <a:pt x="2417" y="1560"/>
                  <a:pt x="2179" y="1322"/>
                  <a:pt x="2179" y="1024"/>
                </a:cubicBezTo>
                <a:lnTo>
                  <a:pt x="2179" y="679"/>
                </a:lnTo>
                <a:cubicBezTo>
                  <a:pt x="2179" y="476"/>
                  <a:pt x="2346" y="310"/>
                  <a:pt x="2560" y="310"/>
                </a:cubicBezTo>
                <a:close/>
                <a:moveTo>
                  <a:pt x="5715" y="310"/>
                </a:moveTo>
                <a:cubicBezTo>
                  <a:pt x="5917" y="310"/>
                  <a:pt x="6084" y="476"/>
                  <a:pt x="6084" y="679"/>
                </a:cubicBezTo>
                <a:lnTo>
                  <a:pt x="6084" y="1036"/>
                </a:lnTo>
                <a:cubicBezTo>
                  <a:pt x="6048" y="1322"/>
                  <a:pt x="5810" y="1560"/>
                  <a:pt x="5513" y="1560"/>
                </a:cubicBezTo>
                <a:cubicBezTo>
                  <a:pt x="5215" y="1560"/>
                  <a:pt x="4977" y="1322"/>
                  <a:pt x="4977" y="1024"/>
                </a:cubicBezTo>
                <a:lnTo>
                  <a:pt x="4977" y="679"/>
                </a:lnTo>
                <a:cubicBezTo>
                  <a:pt x="4977" y="476"/>
                  <a:pt x="5144" y="310"/>
                  <a:pt x="5358" y="310"/>
                </a:cubicBezTo>
                <a:close/>
                <a:moveTo>
                  <a:pt x="8513" y="310"/>
                </a:moveTo>
                <a:cubicBezTo>
                  <a:pt x="8715" y="310"/>
                  <a:pt x="8882" y="476"/>
                  <a:pt x="8882" y="679"/>
                </a:cubicBezTo>
                <a:lnTo>
                  <a:pt x="8882" y="1036"/>
                </a:lnTo>
                <a:cubicBezTo>
                  <a:pt x="8846" y="1322"/>
                  <a:pt x="8608" y="1560"/>
                  <a:pt x="8311" y="1560"/>
                </a:cubicBezTo>
                <a:cubicBezTo>
                  <a:pt x="8013" y="1560"/>
                  <a:pt x="7775" y="1322"/>
                  <a:pt x="7775" y="1024"/>
                </a:cubicBezTo>
                <a:lnTo>
                  <a:pt x="7775" y="679"/>
                </a:lnTo>
                <a:cubicBezTo>
                  <a:pt x="7775" y="476"/>
                  <a:pt x="7941" y="310"/>
                  <a:pt x="8156" y="310"/>
                </a:cubicBezTo>
                <a:close/>
                <a:moveTo>
                  <a:pt x="2893" y="1881"/>
                </a:moveTo>
                <a:lnTo>
                  <a:pt x="2893" y="1977"/>
                </a:lnTo>
                <a:cubicBezTo>
                  <a:pt x="2893" y="2036"/>
                  <a:pt x="2905" y="2096"/>
                  <a:pt x="2941" y="2143"/>
                </a:cubicBezTo>
                <a:lnTo>
                  <a:pt x="2715" y="2358"/>
                </a:lnTo>
                <a:lnTo>
                  <a:pt x="2691" y="2358"/>
                </a:lnTo>
                <a:lnTo>
                  <a:pt x="2465" y="2143"/>
                </a:lnTo>
                <a:cubicBezTo>
                  <a:pt x="2500" y="2096"/>
                  <a:pt x="2512" y="2036"/>
                  <a:pt x="2512" y="1977"/>
                </a:cubicBezTo>
                <a:lnTo>
                  <a:pt x="2512" y="1881"/>
                </a:lnTo>
                <a:close/>
                <a:moveTo>
                  <a:pt x="5715" y="1881"/>
                </a:moveTo>
                <a:lnTo>
                  <a:pt x="5715" y="1977"/>
                </a:lnTo>
                <a:cubicBezTo>
                  <a:pt x="5715" y="2036"/>
                  <a:pt x="5727" y="2096"/>
                  <a:pt x="5751" y="2143"/>
                </a:cubicBezTo>
                <a:lnTo>
                  <a:pt x="5536" y="2358"/>
                </a:lnTo>
                <a:lnTo>
                  <a:pt x="5501" y="2358"/>
                </a:lnTo>
                <a:lnTo>
                  <a:pt x="5274" y="2143"/>
                </a:lnTo>
                <a:cubicBezTo>
                  <a:pt x="5310" y="2096"/>
                  <a:pt x="5322" y="2036"/>
                  <a:pt x="5322" y="1977"/>
                </a:cubicBezTo>
                <a:lnTo>
                  <a:pt x="5322" y="1881"/>
                </a:lnTo>
                <a:close/>
                <a:moveTo>
                  <a:pt x="8501" y="1881"/>
                </a:moveTo>
                <a:lnTo>
                  <a:pt x="8501" y="1977"/>
                </a:lnTo>
                <a:cubicBezTo>
                  <a:pt x="8501" y="2036"/>
                  <a:pt x="8525" y="2096"/>
                  <a:pt x="8549" y="2143"/>
                </a:cubicBezTo>
                <a:lnTo>
                  <a:pt x="8334" y="2358"/>
                </a:lnTo>
                <a:lnTo>
                  <a:pt x="8299" y="2358"/>
                </a:lnTo>
                <a:lnTo>
                  <a:pt x="8072" y="2143"/>
                </a:lnTo>
                <a:cubicBezTo>
                  <a:pt x="8108" y="2096"/>
                  <a:pt x="8120" y="2036"/>
                  <a:pt x="8120" y="1977"/>
                </a:cubicBezTo>
                <a:lnTo>
                  <a:pt x="8120" y="1881"/>
                </a:lnTo>
                <a:close/>
                <a:moveTo>
                  <a:pt x="9906" y="3286"/>
                </a:moveTo>
                <a:cubicBezTo>
                  <a:pt x="10120" y="3286"/>
                  <a:pt x="10275" y="3453"/>
                  <a:pt x="10275" y="3655"/>
                </a:cubicBezTo>
                <a:lnTo>
                  <a:pt x="10275" y="4012"/>
                </a:lnTo>
                <a:cubicBezTo>
                  <a:pt x="10263" y="4298"/>
                  <a:pt x="10013" y="4536"/>
                  <a:pt x="9716" y="4536"/>
                </a:cubicBezTo>
                <a:cubicBezTo>
                  <a:pt x="9418" y="4536"/>
                  <a:pt x="9180" y="4298"/>
                  <a:pt x="9180" y="4001"/>
                </a:cubicBezTo>
                <a:lnTo>
                  <a:pt x="9180" y="3655"/>
                </a:lnTo>
                <a:cubicBezTo>
                  <a:pt x="9180" y="3453"/>
                  <a:pt x="9346" y="3286"/>
                  <a:pt x="9549" y="3286"/>
                </a:cubicBezTo>
                <a:close/>
                <a:moveTo>
                  <a:pt x="1512" y="3286"/>
                </a:moveTo>
                <a:cubicBezTo>
                  <a:pt x="1691" y="3286"/>
                  <a:pt x="1857" y="3453"/>
                  <a:pt x="1857" y="3655"/>
                </a:cubicBezTo>
                <a:lnTo>
                  <a:pt x="1857" y="4012"/>
                </a:lnTo>
                <a:cubicBezTo>
                  <a:pt x="1857" y="4310"/>
                  <a:pt x="1619" y="4548"/>
                  <a:pt x="1322" y="4548"/>
                </a:cubicBezTo>
                <a:cubicBezTo>
                  <a:pt x="1024" y="4548"/>
                  <a:pt x="786" y="4310"/>
                  <a:pt x="786" y="4012"/>
                </a:cubicBezTo>
                <a:lnTo>
                  <a:pt x="786" y="3655"/>
                </a:lnTo>
                <a:cubicBezTo>
                  <a:pt x="786" y="3453"/>
                  <a:pt x="953" y="3286"/>
                  <a:pt x="1155" y="3286"/>
                </a:cubicBezTo>
                <a:close/>
                <a:moveTo>
                  <a:pt x="4310" y="3286"/>
                </a:moveTo>
                <a:cubicBezTo>
                  <a:pt x="4489" y="3286"/>
                  <a:pt x="4655" y="3453"/>
                  <a:pt x="4655" y="3655"/>
                </a:cubicBezTo>
                <a:lnTo>
                  <a:pt x="4655" y="4012"/>
                </a:lnTo>
                <a:cubicBezTo>
                  <a:pt x="4655" y="4310"/>
                  <a:pt x="4417" y="4548"/>
                  <a:pt x="4120" y="4548"/>
                </a:cubicBezTo>
                <a:cubicBezTo>
                  <a:pt x="3822" y="4548"/>
                  <a:pt x="3584" y="4310"/>
                  <a:pt x="3584" y="4012"/>
                </a:cubicBezTo>
                <a:lnTo>
                  <a:pt x="3584" y="3655"/>
                </a:lnTo>
                <a:cubicBezTo>
                  <a:pt x="3584" y="3453"/>
                  <a:pt x="3750" y="3286"/>
                  <a:pt x="3953" y="3286"/>
                </a:cubicBezTo>
                <a:close/>
                <a:moveTo>
                  <a:pt x="7108" y="3286"/>
                </a:moveTo>
                <a:cubicBezTo>
                  <a:pt x="7287" y="3286"/>
                  <a:pt x="7453" y="3453"/>
                  <a:pt x="7453" y="3655"/>
                </a:cubicBezTo>
                <a:lnTo>
                  <a:pt x="7453" y="4012"/>
                </a:lnTo>
                <a:cubicBezTo>
                  <a:pt x="7453" y="4310"/>
                  <a:pt x="7215" y="4548"/>
                  <a:pt x="6918" y="4548"/>
                </a:cubicBezTo>
                <a:cubicBezTo>
                  <a:pt x="6620" y="4548"/>
                  <a:pt x="6382" y="4310"/>
                  <a:pt x="6382" y="4012"/>
                </a:cubicBezTo>
                <a:lnTo>
                  <a:pt x="6382" y="3655"/>
                </a:lnTo>
                <a:cubicBezTo>
                  <a:pt x="6382" y="3453"/>
                  <a:pt x="6548" y="3286"/>
                  <a:pt x="6751" y="3286"/>
                </a:cubicBezTo>
                <a:close/>
                <a:moveTo>
                  <a:pt x="1500" y="4858"/>
                </a:moveTo>
                <a:lnTo>
                  <a:pt x="1500" y="4953"/>
                </a:lnTo>
                <a:cubicBezTo>
                  <a:pt x="1500" y="5013"/>
                  <a:pt x="1512" y="5072"/>
                  <a:pt x="1548" y="5120"/>
                </a:cubicBezTo>
                <a:lnTo>
                  <a:pt x="1322" y="5334"/>
                </a:lnTo>
                <a:lnTo>
                  <a:pt x="1286" y="5334"/>
                </a:lnTo>
                <a:lnTo>
                  <a:pt x="1072" y="5120"/>
                </a:lnTo>
                <a:cubicBezTo>
                  <a:pt x="1095" y="5072"/>
                  <a:pt x="1107" y="5013"/>
                  <a:pt x="1107" y="4953"/>
                </a:cubicBezTo>
                <a:lnTo>
                  <a:pt x="1107" y="4858"/>
                </a:lnTo>
                <a:close/>
                <a:moveTo>
                  <a:pt x="4298" y="4858"/>
                </a:moveTo>
                <a:lnTo>
                  <a:pt x="4298" y="4953"/>
                </a:lnTo>
                <a:cubicBezTo>
                  <a:pt x="4298" y="5013"/>
                  <a:pt x="4310" y="5072"/>
                  <a:pt x="4334" y="5120"/>
                </a:cubicBezTo>
                <a:lnTo>
                  <a:pt x="4120" y="5334"/>
                </a:lnTo>
                <a:lnTo>
                  <a:pt x="4084" y="5334"/>
                </a:lnTo>
                <a:lnTo>
                  <a:pt x="3870" y="5120"/>
                </a:lnTo>
                <a:cubicBezTo>
                  <a:pt x="3893" y="5072"/>
                  <a:pt x="3905" y="5013"/>
                  <a:pt x="3905" y="4953"/>
                </a:cubicBezTo>
                <a:lnTo>
                  <a:pt x="3905" y="4858"/>
                </a:lnTo>
                <a:close/>
                <a:moveTo>
                  <a:pt x="7108" y="4858"/>
                </a:moveTo>
                <a:lnTo>
                  <a:pt x="7108" y="4953"/>
                </a:lnTo>
                <a:cubicBezTo>
                  <a:pt x="7108" y="5013"/>
                  <a:pt x="7120" y="5072"/>
                  <a:pt x="7156" y="5120"/>
                </a:cubicBezTo>
                <a:lnTo>
                  <a:pt x="6929" y="5334"/>
                </a:lnTo>
                <a:lnTo>
                  <a:pt x="6906" y="5334"/>
                </a:lnTo>
                <a:lnTo>
                  <a:pt x="6679" y="5120"/>
                </a:lnTo>
                <a:cubicBezTo>
                  <a:pt x="6703" y="5072"/>
                  <a:pt x="6715" y="5013"/>
                  <a:pt x="6715" y="4953"/>
                </a:cubicBezTo>
                <a:lnTo>
                  <a:pt x="6715" y="4858"/>
                </a:lnTo>
                <a:close/>
                <a:moveTo>
                  <a:pt x="9906" y="4858"/>
                </a:moveTo>
                <a:lnTo>
                  <a:pt x="9906" y="4953"/>
                </a:lnTo>
                <a:cubicBezTo>
                  <a:pt x="9906" y="5013"/>
                  <a:pt x="9918" y="5072"/>
                  <a:pt x="9954" y="5120"/>
                </a:cubicBezTo>
                <a:lnTo>
                  <a:pt x="9727" y="5334"/>
                </a:lnTo>
                <a:lnTo>
                  <a:pt x="9704" y="5334"/>
                </a:lnTo>
                <a:lnTo>
                  <a:pt x="9477" y="5120"/>
                </a:lnTo>
                <a:cubicBezTo>
                  <a:pt x="9501" y="5072"/>
                  <a:pt x="9525" y="5013"/>
                  <a:pt x="9525" y="4953"/>
                </a:cubicBezTo>
                <a:lnTo>
                  <a:pt x="9525" y="4858"/>
                </a:lnTo>
                <a:close/>
                <a:moveTo>
                  <a:pt x="2453" y="0"/>
                </a:moveTo>
                <a:cubicBezTo>
                  <a:pt x="2084" y="0"/>
                  <a:pt x="1762" y="310"/>
                  <a:pt x="1762" y="679"/>
                </a:cubicBezTo>
                <a:lnTo>
                  <a:pt x="1762" y="1036"/>
                </a:lnTo>
                <a:cubicBezTo>
                  <a:pt x="1762" y="1322"/>
                  <a:pt x="1905" y="1572"/>
                  <a:pt x="2119" y="1726"/>
                </a:cubicBezTo>
                <a:lnTo>
                  <a:pt x="2119" y="1977"/>
                </a:lnTo>
                <a:cubicBezTo>
                  <a:pt x="2119" y="1977"/>
                  <a:pt x="2119" y="1988"/>
                  <a:pt x="2107" y="1988"/>
                </a:cubicBezTo>
                <a:lnTo>
                  <a:pt x="1691" y="2203"/>
                </a:lnTo>
                <a:cubicBezTo>
                  <a:pt x="1512" y="2286"/>
                  <a:pt x="1405" y="2465"/>
                  <a:pt x="1405" y="2655"/>
                </a:cubicBezTo>
                <a:lnTo>
                  <a:pt x="1405" y="2989"/>
                </a:lnTo>
                <a:lnTo>
                  <a:pt x="1036" y="2989"/>
                </a:lnTo>
                <a:cubicBezTo>
                  <a:pt x="667" y="2989"/>
                  <a:pt x="357" y="3298"/>
                  <a:pt x="357" y="3667"/>
                </a:cubicBezTo>
                <a:lnTo>
                  <a:pt x="357" y="4024"/>
                </a:lnTo>
                <a:cubicBezTo>
                  <a:pt x="357" y="4310"/>
                  <a:pt x="488" y="4560"/>
                  <a:pt x="714" y="4715"/>
                </a:cubicBezTo>
                <a:lnTo>
                  <a:pt x="714" y="4965"/>
                </a:lnTo>
                <a:cubicBezTo>
                  <a:pt x="714" y="4965"/>
                  <a:pt x="714" y="4977"/>
                  <a:pt x="691" y="4977"/>
                </a:cubicBezTo>
                <a:lnTo>
                  <a:pt x="274" y="5191"/>
                </a:lnTo>
                <a:cubicBezTo>
                  <a:pt x="95" y="5275"/>
                  <a:pt x="0" y="5453"/>
                  <a:pt x="0" y="5656"/>
                </a:cubicBezTo>
                <a:lnTo>
                  <a:pt x="0" y="7382"/>
                </a:lnTo>
                <a:cubicBezTo>
                  <a:pt x="0" y="7513"/>
                  <a:pt x="36" y="7644"/>
                  <a:pt x="119" y="7751"/>
                </a:cubicBezTo>
                <a:lnTo>
                  <a:pt x="298" y="8013"/>
                </a:lnTo>
                <a:cubicBezTo>
                  <a:pt x="333" y="8073"/>
                  <a:pt x="357" y="8156"/>
                  <a:pt x="357" y="8227"/>
                </a:cubicBezTo>
                <a:lnTo>
                  <a:pt x="357" y="8942"/>
                </a:lnTo>
                <a:cubicBezTo>
                  <a:pt x="357" y="9025"/>
                  <a:pt x="429" y="9108"/>
                  <a:pt x="512" y="9108"/>
                </a:cubicBezTo>
                <a:cubicBezTo>
                  <a:pt x="607" y="9108"/>
                  <a:pt x="679" y="9025"/>
                  <a:pt x="679" y="8942"/>
                </a:cubicBezTo>
                <a:lnTo>
                  <a:pt x="679" y="8227"/>
                </a:lnTo>
                <a:cubicBezTo>
                  <a:pt x="679" y="8096"/>
                  <a:pt x="631" y="7953"/>
                  <a:pt x="560" y="7858"/>
                </a:cubicBezTo>
                <a:lnTo>
                  <a:pt x="381" y="7584"/>
                </a:lnTo>
                <a:cubicBezTo>
                  <a:pt x="333" y="7525"/>
                  <a:pt x="321" y="7453"/>
                  <a:pt x="321" y="7382"/>
                </a:cubicBezTo>
                <a:lnTo>
                  <a:pt x="321" y="5656"/>
                </a:lnTo>
                <a:cubicBezTo>
                  <a:pt x="321" y="5572"/>
                  <a:pt x="369" y="5513"/>
                  <a:pt x="429" y="5477"/>
                </a:cubicBezTo>
                <a:lnTo>
                  <a:pt x="714" y="5322"/>
                </a:lnTo>
                <a:lnTo>
                  <a:pt x="976" y="5596"/>
                </a:lnTo>
                <a:cubicBezTo>
                  <a:pt x="1036" y="5656"/>
                  <a:pt x="1131" y="5691"/>
                  <a:pt x="1214" y="5691"/>
                </a:cubicBezTo>
                <a:cubicBezTo>
                  <a:pt x="1310" y="5691"/>
                  <a:pt x="1381" y="5667"/>
                  <a:pt x="1453" y="5596"/>
                </a:cubicBezTo>
                <a:lnTo>
                  <a:pt x="1726" y="5322"/>
                </a:lnTo>
                <a:lnTo>
                  <a:pt x="2000" y="5477"/>
                </a:lnTo>
                <a:cubicBezTo>
                  <a:pt x="2060" y="5501"/>
                  <a:pt x="2107" y="5572"/>
                  <a:pt x="2107" y="5656"/>
                </a:cubicBezTo>
                <a:lnTo>
                  <a:pt x="2107" y="7382"/>
                </a:lnTo>
                <a:cubicBezTo>
                  <a:pt x="2107" y="7453"/>
                  <a:pt x="2096" y="7525"/>
                  <a:pt x="2048" y="7584"/>
                </a:cubicBezTo>
                <a:lnTo>
                  <a:pt x="1869" y="7858"/>
                </a:lnTo>
                <a:cubicBezTo>
                  <a:pt x="1798" y="7977"/>
                  <a:pt x="1750" y="8096"/>
                  <a:pt x="1750" y="8227"/>
                </a:cubicBezTo>
                <a:lnTo>
                  <a:pt x="1750" y="8942"/>
                </a:lnTo>
                <a:cubicBezTo>
                  <a:pt x="1750" y="9025"/>
                  <a:pt x="1822" y="9108"/>
                  <a:pt x="1917" y="9108"/>
                </a:cubicBezTo>
                <a:cubicBezTo>
                  <a:pt x="2000" y="9108"/>
                  <a:pt x="2084" y="9025"/>
                  <a:pt x="2084" y="8942"/>
                </a:cubicBezTo>
                <a:lnTo>
                  <a:pt x="2084" y="8227"/>
                </a:lnTo>
                <a:cubicBezTo>
                  <a:pt x="2084" y="8156"/>
                  <a:pt x="2096" y="8073"/>
                  <a:pt x="2143" y="8013"/>
                </a:cubicBezTo>
                <a:lnTo>
                  <a:pt x="2322" y="7751"/>
                </a:lnTo>
                <a:cubicBezTo>
                  <a:pt x="2393" y="7632"/>
                  <a:pt x="2441" y="7513"/>
                  <a:pt x="2441" y="7382"/>
                </a:cubicBezTo>
                <a:lnTo>
                  <a:pt x="2441" y="5656"/>
                </a:lnTo>
                <a:cubicBezTo>
                  <a:pt x="2441" y="5453"/>
                  <a:pt x="2334" y="5275"/>
                  <a:pt x="2155" y="5191"/>
                </a:cubicBezTo>
                <a:lnTo>
                  <a:pt x="1738" y="4977"/>
                </a:lnTo>
                <a:lnTo>
                  <a:pt x="1726" y="4965"/>
                </a:lnTo>
                <a:lnTo>
                  <a:pt x="1726" y="4703"/>
                </a:lnTo>
                <a:cubicBezTo>
                  <a:pt x="1929" y="4536"/>
                  <a:pt x="2084" y="4298"/>
                  <a:pt x="2084" y="4012"/>
                </a:cubicBezTo>
                <a:lnTo>
                  <a:pt x="2084" y="3655"/>
                </a:lnTo>
                <a:cubicBezTo>
                  <a:pt x="2084" y="3405"/>
                  <a:pt x="1929" y="3179"/>
                  <a:pt x="1726" y="3060"/>
                </a:cubicBezTo>
                <a:lnTo>
                  <a:pt x="1726" y="2643"/>
                </a:lnTo>
                <a:cubicBezTo>
                  <a:pt x="1726" y="2572"/>
                  <a:pt x="1762" y="2512"/>
                  <a:pt x="1822" y="2465"/>
                </a:cubicBezTo>
                <a:lnTo>
                  <a:pt x="2107" y="2322"/>
                </a:lnTo>
                <a:lnTo>
                  <a:pt x="2381" y="2584"/>
                </a:lnTo>
                <a:cubicBezTo>
                  <a:pt x="2441" y="2643"/>
                  <a:pt x="2524" y="2691"/>
                  <a:pt x="2619" y="2691"/>
                </a:cubicBezTo>
                <a:cubicBezTo>
                  <a:pt x="2703" y="2691"/>
                  <a:pt x="2774" y="2655"/>
                  <a:pt x="2858" y="2584"/>
                </a:cubicBezTo>
                <a:lnTo>
                  <a:pt x="3119" y="2322"/>
                </a:lnTo>
                <a:lnTo>
                  <a:pt x="3405" y="2465"/>
                </a:lnTo>
                <a:cubicBezTo>
                  <a:pt x="3465" y="2500"/>
                  <a:pt x="3512" y="2572"/>
                  <a:pt x="3512" y="2643"/>
                </a:cubicBezTo>
                <a:lnTo>
                  <a:pt x="3512" y="3060"/>
                </a:lnTo>
                <a:cubicBezTo>
                  <a:pt x="3298" y="3179"/>
                  <a:pt x="3155" y="3405"/>
                  <a:pt x="3155" y="3655"/>
                </a:cubicBezTo>
                <a:lnTo>
                  <a:pt x="3155" y="4012"/>
                </a:lnTo>
                <a:cubicBezTo>
                  <a:pt x="3155" y="4298"/>
                  <a:pt x="3286" y="4548"/>
                  <a:pt x="3512" y="4703"/>
                </a:cubicBezTo>
                <a:lnTo>
                  <a:pt x="3512" y="4953"/>
                </a:lnTo>
                <a:cubicBezTo>
                  <a:pt x="3512" y="4953"/>
                  <a:pt x="3512" y="4965"/>
                  <a:pt x="3489" y="4965"/>
                </a:cubicBezTo>
                <a:lnTo>
                  <a:pt x="3072" y="5179"/>
                </a:lnTo>
                <a:cubicBezTo>
                  <a:pt x="2893" y="5263"/>
                  <a:pt x="2798" y="5441"/>
                  <a:pt x="2798" y="5632"/>
                </a:cubicBezTo>
                <a:lnTo>
                  <a:pt x="2798" y="7358"/>
                </a:lnTo>
                <a:cubicBezTo>
                  <a:pt x="2798" y="7501"/>
                  <a:pt x="2834" y="7632"/>
                  <a:pt x="2917" y="7739"/>
                </a:cubicBezTo>
                <a:lnTo>
                  <a:pt x="3096" y="8001"/>
                </a:lnTo>
                <a:cubicBezTo>
                  <a:pt x="3131" y="8061"/>
                  <a:pt x="3155" y="8132"/>
                  <a:pt x="3155" y="8215"/>
                </a:cubicBezTo>
                <a:lnTo>
                  <a:pt x="3155" y="8930"/>
                </a:lnTo>
                <a:cubicBezTo>
                  <a:pt x="3155" y="9013"/>
                  <a:pt x="3227" y="9085"/>
                  <a:pt x="3310" y="9085"/>
                </a:cubicBezTo>
                <a:cubicBezTo>
                  <a:pt x="3405" y="9085"/>
                  <a:pt x="3477" y="9013"/>
                  <a:pt x="3477" y="8930"/>
                </a:cubicBezTo>
                <a:lnTo>
                  <a:pt x="3477" y="8215"/>
                </a:lnTo>
                <a:cubicBezTo>
                  <a:pt x="3477" y="8073"/>
                  <a:pt x="3429" y="7942"/>
                  <a:pt x="3358" y="7834"/>
                </a:cubicBezTo>
                <a:lnTo>
                  <a:pt x="3179" y="7572"/>
                </a:lnTo>
                <a:cubicBezTo>
                  <a:pt x="3131" y="7513"/>
                  <a:pt x="3119" y="7441"/>
                  <a:pt x="3119" y="7358"/>
                </a:cubicBezTo>
                <a:lnTo>
                  <a:pt x="3119" y="5632"/>
                </a:lnTo>
                <a:cubicBezTo>
                  <a:pt x="3119" y="5560"/>
                  <a:pt x="3167" y="5501"/>
                  <a:pt x="3227" y="5453"/>
                </a:cubicBezTo>
                <a:lnTo>
                  <a:pt x="3512" y="5310"/>
                </a:lnTo>
                <a:lnTo>
                  <a:pt x="3774" y="5572"/>
                </a:lnTo>
                <a:cubicBezTo>
                  <a:pt x="3834" y="5632"/>
                  <a:pt x="3929" y="5679"/>
                  <a:pt x="4012" y="5679"/>
                </a:cubicBezTo>
                <a:cubicBezTo>
                  <a:pt x="4108" y="5679"/>
                  <a:pt x="4179" y="5656"/>
                  <a:pt x="4251" y="5572"/>
                </a:cubicBezTo>
                <a:lnTo>
                  <a:pt x="4524" y="5310"/>
                </a:lnTo>
                <a:lnTo>
                  <a:pt x="4798" y="5453"/>
                </a:lnTo>
                <a:cubicBezTo>
                  <a:pt x="4858" y="5489"/>
                  <a:pt x="4905" y="5560"/>
                  <a:pt x="4905" y="5632"/>
                </a:cubicBezTo>
                <a:lnTo>
                  <a:pt x="4905" y="7358"/>
                </a:lnTo>
                <a:cubicBezTo>
                  <a:pt x="4905" y="7441"/>
                  <a:pt x="4893" y="7513"/>
                  <a:pt x="4846" y="7572"/>
                </a:cubicBezTo>
                <a:lnTo>
                  <a:pt x="4667" y="7834"/>
                </a:lnTo>
                <a:cubicBezTo>
                  <a:pt x="4596" y="7953"/>
                  <a:pt x="4548" y="8073"/>
                  <a:pt x="4548" y="8215"/>
                </a:cubicBezTo>
                <a:lnTo>
                  <a:pt x="4548" y="8930"/>
                </a:lnTo>
                <a:cubicBezTo>
                  <a:pt x="4548" y="9013"/>
                  <a:pt x="4620" y="9085"/>
                  <a:pt x="4715" y="9085"/>
                </a:cubicBezTo>
                <a:cubicBezTo>
                  <a:pt x="4798" y="9085"/>
                  <a:pt x="4882" y="9013"/>
                  <a:pt x="4882" y="8930"/>
                </a:cubicBezTo>
                <a:lnTo>
                  <a:pt x="4882" y="8215"/>
                </a:lnTo>
                <a:cubicBezTo>
                  <a:pt x="4882" y="8132"/>
                  <a:pt x="4893" y="8061"/>
                  <a:pt x="4941" y="8001"/>
                </a:cubicBezTo>
                <a:lnTo>
                  <a:pt x="5120" y="7739"/>
                </a:lnTo>
                <a:cubicBezTo>
                  <a:pt x="5191" y="7620"/>
                  <a:pt x="5239" y="7501"/>
                  <a:pt x="5239" y="7358"/>
                </a:cubicBezTo>
                <a:lnTo>
                  <a:pt x="5239" y="5632"/>
                </a:lnTo>
                <a:cubicBezTo>
                  <a:pt x="5239" y="5441"/>
                  <a:pt x="5132" y="5263"/>
                  <a:pt x="4953" y="5179"/>
                </a:cubicBezTo>
                <a:lnTo>
                  <a:pt x="4536" y="4965"/>
                </a:lnTo>
                <a:lnTo>
                  <a:pt x="4524" y="4953"/>
                </a:lnTo>
                <a:lnTo>
                  <a:pt x="4524" y="4703"/>
                </a:lnTo>
                <a:cubicBezTo>
                  <a:pt x="4727" y="4536"/>
                  <a:pt x="4882" y="4298"/>
                  <a:pt x="4882" y="4012"/>
                </a:cubicBezTo>
                <a:lnTo>
                  <a:pt x="4882" y="3655"/>
                </a:lnTo>
                <a:cubicBezTo>
                  <a:pt x="4882" y="3405"/>
                  <a:pt x="4727" y="3179"/>
                  <a:pt x="4524" y="3060"/>
                </a:cubicBezTo>
                <a:lnTo>
                  <a:pt x="4524" y="2643"/>
                </a:lnTo>
                <a:cubicBezTo>
                  <a:pt x="4524" y="2572"/>
                  <a:pt x="4560" y="2512"/>
                  <a:pt x="4620" y="2465"/>
                </a:cubicBezTo>
                <a:lnTo>
                  <a:pt x="4905" y="2322"/>
                </a:lnTo>
                <a:lnTo>
                  <a:pt x="5179" y="2584"/>
                </a:lnTo>
                <a:cubicBezTo>
                  <a:pt x="5239" y="2643"/>
                  <a:pt x="5322" y="2691"/>
                  <a:pt x="5417" y="2691"/>
                </a:cubicBezTo>
                <a:cubicBezTo>
                  <a:pt x="5501" y="2691"/>
                  <a:pt x="5572" y="2655"/>
                  <a:pt x="5655" y="2584"/>
                </a:cubicBezTo>
                <a:lnTo>
                  <a:pt x="5917" y="2322"/>
                </a:lnTo>
                <a:lnTo>
                  <a:pt x="6203" y="2465"/>
                </a:lnTo>
                <a:cubicBezTo>
                  <a:pt x="6263" y="2500"/>
                  <a:pt x="6310" y="2572"/>
                  <a:pt x="6310" y="2643"/>
                </a:cubicBezTo>
                <a:lnTo>
                  <a:pt x="6310" y="3060"/>
                </a:lnTo>
                <a:cubicBezTo>
                  <a:pt x="6096" y="3179"/>
                  <a:pt x="5953" y="3405"/>
                  <a:pt x="5953" y="3655"/>
                </a:cubicBezTo>
                <a:lnTo>
                  <a:pt x="5953" y="4012"/>
                </a:lnTo>
                <a:cubicBezTo>
                  <a:pt x="5953" y="4298"/>
                  <a:pt x="6084" y="4548"/>
                  <a:pt x="6310" y="4703"/>
                </a:cubicBezTo>
                <a:lnTo>
                  <a:pt x="6310" y="4953"/>
                </a:lnTo>
                <a:cubicBezTo>
                  <a:pt x="6310" y="4953"/>
                  <a:pt x="6310" y="4965"/>
                  <a:pt x="6287" y="4965"/>
                </a:cubicBezTo>
                <a:lnTo>
                  <a:pt x="5870" y="5179"/>
                </a:lnTo>
                <a:cubicBezTo>
                  <a:pt x="5691" y="5263"/>
                  <a:pt x="5596" y="5441"/>
                  <a:pt x="5596" y="5632"/>
                </a:cubicBezTo>
                <a:lnTo>
                  <a:pt x="5596" y="7358"/>
                </a:lnTo>
                <a:cubicBezTo>
                  <a:pt x="5596" y="7501"/>
                  <a:pt x="5632" y="7632"/>
                  <a:pt x="5715" y="7739"/>
                </a:cubicBezTo>
                <a:lnTo>
                  <a:pt x="5894" y="8001"/>
                </a:lnTo>
                <a:cubicBezTo>
                  <a:pt x="5929" y="8061"/>
                  <a:pt x="5953" y="8132"/>
                  <a:pt x="5953" y="8215"/>
                </a:cubicBezTo>
                <a:lnTo>
                  <a:pt x="5953" y="8930"/>
                </a:lnTo>
                <a:cubicBezTo>
                  <a:pt x="5953" y="9013"/>
                  <a:pt x="6025" y="9085"/>
                  <a:pt x="6108" y="9085"/>
                </a:cubicBezTo>
                <a:cubicBezTo>
                  <a:pt x="6203" y="9085"/>
                  <a:pt x="6275" y="9013"/>
                  <a:pt x="6275" y="8930"/>
                </a:cubicBezTo>
                <a:lnTo>
                  <a:pt x="6275" y="8215"/>
                </a:lnTo>
                <a:cubicBezTo>
                  <a:pt x="6275" y="8073"/>
                  <a:pt x="6227" y="7942"/>
                  <a:pt x="6156" y="7834"/>
                </a:cubicBezTo>
                <a:lnTo>
                  <a:pt x="5977" y="7572"/>
                </a:lnTo>
                <a:cubicBezTo>
                  <a:pt x="5929" y="7513"/>
                  <a:pt x="5917" y="7441"/>
                  <a:pt x="5917" y="7358"/>
                </a:cubicBezTo>
                <a:lnTo>
                  <a:pt x="5917" y="5632"/>
                </a:lnTo>
                <a:cubicBezTo>
                  <a:pt x="5917" y="5560"/>
                  <a:pt x="5965" y="5501"/>
                  <a:pt x="6025" y="5453"/>
                </a:cubicBezTo>
                <a:lnTo>
                  <a:pt x="6310" y="5310"/>
                </a:lnTo>
                <a:lnTo>
                  <a:pt x="6572" y="5572"/>
                </a:lnTo>
                <a:cubicBezTo>
                  <a:pt x="6632" y="5632"/>
                  <a:pt x="6727" y="5679"/>
                  <a:pt x="6810" y="5679"/>
                </a:cubicBezTo>
                <a:cubicBezTo>
                  <a:pt x="6906" y="5679"/>
                  <a:pt x="6977" y="5656"/>
                  <a:pt x="7049" y="5572"/>
                </a:cubicBezTo>
                <a:lnTo>
                  <a:pt x="7322" y="5310"/>
                </a:lnTo>
                <a:lnTo>
                  <a:pt x="7596" y="5453"/>
                </a:lnTo>
                <a:cubicBezTo>
                  <a:pt x="7656" y="5489"/>
                  <a:pt x="7703" y="5560"/>
                  <a:pt x="7703" y="5632"/>
                </a:cubicBezTo>
                <a:lnTo>
                  <a:pt x="7703" y="7358"/>
                </a:lnTo>
                <a:cubicBezTo>
                  <a:pt x="7703" y="7441"/>
                  <a:pt x="7691" y="7513"/>
                  <a:pt x="7644" y="7572"/>
                </a:cubicBezTo>
                <a:lnTo>
                  <a:pt x="7465" y="7834"/>
                </a:lnTo>
                <a:cubicBezTo>
                  <a:pt x="7394" y="7953"/>
                  <a:pt x="7346" y="8073"/>
                  <a:pt x="7346" y="8215"/>
                </a:cubicBezTo>
                <a:lnTo>
                  <a:pt x="7346" y="8930"/>
                </a:lnTo>
                <a:cubicBezTo>
                  <a:pt x="7346" y="9013"/>
                  <a:pt x="7418" y="9085"/>
                  <a:pt x="7513" y="9085"/>
                </a:cubicBezTo>
                <a:cubicBezTo>
                  <a:pt x="7596" y="9085"/>
                  <a:pt x="7680" y="9013"/>
                  <a:pt x="7680" y="8930"/>
                </a:cubicBezTo>
                <a:lnTo>
                  <a:pt x="7680" y="8215"/>
                </a:lnTo>
                <a:cubicBezTo>
                  <a:pt x="7680" y="8132"/>
                  <a:pt x="7691" y="8061"/>
                  <a:pt x="7739" y="8001"/>
                </a:cubicBezTo>
                <a:lnTo>
                  <a:pt x="7918" y="7739"/>
                </a:lnTo>
                <a:cubicBezTo>
                  <a:pt x="7989" y="7620"/>
                  <a:pt x="8037" y="7501"/>
                  <a:pt x="8037" y="7358"/>
                </a:cubicBezTo>
                <a:lnTo>
                  <a:pt x="8037" y="5632"/>
                </a:lnTo>
                <a:cubicBezTo>
                  <a:pt x="8037" y="5441"/>
                  <a:pt x="7930" y="5263"/>
                  <a:pt x="7751" y="5179"/>
                </a:cubicBezTo>
                <a:lnTo>
                  <a:pt x="7334" y="4965"/>
                </a:lnTo>
                <a:lnTo>
                  <a:pt x="7322" y="4953"/>
                </a:lnTo>
                <a:lnTo>
                  <a:pt x="7322" y="4703"/>
                </a:lnTo>
                <a:cubicBezTo>
                  <a:pt x="7525" y="4536"/>
                  <a:pt x="7680" y="4298"/>
                  <a:pt x="7680" y="4012"/>
                </a:cubicBezTo>
                <a:lnTo>
                  <a:pt x="7680" y="3655"/>
                </a:lnTo>
                <a:cubicBezTo>
                  <a:pt x="7680" y="3405"/>
                  <a:pt x="7525" y="3179"/>
                  <a:pt x="7322" y="3060"/>
                </a:cubicBezTo>
                <a:lnTo>
                  <a:pt x="7322" y="2643"/>
                </a:lnTo>
                <a:cubicBezTo>
                  <a:pt x="7322" y="2572"/>
                  <a:pt x="7358" y="2512"/>
                  <a:pt x="7418" y="2465"/>
                </a:cubicBezTo>
                <a:lnTo>
                  <a:pt x="7703" y="2322"/>
                </a:lnTo>
                <a:lnTo>
                  <a:pt x="7977" y="2584"/>
                </a:lnTo>
                <a:cubicBezTo>
                  <a:pt x="8037" y="2643"/>
                  <a:pt x="8120" y="2691"/>
                  <a:pt x="8215" y="2691"/>
                </a:cubicBezTo>
                <a:cubicBezTo>
                  <a:pt x="8299" y="2691"/>
                  <a:pt x="8370" y="2655"/>
                  <a:pt x="8453" y="2584"/>
                </a:cubicBezTo>
                <a:lnTo>
                  <a:pt x="8715" y="2322"/>
                </a:lnTo>
                <a:lnTo>
                  <a:pt x="9001" y="2465"/>
                </a:lnTo>
                <a:cubicBezTo>
                  <a:pt x="9061" y="2500"/>
                  <a:pt x="9108" y="2572"/>
                  <a:pt x="9108" y="2643"/>
                </a:cubicBezTo>
                <a:lnTo>
                  <a:pt x="9108" y="3060"/>
                </a:lnTo>
                <a:cubicBezTo>
                  <a:pt x="8894" y="3179"/>
                  <a:pt x="8751" y="3405"/>
                  <a:pt x="8751" y="3655"/>
                </a:cubicBezTo>
                <a:lnTo>
                  <a:pt x="8751" y="4012"/>
                </a:lnTo>
                <a:cubicBezTo>
                  <a:pt x="8751" y="4298"/>
                  <a:pt x="8882" y="4548"/>
                  <a:pt x="9108" y="4703"/>
                </a:cubicBezTo>
                <a:lnTo>
                  <a:pt x="9108" y="4953"/>
                </a:lnTo>
                <a:cubicBezTo>
                  <a:pt x="9108" y="4953"/>
                  <a:pt x="9108" y="4965"/>
                  <a:pt x="9084" y="4965"/>
                </a:cubicBezTo>
                <a:lnTo>
                  <a:pt x="8668" y="5179"/>
                </a:lnTo>
                <a:cubicBezTo>
                  <a:pt x="8489" y="5263"/>
                  <a:pt x="8394" y="5441"/>
                  <a:pt x="8394" y="5632"/>
                </a:cubicBezTo>
                <a:lnTo>
                  <a:pt x="8394" y="7358"/>
                </a:lnTo>
                <a:cubicBezTo>
                  <a:pt x="8394" y="7501"/>
                  <a:pt x="8430" y="7632"/>
                  <a:pt x="8513" y="7739"/>
                </a:cubicBezTo>
                <a:lnTo>
                  <a:pt x="8692" y="8001"/>
                </a:lnTo>
                <a:cubicBezTo>
                  <a:pt x="8727" y="8061"/>
                  <a:pt x="8751" y="8132"/>
                  <a:pt x="8751" y="8215"/>
                </a:cubicBezTo>
                <a:lnTo>
                  <a:pt x="8751" y="8930"/>
                </a:lnTo>
                <a:cubicBezTo>
                  <a:pt x="8751" y="9013"/>
                  <a:pt x="8823" y="9085"/>
                  <a:pt x="8906" y="9085"/>
                </a:cubicBezTo>
                <a:cubicBezTo>
                  <a:pt x="9001" y="9085"/>
                  <a:pt x="9073" y="9013"/>
                  <a:pt x="9073" y="8930"/>
                </a:cubicBezTo>
                <a:lnTo>
                  <a:pt x="9073" y="8215"/>
                </a:lnTo>
                <a:cubicBezTo>
                  <a:pt x="9073" y="8073"/>
                  <a:pt x="9025" y="7942"/>
                  <a:pt x="8954" y="7834"/>
                </a:cubicBezTo>
                <a:lnTo>
                  <a:pt x="8775" y="7572"/>
                </a:lnTo>
                <a:cubicBezTo>
                  <a:pt x="8727" y="7513"/>
                  <a:pt x="8715" y="7441"/>
                  <a:pt x="8715" y="7358"/>
                </a:cubicBezTo>
                <a:lnTo>
                  <a:pt x="8715" y="5632"/>
                </a:lnTo>
                <a:cubicBezTo>
                  <a:pt x="8715" y="5560"/>
                  <a:pt x="8763" y="5501"/>
                  <a:pt x="8823" y="5453"/>
                </a:cubicBezTo>
                <a:lnTo>
                  <a:pt x="9108" y="5310"/>
                </a:lnTo>
                <a:lnTo>
                  <a:pt x="9370" y="5572"/>
                </a:lnTo>
                <a:cubicBezTo>
                  <a:pt x="9430" y="5632"/>
                  <a:pt x="9525" y="5679"/>
                  <a:pt x="9608" y="5679"/>
                </a:cubicBezTo>
                <a:cubicBezTo>
                  <a:pt x="9704" y="5679"/>
                  <a:pt x="9775" y="5656"/>
                  <a:pt x="9846" y="5572"/>
                </a:cubicBezTo>
                <a:lnTo>
                  <a:pt x="10120" y="5310"/>
                </a:lnTo>
                <a:lnTo>
                  <a:pt x="10394" y="5453"/>
                </a:lnTo>
                <a:cubicBezTo>
                  <a:pt x="10454" y="5489"/>
                  <a:pt x="10501" y="5560"/>
                  <a:pt x="10501" y="5632"/>
                </a:cubicBezTo>
                <a:lnTo>
                  <a:pt x="10501" y="7358"/>
                </a:lnTo>
                <a:cubicBezTo>
                  <a:pt x="10501" y="7441"/>
                  <a:pt x="10489" y="7513"/>
                  <a:pt x="10442" y="7572"/>
                </a:cubicBezTo>
                <a:lnTo>
                  <a:pt x="10263" y="7834"/>
                </a:lnTo>
                <a:cubicBezTo>
                  <a:pt x="10192" y="7953"/>
                  <a:pt x="10144" y="8073"/>
                  <a:pt x="10144" y="8215"/>
                </a:cubicBezTo>
                <a:lnTo>
                  <a:pt x="10144" y="8930"/>
                </a:lnTo>
                <a:cubicBezTo>
                  <a:pt x="10144" y="9013"/>
                  <a:pt x="10216" y="9085"/>
                  <a:pt x="10311" y="9085"/>
                </a:cubicBezTo>
                <a:cubicBezTo>
                  <a:pt x="10394" y="9085"/>
                  <a:pt x="10478" y="9013"/>
                  <a:pt x="10478" y="8930"/>
                </a:cubicBezTo>
                <a:lnTo>
                  <a:pt x="10478" y="8215"/>
                </a:lnTo>
                <a:cubicBezTo>
                  <a:pt x="10478" y="8132"/>
                  <a:pt x="10489" y="8061"/>
                  <a:pt x="10537" y="8001"/>
                </a:cubicBezTo>
                <a:lnTo>
                  <a:pt x="10716" y="7739"/>
                </a:lnTo>
                <a:cubicBezTo>
                  <a:pt x="10787" y="7620"/>
                  <a:pt x="10835" y="7501"/>
                  <a:pt x="10835" y="7358"/>
                </a:cubicBezTo>
                <a:lnTo>
                  <a:pt x="10835" y="5632"/>
                </a:lnTo>
                <a:cubicBezTo>
                  <a:pt x="10918" y="5429"/>
                  <a:pt x="10811" y="5251"/>
                  <a:pt x="10632" y="5155"/>
                </a:cubicBezTo>
                <a:lnTo>
                  <a:pt x="10216" y="4953"/>
                </a:lnTo>
                <a:lnTo>
                  <a:pt x="10204" y="4941"/>
                </a:lnTo>
                <a:lnTo>
                  <a:pt x="10204" y="4703"/>
                </a:lnTo>
                <a:cubicBezTo>
                  <a:pt x="10418" y="4536"/>
                  <a:pt x="10561" y="4298"/>
                  <a:pt x="10561" y="4012"/>
                </a:cubicBezTo>
                <a:lnTo>
                  <a:pt x="10561" y="3655"/>
                </a:lnTo>
                <a:cubicBezTo>
                  <a:pt x="10561" y="3286"/>
                  <a:pt x="10251" y="2977"/>
                  <a:pt x="9882" y="2977"/>
                </a:cubicBezTo>
                <a:lnTo>
                  <a:pt x="9501" y="2977"/>
                </a:lnTo>
                <a:lnTo>
                  <a:pt x="9501" y="2643"/>
                </a:lnTo>
                <a:cubicBezTo>
                  <a:pt x="9501" y="2453"/>
                  <a:pt x="9406" y="2274"/>
                  <a:pt x="9227" y="2179"/>
                </a:cubicBezTo>
                <a:lnTo>
                  <a:pt x="8811" y="1977"/>
                </a:lnTo>
                <a:lnTo>
                  <a:pt x="8787" y="1953"/>
                </a:lnTo>
                <a:lnTo>
                  <a:pt x="8787" y="1726"/>
                </a:lnTo>
                <a:cubicBezTo>
                  <a:pt x="9001" y="1560"/>
                  <a:pt x="9144" y="1322"/>
                  <a:pt x="9144" y="1036"/>
                </a:cubicBezTo>
                <a:lnTo>
                  <a:pt x="9144" y="679"/>
                </a:lnTo>
                <a:cubicBezTo>
                  <a:pt x="9144" y="310"/>
                  <a:pt x="8834" y="0"/>
                  <a:pt x="8465" y="0"/>
                </a:cubicBezTo>
                <a:lnTo>
                  <a:pt x="8108" y="0"/>
                </a:lnTo>
                <a:cubicBezTo>
                  <a:pt x="7739" y="0"/>
                  <a:pt x="7418" y="310"/>
                  <a:pt x="7418" y="679"/>
                </a:cubicBezTo>
                <a:lnTo>
                  <a:pt x="7418" y="1036"/>
                </a:lnTo>
                <a:cubicBezTo>
                  <a:pt x="7418" y="1322"/>
                  <a:pt x="7560" y="1572"/>
                  <a:pt x="7775" y="1726"/>
                </a:cubicBezTo>
                <a:lnTo>
                  <a:pt x="7775" y="1977"/>
                </a:lnTo>
                <a:cubicBezTo>
                  <a:pt x="7775" y="1977"/>
                  <a:pt x="7775" y="1988"/>
                  <a:pt x="7763" y="1988"/>
                </a:cubicBezTo>
                <a:lnTo>
                  <a:pt x="7346" y="2203"/>
                </a:lnTo>
                <a:cubicBezTo>
                  <a:pt x="7168" y="2286"/>
                  <a:pt x="7060" y="2465"/>
                  <a:pt x="7060" y="2655"/>
                </a:cubicBezTo>
                <a:lnTo>
                  <a:pt x="7060" y="2989"/>
                </a:lnTo>
                <a:lnTo>
                  <a:pt x="6679" y="2989"/>
                </a:lnTo>
                <a:lnTo>
                  <a:pt x="6679" y="2655"/>
                </a:lnTo>
                <a:cubicBezTo>
                  <a:pt x="6679" y="2465"/>
                  <a:pt x="6572" y="2286"/>
                  <a:pt x="6394" y="2203"/>
                </a:cubicBezTo>
                <a:lnTo>
                  <a:pt x="5977" y="1988"/>
                </a:lnTo>
                <a:lnTo>
                  <a:pt x="5965" y="1977"/>
                </a:lnTo>
                <a:lnTo>
                  <a:pt x="5965" y="1726"/>
                </a:lnTo>
                <a:cubicBezTo>
                  <a:pt x="6167" y="1560"/>
                  <a:pt x="6322" y="1322"/>
                  <a:pt x="6322" y="1036"/>
                </a:cubicBezTo>
                <a:lnTo>
                  <a:pt x="6322" y="679"/>
                </a:lnTo>
                <a:cubicBezTo>
                  <a:pt x="6322" y="310"/>
                  <a:pt x="6013" y="0"/>
                  <a:pt x="5632" y="0"/>
                </a:cubicBezTo>
                <a:lnTo>
                  <a:pt x="5274" y="0"/>
                </a:lnTo>
                <a:cubicBezTo>
                  <a:pt x="4905" y="0"/>
                  <a:pt x="4596" y="310"/>
                  <a:pt x="4596" y="679"/>
                </a:cubicBezTo>
                <a:lnTo>
                  <a:pt x="4596" y="1036"/>
                </a:lnTo>
                <a:cubicBezTo>
                  <a:pt x="4596" y="1322"/>
                  <a:pt x="4727" y="1572"/>
                  <a:pt x="4953" y="1726"/>
                </a:cubicBezTo>
                <a:lnTo>
                  <a:pt x="4953" y="1977"/>
                </a:lnTo>
                <a:cubicBezTo>
                  <a:pt x="4953" y="1977"/>
                  <a:pt x="4953" y="1988"/>
                  <a:pt x="4941" y="1988"/>
                </a:cubicBezTo>
                <a:lnTo>
                  <a:pt x="4524" y="2203"/>
                </a:lnTo>
                <a:cubicBezTo>
                  <a:pt x="4346" y="2286"/>
                  <a:pt x="4239" y="2465"/>
                  <a:pt x="4239" y="2655"/>
                </a:cubicBezTo>
                <a:lnTo>
                  <a:pt x="4239" y="2989"/>
                </a:lnTo>
                <a:lnTo>
                  <a:pt x="3846" y="2989"/>
                </a:lnTo>
                <a:lnTo>
                  <a:pt x="3846" y="2655"/>
                </a:lnTo>
                <a:cubicBezTo>
                  <a:pt x="3846" y="2465"/>
                  <a:pt x="3750" y="2286"/>
                  <a:pt x="3572" y="2203"/>
                </a:cubicBezTo>
                <a:lnTo>
                  <a:pt x="3155" y="1988"/>
                </a:lnTo>
                <a:lnTo>
                  <a:pt x="3131" y="1977"/>
                </a:lnTo>
                <a:lnTo>
                  <a:pt x="3131" y="1726"/>
                </a:lnTo>
                <a:cubicBezTo>
                  <a:pt x="3346" y="1560"/>
                  <a:pt x="3489" y="1322"/>
                  <a:pt x="3489" y="1036"/>
                </a:cubicBezTo>
                <a:lnTo>
                  <a:pt x="3489" y="679"/>
                </a:lnTo>
                <a:cubicBezTo>
                  <a:pt x="3489" y="310"/>
                  <a:pt x="3179" y="0"/>
                  <a:pt x="2810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10841;p67"/>
          <p:cNvGrpSpPr/>
          <p:nvPr/>
        </p:nvGrpSpPr>
        <p:grpSpPr>
          <a:xfrm>
            <a:off x="7215206" y="3286130"/>
            <a:ext cx="642942" cy="533194"/>
            <a:chOff x="3988156" y="3380210"/>
            <a:chExt cx="353954" cy="318880"/>
          </a:xfrm>
        </p:grpSpPr>
        <p:sp>
          <p:nvSpPr>
            <p:cNvPr id="38" name="Google Shape;10842;p67"/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843;p67"/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844;p67"/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845;p67"/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846;p67"/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401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al Monthly Newsletter by Slidesgo">
  <a:themeElements>
    <a:clrScheme name="Simple Light">
      <a:dk1>
        <a:srgbClr val="272727"/>
      </a:dk1>
      <a:lt1>
        <a:srgbClr val="FFFFFF"/>
      </a:lt1>
      <a:dk2>
        <a:srgbClr val="FFAF4A"/>
      </a:dk2>
      <a:lt2>
        <a:srgbClr val="B7B7B7"/>
      </a:lt2>
      <a:accent1>
        <a:srgbClr val="272727"/>
      </a:accent1>
      <a:accent2>
        <a:srgbClr val="FFAF4A"/>
      </a:accent2>
      <a:accent3>
        <a:srgbClr val="B7B7B7"/>
      </a:accent3>
      <a:accent4>
        <a:srgbClr val="FFFFFF"/>
      </a:accent4>
      <a:accent5>
        <a:srgbClr val="FFAF4A"/>
      </a:accent5>
      <a:accent6>
        <a:srgbClr val="B7B7B7"/>
      </a:accent6>
      <a:hlink>
        <a:srgbClr val="27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876</Words>
  <Application>Microsoft Office PowerPoint</Application>
  <PresentationFormat>Affichage à l'écran (16:9)</PresentationFormat>
  <Paragraphs>170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Rubik SemiBold</vt:lpstr>
      <vt:lpstr>Century Gothic</vt:lpstr>
      <vt:lpstr>Roboto Condensed</vt:lpstr>
      <vt:lpstr>Times New Roman</vt:lpstr>
      <vt:lpstr>Helvetica Neue</vt:lpstr>
      <vt:lpstr>Wingdings</vt:lpstr>
      <vt:lpstr>Arial</vt:lpstr>
      <vt:lpstr>Dival Monthly Newsletter by Slidesgo</vt:lpstr>
      <vt:lpstr>Présentation PowerPoint</vt:lpstr>
      <vt:lpstr>INTRODUCTION</vt:lpstr>
      <vt:lpstr>CONTEXTE</vt:lpstr>
      <vt:lpstr>GENERALITES SUR LE PROJET DE CREATION </vt:lpstr>
      <vt:lpstr>Mission </vt:lpstr>
      <vt:lpstr>Charte graphique</vt:lpstr>
      <vt:lpstr>Process</vt:lpstr>
      <vt:lpstr>Localisation: Isoraka</vt:lpstr>
      <vt:lpstr>Organisation</vt:lpstr>
      <vt:lpstr>ANALYSE STRATEGIQUE</vt:lpstr>
      <vt:lpstr>Analyse de l’offre</vt:lpstr>
      <vt:lpstr>Analyse de la demande</vt:lpstr>
      <vt:lpstr>Cible</vt:lpstr>
      <vt:lpstr>STRATEGIE MARKETING</vt:lpstr>
      <vt:lpstr>Présentation PowerPoint</vt:lpstr>
      <vt:lpstr>Présentation PowerPoint</vt:lpstr>
      <vt:lpstr>Merci de votre attention 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iangy</dc:creator>
  <cp:lastModifiedBy>iangy</cp:lastModifiedBy>
  <cp:revision>105</cp:revision>
  <dcterms:modified xsi:type="dcterms:W3CDTF">2022-11-19T20:48:23Z</dcterms:modified>
</cp:coreProperties>
</file>