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9" r:id="rId3"/>
    <p:sldId id="258" r:id="rId4"/>
    <p:sldId id="292" r:id="rId5"/>
    <p:sldId id="285" r:id="rId6"/>
    <p:sldId id="286" r:id="rId7"/>
    <p:sldId id="287" r:id="rId8"/>
    <p:sldId id="310" r:id="rId9"/>
    <p:sldId id="311" r:id="rId10"/>
    <p:sldId id="288" r:id="rId11"/>
    <p:sldId id="295" r:id="rId12"/>
    <p:sldId id="296" r:id="rId13"/>
    <p:sldId id="297" r:id="rId14"/>
    <p:sldId id="298" r:id="rId15"/>
    <p:sldId id="299" r:id="rId16"/>
    <p:sldId id="300" r:id="rId17"/>
    <p:sldId id="301" r:id="rId18"/>
    <p:sldId id="293" r:id="rId19"/>
    <p:sldId id="294" r:id="rId20"/>
    <p:sldId id="306" r:id="rId21"/>
    <p:sldId id="307" r:id="rId22"/>
    <p:sldId id="308" r:id="rId23"/>
    <p:sldId id="309" r:id="rId24"/>
    <p:sldId id="289" r:id="rId25"/>
    <p:sldId id="303" r:id="rId26"/>
    <p:sldId id="290" r:id="rId27"/>
    <p:sldId id="30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94660"/>
  </p:normalViewPr>
  <p:slideViewPr>
    <p:cSldViewPr snapToGrid="0">
      <p:cViewPr varScale="1">
        <p:scale>
          <a:sx n="75" d="100"/>
          <a:sy n="75" d="100"/>
        </p:scale>
        <p:origin x="522" y="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C927142-FB81-4628-BDAA-F4F3612D2AC2}" type="datetimeFigureOut">
              <a:rPr lang="en-IN" smtClean="0"/>
              <a:t>22-05-2025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3CF31E-0B0C-4734-9EC5-A7D8E44BD8B5}" type="slidenum">
              <a:rPr lang="en-IN" smtClean="0"/>
              <a:t>‹#›</a:t>
            </a:fld>
            <a:endParaRPr lang="en-IN"/>
          </a:p>
        </p:txBody>
      </p:sp>
    </p:spTree>
    <p:extLst>
      <p:ext uri="{BB962C8B-B14F-4D97-AF65-F5344CB8AC3E}">
        <p14:creationId xmlns:p14="http://schemas.microsoft.com/office/powerpoint/2010/main" val="2799023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927142-FB81-4628-BDAA-F4F3612D2AC2}" type="datetimeFigureOut">
              <a:rPr lang="en-IN" smtClean="0"/>
              <a:t>22-05-2025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3CF31E-0B0C-4734-9EC5-A7D8E44BD8B5}" type="slidenum">
              <a:rPr lang="en-IN" smtClean="0"/>
              <a:t>‹#›</a:t>
            </a:fld>
            <a:endParaRPr lang="en-IN"/>
          </a:p>
        </p:txBody>
      </p:sp>
    </p:spTree>
    <p:extLst>
      <p:ext uri="{BB962C8B-B14F-4D97-AF65-F5344CB8AC3E}">
        <p14:creationId xmlns:p14="http://schemas.microsoft.com/office/powerpoint/2010/main" val="1945102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927142-FB81-4628-BDAA-F4F3612D2AC2}" type="datetimeFigureOut">
              <a:rPr lang="en-IN" smtClean="0"/>
              <a:t>22-05-2025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3CF31E-0B0C-4734-9EC5-A7D8E44BD8B5}" type="slidenum">
              <a:rPr lang="en-IN" smtClean="0"/>
              <a:t>‹#›</a:t>
            </a:fld>
            <a:endParaRPr lang="en-IN"/>
          </a:p>
        </p:txBody>
      </p:sp>
    </p:spTree>
    <p:extLst>
      <p:ext uri="{BB962C8B-B14F-4D97-AF65-F5344CB8AC3E}">
        <p14:creationId xmlns:p14="http://schemas.microsoft.com/office/powerpoint/2010/main" val="1079629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927142-FB81-4628-BDAA-F4F3612D2AC2}" type="datetimeFigureOut">
              <a:rPr lang="en-IN" smtClean="0"/>
              <a:t>22-05-2025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3CF31E-0B0C-4734-9EC5-A7D8E44BD8B5}" type="slidenum">
              <a:rPr lang="en-IN" smtClean="0"/>
              <a:t>‹#›</a:t>
            </a:fld>
            <a:endParaRPr lang="en-IN"/>
          </a:p>
        </p:txBody>
      </p:sp>
    </p:spTree>
    <p:extLst>
      <p:ext uri="{BB962C8B-B14F-4D97-AF65-F5344CB8AC3E}">
        <p14:creationId xmlns:p14="http://schemas.microsoft.com/office/powerpoint/2010/main" val="900535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927142-FB81-4628-BDAA-F4F3612D2AC2}" type="datetimeFigureOut">
              <a:rPr lang="en-IN" smtClean="0"/>
              <a:t>22-05-2025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3CF31E-0B0C-4734-9EC5-A7D8E44BD8B5}" type="slidenum">
              <a:rPr lang="en-IN" smtClean="0"/>
              <a:t>‹#›</a:t>
            </a:fld>
            <a:endParaRPr lang="en-IN"/>
          </a:p>
        </p:txBody>
      </p:sp>
    </p:spTree>
    <p:extLst>
      <p:ext uri="{BB962C8B-B14F-4D97-AF65-F5344CB8AC3E}">
        <p14:creationId xmlns:p14="http://schemas.microsoft.com/office/powerpoint/2010/main" val="2729101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C927142-FB81-4628-BDAA-F4F3612D2AC2}" type="datetimeFigureOut">
              <a:rPr lang="en-IN" smtClean="0"/>
              <a:t>22-05-2025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3CF31E-0B0C-4734-9EC5-A7D8E44BD8B5}" type="slidenum">
              <a:rPr lang="en-IN" smtClean="0"/>
              <a:t>‹#›</a:t>
            </a:fld>
            <a:endParaRPr lang="en-IN"/>
          </a:p>
        </p:txBody>
      </p:sp>
    </p:spTree>
    <p:extLst>
      <p:ext uri="{BB962C8B-B14F-4D97-AF65-F5344CB8AC3E}">
        <p14:creationId xmlns:p14="http://schemas.microsoft.com/office/powerpoint/2010/main" val="3997201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C927142-FB81-4628-BDAA-F4F3612D2AC2}" type="datetimeFigureOut">
              <a:rPr lang="en-IN" smtClean="0"/>
              <a:t>22-05-2025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53CF31E-0B0C-4734-9EC5-A7D8E44BD8B5}" type="slidenum">
              <a:rPr lang="en-IN" smtClean="0"/>
              <a:t>‹#›</a:t>
            </a:fld>
            <a:endParaRPr lang="en-IN"/>
          </a:p>
        </p:txBody>
      </p:sp>
    </p:spTree>
    <p:extLst>
      <p:ext uri="{BB962C8B-B14F-4D97-AF65-F5344CB8AC3E}">
        <p14:creationId xmlns:p14="http://schemas.microsoft.com/office/powerpoint/2010/main" val="1447356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C927142-FB81-4628-BDAA-F4F3612D2AC2}" type="datetimeFigureOut">
              <a:rPr lang="en-IN" smtClean="0"/>
              <a:t>22-05-2025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53CF31E-0B0C-4734-9EC5-A7D8E44BD8B5}" type="slidenum">
              <a:rPr lang="en-IN" smtClean="0"/>
              <a:t>‹#›</a:t>
            </a:fld>
            <a:endParaRPr lang="en-IN"/>
          </a:p>
        </p:txBody>
      </p:sp>
    </p:spTree>
    <p:extLst>
      <p:ext uri="{BB962C8B-B14F-4D97-AF65-F5344CB8AC3E}">
        <p14:creationId xmlns:p14="http://schemas.microsoft.com/office/powerpoint/2010/main" val="3284148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927142-FB81-4628-BDAA-F4F3612D2AC2}" type="datetimeFigureOut">
              <a:rPr lang="en-IN" smtClean="0"/>
              <a:t>22-05-2025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53CF31E-0B0C-4734-9EC5-A7D8E44BD8B5}" type="slidenum">
              <a:rPr lang="en-IN" smtClean="0"/>
              <a:t>‹#›</a:t>
            </a:fld>
            <a:endParaRPr lang="en-IN"/>
          </a:p>
        </p:txBody>
      </p:sp>
    </p:spTree>
    <p:extLst>
      <p:ext uri="{BB962C8B-B14F-4D97-AF65-F5344CB8AC3E}">
        <p14:creationId xmlns:p14="http://schemas.microsoft.com/office/powerpoint/2010/main" val="1115624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927142-FB81-4628-BDAA-F4F3612D2AC2}" type="datetimeFigureOut">
              <a:rPr lang="en-IN" smtClean="0"/>
              <a:t>22-05-2025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3CF31E-0B0C-4734-9EC5-A7D8E44BD8B5}" type="slidenum">
              <a:rPr lang="en-IN" smtClean="0"/>
              <a:t>‹#›</a:t>
            </a:fld>
            <a:endParaRPr lang="en-IN"/>
          </a:p>
        </p:txBody>
      </p:sp>
    </p:spTree>
    <p:extLst>
      <p:ext uri="{BB962C8B-B14F-4D97-AF65-F5344CB8AC3E}">
        <p14:creationId xmlns:p14="http://schemas.microsoft.com/office/powerpoint/2010/main" val="531092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927142-FB81-4628-BDAA-F4F3612D2AC2}" type="datetimeFigureOut">
              <a:rPr lang="en-IN" smtClean="0"/>
              <a:t>22-05-2025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3CF31E-0B0C-4734-9EC5-A7D8E44BD8B5}" type="slidenum">
              <a:rPr lang="en-IN" smtClean="0"/>
              <a:t>‹#›</a:t>
            </a:fld>
            <a:endParaRPr lang="en-IN"/>
          </a:p>
        </p:txBody>
      </p:sp>
    </p:spTree>
    <p:extLst>
      <p:ext uri="{BB962C8B-B14F-4D97-AF65-F5344CB8AC3E}">
        <p14:creationId xmlns:p14="http://schemas.microsoft.com/office/powerpoint/2010/main" val="2996853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927142-FB81-4628-BDAA-F4F3612D2AC2}" type="datetimeFigureOut">
              <a:rPr lang="en-IN" smtClean="0"/>
              <a:t>22-05-2025</a:t>
            </a:fld>
            <a:endParaRPr lang="en-IN"/>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3CF31E-0B0C-4734-9EC5-A7D8E44BD8B5}" type="slidenum">
              <a:rPr lang="en-IN" smtClean="0"/>
              <a:t>‹#›</a:t>
            </a:fld>
            <a:endParaRPr lang="en-IN"/>
          </a:p>
        </p:txBody>
      </p:sp>
    </p:spTree>
    <p:extLst>
      <p:ext uri="{BB962C8B-B14F-4D97-AF65-F5344CB8AC3E}">
        <p14:creationId xmlns:p14="http://schemas.microsoft.com/office/powerpoint/2010/main" val="70117260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0661C-03E3-77F4-EF08-D55E9141F0EA}"/>
              </a:ext>
            </a:extLst>
          </p:cNvPr>
          <p:cNvSpPr>
            <a:spLocks noGrp="1"/>
          </p:cNvSpPr>
          <p:nvPr>
            <p:ph type="ctrTitle"/>
          </p:nvPr>
        </p:nvSpPr>
        <p:spPr>
          <a:xfrm>
            <a:off x="1475889" y="729563"/>
            <a:ext cx="9144000" cy="2387600"/>
          </a:xfrm>
        </p:spPr>
        <p:txBody>
          <a:bodyPr>
            <a:noAutofit/>
          </a:bodyPr>
          <a:lstStyle/>
          <a:p>
            <a:r>
              <a:rPr lang="en-IN" sz="3200" b="1" kern="100" dirty="0" smtClean="0">
                <a:latin typeface="Times New Roman" panose="02020603050405020304" pitchFamily="18" charset="0"/>
                <a:ea typeface="Calibri" panose="020F0502020204030204" pitchFamily="34" charset="0"/>
                <a:cs typeface="Latha"/>
              </a:rPr>
              <a:t/>
            </a:r>
            <a:br>
              <a:rPr lang="en-IN" sz="3200" b="1" kern="100" dirty="0" smtClean="0">
                <a:latin typeface="Times New Roman" panose="02020603050405020304" pitchFamily="18" charset="0"/>
                <a:ea typeface="Calibri" panose="020F0502020204030204" pitchFamily="34" charset="0"/>
                <a:cs typeface="Latha"/>
              </a:rPr>
            </a:br>
            <a:r>
              <a:rPr lang="en-IN" sz="3200" b="1" kern="100" dirty="0" smtClean="0">
                <a:effectLst/>
                <a:latin typeface="Times New Roman" panose="02020603050405020304" pitchFamily="18" charset="0"/>
                <a:ea typeface="Calibri" panose="020F0502020204030204" pitchFamily="34" charset="0"/>
                <a:cs typeface="Latha"/>
              </a:rPr>
              <a:t>NEXT-GENERATION </a:t>
            </a:r>
            <a:r>
              <a:rPr lang="en-IN" sz="3200" b="1" kern="100" dirty="0">
                <a:effectLst/>
                <a:latin typeface="Times New Roman" panose="02020603050405020304" pitchFamily="18" charset="0"/>
                <a:ea typeface="Calibri" panose="020F0502020204030204" pitchFamily="34" charset="0"/>
                <a:cs typeface="Latha"/>
              </a:rPr>
              <a:t>DEFENSE SECURITY: BLOCKCHAIN, IOT, DIGITAL TWIN, AND FACE RECOGNITION-BASED SMART MONITORING </a:t>
            </a:r>
            <a:r>
              <a:rPr lang="en-IN" sz="3200" b="1" kern="100" dirty="0" smtClean="0">
                <a:effectLst/>
                <a:latin typeface="Times New Roman" panose="02020603050405020304" pitchFamily="18" charset="0"/>
                <a:ea typeface="Calibri" panose="020F0502020204030204" pitchFamily="34" charset="0"/>
                <a:cs typeface="Latha"/>
              </a:rPr>
              <a:t>SYSTEM</a:t>
            </a:r>
            <a:endParaRPr lang="en-IN" sz="3200" b="1" dirty="0"/>
          </a:p>
        </p:txBody>
      </p:sp>
      <p:sp>
        <p:nvSpPr>
          <p:cNvPr id="4" name="Subtitle 3"/>
          <p:cNvSpPr>
            <a:spLocks noGrp="1"/>
          </p:cNvSpPr>
          <p:nvPr>
            <p:ph type="subTitle" idx="1"/>
          </p:nvPr>
        </p:nvSpPr>
        <p:spPr>
          <a:xfrm>
            <a:off x="1257300" y="3632200"/>
            <a:ext cx="9105900" cy="1752600"/>
          </a:xfrm>
        </p:spPr>
        <p:txBody>
          <a:bodyPr>
            <a:normAutofit/>
          </a:bodyPr>
          <a:lstStyle/>
          <a:p>
            <a:pPr algn="l"/>
            <a:r>
              <a:rPr lang="en-US" sz="2000" dirty="0" smtClean="0">
                <a:solidFill>
                  <a:schemeClr val="tx1"/>
                </a:solidFill>
                <a:latin typeface="Times New Roman" panose="02020603050405020304" pitchFamily="18" charset="0"/>
                <a:cs typeface="Times New Roman" panose="02020603050405020304" pitchFamily="18" charset="0"/>
              </a:rPr>
              <a:t>     </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1067117" y="3632200"/>
            <a:ext cx="3657283" cy="2554545"/>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GUIDED </a:t>
            </a:r>
            <a:r>
              <a:rPr lang="en-US" sz="2000" b="1" dirty="0" smtClean="0">
                <a:latin typeface="Times New Roman" panose="02020603050405020304" pitchFamily="18" charset="0"/>
                <a:cs typeface="Times New Roman" panose="02020603050405020304" pitchFamily="18" charset="0"/>
              </a:rPr>
              <a:t>BY,</a:t>
            </a:r>
          </a:p>
          <a:p>
            <a:endParaRPr lang="en-US" sz="2000" b="1" dirty="0" smtClean="0">
              <a:latin typeface="Times New Roman" panose="02020603050405020304" pitchFamily="18" charset="0"/>
              <a:cs typeface="Times New Roman" panose="02020603050405020304" pitchFamily="18" charset="0"/>
            </a:endParaRPr>
          </a:p>
          <a:p>
            <a:r>
              <a:rPr lang="en-US" sz="2000" b="1" dirty="0" err="1" smtClean="0">
                <a:latin typeface="Times New Roman" panose="02020603050405020304" pitchFamily="18" charset="0"/>
                <a:cs typeface="Times New Roman" panose="02020603050405020304" pitchFamily="18" charset="0"/>
              </a:rPr>
              <a:t>Mrs.R.ANBARASI</a:t>
            </a:r>
            <a:r>
              <a:rPr lang="en-US" sz="2000" b="1" dirty="0" smtClean="0">
                <a:latin typeface="Times New Roman" panose="02020603050405020304" pitchFamily="18" charset="0"/>
                <a:cs typeface="Times New Roman" panose="02020603050405020304" pitchFamily="18" charset="0"/>
              </a:rPr>
              <a:t> M.E.,</a:t>
            </a:r>
          </a:p>
          <a:p>
            <a:r>
              <a:rPr lang="en-US" sz="2000" dirty="0" smtClean="0">
                <a:latin typeface="Times New Roman" panose="02020603050405020304" pitchFamily="18" charset="0"/>
                <a:cs typeface="Times New Roman" panose="02020603050405020304" pitchFamily="18" charset="0"/>
              </a:rPr>
              <a:t>ASSISTANT PROFESSOR/CSE,</a:t>
            </a:r>
          </a:p>
          <a:p>
            <a:r>
              <a:rPr lang="en-US" sz="2000" dirty="0" smtClean="0">
                <a:latin typeface="Times New Roman" panose="02020603050405020304" pitchFamily="18" charset="0"/>
                <a:cs typeface="Times New Roman" panose="02020603050405020304" pitchFamily="18" charset="0"/>
              </a:rPr>
              <a:t>NELLIANDAVAR INSTITUTE </a:t>
            </a:r>
          </a:p>
          <a:p>
            <a:r>
              <a:rPr lang="en-US" sz="2000" dirty="0" smtClean="0">
                <a:latin typeface="Times New Roman" panose="02020603050405020304" pitchFamily="18" charset="0"/>
                <a:cs typeface="Times New Roman" panose="02020603050405020304" pitchFamily="18" charset="0"/>
              </a:rPr>
              <a:t>OF TECHNOLOGY.</a:t>
            </a: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7823947" y="3632200"/>
            <a:ext cx="2190536" cy="400110"/>
          </a:xfrm>
          <a:prstGeom prst="rect">
            <a:avLst/>
          </a:prstGeom>
          <a:noFill/>
        </p:spPr>
        <p:txBody>
          <a:bodyPr wrap="none" rtlCol="0">
            <a:spAutoFit/>
          </a:bodyPr>
          <a:lstStyle/>
          <a:p>
            <a:r>
              <a:rPr lang="en-US" sz="2000" b="1" dirty="0" smtClean="0">
                <a:latin typeface="Times New Roman" panose="02020603050405020304" pitchFamily="18" charset="0"/>
                <a:cs typeface="Times New Roman" panose="02020603050405020304" pitchFamily="18" charset="0"/>
              </a:rPr>
              <a:t>PRESENTED BY,</a:t>
            </a:r>
            <a:endParaRPr lang="en-US" sz="2000" b="1" dirty="0">
              <a:latin typeface="Times New Roman" panose="02020603050405020304" pitchFamily="18" charset="0"/>
              <a:cs typeface="Times New Roman" panose="02020603050405020304" pitchFamily="18" charset="0"/>
            </a:endParaRPr>
          </a:p>
        </p:txBody>
      </p:sp>
      <p:sp>
        <p:nvSpPr>
          <p:cNvPr id="9" name="TextBox 8"/>
          <p:cNvSpPr txBox="1"/>
          <p:nvPr/>
        </p:nvSpPr>
        <p:spPr>
          <a:xfrm>
            <a:off x="7290547" y="4349352"/>
            <a:ext cx="4557273" cy="1323439"/>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RANJITH </a:t>
            </a:r>
            <a:r>
              <a:rPr lang="en-US" sz="2000" dirty="0" smtClean="0">
                <a:latin typeface="Times New Roman" panose="02020603050405020304" pitchFamily="18" charset="0"/>
                <a:cs typeface="Times New Roman" panose="02020603050405020304" pitchFamily="18" charset="0"/>
              </a:rPr>
              <a:t>K                 -</a:t>
            </a:r>
            <a:r>
              <a:rPr lang="en-US" sz="2000" b="1" dirty="0" smtClean="0">
                <a:latin typeface="Times New Roman" panose="02020603050405020304" pitchFamily="18" charset="0"/>
                <a:cs typeface="Times New Roman" panose="02020603050405020304" pitchFamily="18" charset="0"/>
              </a:rPr>
              <a:t>(815821104018</a:t>
            </a:r>
            <a:r>
              <a:rPr lang="en-US" sz="2000" b="1"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SOUNDHARYA </a:t>
            </a:r>
            <a:r>
              <a:rPr lang="en-US" sz="2000" dirty="0" smtClean="0">
                <a:latin typeface="Times New Roman" panose="02020603050405020304" pitchFamily="18" charset="0"/>
                <a:cs typeface="Times New Roman" panose="02020603050405020304" pitchFamily="18" charset="0"/>
              </a:rPr>
              <a:t>S       -</a:t>
            </a:r>
            <a:r>
              <a:rPr lang="en-US" sz="2000" b="1" dirty="0" smtClean="0">
                <a:latin typeface="Times New Roman" panose="02020603050405020304" pitchFamily="18" charset="0"/>
                <a:cs typeface="Times New Roman" panose="02020603050405020304" pitchFamily="18" charset="0"/>
              </a:rPr>
              <a:t>(</a:t>
            </a:r>
            <a:r>
              <a:rPr lang="en-US" sz="2000" b="1" dirty="0" smtClean="0">
                <a:latin typeface="Times New Roman" panose="02020603050405020304" pitchFamily="18" charset="0"/>
                <a:cs typeface="Times New Roman" panose="02020603050405020304" pitchFamily="18" charset="0"/>
              </a:rPr>
              <a:t>815821104025)</a:t>
            </a:r>
          </a:p>
          <a:p>
            <a:r>
              <a:rPr lang="en-US" sz="2000" dirty="0" smtClean="0">
                <a:latin typeface="Times New Roman" panose="02020603050405020304" pitchFamily="18" charset="0"/>
                <a:cs typeface="Times New Roman" panose="02020603050405020304" pitchFamily="18" charset="0"/>
              </a:rPr>
              <a:t>PRIYADHARSHINI </a:t>
            </a:r>
            <a:r>
              <a:rPr lang="en-US" sz="2000" dirty="0" smtClean="0">
                <a:latin typeface="Times New Roman" panose="02020603050405020304" pitchFamily="18" charset="0"/>
                <a:cs typeface="Times New Roman" panose="02020603050405020304" pitchFamily="18" charset="0"/>
              </a:rPr>
              <a:t>T -</a:t>
            </a:r>
            <a:r>
              <a:rPr lang="en-US" sz="2000" b="1" dirty="0" smtClean="0">
                <a:latin typeface="Times New Roman" panose="02020603050405020304" pitchFamily="18" charset="0"/>
                <a:cs typeface="Times New Roman" panose="02020603050405020304" pitchFamily="18" charset="0"/>
              </a:rPr>
              <a:t>(815821104709)</a:t>
            </a:r>
            <a:endParaRPr lang="en-US" sz="2000" b="1"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SAKKARABANI </a:t>
            </a:r>
            <a:r>
              <a:rPr lang="en-US" sz="2000" dirty="0" smtClean="0">
                <a:latin typeface="Times New Roman" panose="02020603050405020304" pitchFamily="18" charset="0"/>
                <a:cs typeface="Times New Roman" panose="02020603050405020304" pitchFamily="18" charset="0"/>
              </a:rPr>
              <a:t>S      -</a:t>
            </a:r>
            <a:r>
              <a:rPr lang="en-US" sz="2000" b="1" dirty="0" smtClean="0">
                <a:latin typeface="Times New Roman" panose="02020603050405020304" pitchFamily="18" charset="0"/>
                <a:cs typeface="Times New Roman" panose="02020603050405020304" pitchFamily="18" charset="0"/>
              </a:rPr>
              <a:t>(</a:t>
            </a:r>
            <a:r>
              <a:rPr lang="en-US" sz="2000" b="1" dirty="0" smtClean="0">
                <a:latin typeface="Times New Roman" panose="02020603050405020304" pitchFamily="18" charset="0"/>
                <a:cs typeface="Times New Roman" panose="02020603050405020304" pitchFamily="18" charset="0"/>
              </a:rPr>
              <a:t>815821104711)</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52614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ADVANTAGES</a:t>
            </a:r>
          </a:p>
        </p:txBody>
      </p:sp>
      <p:sp>
        <p:nvSpPr>
          <p:cNvPr id="3" name="Content Placeholder 2"/>
          <p:cNvSpPr>
            <a:spLocks noGrp="1"/>
          </p:cNvSpPr>
          <p:nvPr>
            <p:ph idx="1"/>
          </p:nvPr>
        </p:nvSpPr>
        <p:spPr/>
        <p:txBody>
          <a:bodyPr>
            <a:normAutofit/>
          </a:bodyPr>
          <a:lstStyle/>
          <a:p>
            <a:pPr algn="just">
              <a:lnSpc>
                <a:spcPct val="150000"/>
              </a:lnSpc>
            </a:pPr>
            <a:r>
              <a:rPr lang="en-US" sz="2300" dirty="0">
                <a:latin typeface="Times New Roman" panose="02020603050405020304" pitchFamily="18" charset="0"/>
                <a:cs typeface="Times New Roman" panose="02020603050405020304" pitchFamily="18" charset="0"/>
              </a:rPr>
              <a:t>Enhanced Security and Data Integrity</a:t>
            </a:r>
          </a:p>
          <a:p>
            <a:pPr algn="just">
              <a:lnSpc>
                <a:spcPct val="150000"/>
              </a:lnSpc>
            </a:pPr>
            <a:r>
              <a:rPr lang="en-US" sz="2300" dirty="0">
                <a:latin typeface="Times New Roman" panose="02020603050405020304" pitchFamily="18" charset="0"/>
                <a:cs typeface="Times New Roman" panose="02020603050405020304" pitchFamily="18" charset="0"/>
              </a:rPr>
              <a:t>Real-Time Monitoring and Threat Detection</a:t>
            </a:r>
          </a:p>
          <a:p>
            <a:pPr algn="just">
              <a:lnSpc>
                <a:spcPct val="150000"/>
              </a:lnSpc>
            </a:pPr>
            <a:r>
              <a:rPr lang="en-IN" sz="2300" dirty="0">
                <a:latin typeface="Times New Roman" panose="02020603050405020304" pitchFamily="18" charset="0"/>
                <a:cs typeface="Times New Roman" panose="02020603050405020304" pitchFamily="18" charset="0"/>
              </a:rPr>
              <a:t>Accurate Identity Verification</a:t>
            </a:r>
            <a:endParaRPr lang="en-US" sz="2300" dirty="0">
              <a:latin typeface="Times New Roman" panose="02020603050405020304" pitchFamily="18" charset="0"/>
              <a:cs typeface="Times New Roman" panose="02020603050405020304" pitchFamily="18" charset="0"/>
            </a:endParaRPr>
          </a:p>
          <a:p>
            <a:pPr algn="just">
              <a:lnSpc>
                <a:spcPct val="150000"/>
              </a:lnSpc>
            </a:pPr>
            <a:r>
              <a:rPr lang="en-IN" sz="2300" dirty="0">
                <a:latin typeface="Times New Roman" panose="02020603050405020304" pitchFamily="18" charset="0"/>
                <a:cs typeface="Times New Roman" panose="02020603050405020304" pitchFamily="18" charset="0"/>
              </a:rPr>
              <a:t>Scalability and Adaptability</a:t>
            </a:r>
            <a:endParaRPr lang="en-US" sz="2300" dirty="0">
              <a:latin typeface="Times New Roman" panose="02020603050405020304" pitchFamily="18" charset="0"/>
              <a:cs typeface="Times New Roman" panose="02020603050405020304" pitchFamily="18" charset="0"/>
            </a:endParaRPr>
          </a:p>
          <a:p>
            <a:pPr algn="just">
              <a:lnSpc>
                <a:spcPct val="150000"/>
              </a:lnSpc>
            </a:pPr>
            <a:r>
              <a:rPr lang="en-IN" sz="2300" dirty="0">
                <a:latin typeface="Times New Roman" panose="02020603050405020304" pitchFamily="18" charset="0"/>
                <a:cs typeface="Times New Roman" panose="02020603050405020304" pitchFamily="18" charset="0"/>
              </a:rPr>
              <a:t>Decentralized and Transparent Operations</a:t>
            </a:r>
            <a:endParaRPr lang="en-US" sz="2300" dirty="0">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304781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47489-A8AC-F206-DE43-386B2F64D7CA}"/>
              </a:ext>
            </a:extLst>
          </p:cNvPr>
          <p:cNvSpPr>
            <a:spLocks noGrp="1"/>
          </p:cNvSpPr>
          <p:nvPr>
            <p:ph type="title"/>
          </p:nvPr>
        </p:nvSpPr>
        <p:spPr>
          <a:xfrm>
            <a:off x="838200" y="365127"/>
            <a:ext cx="10515600" cy="701675"/>
          </a:xfrm>
        </p:spPr>
        <p:txBody>
          <a:bodyPr>
            <a:normAutofit fontScale="90000"/>
          </a:bodyPr>
          <a:lstStyle/>
          <a:p>
            <a:r>
              <a:rPr lang="en-US" dirty="0">
                <a:latin typeface="Times New Roman" pitchFamily="18" charset="0"/>
                <a:cs typeface="Times New Roman" pitchFamily="18" charset="0"/>
              </a:rPr>
              <a:t>SYSTEM ARCHITECTURE</a:t>
            </a:r>
            <a:endParaRPr lang="en-IN" dirty="0">
              <a:latin typeface="Times New Roman" pitchFamily="18" charset="0"/>
              <a:cs typeface="Times New Roman" pitchFamily="18" charset="0"/>
            </a:endParaRPr>
          </a:p>
        </p:txBody>
      </p:sp>
      <p:pic>
        <p:nvPicPr>
          <p:cNvPr id="12" name="Content Placeholder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37230"/>
            <a:ext cx="12192000" cy="5858788"/>
          </a:xfrm>
        </p:spPr>
      </p:pic>
    </p:spTree>
    <p:extLst>
      <p:ext uri="{BB962C8B-B14F-4D97-AF65-F5344CB8AC3E}">
        <p14:creationId xmlns:p14="http://schemas.microsoft.com/office/powerpoint/2010/main" val="32828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37FC7-94B1-54A5-2663-67C73A93BB9E}"/>
              </a:ext>
            </a:extLst>
          </p:cNvPr>
          <p:cNvSpPr>
            <a:spLocks noGrp="1"/>
          </p:cNvSpPr>
          <p:nvPr>
            <p:ph type="title"/>
          </p:nvPr>
        </p:nvSpPr>
        <p:spPr/>
        <p:txBody>
          <a:bodyPr/>
          <a:lstStyle/>
          <a:p>
            <a:r>
              <a:rPr lang="en-US" dirty="0" smtClean="0">
                <a:latin typeface="Times New Roman" pitchFamily="18" charset="0"/>
                <a:cs typeface="Times New Roman" pitchFamily="18" charset="0"/>
              </a:rPr>
              <a:t>MODULES</a:t>
            </a:r>
            <a:endParaRPr lang="en-IN"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4FB7F438-8565-7D20-D036-A6E10BC6276D}"/>
              </a:ext>
            </a:extLst>
          </p:cNvPr>
          <p:cNvSpPr>
            <a:spLocks noGrp="1"/>
          </p:cNvSpPr>
          <p:nvPr>
            <p:ph idx="1"/>
          </p:nvPr>
        </p:nvSpPr>
        <p:spPr/>
        <p:txBody>
          <a:bodyPr>
            <a:normAutofit/>
          </a:bodyPr>
          <a:lstStyle/>
          <a:p>
            <a:pPr>
              <a:lnSpc>
                <a:spcPct val="150000"/>
              </a:lnSpc>
            </a:pPr>
            <a:r>
              <a:rPr lang="en-US" sz="2300" dirty="0">
                <a:latin typeface="Times New Roman" panose="02020603050405020304" pitchFamily="18" charset="0"/>
                <a:cs typeface="Times New Roman" panose="02020603050405020304" pitchFamily="18" charset="0"/>
              </a:rPr>
              <a:t>Defense data security framework</a:t>
            </a:r>
          </a:p>
          <a:p>
            <a:pPr>
              <a:lnSpc>
                <a:spcPct val="150000"/>
              </a:lnSpc>
            </a:pPr>
            <a:r>
              <a:rPr lang="en-US" sz="2300" dirty="0">
                <a:latin typeface="Times New Roman" panose="02020603050405020304" pitchFamily="18" charset="0"/>
                <a:cs typeface="Times New Roman" panose="02020603050405020304" pitchFamily="18" charset="0"/>
              </a:rPr>
              <a:t>Camera based face registration module</a:t>
            </a:r>
          </a:p>
          <a:p>
            <a:pPr>
              <a:lnSpc>
                <a:spcPct val="150000"/>
              </a:lnSpc>
            </a:pPr>
            <a:r>
              <a:rPr lang="en-US" sz="2300" dirty="0">
                <a:latin typeface="Times New Roman" panose="02020603050405020304" pitchFamily="18" charset="0"/>
                <a:cs typeface="Times New Roman" panose="02020603050405020304" pitchFamily="18" charset="0"/>
              </a:rPr>
              <a:t>Face Recognition and Access Control</a:t>
            </a:r>
          </a:p>
          <a:p>
            <a:pPr>
              <a:lnSpc>
                <a:spcPct val="150000"/>
              </a:lnSpc>
            </a:pPr>
            <a:r>
              <a:rPr lang="en-US" sz="2300" dirty="0">
                <a:latin typeface="Times New Roman" panose="02020603050405020304" pitchFamily="18" charset="0"/>
                <a:cs typeface="Times New Roman" panose="02020603050405020304" pitchFamily="18" charset="0"/>
              </a:rPr>
              <a:t>Block chain based transactions</a:t>
            </a:r>
          </a:p>
          <a:p>
            <a:pPr>
              <a:lnSpc>
                <a:spcPct val="150000"/>
              </a:lnSpc>
            </a:pPr>
            <a:r>
              <a:rPr lang="en-US" sz="2300" dirty="0">
                <a:latin typeface="Times New Roman" panose="02020603050405020304" pitchFamily="18" charset="0"/>
                <a:cs typeface="Times New Roman" panose="02020603050405020304" pitchFamily="18" charset="0"/>
              </a:rPr>
              <a:t>Reporting system</a:t>
            </a:r>
            <a:endParaRPr lang="en-IN"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2881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37FC7-94B1-54A5-2663-67C73A93BB9E}"/>
              </a:ext>
            </a:extLst>
          </p:cNvPr>
          <p:cNvSpPr>
            <a:spLocks noGrp="1"/>
          </p:cNvSpPr>
          <p:nvPr>
            <p:ph type="title"/>
          </p:nvPr>
        </p:nvSpPr>
        <p:spPr/>
        <p:txBody>
          <a:bodyPr/>
          <a:lstStyle/>
          <a:p>
            <a:r>
              <a:rPr lang="en-US" dirty="0">
                <a:latin typeface="Times New Roman" pitchFamily="18" charset="0"/>
                <a:cs typeface="Times New Roman" pitchFamily="18" charset="0"/>
              </a:rPr>
              <a:t>MODULES</a:t>
            </a:r>
            <a:endParaRPr lang="en-IN"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4FB7F438-8565-7D20-D036-A6E10BC6276D}"/>
              </a:ext>
            </a:extLst>
          </p:cNvPr>
          <p:cNvSpPr>
            <a:spLocks noGrp="1"/>
          </p:cNvSpPr>
          <p:nvPr>
            <p:ph idx="1"/>
          </p:nvPr>
        </p:nvSpPr>
        <p:spPr/>
        <p:txBody>
          <a:bodyPr>
            <a:normAutofit/>
          </a:bodyPr>
          <a:lstStyle/>
          <a:p>
            <a:pPr algn="just">
              <a:lnSpc>
                <a:spcPct val="100000"/>
              </a:lnSpc>
            </a:pPr>
            <a:r>
              <a:rPr lang="en-US" sz="2300" b="1" dirty="0">
                <a:latin typeface="Times New Roman" panose="02020603050405020304" pitchFamily="18" charset="0"/>
                <a:cs typeface="Times New Roman" panose="02020603050405020304" pitchFamily="18" charset="0"/>
              </a:rPr>
              <a:t>DEFENSE DATA SECURITY FRAMEWORK:</a:t>
            </a:r>
          </a:p>
          <a:p>
            <a:pPr lvl="1" algn="just">
              <a:lnSpc>
                <a:spcPct val="100000"/>
              </a:lnSpc>
            </a:pPr>
            <a:r>
              <a:rPr lang="en-US" sz="2300" dirty="0">
                <a:latin typeface="Times New Roman" panose="02020603050405020304" pitchFamily="18" charset="0"/>
                <a:cs typeface="Times New Roman" panose="02020603050405020304" pitchFamily="18" charset="0"/>
              </a:rPr>
              <a:t>The Defense Data Security Framework proposed in this system integrates advanced technologies to protect sensitive data from unauthorized access, tampering, and cyberattacks while ensuring the reliability and integrity of operations in defense scenarios. </a:t>
            </a:r>
          </a:p>
          <a:p>
            <a:pPr lvl="1" algn="just">
              <a:lnSpc>
                <a:spcPct val="100000"/>
              </a:lnSpc>
            </a:pPr>
            <a:r>
              <a:rPr lang="en-US" sz="2300" dirty="0">
                <a:latin typeface="Times New Roman" panose="02020603050405020304" pitchFamily="18" charset="0"/>
                <a:cs typeface="Times New Roman" panose="02020603050405020304" pitchFamily="18" charset="0"/>
              </a:rPr>
              <a:t>The framework leverages the strengths of Blockchain technology and other supportive mechanisms to provide a secure, scalable, and resilient solution for managing defense data.</a:t>
            </a:r>
          </a:p>
          <a:p>
            <a:pPr lvl="1" algn="just">
              <a:lnSpc>
                <a:spcPct val="100000"/>
              </a:lnSpc>
            </a:pPr>
            <a:r>
              <a:rPr lang="en-US" sz="2300" dirty="0">
                <a:latin typeface="Times New Roman" panose="02020603050405020304" pitchFamily="18" charset="0"/>
                <a:cs typeface="Times New Roman" panose="02020603050405020304" pitchFamily="18" charset="0"/>
              </a:rPr>
              <a:t>In this module, design the framework for defense professional and monitoring officials.</a:t>
            </a:r>
          </a:p>
        </p:txBody>
      </p:sp>
    </p:spTree>
    <p:extLst>
      <p:ext uri="{BB962C8B-B14F-4D97-AF65-F5344CB8AC3E}">
        <p14:creationId xmlns:p14="http://schemas.microsoft.com/office/powerpoint/2010/main" val="1483944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37FC7-94B1-54A5-2663-67C73A93BB9E}"/>
              </a:ext>
            </a:extLst>
          </p:cNvPr>
          <p:cNvSpPr>
            <a:spLocks noGrp="1"/>
          </p:cNvSpPr>
          <p:nvPr>
            <p:ph type="title"/>
          </p:nvPr>
        </p:nvSpPr>
        <p:spPr/>
        <p:txBody>
          <a:bodyPr/>
          <a:lstStyle/>
          <a:p>
            <a:r>
              <a:rPr lang="en-US" dirty="0">
                <a:latin typeface="Times New Roman" pitchFamily="18" charset="0"/>
                <a:cs typeface="Times New Roman" pitchFamily="18" charset="0"/>
              </a:rPr>
              <a:t>MODULES</a:t>
            </a:r>
            <a:endParaRPr lang="en-IN"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4FB7F438-8565-7D20-D036-A6E10BC6276D}"/>
              </a:ext>
            </a:extLst>
          </p:cNvPr>
          <p:cNvSpPr>
            <a:spLocks noGrp="1"/>
          </p:cNvSpPr>
          <p:nvPr>
            <p:ph idx="1"/>
          </p:nvPr>
        </p:nvSpPr>
        <p:spPr>
          <a:xfrm>
            <a:off x="838200" y="1332689"/>
            <a:ext cx="10515600" cy="4844274"/>
          </a:xfrm>
        </p:spPr>
        <p:txBody>
          <a:bodyPr>
            <a:noAutofit/>
          </a:bodyPr>
          <a:lstStyle/>
          <a:p>
            <a:pPr>
              <a:lnSpc>
                <a:spcPct val="100000"/>
              </a:lnSpc>
            </a:pPr>
            <a:r>
              <a:rPr lang="en-US" sz="2300" b="1" dirty="0">
                <a:latin typeface="Times New Roman" panose="02020603050405020304" pitchFamily="18" charset="0"/>
                <a:cs typeface="Times New Roman" panose="02020603050405020304" pitchFamily="18" charset="0"/>
              </a:rPr>
              <a:t>CAMERA BASED FACE REGISTRATION MODULE:</a:t>
            </a:r>
          </a:p>
          <a:p>
            <a:pPr lvl="1" algn="just">
              <a:lnSpc>
                <a:spcPct val="100000"/>
              </a:lnSpc>
            </a:pPr>
            <a:r>
              <a:rPr lang="en-US" sz="2300" dirty="0">
                <a:latin typeface="Times New Roman" panose="02020603050405020304" pitchFamily="18" charset="0"/>
                <a:cs typeface="Times New Roman" panose="02020603050405020304" pitchFamily="18" charset="0"/>
              </a:rPr>
              <a:t>Utilizes high-resolution cameras to detect and capture facial images in real time.</a:t>
            </a:r>
          </a:p>
          <a:p>
            <a:pPr lvl="1" algn="just">
              <a:lnSpc>
                <a:spcPct val="100000"/>
              </a:lnSpc>
            </a:pPr>
            <a:r>
              <a:rPr lang="en-US" sz="2300" dirty="0">
                <a:latin typeface="Times New Roman" panose="02020603050405020304" pitchFamily="18" charset="0"/>
                <a:cs typeface="Times New Roman" panose="02020603050405020304" pitchFamily="18" charset="0"/>
              </a:rPr>
              <a:t>Employs pre-processing techniques (e.g., normalization and background removal) to enhance image quality and reduce noise</a:t>
            </a:r>
            <a:r>
              <a:rPr lang="en-US" sz="2300" b="1" dirty="0">
                <a:latin typeface="Times New Roman" panose="02020603050405020304" pitchFamily="18" charset="0"/>
                <a:cs typeface="Times New Roman" panose="02020603050405020304" pitchFamily="18" charset="0"/>
              </a:rPr>
              <a:t>.</a:t>
            </a:r>
          </a:p>
          <a:p>
            <a:pPr lvl="1" algn="just">
              <a:lnSpc>
                <a:spcPct val="100000"/>
              </a:lnSpc>
            </a:pPr>
            <a:r>
              <a:rPr lang="en-US" sz="2300" dirty="0">
                <a:latin typeface="Times New Roman" panose="02020603050405020304" pitchFamily="18" charset="0"/>
                <a:cs typeface="Times New Roman" panose="02020603050405020304" pitchFamily="18" charset="0"/>
              </a:rPr>
              <a:t>Facial images are represented as points on the Grassmann manifold, a mathematical space that allows effective processing of high-dimensional facial data.</a:t>
            </a:r>
          </a:p>
          <a:p>
            <a:pPr lvl="1" algn="just">
              <a:lnSpc>
                <a:spcPct val="100000"/>
              </a:lnSpc>
            </a:pPr>
            <a:r>
              <a:rPr lang="en-US" sz="2300" dirty="0">
                <a:latin typeface="Times New Roman" panose="02020603050405020304" pitchFamily="18" charset="0"/>
                <a:cs typeface="Times New Roman" panose="02020603050405020304" pitchFamily="18" charset="0"/>
              </a:rPr>
              <a:t>Key facial features (e.g., eyes, nose, mouth) are identified and extracted</a:t>
            </a:r>
            <a:endParaRPr lang="en-US" sz="23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5420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37FC7-94B1-54A5-2663-67C73A93BB9E}"/>
              </a:ext>
            </a:extLst>
          </p:cNvPr>
          <p:cNvSpPr>
            <a:spLocks noGrp="1"/>
          </p:cNvSpPr>
          <p:nvPr>
            <p:ph type="title"/>
          </p:nvPr>
        </p:nvSpPr>
        <p:spPr/>
        <p:txBody>
          <a:bodyPr/>
          <a:lstStyle/>
          <a:p>
            <a:r>
              <a:rPr lang="en-US" dirty="0" smtClean="0">
                <a:latin typeface="Times New Roman" pitchFamily="18" charset="0"/>
                <a:cs typeface="Times New Roman" pitchFamily="18" charset="0"/>
              </a:rPr>
              <a:t>MODULES</a:t>
            </a:r>
            <a:endParaRPr lang="en-IN"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4FB7F438-8565-7D20-D036-A6E10BC6276D}"/>
              </a:ext>
            </a:extLst>
          </p:cNvPr>
          <p:cNvSpPr>
            <a:spLocks noGrp="1"/>
          </p:cNvSpPr>
          <p:nvPr>
            <p:ph idx="1"/>
          </p:nvPr>
        </p:nvSpPr>
        <p:spPr>
          <a:xfrm>
            <a:off x="609600" y="1463726"/>
            <a:ext cx="10972800" cy="4525963"/>
          </a:xfrm>
        </p:spPr>
        <p:txBody>
          <a:bodyPr>
            <a:noAutofit/>
          </a:bodyPr>
          <a:lstStyle/>
          <a:p>
            <a:pPr>
              <a:lnSpc>
                <a:spcPct val="100000"/>
              </a:lnSpc>
            </a:pPr>
            <a:r>
              <a:rPr lang="en-US" sz="2300" b="1" dirty="0">
                <a:latin typeface="Times New Roman" panose="02020603050405020304" pitchFamily="18" charset="0"/>
                <a:cs typeface="Times New Roman" panose="02020603050405020304" pitchFamily="18" charset="0"/>
              </a:rPr>
              <a:t>FACE RECOGNITION AND ACCESS CONTROL:</a:t>
            </a:r>
          </a:p>
          <a:p>
            <a:pPr lvl="1" algn="just">
              <a:lnSpc>
                <a:spcPct val="100000"/>
              </a:lnSpc>
            </a:pPr>
            <a:r>
              <a:rPr lang="en-US" sz="2300" dirty="0">
                <a:latin typeface="Times New Roman" panose="02020603050405020304" pitchFamily="18" charset="0"/>
                <a:cs typeface="Times New Roman" panose="02020603050405020304" pitchFamily="18" charset="0"/>
              </a:rPr>
              <a:t>The Face Recognition and Access Control Module is a critical component of the defense security system, providing robust and efficient biometric authentication for secure access to sensitive areas and systems.</a:t>
            </a:r>
          </a:p>
          <a:p>
            <a:pPr lvl="1" algn="just">
              <a:lnSpc>
                <a:spcPct val="100000"/>
              </a:lnSpc>
            </a:pPr>
            <a:r>
              <a:rPr lang="en-US" sz="2300" dirty="0">
                <a:latin typeface="Times New Roman" panose="02020603050405020304" pitchFamily="18" charset="0"/>
                <a:cs typeface="Times New Roman" panose="02020603050405020304" pitchFamily="18" charset="0"/>
              </a:rPr>
              <a:t>Once a face is detected, key facial features (e.g., eyes, nose, mouth) are extracted, normalized, and matched into the system for future recognition</a:t>
            </a:r>
          </a:p>
          <a:p>
            <a:pPr lvl="1" algn="just">
              <a:lnSpc>
                <a:spcPct val="100000"/>
              </a:lnSpc>
            </a:pPr>
            <a:r>
              <a:rPr lang="en-US" sz="2300" dirty="0">
                <a:latin typeface="Times New Roman" panose="02020603050405020304" pitchFamily="18" charset="0"/>
                <a:cs typeface="Times New Roman" panose="02020603050405020304" pitchFamily="18" charset="0"/>
              </a:rPr>
              <a:t>During authentication, the system compares real-time captured face images with registered data. A similarity score is computed based on predefined thresholds, allowing the system to verify or deny access.</a:t>
            </a:r>
          </a:p>
        </p:txBody>
      </p:sp>
    </p:spTree>
    <p:extLst>
      <p:ext uri="{BB962C8B-B14F-4D97-AF65-F5344CB8AC3E}">
        <p14:creationId xmlns:p14="http://schemas.microsoft.com/office/powerpoint/2010/main" val="979379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37FC7-94B1-54A5-2663-67C73A93BB9E}"/>
              </a:ext>
            </a:extLst>
          </p:cNvPr>
          <p:cNvSpPr>
            <a:spLocks noGrp="1"/>
          </p:cNvSpPr>
          <p:nvPr>
            <p:ph type="title"/>
          </p:nvPr>
        </p:nvSpPr>
        <p:spPr>
          <a:xfrm>
            <a:off x="582305" y="151808"/>
            <a:ext cx="10972800" cy="1143000"/>
          </a:xfrm>
        </p:spPr>
        <p:txBody>
          <a:bodyPr/>
          <a:lstStyle/>
          <a:p>
            <a:r>
              <a:rPr lang="en-US" dirty="0">
                <a:latin typeface="Times New Roman" pitchFamily="18" charset="0"/>
                <a:cs typeface="Times New Roman" pitchFamily="18" charset="0"/>
              </a:rPr>
              <a:t>MODULES</a:t>
            </a:r>
            <a:endParaRPr lang="en-IN"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4FB7F438-8565-7D20-D036-A6E10BC6276D}"/>
              </a:ext>
            </a:extLst>
          </p:cNvPr>
          <p:cNvSpPr>
            <a:spLocks noGrp="1"/>
          </p:cNvSpPr>
          <p:nvPr>
            <p:ph idx="1"/>
          </p:nvPr>
        </p:nvSpPr>
        <p:spPr>
          <a:xfrm>
            <a:off x="756313" y="1321240"/>
            <a:ext cx="10515600" cy="4351338"/>
          </a:xfrm>
        </p:spPr>
        <p:txBody>
          <a:bodyPr>
            <a:noAutofit/>
          </a:bodyPr>
          <a:lstStyle/>
          <a:p>
            <a:pPr algn="just">
              <a:lnSpc>
                <a:spcPct val="100000"/>
              </a:lnSpc>
            </a:pPr>
            <a:r>
              <a:rPr lang="en-US" sz="2300" b="1" dirty="0">
                <a:latin typeface="Times New Roman" panose="02020603050405020304" pitchFamily="18" charset="0"/>
                <a:cs typeface="Times New Roman" panose="02020603050405020304" pitchFamily="18" charset="0"/>
              </a:rPr>
              <a:t>BLOCK CHAIN BASED TRANSACTIONS:</a:t>
            </a:r>
          </a:p>
          <a:p>
            <a:pPr lvl="1" algn="just">
              <a:lnSpc>
                <a:spcPct val="100000"/>
              </a:lnSpc>
            </a:pPr>
            <a:r>
              <a:rPr lang="en-US" sz="2300" dirty="0">
                <a:latin typeface="Times New Roman" panose="02020603050405020304" pitchFamily="18" charset="0"/>
                <a:cs typeface="Times New Roman" panose="02020603050405020304" pitchFamily="18" charset="0"/>
              </a:rPr>
              <a:t>In a Blockchain-based system, transactions are recorded in a distributed ledger across multiple nodes, preventing a single point of failure and reducing </a:t>
            </a:r>
            <a:r>
              <a:rPr lang="en-US" sz="2300" dirty="0" err="1" smtClean="0">
                <a:latin typeface="Times New Roman" panose="02020603050405020304" pitchFamily="18" charset="0"/>
                <a:cs typeface="Times New Roman" panose="02020603050405020304" pitchFamily="18" charset="0"/>
              </a:rPr>
              <a:t>voulnerability</a:t>
            </a:r>
            <a:r>
              <a:rPr lang="en-US" sz="2300" dirty="0" smtClean="0">
                <a:latin typeface="Times New Roman" panose="02020603050405020304" pitchFamily="18" charset="0"/>
                <a:cs typeface="Times New Roman" panose="02020603050405020304" pitchFamily="18" charset="0"/>
              </a:rPr>
              <a:t> </a:t>
            </a:r>
            <a:r>
              <a:rPr lang="en-US" sz="2300" dirty="0">
                <a:latin typeface="Times New Roman" panose="02020603050405020304" pitchFamily="18" charset="0"/>
                <a:cs typeface="Times New Roman" panose="02020603050405020304" pitchFamily="18" charset="0"/>
              </a:rPr>
              <a:t>to attacks. Each transaction is confirmed by the network, ensuring its authenticity.</a:t>
            </a:r>
          </a:p>
          <a:p>
            <a:pPr lvl="1" algn="just">
              <a:lnSpc>
                <a:spcPct val="100000"/>
              </a:lnSpc>
            </a:pPr>
            <a:r>
              <a:rPr lang="en-US" sz="2300" dirty="0">
                <a:latin typeface="Times New Roman" panose="02020603050405020304" pitchFamily="18" charset="0"/>
                <a:cs typeface="Times New Roman" panose="02020603050405020304" pitchFamily="18" charset="0"/>
              </a:rPr>
              <a:t>Once a transaction is recorded on the Blockchain, it is nearly impossible to alter or delete. Each block is cryptographically linked to the previous one, creating a secure chain of transactions.</a:t>
            </a:r>
          </a:p>
          <a:p>
            <a:pPr lvl="1" algn="just">
              <a:lnSpc>
                <a:spcPct val="100000"/>
              </a:lnSpc>
            </a:pPr>
            <a:r>
              <a:rPr lang="en-US" sz="2300" dirty="0">
                <a:latin typeface="Times New Roman" panose="02020603050405020304" pitchFamily="18" charset="0"/>
                <a:cs typeface="Times New Roman" panose="02020603050405020304" pitchFamily="18" charset="0"/>
              </a:rPr>
              <a:t>This immutability ensures that defense-related data, such as access logs, biometric information, and sensor data, cannot be tampered with, ensuring accuracy and reliability.</a:t>
            </a:r>
          </a:p>
          <a:p>
            <a:pPr lvl="1" algn="just">
              <a:lnSpc>
                <a:spcPct val="100000"/>
              </a:lnSpc>
            </a:pPr>
            <a:r>
              <a:rPr lang="en-US" sz="2300" dirty="0">
                <a:latin typeface="Times New Roman" panose="02020603050405020304" pitchFamily="18" charset="0"/>
                <a:cs typeface="Times New Roman" panose="02020603050405020304" pitchFamily="18" charset="0"/>
              </a:rPr>
              <a:t>In this module, defense professional face data and records are stored as supply chain using hash algorithm</a:t>
            </a:r>
          </a:p>
        </p:txBody>
      </p:sp>
    </p:spTree>
    <p:extLst>
      <p:ext uri="{BB962C8B-B14F-4D97-AF65-F5344CB8AC3E}">
        <p14:creationId xmlns:p14="http://schemas.microsoft.com/office/powerpoint/2010/main" val="2084737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37FC7-94B1-54A5-2663-67C73A93BB9E}"/>
              </a:ext>
            </a:extLst>
          </p:cNvPr>
          <p:cNvSpPr>
            <a:spLocks noGrp="1"/>
          </p:cNvSpPr>
          <p:nvPr>
            <p:ph type="title"/>
          </p:nvPr>
        </p:nvSpPr>
        <p:spPr/>
        <p:txBody>
          <a:bodyPr/>
          <a:lstStyle/>
          <a:p>
            <a:r>
              <a:rPr lang="en-US" dirty="0">
                <a:latin typeface="Times New Roman" pitchFamily="18" charset="0"/>
                <a:cs typeface="Times New Roman" pitchFamily="18" charset="0"/>
              </a:rPr>
              <a:t>MODULES</a:t>
            </a:r>
            <a:endParaRPr lang="en-IN"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4FB7F438-8565-7D20-D036-A6E10BC6276D}"/>
              </a:ext>
            </a:extLst>
          </p:cNvPr>
          <p:cNvSpPr>
            <a:spLocks noGrp="1"/>
          </p:cNvSpPr>
          <p:nvPr>
            <p:ph idx="1"/>
          </p:nvPr>
        </p:nvSpPr>
        <p:spPr/>
        <p:txBody>
          <a:bodyPr>
            <a:noAutofit/>
          </a:bodyPr>
          <a:lstStyle/>
          <a:p>
            <a:pPr algn="just">
              <a:lnSpc>
                <a:spcPct val="100000"/>
              </a:lnSpc>
            </a:pPr>
            <a:r>
              <a:rPr lang="en-US" sz="2300" b="1" dirty="0">
                <a:latin typeface="Times New Roman" panose="02020603050405020304" pitchFamily="18" charset="0"/>
                <a:cs typeface="Times New Roman" panose="02020603050405020304" pitchFamily="18" charset="0"/>
              </a:rPr>
              <a:t>Reporting system:</a:t>
            </a:r>
          </a:p>
          <a:p>
            <a:pPr lvl="1" algn="just">
              <a:lnSpc>
                <a:spcPct val="100000"/>
              </a:lnSpc>
            </a:pPr>
            <a:r>
              <a:rPr lang="en-US" sz="2300" dirty="0">
                <a:latin typeface="Times New Roman" panose="02020603050405020304" pitchFamily="18" charset="0"/>
                <a:cs typeface="Times New Roman" panose="02020603050405020304" pitchFamily="18" charset="0"/>
              </a:rPr>
              <a:t>The Reporting System in the proposed defense security framework plays a crucial role in providing comprehensive, real-time insights into the security status, incidents, and system operations. </a:t>
            </a:r>
          </a:p>
          <a:p>
            <a:pPr lvl="1" algn="just">
              <a:lnSpc>
                <a:spcPct val="100000"/>
              </a:lnSpc>
            </a:pPr>
            <a:r>
              <a:rPr lang="en-US" sz="2300" dirty="0">
                <a:latin typeface="Times New Roman" panose="02020603050405020304" pitchFamily="18" charset="0"/>
                <a:cs typeface="Times New Roman" panose="02020603050405020304" pitchFamily="18" charset="0"/>
              </a:rPr>
              <a:t>It enables timely reporting, monitoring, and analysis of activities across various components of the system, such as access control, surveillance and Blockchain transactions. The system is designed to facilitate decision-making, enhance operational transparency, and improve accountability.</a:t>
            </a:r>
          </a:p>
          <a:p>
            <a:pPr lvl="1" algn="just">
              <a:lnSpc>
                <a:spcPct val="100000"/>
              </a:lnSpc>
            </a:pPr>
            <a:r>
              <a:rPr lang="en-IN" sz="2300" dirty="0">
                <a:latin typeface="Times New Roman" panose="02020603050405020304" pitchFamily="18" charset="0"/>
                <a:cs typeface="Times New Roman" panose="02020603050405020304" pitchFamily="18" charset="0"/>
              </a:rPr>
              <a:t>Access notification can be send to monitoring official in terms of SMS alert and also reports are forward as Email notification</a:t>
            </a:r>
          </a:p>
        </p:txBody>
      </p:sp>
    </p:spTree>
    <p:extLst>
      <p:ext uri="{BB962C8B-B14F-4D97-AF65-F5344CB8AC3E}">
        <p14:creationId xmlns:p14="http://schemas.microsoft.com/office/powerpoint/2010/main" val="2710890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704F4-5A79-5F52-B347-A0EAD0458911}"/>
              </a:ext>
            </a:extLst>
          </p:cNvPr>
          <p:cNvSpPr>
            <a:spLocks noGrp="1"/>
          </p:cNvSpPr>
          <p:nvPr>
            <p:ph type="title"/>
          </p:nvPr>
        </p:nvSpPr>
        <p:spPr/>
        <p:txBody>
          <a:bodyPr/>
          <a:lstStyle/>
          <a:p>
            <a:r>
              <a:rPr lang="en-US" dirty="0">
                <a:latin typeface="Times New Roman" pitchFamily="18" charset="0"/>
                <a:cs typeface="Times New Roman" pitchFamily="18" charset="0"/>
              </a:rPr>
              <a:t>SYSTEM REQUIREMENTS</a:t>
            </a:r>
            <a:endParaRPr lang="en-IN"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2C33DE1C-58BF-4BCF-39C6-C23E225657A7}"/>
              </a:ext>
            </a:extLst>
          </p:cNvPr>
          <p:cNvSpPr>
            <a:spLocks noGrp="1"/>
          </p:cNvSpPr>
          <p:nvPr>
            <p:ph idx="1"/>
          </p:nvPr>
        </p:nvSpPr>
        <p:spPr/>
        <p:txBody>
          <a:bodyPr>
            <a:normAutofit/>
          </a:bodyPr>
          <a:lstStyle/>
          <a:p>
            <a:pPr algn="just" eaLnBrk="1" hangingPunct="1">
              <a:lnSpc>
                <a:spcPct val="150000"/>
              </a:lnSpc>
            </a:pPr>
            <a:r>
              <a:rPr lang="en-US" altLang="en-US" sz="2800" b="1" dirty="0">
                <a:latin typeface="Times New Roman" panose="02020603050405020304" pitchFamily="18" charset="0"/>
                <a:cs typeface="Times New Roman" panose="02020603050405020304" pitchFamily="18" charset="0"/>
              </a:rPr>
              <a:t>HARDWARE REQUIREMENTS</a:t>
            </a:r>
          </a:p>
          <a:p>
            <a:pPr lvl="1" eaLnBrk="1" hangingPunct="1">
              <a:lnSpc>
                <a:spcPct val="150000"/>
              </a:lnSpc>
            </a:pPr>
            <a:r>
              <a:rPr lang="en-US" altLang="en-US" sz="2400" dirty="0">
                <a:latin typeface="Times New Roman" panose="02020603050405020304" pitchFamily="18" charset="0"/>
                <a:cs typeface="Times New Roman" panose="02020603050405020304" pitchFamily="18" charset="0"/>
              </a:rPr>
              <a:t>Processor        	: Intel processor 2.6.0 GHZ</a:t>
            </a:r>
          </a:p>
          <a:p>
            <a:pPr lvl="1" eaLnBrk="1" hangingPunct="1">
              <a:lnSpc>
                <a:spcPct val="150000"/>
              </a:lnSpc>
            </a:pPr>
            <a:r>
              <a:rPr lang="en-US" altLang="en-US" sz="2400" dirty="0">
                <a:latin typeface="Times New Roman" panose="02020603050405020304" pitchFamily="18" charset="0"/>
                <a:cs typeface="Times New Roman" panose="02020603050405020304" pitchFamily="18" charset="0"/>
              </a:rPr>
              <a:t>RAM  	            : 4 GB</a:t>
            </a:r>
          </a:p>
          <a:p>
            <a:pPr lvl="1" eaLnBrk="1" hangingPunct="1">
              <a:lnSpc>
                <a:spcPct val="150000"/>
              </a:lnSpc>
            </a:pPr>
            <a:r>
              <a:rPr lang="en-US" altLang="en-US" sz="2400" dirty="0">
                <a:latin typeface="Times New Roman" panose="02020603050405020304" pitchFamily="18" charset="0"/>
                <a:cs typeface="Times New Roman" panose="02020603050405020304" pitchFamily="18" charset="0"/>
              </a:rPr>
              <a:t>Hard disk        	: 160 GB</a:t>
            </a:r>
          </a:p>
          <a:p>
            <a:pPr lvl="1" eaLnBrk="1" hangingPunct="1">
              <a:lnSpc>
                <a:spcPct val="150000"/>
              </a:lnSpc>
            </a:pPr>
            <a:r>
              <a:rPr lang="en-US" altLang="en-US" sz="2400" dirty="0">
                <a:latin typeface="Times New Roman" panose="02020603050405020304" pitchFamily="18" charset="0"/>
                <a:cs typeface="Times New Roman" panose="02020603050405020304" pitchFamily="18" charset="0"/>
              </a:rPr>
              <a:t>Compact Disk 	: 650 Mb</a:t>
            </a:r>
          </a:p>
          <a:p>
            <a:pPr lvl="1" eaLnBrk="1" hangingPunct="1">
              <a:lnSpc>
                <a:spcPct val="150000"/>
              </a:lnSpc>
            </a:pPr>
            <a:r>
              <a:rPr lang="en-US" altLang="en-US" sz="2400" dirty="0">
                <a:latin typeface="Times New Roman" panose="02020603050405020304" pitchFamily="18" charset="0"/>
                <a:cs typeface="Times New Roman" panose="02020603050405020304" pitchFamily="18" charset="0"/>
              </a:rPr>
              <a:t>Keyboard        	: Standard keyboard</a:t>
            </a:r>
          </a:p>
          <a:p>
            <a:pPr lvl="1" eaLnBrk="1" hangingPunct="1">
              <a:lnSpc>
                <a:spcPct val="150000"/>
              </a:lnSpc>
            </a:pPr>
            <a:r>
              <a:rPr lang="en-US" altLang="en-US" sz="2400" dirty="0">
                <a:latin typeface="Times New Roman" panose="02020603050405020304" pitchFamily="18" charset="0"/>
                <a:cs typeface="Times New Roman" panose="02020603050405020304" pitchFamily="18" charset="0"/>
              </a:rPr>
              <a:t>Monitor           	:  15 inch color monitor</a:t>
            </a:r>
          </a:p>
          <a:p>
            <a:pPr algn="just" eaLnBrk="1" hangingPunct="1">
              <a:lnSpc>
                <a:spcPct val="150000"/>
              </a:lnSpc>
            </a:pPr>
            <a:endParaRPr lang="en-US" altLang="en-US" sz="2800" dirty="0">
              <a:latin typeface="Times New Roman" panose="02020603050405020304" pitchFamily="18" charset="0"/>
              <a:cs typeface="Times New Roman" panose="02020603050405020304" pitchFamily="18" charset="0"/>
            </a:endParaRPr>
          </a:p>
          <a:p>
            <a:pPr eaLnBrk="1" hangingPunct="1"/>
            <a:endParaRPr lang="en-IN" altLang="en-US" dirty="0"/>
          </a:p>
          <a:p>
            <a:pPr eaLnBrk="1" hangingPunct="1"/>
            <a:endParaRPr lang="en-IN" altLang="en-US" dirty="0"/>
          </a:p>
          <a:p>
            <a:endParaRPr lang="en-IN" altLang="en-US" dirty="0"/>
          </a:p>
          <a:p>
            <a:pPr algn="just"/>
            <a:endParaRPr lang="en-US" altLang="en-US" sz="2400" dirty="0">
              <a:latin typeface="Times New Roman" panose="02020603050405020304" pitchFamily="18" charset="0"/>
              <a:cs typeface="Times New Roman" panose="02020603050405020304" pitchFamily="18" charset="0"/>
            </a:endParaRPr>
          </a:p>
          <a:p>
            <a:endParaRPr lang="en-IN" altLang="en-US" dirty="0"/>
          </a:p>
          <a:p>
            <a:endParaRPr lang="en-IN" dirty="0"/>
          </a:p>
        </p:txBody>
      </p:sp>
    </p:spTree>
    <p:extLst>
      <p:ext uri="{BB962C8B-B14F-4D97-AF65-F5344CB8AC3E}">
        <p14:creationId xmlns:p14="http://schemas.microsoft.com/office/powerpoint/2010/main" val="24656252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EDECD9-E4FD-705B-8007-C8EF4326D1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868C21-B969-D8E8-EEAB-72AFAD4DD1FE}"/>
              </a:ext>
            </a:extLst>
          </p:cNvPr>
          <p:cNvSpPr>
            <a:spLocks noGrp="1"/>
          </p:cNvSpPr>
          <p:nvPr>
            <p:ph type="title"/>
          </p:nvPr>
        </p:nvSpPr>
        <p:spPr/>
        <p:txBody>
          <a:bodyPr/>
          <a:lstStyle/>
          <a:p>
            <a:r>
              <a:rPr lang="en-US" dirty="0">
                <a:latin typeface="Times New Roman" pitchFamily="18" charset="0"/>
                <a:cs typeface="Times New Roman" pitchFamily="18" charset="0"/>
              </a:rPr>
              <a:t>SYSTEM REQUIREMENTS</a:t>
            </a:r>
            <a:endParaRPr lang="en-IN"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500C5F33-104E-F17E-B51E-63887AAA3179}"/>
              </a:ext>
            </a:extLst>
          </p:cNvPr>
          <p:cNvSpPr>
            <a:spLocks noGrp="1"/>
          </p:cNvSpPr>
          <p:nvPr>
            <p:ph idx="1"/>
          </p:nvPr>
        </p:nvSpPr>
        <p:spPr/>
        <p:txBody>
          <a:bodyPr>
            <a:normAutofit/>
          </a:bodyPr>
          <a:lstStyle/>
          <a:p>
            <a:pPr algn="just" eaLnBrk="1" hangingPunct="1">
              <a:lnSpc>
                <a:spcPct val="150000"/>
              </a:lnSpc>
              <a:defRPr/>
            </a:pPr>
            <a:r>
              <a:rPr lang="en-US" sz="2400" b="1" dirty="0">
                <a:latin typeface="Times New Roman" pitchFamily="18" charset="0"/>
                <a:cs typeface="Times New Roman" pitchFamily="18" charset="0"/>
              </a:rPr>
              <a:t>SOFTWARE REQUIREMENTS</a:t>
            </a:r>
          </a:p>
          <a:p>
            <a:pPr lvl="1" eaLnBrk="1" hangingPunct="1">
              <a:lnSpc>
                <a:spcPct val="150000"/>
              </a:lnSpc>
              <a:defRPr/>
            </a:pPr>
            <a:r>
              <a:rPr lang="en-IN" sz="2400" dirty="0">
                <a:latin typeface="Times New Roman" panose="02020603050405020304" pitchFamily="18" charset="0"/>
                <a:cs typeface="Times New Roman" panose="02020603050405020304" pitchFamily="18" charset="0"/>
              </a:rPr>
              <a:t>Server Side : Python 3.7.4(64-bit) or (32-bit) </a:t>
            </a:r>
          </a:p>
          <a:p>
            <a:pPr lvl="1" eaLnBrk="1" hangingPunct="1">
              <a:lnSpc>
                <a:spcPct val="150000"/>
              </a:lnSpc>
              <a:defRPr/>
            </a:pPr>
            <a:r>
              <a:rPr lang="en-IN" sz="2400" dirty="0">
                <a:latin typeface="Times New Roman" panose="02020603050405020304" pitchFamily="18" charset="0"/>
                <a:cs typeface="Times New Roman" panose="02020603050405020304" pitchFamily="18" charset="0"/>
              </a:rPr>
              <a:t>Client Side : HTML, CSS, Bootstrap </a:t>
            </a:r>
          </a:p>
          <a:p>
            <a:pPr lvl="1" eaLnBrk="1" hangingPunct="1">
              <a:lnSpc>
                <a:spcPct val="150000"/>
              </a:lnSpc>
              <a:defRPr/>
            </a:pPr>
            <a:r>
              <a:rPr lang="en-IN" sz="2400" dirty="0">
                <a:latin typeface="Times New Roman" panose="02020603050405020304" pitchFamily="18" charset="0"/>
                <a:cs typeface="Times New Roman" panose="02020603050405020304" pitchFamily="18" charset="0"/>
              </a:rPr>
              <a:t>IDE            : Flask 1.1.1 </a:t>
            </a:r>
          </a:p>
          <a:p>
            <a:pPr lvl="1" eaLnBrk="1" hangingPunct="1">
              <a:lnSpc>
                <a:spcPct val="150000"/>
              </a:lnSpc>
              <a:defRPr/>
            </a:pPr>
            <a:r>
              <a:rPr lang="en-IN" sz="2400" dirty="0">
                <a:latin typeface="Times New Roman" panose="02020603050405020304" pitchFamily="18" charset="0"/>
                <a:cs typeface="Times New Roman" panose="02020603050405020304" pitchFamily="18" charset="0"/>
              </a:rPr>
              <a:t>Back end    : MySQL 5. </a:t>
            </a:r>
          </a:p>
          <a:p>
            <a:pPr lvl="1" eaLnBrk="1" hangingPunct="1">
              <a:lnSpc>
                <a:spcPct val="150000"/>
              </a:lnSpc>
              <a:defRPr/>
            </a:pPr>
            <a:r>
              <a:rPr lang="en-IN" sz="2400" dirty="0">
                <a:latin typeface="Times New Roman" panose="02020603050405020304" pitchFamily="18" charset="0"/>
                <a:cs typeface="Times New Roman" panose="02020603050405020304" pitchFamily="18" charset="0"/>
              </a:rPr>
              <a:t>Server        : WampServer 2i</a:t>
            </a:r>
          </a:p>
          <a:p>
            <a:pPr lvl="1" eaLnBrk="1" hangingPunct="1">
              <a:lnSpc>
                <a:spcPct val="150000"/>
              </a:lnSpc>
              <a:defRPr/>
            </a:pPr>
            <a:r>
              <a:rPr lang="en-IN" sz="2400" dirty="0">
                <a:latin typeface="Times New Roman" panose="02020603050405020304" pitchFamily="18" charset="0"/>
                <a:cs typeface="Times New Roman" panose="02020603050405020304" pitchFamily="18" charset="0"/>
              </a:rPr>
              <a:t>OS             : Windows 10 64 –bit </a:t>
            </a:r>
            <a:endParaRPr lang="en-US" sz="2400" cap="all" dirty="0">
              <a:latin typeface="Times New Roman" panose="02020603050405020304" pitchFamily="18" charset="0"/>
              <a:cs typeface="Times New Roman" panose="02020603050405020304" pitchFamily="18" charset="0"/>
            </a:endParaRPr>
          </a:p>
          <a:p>
            <a:pPr algn="just" eaLnBrk="1" hangingPunct="1">
              <a:lnSpc>
                <a:spcPct val="150000"/>
              </a:lnSpc>
              <a:defRPr/>
            </a:pPr>
            <a:endParaRPr lang="en-IN" sz="2800" dirty="0"/>
          </a:p>
          <a:p>
            <a:endParaRPr lang="en-IN" dirty="0"/>
          </a:p>
        </p:txBody>
      </p:sp>
    </p:spTree>
    <p:extLst>
      <p:ext uri="{BB962C8B-B14F-4D97-AF65-F5344CB8AC3E}">
        <p14:creationId xmlns:p14="http://schemas.microsoft.com/office/powerpoint/2010/main" val="1235692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81D9A-5D70-14AB-1F27-89256AE3F7BF}"/>
              </a:ext>
            </a:extLst>
          </p:cNvPr>
          <p:cNvSpPr>
            <a:spLocks noGrp="1"/>
          </p:cNvSpPr>
          <p:nvPr>
            <p:ph type="title"/>
          </p:nvPr>
        </p:nvSpPr>
        <p:spPr>
          <a:xfrm>
            <a:off x="307086" y="0"/>
            <a:ext cx="11379200" cy="758952"/>
          </a:xfrm>
        </p:spPr>
        <p:txBody>
          <a:bodyPr>
            <a:normAutofit fontScale="90000"/>
          </a:bodyPr>
          <a:lstStyle/>
          <a:p>
            <a:r>
              <a:rPr lang="en-US" dirty="0">
                <a:latin typeface="Times New Roman" pitchFamily="18" charset="0"/>
                <a:cs typeface="Times New Roman" pitchFamily="18" charset="0"/>
              </a:rPr>
              <a:t>ABSTRACT</a:t>
            </a:r>
            <a:endParaRPr lang="en-IN"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83DCC3E6-9FF9-CF6D-1010-F588ECC316F8}"/>
              </a:ext>
            </a:extLst>
          </p:cNvPr>
          <p:cNvSpPr>
            <a:spLocks noGrp="1"/>
          </p:cNvSpPr>
          <p:nvPr>
            <p:ph idx="1"/>
          </p:nvPr>
        </p:nvSpPr>
        <p:spPr>
          <a:xfrm>
            <a:off x="268986" y="1126998"/>
            <a:ext cx="11338560" cy="4572000"/>
          </a:xfrm>
        </p:spPr>
        <p:txBody>
          <a:bodyPr>
            <a:noAutofit/>
          </a:bodyPr>
          <a:lstStyle/>
          <a:p>
            <a:pPr algn="just">
              <a:lnSpc>
                <a:spcPct val="100000"/>
              </a:lnSpc>
            </a:pPr>
            <a:r>
              <a:rPr lang="en-US" sz="2300" dirty="0" smtClean="0">
                <a:latin typeface="Times New Roman" panose="02020603050405020304" pitchFamily="18" charset="0"/>
                <a:cs typeface="Times New Roman" panose="02020603050405020304" pitchFamily="18" charset="0"/>
              </a:rPr>
              <a:t>This </a:t>
            </a:r>
            <a:r>
              <a:rPr lang="en-US" sz="2300" dirty="0">
                <a:latin typeface="Times New Roman" panose="02020603050405020304" pitchFamily="18" charset="0"/>
                <a:cs typeface="Times New Roman" panose="02020603050405020304" pitchFamily="18" charset="0"/>
              </a:rPr>
              <a:t>study presents a next-generation defense security framework that leverages Blockchain, Internet of Things (IoT), Digital Twin technology, and Face Recognition to deliver a comprehensive smart monitoring system. </a:t>
            </a:r>
          </a:p>
          <a:p>
            <a:pPr algn="just">
              <a:lnSpc>
                <a:spcPct val="100000"/>
              </a:lnSpc>
            </a:pPr>
            <a:r>
              <a:rPr lang="en-US" sz="2300" dirty="0">
                <a:latin typeface="Times New Roman" panose="02020603050405020304" pitchFamily="18" charset="0"/>
                <a:cs typeface="Times New Roman" panose="02020603050405020304" pitchFamily="18" charset="0"/>
              </a:rPr>
              <a:t>Blockchain ensures secure, immutable data transactions, enhancing trust and integrity in defense networks. IoT devices facilitate real-time data collection and situational awareness, while Digital Twin technology creates virtual replicas of physical assets to simulate and predict potential threats.</a:t>
            </a:r>
          </a:p>
          <a:p>
            <a:pPr algn="just">
              <a:lnSpc>
                <a:spcPct val="100000"/>
              </a:lnSpc>
            </a:pPr>
            <a:r>
              <a:rPr lang="en-US" sz="2300" dirty="0">
                <a:latin typeface="Times New Roman" panose="02020603050405020304" pitchFamily="18" charset="0"/>
                <a:cs typeface="Times New Roman" panose="02020603050405020304" pitchFamily="18" charset="0"/>
              </a:rPr>
              <a:t>Face recognition further strengthens security by enabling precise identification and access control. Together, these technologies synergize to form a resilient system capable of detecting, analyzing, and responding to potential threats with unprecedented efficiency. </a:t>
            </a:r>
          </a:p>
        </p:txBody>
      </p:sp>
    </p:spTree>
    <p:extLst>
      <p:ext uri="{BB962C8B-B14F-4D97-AF65-F5344CB8AC3E}">
        <p14:creationId xmlns:p14="http://schemas.microsoft.com/office/powerpoint/2010/main" val="33003278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00" y="317500"/>
            <a:ext cx="11671300" cy="6070600"/>
          </a:xfrm>
          <a:prstGeom prst="rect">
            <a:avLst/>
          </a:prstGeom>
        </p:spPr>
      </p:pic>
    </p:spTree>
    <p:extLst>
      <p:ext uri="{BB962C8B-B14F-4D97-AF65-F5344CB8AC3E}">
        <p14:creationId xmlns:p14="http://schemas.microsoft.com/office/powerpoint/2010/main" val="34321230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672"/>
            <a:ext cx="12194979" cy="6856327"/>
          </a:xfrm>
          <a:prstGeom prst="rect">
            <a:avLst/>
          </a:prstGeom>
        </p:spPr>
      </p:pic>
    </p:spTree>
    <p:extLst>
      <p:ext uri="{BB962C8B-B14F-4D97-AF65-F5344CB8AC3E}">
        <p14:creationId xmlns:p14="http://schemas.microsoft.com/office/powerpoint/2010/main" val="3279312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856" y="177800"/>
            <a:ext cx="11655822" cy="6553199"/>
          </a:xfrm>
          <a:prstGeom prst="rect">
            <a:avLst/>
          </a:prstGeom>
        </p:spPr>
      </p:pic>
    </p:spTree>
    <p:extLst>
      <p:ext uri="{BB962C8B-B14F-4D97-AF65-F5344CB8AC3E}">
        <p14:creationId xmlns:p14="http://schemas.microsoft.com/office/powerpoint/2010/main" val="13303927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600" y="408296"/>
            <a:ext cx="10871200" cy="6112065"/>
          </a:xfrm>
          <a:prstGeom prst="rect">
            <a:avLst/>
          </a:prstGeom>
        </p:spPr>
      </p:pic>
    </p:spTree>
    <p:extLst>
      <p:ext uri="{BB962C8B-B14F-4D97-AF65-F5344CB8AC3E}">
        <p14:creationId xmlns:p14="http://schemas.microsoft.com/office/powerpoint/2010/main" val="22131766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5B48B-4B54-E28F-EA67-F261E6F0336C}"/>
              </a:ext>
            </a:extLst>
          </p:cNvPr>
          <p:cNvSpPr>
            <a:spLocks noGrp="1"/>
          </p:cNvSpPr>
          <p:nvPr>
            <p:ph type="title"/>
          </p:nvPr>
        </p:nvSpPr>
        <p:spPr/>
        <p:txBody>
          <a:bodyPr/>
          <a:lstStyle/>
          <a:p>
            <a:r>
              <a:rPr lang="en-US" dirty="0">
                <a:latin typeface="Times New Roman" pitchFamily="18" charset="0"/>
                <a:cs typeface="Times New Roman" pitchFamily="18" charset="0"/>
              </a:rPr>
              <a:t>CONCLUSION</a:t>
            </a:r>
            <a:endParaRPr lang="en-IN"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AF418A7F-C5BB-B0BB-F49F-647D9D30D608}"/>
              </a:ext>
            </a:extLst>
          </p:cNvPr>
          <p:cNvSpPr>
            <a:spLocks noGrp="1"/>
          </p:cNvSpPr>
          <p:nvPr>
            <p:ph idx="1"/>
          </p:nvPr>
        </p:nvSpPr>
        <p:spPr/>
        <p:txBody>
          <a:bodyPr>
            <a:normAutofit lnSpcReduction="10000"/>
          </a:bodyPr>
          <a:lstStyle/>
          <a:p>
            <a:pPr algn="just"/>
            <a:r>
              <a:rPr lang="en-US" sz="2400" dirty="0">
                <a:latin typeface="Times New Roman" panose="02020603050405020304" pitchFamily="18" charset="0"/>
                <a:cs typeface="Times New Roman" panose="02020603050405020304" pitchFamily="18" charset="0"/>
              </a:rPr>
              <a:t>The proposed Next-Generation Defense Security System leveraging Blockchain, IoT, Digital Twin technology, and Face Recognition provides a comprehensive, robust, and scalable solution to modern security challenges. </a:t>
            </a:r>
          </a:p>
          <a:p>
            <a:pPr algn="just"/>
            <a:r>
              <a:rPr lang="en-US" sz="2400" dirty="0">
                <a:latin typeface="Times New Roman" panose="02020603050405020304" pitchFamily="18" charset="0"/>
                <a:cs typeface="Times New Roman" panose="02020603050405020304" pitchFamily="18" charset="0"/>
              </a:rPr>
              <a:t>By integrating these cutting-edge technologies, the system enhances the efficiency, accuracy, and reliability of monitoring, access control, and data security processes within defense environments.</a:t>
            </a:r>
          </a:p>
          <a:p>
            <a:pPr algn="just"/>
            <a:r>
              <a:rPr lang="en-US" sz="2400" dirty="0">
                <a:latin typeface="Times New Roman" panose="02020603050405020304" pitchFamily="18" charset="0"/>
                <a:cs typeface="Times New Roman" panose="02020603050405020304" pitchFamily="18" charset="0"/>
              </a:rPr>
              <a:t>The Reporting System ensures comprehensive oversight, generating real-time insights and logs for better decision-making, incident tracking, and overall operational transparency. </a:t>
            </a:r>
          </a:p>
          <a:p>
            <a:pPr algn="just"/>
            <a:r>
              <a:rPr lang="en-US" sz="2400" dirty="0">
                <a:latin typeface="Times New Roman" panose="02020603050405020304" pitchFamily="18" charset="0"/>
                <a:cs typeface="Times New Roman" panose="02020603050405020304" pitchFamily="18" charset="0"/>
              </a:rPr>
              <a:t>By combining these technologies, the system not only secures sensitive data but also fosters a proactive, real-time defense environment that is adaptable to evolving threats and capable of scaling with growing security needs.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48510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232F7-9C70-01D7-3290-F56A394A1637}"/>
              </a:ext>
            </a:extLst>
          </p:cNvPr>
          <p:cNvSpPr>
            <a:spLocks noGrp="1"/>
          </p:cNvSpPr>
          <p:nvPr>
            <p:ph type="title"/>
          </p:nvPr>
        </p:nvSpPr>
        <p:spPr/>
        <p:txBody>
          <a:bodyPr/>
          <a:lstStyle/>
          <a:p>
            <a:r>
              <a:rPr lang="en-US" dirty="0">
                <a:latin typeface="Times New Roman" pitchFamily="18" charset="0"/>
                <a:cs typeface="Times New Roman" pitchFamily="18" charset="0"/>
              </a:rPr>
              <a:t>FUTURE WORK</a:t>
            </a:r>
            <a:endParaRPr lang="en-IN"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E75494E2-BA32-86F5-A3DB-C9A0741A89F2}"/>
              </a:ext>
            </a:extLst>
          </p:cNvPr>
          <p:cNvSpPr>
            <a:spLocks noGrp="1"/>
          </p:cNvSpPr>
          <p:nvPr>
            <p:ph idx="1"/>
          </p:nvPr>
        </p:nvSpPr>
        <p:spPr/>
        <p:txBody>
          <a:bodyPr>
            <a:normAutofit fontScale="55000" lnSpcReduction="20000"/>
          </a:bodyPr>
          <a:lstStyle/>
          <a:p>
            <a:pPr algn="just">
              <a:lnSpc>
                <a:spcPct val="150000"/>
              </a:lnSpc>
            </a:pPr>
            <a:r>
              <a:rPr lang="en-US" sz="4400" dirty="0">
                <a:latin typeface="Times New Roman" panose="02020603050405020304" pitchFamily="18" charset="0"/>
                <a:cs typeface="Times New Roman" panose="02020603050405020304" pitchFamily="18" charset="0"/>
              </a:rPr>
              <a:t>Further integration of AI and machine learning algorithms can enhance real-time threat prediction, anomaly detection, and decision-making. </a:t>
            </a:r>
          </a:p>
          <a:p>
            <a:pPr algn="just">
              <a:lnSpc>
                <a:spcPct val="150000"/>
              </a:lnSpc>
            </a:pPr>
            <a:r>
              <a:rPr lang="en-US" sz="4400" dirty="0">
                <a:latin typeface="Times New Roman" panose="02020603050405020304" pitchFamily="18" charset="0"/>
                <a:cs typeface="Times New Roman" panose="02020603050405020304" pitchFamily="18" charset="0"/>
              </a:rPr>
              <a:t>Machine learning models could analyze historical data from IoT sensors, access logs, and surveillance footage to identify patterns and predict potential security breaches before they occur.</a:t>
            </a:r>
          </a:p>
          <a:p>
            <a:pPr algn="just">
              <a:lnSpc>
                <a:spcPct val="150000"/>
              </a:lnSpc>
            </a:pPr>
            <a:r>
              <a:rPr lang="en-US" sz="4400" dirty="0">
                <a:latin typeface="Times New Roman" panose="02020603050405020304" pitchFamily="18" charset="0"/>
                <a:cs typeface="Times New Roman" panose="02020603050405020304" pitchFamily="18" charset="0"/>
              </a:rPr>
              <a:t>Incorporating VR/AR for system simulations and training could provide operators with immersive experiences for decision-making in critical situations.</a:t>
            </a:r>
            <a:endParaRPr lang="en-IN"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37165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DC664-7F19-39C3-9E4E-76459ADF73E7}"/>
              </a:ext>
            </a:extLst>
          </p:cNvPr>
          <p:cNvSpPr>
            <a:spLocks noGrp="1"/>
          </p:cNvSpPr>
          <p:nvPr>
            <p:ph type="title"/>
          </p:nvPr>
        </p:nvSpPr>
        <p:spPr/>
        <p:txBody>
          <a:bodyPr/>
          <a:lstStyle/>
          <a:p>
            <a:r>
              <a:rPr lang="en-US" dirty="0">
                <a:latin typeface="Times New Roman" pitchFamily="18" charset="0"/>
                <a:cs typeface="Times New Roman" pitchFamily="18" charset="0"/>
              </a:rPr>
              <a:t>REFERENCES</a:t>
            </a:r>
            <a:endParaRPr lang="en-IN"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BDAD0D6F-70D1-5907-6365-70D9551D11BA}"/>
              </a:ext>
            </a:extLst>
          </p:cNvPr>
          <p:cNvSpPr>
            <a:spLocks noGrp="1"/>
          </p:cNvSpPr>
          <p:nvPr>
            <p:ph idx="1"/>
          </p:nvPr>
        </p:nvSpPr>
        <p:spPr>
          <a:xfrm>
            <a:off x="838200" y="1351280"/>
            <a:ext cx="10515600" cy="4988560"/>
          </a:xfrm>
        </p:spPr>
        <p:txBody>
          <a:bodyPr>
            <a:normAutofit fontScale="85000" lnSpcReduction="20000"/>
          </a:bodyPr>
          <a:lstStyle/>
          <a:p>
            <a:pPr algn="just"/>
            <a:r>
              <a:rPr lang="en-US" sz="2800" dirty="0">
                <a:solidFill>
                  <a:srgbClr val="222222"/>
                </a:solidFill>
                <a:latin typeface="Times New Roman" panose="02020603050405020304" pitchFamily="18" charset="0"/>
                <a:cs typeface="Times New Roman" panose="02020603050405020304" pitchFamily="18" charset="0"/>
              </a:rPr>
              <a:t>Bhatia, </a:t>
            </a:r>
            <a:r>
              <a:rPr lang="en-US" sz="2800" dirty="0" err="1">
                <a:solidFill>
                  <a:srgbClr val="222222"/>
                </a:solidFill>
                <a:latin typeface="Times New Roman" panose="02020603050405020304" pitchFamily="18" charset="0"/>
                <a:cs typeface="Times New Roman" panose="02020603050405020304" pitchFamily="18" charset="0"/>
              </a:rPr>
              <a:t>Munish</a:t>
            </a:r>
            <a:r>
              <a:rPr lang="en-US" sz="2800" dirty="0">
                <a:solidFill>
                  <a:srgbClr val="222222"/>
                </a:solidFill>
                <a:latin typeface="Times New Roman" panose="02020603050405020304" pitchFamily="18" charset="0"/>
                <a:cs typeface="Times New Roman" panose="02020603050405020304" pitchFamily="18" charset="0"/>
              </a:rPr>
              <a:t>, and </a:t>
            </a:r>
            <a:r>
              <a:rPr lang="en-US" sz="2800" dirty="0" err="1">
                <a:solidFill>
                  <a:srgbClr val="222222"/>
                </a:solidFill>
                <a:latin typeface="Times New Roman" panose="02020603050405020304" pitchFamily="18" charset="0"/>
                <a:cs typeface="Times New Roman" panose="02020603050405020304" pitchFamily="18" charset="0"/>
              </a:rPr>
              <a:t>Ankush</a:t>
            </a:r>
            <a:r>
              <a:rPr lang="en-US" sz="2800" dirty="0">
                <a:solidFill>
                  <a:srgbClr val="222222"/>
                </a:solidFill>
                <a:latin typeface="Times New Roman" panose="02020603050405020304" pitchFamily="18" charset="0"/>
                <a:cs typeface="Times New Roman" panose="02020603050405020304" pitchFamily="18" charset="0"/>
              </a:rPr>
              <a:t> </a:t>
            </a:r>
            <a:r>
              <a:rPr lang="en-US" sz="2800" dirty="0" err="1">
                <a:solidFill>
                  <a:srgbClr val="222222"/>
                </a:solidFill>
                <a:latin typeface="Times New Roman" panose="02020603050405020304" pitchFamily="18" charset="0"/>
                <a:cs typeface="Times New Roman" panose="02020603050405020304" pitchFamily="18" charset="0"/>
              </a:rPr>
              <a:t>Manocha</a:t>
            </a:r>
            <a:r>
              <a:rPr lang="en-US" sz="2800" dirty="0">
                <a:solidFill>
                  <a:srgbClr val="222222"/>
                </a:solidFill>
                <a:latin typeface="Times New Roman" panose="02020603050405020304" pitchFamily="18" charset="0"/>
                <a:cs typeface="Times New Roman" panose="02020603050405020304" pitchFamily="18" charset="0"/>
              </a:rPr>
              <a:t>. "Cognitive framework of food quality assessment in </a:t>
            </a:r>
            <a:r>
              <a:rPr lang="en-US" sz="2800" dirty="0" err="1">
                <a:solidFill>
                  <a:srgbClr val="222222"/>
                </a:solidFill>
                <a:latin typeface="Times New Roman" panose="02020603050405020304" pitchFamily="18" charset="0"/>
                <a:cs typeface="Times New Roman" panose="02020603050405020304" pitchFamily="18" charset="0"/>
              </a:rPr>
              <a:t>IoT</a:t>
            </a:r>
            <a:r>
              <a:rPr lang="en-US" sz="2800" dirty="0">
                <a:solidFill>
                  <a:srgbClr val="222222"/>
                </a:solidFill>
                <a:latin typeface="Times New Roman" panose="02020603050405020304" pitchFamily="18" charset="0"/>
                <a:cs typeface="Times New Roman" panose="02020603050405020304" pitchFamily="18" charset="0"/>
              </a:rPr>
              <a:t>-inspired smart restaurants." IEEE Internet of Things Journal 9.9 (2020): 6350-6358.</a:t>
            </a:r>
          </a:p>
          <a:p>
            <a:pPr algn="just"/>
            <a:r>
              <a:rPr lang="en-IN" sz="2800" dirty="0" err="1">
                <a:solidFill>
                  <a:srgbClr val="222222"/>
                </a:solidFill>
                <a:latin typeface="Times New Roman" panose="02020603050405020304" pitchFamily="18" charset="0"/>
                <a:cs typeface="Times New Roman" panose="02020603050405020304" pitchFamily="18" charset="0"/>
              </a:rPr>
              <a:t>Javed</a:t>
            </a:r>
            <a:r>
              <a:rPr lang="en-IN" sz="2800" dirty="0">
                <a:solidFill>
                  <a:srgbClr val="222222"/>
                </a:solidFill>
                <a:latin typeface="Times New Roman" panose="02020603050405020304" pitchFamily="18" charset="0"/>
                <a:cs typeface="Times New Roman" panose="02020603050405020304" pitchFamily="18" charset="0"/>
              </a:rPr>
              <a:t>, </a:t>
            </a:r>
            <a:r>
              <a:rPr lang="en-IN" sz="2800" dirty="0" err="1">
                <a:solidFill>
                  <a:srgbClr val="222222"/>
                </a:solidFill>
                <a:latin typeface="Times New Roman" panose="02020603050405020304" pitchFamily="18" charset="0"/>
                <a:cs typeface="Times New Roman" panose="02020603050405020304" pitchFamily="18" charset="0"/>
              </a:rPr>
              <a:t>Safdar</a:t>
            </a:r>
            <a:r>
              <a:rPr lang="en-IN" sz="2800" dirty="0">
                <a:solidFill>
                  <a:srgbClr val="222222"/>
                </a:solidFill>
                <a:latin typeface="Times New Roman" panose="02020603050405020304" pitchFamily="18" charset="0"/>
                <a:cs typeface="Times New Roman" panose="02020603050405020304" pitchFamily="18" charset="0"/>
              </a:rPr>
              <a:t> Hussain, et al. "APT adversarial defence mechanism for industrial </a:t>
            </a:r>
            <a:r>
              <a:rPr lang="en-IN" sz="2800" dirty="0" err="1">
                <a:solidFill>
                  <a:srgbClr val="222222"/>
                </a:solidFill>
                <a:latin typeface="Times New Roman" panose="02020603050405020304" pitchFamily="18" charset="0"/>
                <a:cs typeface="Times New Roman" panose="02020603050405020304" pitchFamily="18" charset="0"/>
              </a:rPr>
              <a:t>IoT</a:t>
            </a:r>
            <a:r>
              <a:rPr lang="en-IN" sz="2800" dirty="0">
                <a:solidFill>
                  <a:srgbClr val="222222"/>
                </a:solidFill>
                <a:latin typeface="Times New Roman" panose="02020603050405020304" pitchFamily="18" charset="0"/>
                <a:cs typeface="Times New Roman" panose="02020603050405020304" pitchFamily="18" charset="0"/>
              </a:rPr>
              <a:t> enabled cyber-physical system." IEEE Access 11 (2023): 74000-74020</a:t>
            </a:r>
            <a:r>
              <a:rPr lang="en-IN" sz="2800" dirty="0" smtClean="0">
                <a:solidFill>
                  <a:srgbClr val="222222"/>
                </a:solidFill>
                <a:latin typeface="Times New Roman" panose="02020603050405020304" pitchFamily="18" charset="0"/>
                <a:cs typeface="Times New Roman" panose="02020603050405020304" pitchFamily="18" charset="0"/>
              </a:rPr>
              <a:t>.</a:t>
            </a:r>
            <a:endParaRPr lang="en-US" sz="2800" b="0" dirty="0" smtClean="0">
              <a:solidFill>
                <a:srgbClr val="222222"/>
              </a:solidFill>
              <a:effectLst/>
              <a:latin typeface="Times New Roman" panose="02020603050405020304" pitchFamily="18" charset="0"/>
              <a:cs typeface="Times New Roman" panose="02020603050405020304" pitchFamily="18" charset="0"/>
            </a:endParaRPr>
          </a:p>
          <a:p>
            <a:pPr algn="just"/>
            <a:r>
              <a:rPr lang="en-US" sz="2800" b="0" dirty="0" err="1" smtClean="0">
                <a:solidFill>
                  <a:srgbClr val="222222"/>
                </a:solidFill>
                <a:effectLst/>
                <a:latin typeface="Times New Roman" panose="02020603050405020304" pitchFamily="18" charset="0"/>
                <a:cs typeface="Times New Roman" panose="02020603050405020304" pitchFamily="18" charset="0"/>
              </a:rPr>
              <a:t>Pătraşcu</a:t>
            </a:r>
            <a:r>
              <a:rPr lang="en-US" sz="2800" b="0" dirty="0">
                <a:solidFill>
                  <a:srgbClr val="222222"/>
                </a:solidFill>
                <a:effectLst/>
                <a:latin typeface="Times New Roman" panose="02020603050405020304" pitchFamily="18" charset="0"/>
                <a:cs typeface="Times New Roman" panose="02020603050405020304" pitchFamily="18" charset="0"/>
              </a:rPr>
              <a:t>, </a:t>
            </a:r>
            <a:r>
              <a:rPr lang="en-US" sz="2800" b="0" dirty="0" err="1">
                <a:solidFill>
                  <a:srgbClr val="222222"/>
                </a:solidFill>
                <a:effectLst/>
                <a:latin typeface="Times New Roman" panose="02020603050405020304" pitchFamily="18" charset="0"/>
                <a:cs typeface="Times New Roman" panose="02020603050405020304" pitchFamily="18" charset="0"/>
              </a:rPr>
              <a:t>Petrișor</a:t>
            </a:r>
            <a:r>
              <a:rPr lang="en-US" sz="2800" b="0" dirty="0">
                <a:solidFill>
                  <a:srgbClr val="222222"/>
                </a:solidFill>
                <a:effectLst/>
                <a:latin typeface="Times New Roman" panose="02020603050405020304" pitchFamily="18" charset="0"/>
                <a:cs typeface="Times New Roman" panose="02020603050405020304" pitchFamily="18" charset="0"/>
              </a:rPr>
              <a:t>. "Emerging technologies and National Security: The impact of IoT in critical infrastructures protection and </a:t>
            </a:r>
            <a:r>
              <a:rPr lang="en-US" sz="2800" b="0" dirty="0" err="1">
                <a:solidFill>
                  <a:srgbClr val="222222"/>
                </a:solidFill>
                <a:effectLst/>
                <a:latin typeface="Times New Roman" panose="02020603050405020304" pitchFamily="18" charset="0"/>
                <a:cs typeface="Times New Roman" panose="02020603050405020304" pitchFamily="18" charset="0"/>
              </a:rPr>
              <a:t>defence</a:t>
            </a:r>
            <a:r>
              <a:rPr lang="en-US" sz="2800" b="0" dirty="0">
                <a:solidFill>
                  <a:srgbClr val="222222"/>
                </a:solidFill>
                <a:effectLst/>
                <a:latin typeface="Times New Roman" panose="02020603050405020304" pitchFamily="18" charset="0"/>
                <a:cs typeface="Times New Roman" panose="02020603050405020304" pitchFamily="18" charset="0"/>
              </a:rPr>
              <a:t> sector." Land Forces Academy Review 26.4 (2021): 423-429.</a:t>
            </a:r>
          </a:p>
          <a:p>
            <a:pPr algn="just"/>
            <a:r>
              <a:rPr lang="en-US" sz="2800" b="0" dirty="0" err="1">
                <a:solidFill>
                  <a:srgbClr val="222222"/>
                </a:solidFill>
                <a:effectLst/>
                <a:latin typeface="Times New Roman" panose="02020603050405020304" pitchFamily="18" charset="0"/>
                <a:cs typeface="Times New Roman" panose="02020603050405020304" pitchFamily="18" charset="0"/>
              </a:rPr>
              <a:t>Sirait</a:t>
            </a:r>
            <a:r>
              <a:rPr lang="en-US" sz="2800" b="0" dirty="0">
                <a:solidFill>
                  <a:srgbClr val="222222"/>
                </a:solidFill>
                <a:effectLst/>
                <a:latin typeface="Times New Roman" panose="02020603050405020304" pitchFamily="18" charset="0"/>
                <a:cs typeface="Times New Roman" panose="02020603050405020304" pitchFamily="18" charset="0"/>
              </a:rPr>
              <a:t>, Jonathan, Hazen </a:t>
            </a:r>
            <a:r>
              <a:rPr lang="en-US" sz="2800" b="0" dirty="0" err="1">
                <a:solidFill>
                  <a:srgbClr val="222222"/>
                </a:solidFill>
                <a:effectLst/>
                <a:latin typeface="Times New Roman" panose="02020603050405020304" pitchFamily="18" charset="0"/>
                <a:cs typeface="Times New Roman" panose="02020603050405020304" pitchFamily="18" charset="0"/>
              </a:rPr>
              <a:t>Alrasyid</a:t>
            </a:r>
            <a:r>
              <a:rPr lang="en-US" sz="2800" b="0" dirty="0">
                <a:solidFill>
                  <a:srgbClr val="222222"/>
                </a:solidFill>
                <a:effectLst/>
                <a:latin typeface="Times New Roman" panose="02020603050405020304" pitchFamily="18" charset="0"/>
                <a:cs typeface="Times New Roman" panose="02020603050405020304" pitchFamily="18" charset="0"/>
              </a:rPr>
              <a:t>, and Nadia Aurora Soraya. "Strengthening The Defense Industry's Independence Through The Internet Of Things In The Manufacturing Sector: A Review." International Journal of Science, Technology &amp; Management 4.2 (2023): 335-340.</a:t>
            </a:r>
            <a:endParaRPr lang="en-US" sz="2800" dirty="0">
              <a:solidFill>
                <a:srgbClr val="222222"/>
              </a:solidFill>
              <a:latin typeface="Times New Roman" panose="02020603050405020304" pitchFamily="18" charset="0"/>
              <a:cs typeface="Times New Roman" panose="02020603050405020304" pitchFamily="18" charset="0"/>
            </a:endParaRPr>
          </a:p>
          <a:p>
            <a:pPr algn="just"/>
            <a:r>
              <a:rPr lang="en-US" sz="2800" b="0" dirty="0">
                <a:solidFill>
                  <a:srgbClr val="222222"/>
                </a:solidFill>
                <a:effectLst/>
                <a:latin typeface="Times New Roman" panose="02020603050405020304" pitchFamily="18" charset="0"/>
                <a:cs typeface="Times New Roman" panose="02020603050405020304" pitchFamily="18" charset="0"/>
              </a:rPr>
              <a:t>Sharma, Pradip Kumar, et al. "Wearable computing for </a:t>
            </a:r>
            <a:r>
              <a:rPr lang="en-US" sz="2800" b="0" dirty="0" err="1">
                <a:solidFill>
                  <a:srgbClr val="222222"/>
                </a:solidFill>
                <a:effectLst/>
                <a:latin typeface="Times New Roman" panose="02020603050405020304" pitchFamily="18" charset="0"/>
                <a:cs typeface="Times New Roman" panose="02020603050405020304" pitchFamily="18" charset="0"/>
              </a:rPr>
              <a:t>defence</a:t>
            </a:r>
            <a:r>
              <a:rPr lang="en-US" sz="2800" b="0" dirty="0">
                <a:solidFill>
                  <a:srgbClr val="222222"/>
                </a:solidFill>
                <a:effectLst/>
                <a:latin typeface="Times New Roman" panose="02020603050405020304" pitchFamily="18" charset="0"/>
                <a:cs typeface="Times New Roman" panose="02020603050405020304" pitchFamily="18" charset="0"/>
              </a:rPr>
              <a:t> automation: Opportunities and challenges in 5G network." IEEE Access 8 (2020): 65993-66002.</a:t>
            </a:r>
          </a:p>
          <a:p>
            <a:pPr algn="just">
              <a:lnSpc>
                <a:spcPct val="160000"/>
              </a:lnSpc>
            </a:pPr>
            <a:endParaRPr lang="en-IN" sz="2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923361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596189" y="2567322"/>
            <a:ext cx="9144000" cy="1655762"/>
          </a:xfrm>
        </p:spPr>
        <p:txBody>
          <a:bodyPr/>
          <a:lstStyle/>
          <a:p>
            <a:r>
              <a:rPr lang="en-US" sz="4400" dirty="0" smtClean="0">
                <a:solidFill>
                  <a:schemeClr val="tx1"/>
                </a:solidFill>
                <a:latin typeface="Times New Roman" pitchFamily="18" charset="0"/>
                <a:cs typeface="Times New Roman" pitchFamily="18" charset="0"/>
              </a:rPr>
              <a:t>THANK YOU!</a:t>
            </a:r>
            <a:endParaRPr lang="en-US" sz="4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088463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BAF05-869B-B4AB-3C81-278883FA2989}"/>
              </a:ext>
            </a:extLst>
          </p:cNvPr>
          <p:cNvSpPr>
            <a:spLocks noGrp="1"/>
          </p:cNvSpPr>
          <p:nvPr>
            <p:ph type="title"/>
          </p:nvPr>
        </p:nvSpPr>
        <p:spPr>
          <a:xfrm>
            <a:off x="609600" y="370172"/>
            <a:ext cx="10972800" cy="1143000"/>
          </a:xfrm>
        </p:spPr>
        <p:txBody>
          <a:bodyPr>
            <a:normAutofit/>
          </a:bodyPr>
          <a:lstStyle/>
          <a:p>
            <a:r>
              <a:rPr lang="en-US" sz="4000" dirty="0" smtClean="0">
                <a:latin typeface="Times New Roman" pitchFamily="18" charset="0"/>
                <a:cs typeface="Times New Roman" pitchFamily="18" charset="0"/>
              </a:rPr>
              <a:t> </a:t>
            </a:r>
            <a:r>
              <a:rPr lang="en-US" sz="4000" dirty="0">
                <a:latin typeface="Times New Roman" pitchFamily="18" charset="0"/>
                <a:cs typeface="Times New Roman" pitchFamily="18" charset="0"/>
              </a:rPr>
              <a:t>OBJECTIVES</a:t>
            </a:r>
            <a:endParaRPr lang="en-IN" sz="4000"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8DFF16AC-CF6B-B286-FAA1-BF6986394E18}"/>
              </a:ext>
            </a:extLst>
          </p:cNvPr>
          <p:cNvSpPr>
            <a:spLocks noGrp="1"/>
          </p:cNvSpPr>
          <p:nvPr>
            <p:ph idx="1"/>
          </p:nvPr>
        </p:nvSpPr>
        <p:spPr/>
        <p:txBody>
          <a:bodyPr>
            <a:normAutofit/>
          </a:bodyPr>
          <a:lstStyle/>
          <a:p>
            <a:pPr algn="just">
              <a:lnSpc>
                <a:spcPct val="150000"/>
              </a:lnSpc>
            </a:pPr>
            <a:r>
              <a:rPr lang="en-US" sz="2300" dirty="0">
                <a:latin typeface="Times New Roman" panose="02020603050405020304" pitchFamily="18" charset="0"/>
                <a:cs typeface="Times New Roman" panose="02020603050405020304" pitchFamily="18" charset="0"/>
              </a:rPr>
              <a:t>Develop a robust monitoring system that leverages advanced technologies to improve situational awareness and threat detection.</a:t>
            </a:r>
          </a:p>
          <a:p>
            <a:pPr algn="just">
              <a:lnSpc>
                <a:spcPct val="150000"/>
              </a:lnSpc>
            </a:pPr>
            <a:r>
              <a:rPr lang="en-US" sz="2300" dirty="0">
                <a:latin typeface="Times New Roman" panose="02020603050405020304" pitchFamily="18" charset="0"/>
                <a:cs typeface="Times New Roman" panose="02020603050405020304" pitchFamily="18" charset="0"/>
              </a:rPr>
              <a:t>Combine Blockchain, IoT, Digital Twin, and Face Recognition technologies into a unified framework for seamless operations and data synergy.</a:t>
            </a:r>
          </a:p>
          <a:p>
            <a:pPr algn="just">
              <a:lnSpc>
                <a:spcPct val="150000"/>
              </a:lnSpc>
            </a:pPr>
            <a:r>
              <a:rPr lang="en-US" sz="2300" dirty="0">
                <a:latin typeface="Times New Roman" panose="02020603050405020304" pitchFamily="18" charset="0"/>
                <a:cs typeface="Times New Roman" panose="02020603050405020304" pitchFamily="18" charset="0"/>
              </a:rPr>
              <a:t>Utilize Blockchain for secure, immutable storage of sensitive defense data and to prevent unauthorized access or tampering.</a:t>
            </a:r>
            <a:endParaRPr lang="en-IN" sz="2300" dirty="0">
              <a:latin typeface="Times New Roman" panose="02020603050405020304" pitchFamily="18" charset="0"/>
              <a:cs typeface="Times New Roman" panose="02020603050405020304" pitchFamily="18" charset="0"/>
            </a:endParaRPr>
          </a:p>
          <a:p>
            <a:endParaRPr lang="en-IN" sz="2300" dirty="0"/>
          </a:p>
        </p:txBody>
      </p:sp>
    </p:spTree>
    <p:extLst>
      <p:ext uri="{BB962C8B-B14F-4D97-AF65-F5344CB8AC3E}">
        <p14:creationId xmlns:p14="http://schemas.microsoft.com/office/powerpoint/2010/main" val="1656593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73906-83FE-184A-34D1-E388384343E4}"/>
              </a:ext>
            </a:extLst>
          </p:cNvPr>
          <p:cNvSpPr>
            <a:spLocks noGrp="1"/>
          </p:cNvSpPr>
          <p:nvPr>
            <p:ph type="title"/>
          </p:nvPr>
        </p:nvSpPr>
        <p:spPr>
          <a:xfrm>
            <a:off x="0" y="1"/>
            <a:ext cx="10515600" cy="487680"/>
          </a:xfrm>
        </p:spPr>
        <p:txBody>
          <a:bodyPr>
            <a:normAutofit fontScale="90000"/>
          </a:bodyPr>
          <a:lstStyle/>
          <a:p>
            <a:r>
              <a:rPr lang="en-US" dirty="0">
                <a:latin typeface="Times New Roman" pitchFamily="18" charset="0"/>
                <a:cs typeface="Times New Roman" pitchFamily="18" charset="0"/>
              </a:rPr>
              <a:t>LITERATURE REVIEW</a:t>
            </a:r>
            <a:endParaRPr lang="en-IN" dirty="0">
              <a:latin typeface="Times New Roman" pitchFamily="18" charset="0"/>
              <a:cs typeface="Times New Roman" pitchFamily="18" charset="0"/>
            </a:endParaRPr>
          </a:p>
        </p:txBody>
      </p:sp>
      <p:graphicFrame>
        <p:nvGraphicFramePr>
          <p:cNvPr id="4" name="Table 4">
            <a:extLst>
              <a:ext uri="{FF2B5EF4-FFF2-40B4-BE49-F238E27FC236}">
                <a16:creationId xmlns:a16="http://schemas.microsoft.com/office/drawing/2014/main" id="{3B4E3629-6407-D2C2-3E15-579E907F5CBD}"/>
              </a:ext>
            </a:extLst>
          </p:cNvPr>
          <p:cNvGraphicFramePr>
            <a:graphicFrameLocks noGrp="1"/>
          </p:cNvGraphicFramePr>
          <p:nvPr>
            <p:ph idx="1"/>
          </p:nvPr>
        </p:nvGraphicFramePr>
        <p:xfrm>
          <a:off x="1" y="457203"/>
          <a:ext cx="12192003" cy="6400797"/>
        </p:xfrm>
        <a:graphic>
          <a:graphicData uri="http://schemas.openxmlformats.org/drawingml/2006/table">
            <a:tbl>
              <a:tblPr firstRow="1" bandRow="1">
                <a:tableStyleId>{5C22544A-7EE6-4342-B048-85BDC9FD1C3A}</a:tableStyleId>
              </a:tblPr>
              <a:tblGrid>
                <a:gridCol w="3093396">
                  <a:extLst>
                    <a:ext uri="{9D8B030D-6E8A-4147-A177-3AD203B41FA5}">
                      <a16:colId xmlns:a16="http://schemas.microsoft.com/office/drawing/2014/main" val="3686588196"/>
                    </a:ext>
                  </a:extLst>
                </a:gridCol>
                <a:gridCol w="1773244">
                  <a:extLst>
                    <a:ext uri="{9D8B030D-6E8A-4147-A177-3AD203B41FA5}">
                      <a16:colId xmlns:a16="http://schemas.microsoft.com/office/drawing/2014/main" val="1920636891"/>
                    </a:ext>
                  </a:extLst>
                </a:gridCol>
                <a:gridCol w="2320621">
                  <a:extLst>
                    <a:ext uri="{9D8B030D-6E8A-4147-A177-3AD203B41FA5}">
                      <a16:colId xmlns:a16="http://schemas.microsoft.com/office/drawing/2014/main" val="332617947"/>
                    </a:ext>
                  </a:extLst>
                </a:gridCol>
                <a:gridCol w="2502371">
                  <a:extLst>
                    <a:ext uri="{9D8B030D-6E8A-4147-A177-3AD203B41FA5}">
                      <a16:colId xmlns:a16="http://schemas.microsoft.com/office/drawing/2014/main" val="3366391454"/>
                    </a:ext>
                  </a:extLst>
                </a:gridCol>
                <a:gridCol w="2502371">
                  <a:extLst>
                    <a:ext uri="{9D8B030D-6E8A-4147-A177-3AD203B41FA5}">
                      <a16:colId xmlns:a16="http://schemas.microsoft.com/office/drawing/2014/main" val="937338745"/>
                    </a:ext>
                  </a:extLst>
                </a:gridCol>
              </a:tblGrid>
              <a:tr h="658594">
                <a:tc>
                  <a:txBody>
                    <a:bodyPr/>
                    <a:lstStyle/>
                    <a:p>
                      <a:pPr algn="ctr">
                        <a:lnSpc>
                          <a:spcPct val="100000"/>
                        </a:lnSpc>
                      </a:pPr>
                      <a:r>
                        <a:rPr lang="en-IN" sz="1600" dirty="0">
                          <a:latin typeface="Times New Roman" panose="02020603050405020304" pitchFamily="18" charset="0"/>
                          <a:cs typeface="Times New Roman" panose="02020603050405020304" pitchFamily="18" charset="0"/>
                        </a:rPr>
                        <a:t>TITLE</a:t>
                      </a:r>
                    </a:p>
                  </a:txBody>
                  <a:tcPr/>
                </a:tc>
                <a:tc>
                  <a:txBody>
                    <a:bodyPr/>
                    <a:lstStyle/>
                    <a:p>
                      <a:pPr algn="ctr">
                        <a:lnSpc>
                          <a:spcPct val="100000"/>
                        </a:lnSpc>
                      </a:pPr>
                      <a:r>
                        <a:rPr lang="en-IN" sz="1600" dirty="0">
                          <a:latin typeface="Times New Roman" panose="02020603050405020304" pitchFamily="18" charset="0"/>
                          <a:cs typeface="Times New Roman" panose="02020603050405020304" pitchFamily="18" charset="0"/>
                        </a:rPr>
                        <a:t>AUTHOR NAME AND YEAR</a:t>
                      </a:r>
                    </a:p>
                  </a:txBody>
                  <a:tcPr/>
                </a:tc>
                <a:tc>
                  <a:txBody>
                    <a:bodyPr/>
                    <a:lstStyle/>
                    <a:p>
                      <a:pPr algn="ctr">
                        <a:lnSpc>
                          <a:spcPct val="100000"/>
                        </a:lnSpc>
                      </a:pPr>
                      <a:r>
                        <a:rPr lang="en-IN" sz="1600" dirty="0">
                          <a:latin typeface="Times New Roman" panose="02020603050405020304" pitchFamily="18" charset="0"/>
                          <a:cs typeface="Times New Roman" panose="02020603050405020304" pitchFamily="18" charset="0"/>
                        </a:rPr>
                        <a:t>TECHNIQUES</a:t>
                      </a:r>
                    </a:p>
                  </a:txBody>
                  <a:tcPr/>
                </a:tc>
                <a:tc>
                  <a:txBody>
                    <a:bodyPr/>
                    <a:lstStyle/>
                    <a:p>
                      <a:pPr algn="ctr">
                        <a:lnSpc>
                          <a:spcPct val="100000"/>
                        </a:lnSpc>
                      </a:pPr>
                      <a:r>
                        <a:rPr lang="en-IN" sz="1600" dirty="0">
                          <a:latin typeface="Times New Roman" panose="02020603050405020304" pitchFamily="18" charset="0"/>
                          <a:cs typeface="Times New Roman" panose="02020603050405020304" pitchFamily="18" charset="0"/>
                        </a:rPr>
                        <a:t>MERITS</a:t>
                      </a:r>
                    </a:p>
                  </a:txBody>
                  <a:tcPr/>
                </a:tc>
                <a:tc>
                  <a:txBody>
                    <a:bodyPr/>
                    <a:lstStyle/>
                    <a:p>
                      <a:pPr algn="ctr">
                        <a:lnSpc>
                          <a:spcPct val="100000"/>
                        </a:lnSpc>
                      </a:pPr>
                      <a:r>
                        <a:rPr lang="en-IN" sz="1600" dirty="0">
                          <a:latin typeface="Times New Roman" panose="02020603050405020304" pitchFamily="18" charset="0"/>
                          <a:cs typeface="Times New Roman" panose="02020603050405020304" pitchFamily="18" charset="0"/>
                        </a:rPr>
                        <a:t>DEMERITS</a:t>
                      </a:r>
                    </a:p>
                  </a:txBody>
                  <a:tcPr/>
                </a:tc>
                <a:extLst>
                  <a:ext uri="{0D108BD9-81ED-4DB2-BD59-A6C34878D82A}">
                    <a16:rowId xmlns:a16="http://schemas.microsoft.com/office/drawing/2014/main" val="3687014574"/>
                  </a:ext>
                </a:extLst>
              </a:tr>
              <a:tr h="1213199">
                <a:tc>
                  <a:txBody>
                    <a:bodyPr/>
                    <a:lstStyle/>
                    <a:p>
                      <a:pPr algn="ctr"/>
                      <a:r>
                        <a:rPr lang="en-US" sz="1600" dirty="0">
                          <a:latin typeface="Times New Roman" panose="02020603050405020304" pitchFamily="18" charset="0"/>
                          <a:cs typeface="Times New Roman" panose="02020603050405020304" pitchFamily="18" charset="0"/>
                        </a:rPr>
                        <a:t>Emerging Technologies And National Security: The Impact Of </a:t>
                      </a:r>
                      <a:r>
                        <a:rPr lang="en-US" sz="1600" dirty="0" err="1">
                          <a:latin typeface="Times New Roman" panose="02020603050405020304" pitchFamily="18" charset="0"/>
                          <a:cs typeface="Times New Roman" panose="02020603050405020304" pitchFamily="18" charset="0"/>
                        </a:rPr>
                        <a:t>Iot</a:t>
                      </a:r>
                      <a:r>
                        <a:rPr lang="en-US" sz="1600" dirty="0">
                          <a:latin typeface="Times New Roman" panose="02020603050405020304" pitchFamily="18" charset="0"/>
                          <a:cs typeface="Times New Roman" panose="02020603050405020304" pitchFamily="18" charset="0"/>
                        </a:rPr>
                        <a:t> In Critical Infrastructures Protection And Defence Sector</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sz="1600" dirty="0">
                          <a:latin typeface="Times New Roman" panose="02020603050405020304" pitchFamily="18" charset="0"/>
                          <a:cs typeface="Times New Roman" panose="02020603050405020304" pitchFamily="18" charset="0"/>
                        </a:rPr>
                        <a:t>P. </a:t>
                      </a:r>
                      <a:r>
                        <a:rPr lang="en-IN" sz="1600" dirty="0" err="1">
                          <a:latin typeface="Times New Roman" panose="02020603050405020304" pitchFamily="18" charset="0"/>
                          <a:cs typeface="Times New Roman" panose="02020603050405020304" pitchFamily="18" charset="0"/>
                        </a:rPr>
                        <a:t>Pătraşcu</a:t>
                      </a:r>
                      <a:r>
                        <a:rPr lang="en-IN" sz="1600" dirty="0">
                          <a:latin typeface="Times New Roman" panose="02020603050405020304" pitchFamily="18" charset="0"/>
                          <a:cs typeface="Times New Roman" panose="02020603050405020304" pitchFamily="18" charset="0"/>
                        </a:rPr>
                        <a:t>, 2021</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Artificial intelligence, Internet of Things, Big Data, robots, drones</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sz="1600" dirty="0">
                          <a:latin typeface="Times New Roman" panose="02020603050405020304" pitchFamily="18" charset="0"/>
                          <a:cs typeface="Times New Roman" panose="02020603050405020304" pitchFamily="18" charset="0"/>
                        </a:rPr>
                        <a:t>Implemented in critical infrastructures</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Security is less</a:t>
                      </a:r>
                      <a:endParaRPr lang="en-IN"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792047300"/>
                  </a:ext>
                </a:extLst>
              </a:tr>
              <a:tr h="1213199">
                <a:tc>
                  <a:txBody>
                    <a:bodyPr/>
                    <a:lstStyle/>
                    <a:p>
                      <a:pPr algn="ctr"/>
                      <a:r>
                        <a:rPr lang="en-US" sz="1600" dirty="0">
                          <a:latin typeface="Times New Roman" panose="02020603050405020304" pitchFamily="18" charset="0"/>
                          <a:cs typeface="Times New Roman" panose="02020603050405020304" pitchFamily="18" charset="0"/>
                        </a:rPr>
                        <a:t>Strengthening The Defence Industry's Independence Through The Internet Of Things In The Manufacturing Sector: A Review</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sz="1600" dirty="0">
                          <a:latin typeface="Times New Roman" panose="02020603050405020304" pitchFamily="18" charset="0"/>
                          <a:cs typeface="Times New Roman" panose="02020603050405020304" pitchFamily="18" charset="0"/>
                        </a:rPr>
                        <a:t>Jonathan Ernest </a:t>
                      </a:r>
                      <a:r>
                        <a:rPr lang="en-IN" sz="1600" dirty="0" err="1">
                          <a:latin typeface="Times New Roman" panose="02020603050405020304" pitchFamily="18" charset="0"/>
                          <a:cs typeface="Times New Roman" panose="02020603050405020304" pitchFamily="18" charset="0"/>
                        </a:rPr>
                        <a:t>Sirait</a:t>
                      </a:r>
                      <a:r>
                        <a:rPr lang="en-IN" sz="1600" dirty="0">
                          <a:latin typeface="Times New Roman" panose="02020603050405020304" pitchFamily="18" charset="0"/>
                          <a:cs typeface="Times New Roman" panose="02020603050405020304" pitchFamily="18" charset="0"/>
                        </a:rPr>
                        <a:t>, 2023</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Qualitative method</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Implementation of digitalization through IoT</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latin typeface="Times New Roman" panose="02020603050405020304" pitchFamily="18" charset="0"/>
                          <a:cs typeface="Times New Roman" panose="02020603050405020304" pitchFamily="18" charset="0"/>
                        </a:rPr>
                        <a:t>Does not support in real time environments</a:t>
                      </a:r>
                      <a:endParaRPr lang="en-IN"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513038668"/>
                  </a:ext>
                </a:extLst>
              </a:tr>
              <a:tr h="1213199">
                <a:tc>
                  <a:txBody>
                    <a:bodyPr/>
                    <a:lstStyle/>
                    <a:p>
                      <a:pPr algn="ctr"/>
                      <a:r>
                        <a:rPr lang="en-US" sz="1600" dirty="0">
                          <a:latin typeface="Times New Roman" panose="02020603050405020304" pitchFamily="18" charset="0"/>
                          <a:cs typeface="Times New Roman" panose="02020603050405020304" pitchFamily="18" charset="0"/>
                        </a:rPr>
                        <a:t>Wearable Computing for Defence Automation: Opportunities and Challenges in 5G Network</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sz="1600" dirty="0">
                          <a:latin typeface="Times New Roman" panose="02020603050405020304" pitchFamily="18" charset="0"/>
                          <a:cs typeface="Times New Roman" panose="02020603050405020304" pitchFamily="18" charset="0"/>
                        </a:rPr>
                        <a:t>Pradip </a:t>
                      </a:r>
                      <a:r>
                        <a:rPr lang="en-IN" sz="1600" dirty="0" err="1">
                          <a:latin typeface="Times New Roman" panose="02020603050405020304" pitchFamily="18" charset="0"/>
                          <a:cs typeface="Times New Roman" panose="02020603050405020304" pitchFamily="18" charset="0"/>
                        </a:rPr>
                        <a:t>kumar</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sharma</a:t>
                      </a:r>
                      <a:r>
                        <a:rPr lang="en-IN" sz="1600" dirty="0">
                          <a:latin typeface="Times New Roman" panose="02020603050405020304" pitchFamily="18" charset="0"/>
                          <a:cs typeface="Times New Roman" panose="02020603050405020304" pitchFamily="18" charset="0"/>
                        </a:rPr>
                        <a:t>, 2020</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Wearable computing</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monitor the soldier’s activities and state of health</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latin typeface="Times New Roman" panose="02020603050405020304" pitchFamily="18" charset="0"/>
                          <a:cs typeface="Times New Roman" panose="02020603050405020304" pitchFamily="18" charset="0"/>
                        </a:rPr>
                        <a:t>Cost is high</a:t>
                      </a:r>
                      <a:endParaRPr lang="en-IN"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421197237"/>
                  </a:ext>
                </a:extLst>
              </a:tr>
              <a:tr h="935897">
                <a:tc>
                  <a:txBody>
                    <a:bodyPr/>
                    <a:lstStyle/>
                    <a:p>
                      <a:pPr algn="ctr"/>
                      <a:r>
                        <a:rPr lang="en-US" sz="1600" dirty="0">
                          <a:latin typeface="Times New Roman" panose="02020603050405020304" pitchFamily="18" charset="0"/>
                          <a:cs typeface="Times New Roman" panose="02020603050405020304" pitchFamily="18" charset="0"/>
                        </a:rPr>
                        <a:t>Cognitive Framework of Food Quality Assessment in IoT-inspired Smart Restaurants</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sz="1600" dirty="0" err="1">
                          <a:latin typeface="Times New Roman" panose="02020603050405020304" pitchFamily="18" charset="0"/>
                          <a:cs typeface="Times New Roman" panose="02020603050405020304" pitchFamily="18" charset="0"/>
                        </a:rPr>
                        <a:t>Munish</a:t>
                      </a:r>
                      <a:r>
                        <a:rPr lang="en-IN" sz="1600" dirty="0">
                          <a:latin typeface="Times New Roman" panose="02020603050405020304" pitchFamily="18" charset="0"/>
                          <a:cs typeface="Times New Roman" panose="02020603050405020304" pitchFamily="18" charset="0"/>
                        </a:rPr>
                        <a:t> Bhatia, 2022</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Bayesian Modelling Technique. </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Quality assessment of food over real-time parameters</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latin typeface="Times New Roman" panose="02020603050405020304" pitchFamily="18" charset="0"/>
                          <a:cs typeface="Times New Roman" panose="02020603050405020304" pitchFamily="18" charset="0"/>
                        </a:rPr>
                        <a:t>Probability based measurements</a:t>
                      </a:r>
                      <a:endParaRPr lang="en-IN"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926033127"/>
                  </a:ext>
                </a:extLst>
              </a:tr>
              <a:tr h="1166709">
                <a:tc>
                  <a:txBody>
                    <a:bodyPr/>
                    <a:lstStyle/>
                    <a:p>
                      <a:pPr algn="ctr"/>
                      <a:r>
                        <a:rPr lang="en-US" sz="1600" dirty="0">
                          <a:latin typeface="Times New Roman" panose="02020603050405020304" pitchFamily="18" charset="0"/>
                          <a:cs typeface="Times New Roman" panose="02020603050405020304" pitchFamily="18" charset="0"/>
                        </a:rPr>
                        <a:t>APT Adversarial Defence Mechanism for Industrial IoT Enabled Cyber-Physical System</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sz="1600" dirty="0">
                          <a:latin typeface="Times New Roman" panose="02020603050405020304" pitchFamily="18" charset="0"/>
                          <a:cs typeface="Times New Roman" panose="02020603050405020304" pitchFamily="18" charset="0"/>
                        </a:rPr>
                        <a:t>SAFDAR HUSSAIN JAVED, 2023</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Graph Attention Network (GAN)</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Detecting complex APT malware</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Difficult to implement in Multiple infrastructures</a:t>
                      </a:r>
                      <a:endParaRPr lang="en-IN"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96774973"/>
                  </a:ext>
                </a:extLst>
              </a:tr>
            </a:tbl>
          </a:graphicData>
        </a:graphic>
      </p:graphicFrame>
    </p:spTree>
    <p:extLst>
      <p:ext uri="{BB962C8B-B14F-4D97-AF65-F5344CB8AC3E}">
        <p14:creationId xmlns:p14="http://schemas.microsoft.com/office/powerpoint/2010/main" val="1789177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EXISTING SYSTEM</a:t>
            </a:r>
          </a:p>
        </p:txBody>
      </p:sp>
      <p:sp>
        <p:nvSpPr>
          <p:cNvPr id="3" name="Content Placeholder 2"/>
          <p:cNvSpPr>
            <a:spLocks noGrp="1"/>
          </p:cNvSpPr>
          <p:nvPr>
            <p:ph idx="1"/>
          </p:nvPr>
        </p:nvSpPr>
        <p:spPr/>
        <p:txBody>
          <a:bodyPr>
            <a:normAutofit lnSpcReduction="10000"/>
          </a:bodyPr>
          <a:lstStyle/>
          <a:p>
            <a:pPr algn="just">
              <a:lnSpc>
                <a:spcPct val="150000"/>
              </a:lnSpc>
            </a:pPr>
            <a:r>
              <a:rPr lang="en-US" sz="2400" dirty="0">
                <a:latin typeface="Times New Roman" panose="02020603050405020304" pitchFamily="18" charset="0"/>
                <a:cs typeface="Times New Roman" panose="02020603050405020304" pitchFamily="18" charset="0"/>
              </a:rPr>
              <a:t>Traditional surveillance systems, including CCTV cameras and motion sensors, are widely used to monitor activities and record incidents for post-event analysis. </a:t>
            </a:r>
          </a:p>
          <a:p>
            <a:pPr algn="just">
              <a:lnSpc>
                <a:spcPct val="150000"/>
              </a:lnSpc>
            </a:pPr>
            <a:r>
              <a:rPr lang="en-US" sz="2400" dirty="0">
                <a:latin typeface="Times New Roman" panose="02020603050405020304" pitchFamily="18" charset="0"/>
                <a:cs typeface="Times New Roman" panose="02020603050405020304" pitchFamily="18" charset="0"/>
              </a:rPr>
              <a:t>Emerging technologies like IoT have introduced real-time data collection and situational awareness through interconnected sensors and devices. However, these systems often suffer from vulnerabilities like cyberattacks and scalability issues due to their centralized architectures.</a:t>
            </a:r>
          </a:p>
          <a:p>
            <a:pPr algn="just">
              <a:lnSpc>
                <a:spcPct val="150000"/>
              </a:lnSpc>
            </a:pPr>
            <a:r>
              <a:rPr lang="en-US" sz="2400" dirty="0">
                <a:latin typeface="Times New Roman" panose="02020603050405020304" pitchFamily="18" charset="0"/>
                <a:cs typeface="Times New Roman" panose="02020603050405020304" pitchFamily="18" charset="0"/>
              </a:rPr>
              <a:t>Modular data analysis stack called Life streams to investigate and assess individual data streams. </a:t>
            </a:r>
          </a:p>
        </p:txBody>
      </p:sp>
    </p:spTree>
    <p:extLst>
      <p:ext uri="{BB962C8B-B14F-4D97-AF65-F5344CB8AC3E}">
        <p14:creationId xmlns:p14="http://schemas.microsoft.com/office/powerpoint/2010/main" val="1570548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DISADVANTAGES</a:t>
            </a:r>
          </a:p>
        </p:txBody>
      </p:sp>
      <p:sp>
        <p:nvSpPr>
          <p:cNvPr id="3" name="Content Placeholder 2"/>
          <p:cNvSpPr>
            <a:spLocks noGrp="1"/>
          </p:cNvSpPr>
          <p:nvPr>
            <p:ph idx="1"/>
          </p:nvPr>
        </p:nvSpPr>
        <p:spPr/>
        <p:txBody>
          <a:bodyPr>
            <a:normAutofit/>
          </a:bodyPr>
          <a:lstStyle/>
          <a:p>
            <a:pPr lvl="0" algn="just">
              <a:lnSpc>
                <a:spcPct val="150000"/>
              </a:lnSpc>
            </a:pPr>
            <a:r>
              <a:rPr lang="en-US" sz="2400" dirty="0">
                <a:latin typeface="Times New Roman" panose="02020603050405020304" pitchFamily="18" charset="0"/>
                <a:cs typeface="Times New Roman" panose="02020603050405020304" pitchFamily="18" charset="0"/>
              </a:rPr>
              <a:t>Systems lack real-time threat detection</a:t>
            </a:r>
          </a:p>
          <a:p>
            <a:pPr lvl="0" algn="just">
              <a:lnSpc>
                <a:spcPct val="150000"/>
              </a:lnSpc>
            </a:pPr>
            <a:r>
              <a:rPr lang="en-US" sz="2400" dirty="0">
                <a:latin typeface="Times New Roman" panose="02020603050405020304" pitchFamily="18" charset="0"/>
                <a:cs typeface="Times New Roman" panose="02020603050405020304" pitchFamily="18" charset="0"/>
              </a:rPr>
              <a:t>Rely heavily on human intervention</a:t>
            </a:r>
          </a:p>
          <a:p>
            <a:pPr lvl="0" algn="just">
              <a:lnSpc>
                <a:spcPct val="150000"/>
              </a:lnSpc>
            </a:pPr>
            <a:r>
              <a:rPr lang="en-US" sz="2400" dirty="0">
                <a:latin typeface="Times New Roman" panose="02020603050405020304" pitchFamily="18" charset="0"/>
                <a:cs typeface="Times New Roman" panose="02020603050405020304" pitchFamily="18" charset="0"/>
              </a:rPr>
              <a:t>And are prone to tampering and inefficiencies</a:t>
            </a:r>
          </a:p>
          <a:p>
            <a:pPr lvl="0" algn="just">
              <a:lnSpc>
                <a:spcPct val="150000"/>
              </a:lnSpc>
            </a:pPr>
            <a:r>
              <a:rPr lang="en-US" sz="2400" dirty="0">
                <a:latin typeface="Times New Roman" panose="02020603050405020304" pitchFamily="18" charset="0"/>
                <a:cs typeface="Times New Roman" panose="02020603050405020304" pitchFamily="18" charset="0"/>
              </a:rPr>
              <a:t>Do not integrate with broader security frameworks.</a:t>
            </a:r>
            <a:endParaRPr lang="en-US" sz="3600" dirty="0">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38424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4463" y="365126"/>
            <a:ext cx="10515600" cy="695190"/>
          </a:xfrm>
        </p:spPr>
        <p:txBody>
          <a:bodyPr>
            <a:normAutofit fontScale="90000"/>
          </a:bodyPr>
          <a:lstStyle/>
          <a:p>
            <a:r>
              <a:rPr lang="en-US" dirty="0">
                <a:latin typeface="Times New Roman" pitchFamily="18" charset="0"/>
                <a:cs typeface="Times New Roman" pitchFamily="18" charset="0"/>
              </a:rPr>
              <a:t>PROPOSED SYSTEM</a:t>
            </a:r>
          </a:p>
        </p:txBody>
      </p:sp>
      <p:sp>
        <p:nvSpPr>
          <p:cNvPr id="3" name="Content Placeholder 2"/>
          <p:cNvSpPr>
            <a:spLocks noGrp="1"/>
          </p:cNvSpPr>
          <p:nvPr>
            <p:ph idx="1"/>
          </p:nvPr>
        </p:nvSpPr>
        <p:spPr>
          <a:xfrm>
            <a:off x="528320" y="1219200"/>
            <a:ext cx="11308080" cy="5638800"/>
          </a:xfrm>
        </p:spPr>
        <p:txBody>
          <a:bodyPr>
            <a:normAutofit fontScale="77500" lnSpcReduction="20000"/>
          </a:bodyPr>
          <a:lstStyle/>
          <a:p>
            <a:pPr algn="just">
              <a:lnSpc>
                <a:spcPct val="170000"/>
              </a:lnSpc>
            </a:pPr>
            <a:r>
              <a:rPr lang="en-US" dirty="0">
                <a:latin typeface="Times New Roman" panose="02020603050405020304" pitchFamily="18" charset="0"/>
                <a:cs typeface="Times New Roman" pitchFamily="18" charset="0"/>
              </a:rPr>
              <a:t>Proposed integrated system offers real-time monitoring, secure data management, predictive analytics, and advanced access control, ensuring a robust and scalable defense solution</a:t>
            </a:r>
          </a:p>
          <a:p>
            <a:pPr algn="just">
              <a:lnSpc>
                <a:spcPct val="170000"/>
              </a:lnSpc>
            </a:pPr>
            <a:r>
              <a:rPr lang="en-US" dirty="0">
                <a:latin typeface="Times New Roman" panose="02020603050405020304" pitchFamily="18" charset="0"/>
                <a:cs typeface="Times New Roman" pitchFamily="18" charset="0"/>
              </a:rPr>
              <a:t>Implements a decentralized ledger to store sensitive defense data securely, ensuring immutability and protection against cyberattacks using SHA-256 in Block chain technology</a:t>
            </a:r>
          </a:p>
          <a:p>
            <a:pPr algn="just">
              <a:lnSpc>
                <a:spcPct val="170000"/>
              </a:lnSpc>
            </a:pPr>
            <a:r>
              <a:rPr lang="en-US" dirty="0">
                <a:latin typeface="Times New Roman" panose="02020603050405020304" pitchFamily="18" charset="0"/>
                <a:cs typeface="Times New Roman" pitchFamily="18" charset="0"/>
              </a:rPr>
              <a:t>Integrates advanced face recognition algorithm named as Grassmann algorithm to provide accurate identity verification and prevent unauthorized access to </a:t>
            </a:r>
            <a:r>
              <a:rPr lang="en-US">
                <a:latin typeface="Times New Roman" panose="02020603050405020304" pitchFamily="18" charset="0"/>
                <a:cs typeface="Times New Roman" pitchFamily="18" charset="0"/>
              </a:rPr>
              <a:t>sensitive </a:t>
            </a:r>
            <a:r>
              <a:rPr lang="en-US" smtClean="0">
                <a:latin typeface="Times New Roman" panose="02020603050405020304" pitchFamily="18" charset="0"/>
                <a:cs typeface="Times New Roman" pitchFamily="18" charset="0"/>
              </a:rPr>
              <a:t>areas.</a:t>
            </a:r>
            <a:endParaRPr lang="en-IN" sz="2800" dirty="0">
              <a:latin typeface="Times New Roman" panose="02020603050405020304" pitchFamily="18" charset="0"/>
              <a:cs typeface="Times New Roman" panose="02020603050405020304" pitchFamily="18" charset="0"/>
            </a:endParaRPr>
          </a:p>
          <a:p>
            <a:pPr algn="just">
              <a:lnSpc>
                <a:spcPct val="170000"/>
              </a:lnSpc>
            </a:pPr>
            <a:endParaRPr lang="en-US" dirty="0">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2556045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800" y="0"/>
            <a:ext cx="10972800" cy="1143000"/>
          </a:xfrm>
        </p:spPr>
        <p:txBody>
          <a:bodyPr>
            <a:normAutofit/>
          </a:bodyPr>
          <a:lstStyle/>
          <a:p>
            <a:r>
              <a:rPr lang="en-US" sz="4000" dirty="0" smtClean="0">
                <a:latin typeface="Times New Roman" panose="02020603050405020304" pitchFamily="18" charset="0"/>
                <a:cs typeface="Times New Roman" panose="02020603050405020304" pitchFamily="18" charset="0"/>
              </a:rPr>
              <a:t>GRAASSMAN ALGORITHM</a:t>
            </a:r>
            <a:endParaRPr lang="en-US" sz="4000" dirty="0">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idx="1"/>
          </p:nvPr>
        </p:nvSpPr>
        <p:spPr bwMode="auto">
          <a:xfrm>
            <a:off x="-520700" y="1139480"/>
            <a:ext cx="12268006" cy="5478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257300" lvl="3" indent="0" eaLnBrk="0" fontAlgn="base" hangingPunct="0">
              <a:lnSpc>
                <a:spcPct val="150000"/>
              </a:lnSpc>
              <a:spcBef>
                <a:spcPct val="0"/>
              </a:spcBef>
              <a:spcAft>
                <a:spcPct val="0"/>
              </a:spcAft>
              <a:buNone/>
            </a:pPr>
            <a:r>
              <a:rPr lang="en-US" dirty="0"/>
              <a:t>The </a:t>
            </a:r>
            <a:r>
              <a:rPr lang="en-US" b="1" dirty="0" err="1"/>
              <a:t>Grassmann</a:t>
            </a:r>
            <a:r>
              <a:rPr lang="en-US" b="1" dirty="0"/>
              <a:t> algorithm</a:t>
            </a:r>
            <a:r>
              <a:rPr lang="en-US" dirty="0"/>
              <a:t> operates on the concept of representing facial images as subspaces (points) on a </a:t>
            </a:r>
            <a:r>
              <a:rPr lang="en-US" b="1" dirty="0" err="1"/>
              <a:t>Grassmann</a:t>
            </a:r>
            <a:r>
              <a:rPr lang="en-US" b="1" dirty="0"/>
              <a:t> manifold</a:t>
            </a:r>
            <a:r>
              <a:rPr lang="en-US" dirty="0" smtClean="0"/>
              <a:t>.</a:t>
            </a:r>
          </a:p>
          <a:p>
            <a:pPr marL="1257300" lvl="3" indent="0" eaLnBrk="0" fontAlgn="base" hangingPunct="0">
              <a:lnSpc>
                <a:spcPct val="150000"/>
              </a:lnSpc>
              <a:spcBef>
                <a:spcPct val="0"/>
              </a:spcBef>
              <a:spcAft>
                <a:spcPct val="0"/>
              </a:spcAft>
              <a:buNone/>
            </a:pPr>
            <a:r>
              <a:rPr lang="en-US" dirty="0" smtClean="0"/>
              <a:t> </a:t>
            </a:r>
            <a:endPar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1257300" lvl="3" indent="0" eaLnBrk="0" fontAlgn="base" hangingPunct="0">
              <a:spcBef>
                <a:spcPct val="0"/>
              </a:spcBef>
              <a:spcAft>
                <a:spcPct val="0"/>
              </a:spcAft>
              <a:buNone/>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1: Face Detection</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Detect faces in input images using cameras or sensors.</a:t>
            </a:r>
          </a:p>
          <a:p>
            <a:pPr marL="1257300" lvl="3" indent="0" eaLnBrk="0" fontAlgn="base" hangingPunct="0">
              <a:spcBef>
                <a:spcPct val="0"/>
              </a:spcBef>
              <a:spcAft>
                <a:spcPct val="0"/>
              </a:spcAft>
              <a:buNone/>
            </a:pP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spcBef>
                <a:spcPct val="0"/>
              </a:spcBef>
              <a:spcAft>
                <a:spcPct val="0"/>
              </a:spcAft>
              <a:buClrTx/>
              <a:buSzTx/>
              <a:buNone/>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2: Preprocessing</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Normalize lighting, align faces, and remove background noise.</a:t>
            </a:r>
          </a:p>
          <a:p>
            <a:pPr marL="0" marR="0" lvl="0" indent="0" defTabSz="914400" rtl="0" eaLnBrk="0" fontAlgn="base" latinLnBrk="0" hangingPunct="0">
              <a:spcBef>
                <a:spcPct val="0"/>
              </a:spcBef>
              <a:spcAft>
                <a:spcPct val="0"/>
              </a:spcAft>
              <a:buClrTx/>
              <a:buSzTx/>
              <a:buNone/>
              <a:tabLst/>
            </a:pPr>
            <a:endParaRPr lang="en-US" altLang="en-US" sz="2000" b="1" dirty="0" smtClean="0">
              <a:latin typeface="Times New Roman" panose="02020603050405020304" pitchFamily="18" charset="0"/>
              <a:cs typeface="Times New Roman" panose="02020603050405020304" pitchFamily="18" charset="0"/>
            </a:endParaRPr>
          </a:p>
          <a:p>
            <a:pPr marL="0" marR="0" lvl="0" indent="0" defTabSz="914400" rtl="0" eaLnBrk="0" fontAlgn="base" latinLnBrk="0" hangingPunct="0">
              <a:spcBef>
                <a:spcPct val="0"/>
              </a:spcBef>
              <a:spcAft>
                <a:spcPct val="0"/>
              </a:spcAft>
              <a:buClrTx/>
              <a:buSzTx/>
              <a:buNone/>
              <a:tabLst/>
            </a:pPr>
            <a:r>
              <a:rPr kumimoji="0" lang="en-US" altLang="en-US" sz="2000" b="1"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                           3: </a:t>
            </a: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Feature Extraction</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Identify facial landmarks like eyes, nose, and mouth.</a:t>
            </a:r>
          </a:p>
          <a:p>
            <a:pPr marL="0" marR="0" lvl="0" indent="0" defTabSz="914400" rtl="0" eaLnBrk="0" fontAlgn="base" latinLnBrk="0" hangingPunct="0">
              <a:spcBef>
                <a:spcPct val="0"/>
              </a:spcBef>
              <a:spcAft>
                <a:spcPct val="0"/>
              </a:spcAft>
              <a:buClrTx/>
              <a:buSzTx/>
              <a:buFontTx/>
              <a:buChar char="•"/>
              <a:tabLst/>
            </a:pP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spcBef>
                <a:spcPct val="0"/>
              </a:spcBef>
              <a:spcAft>
                <a:spcPct val="0"/>
              </a:spcAft>
              <a:buClrTx/>
              <a:buSzTx/>
              <a:buNone/>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4: Subspace Formation</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Represent features as vectors in high-dimensional space.</a:t>
            </a:r>
          </a:p>
          <a:p>
            <a:pPr marL="0" marR="0" lvl="0" indent="0" defTabSz="914400" rtl="0" eaLnBrk="0" fontAlgn="base" latinLnBrk="0" hangingPunct="0">
              <a:spcBef>
                <a:spcPct val="0"/>
              </a:spcBef>
              <a:spcAft>
                <a:spcPct val="0"/>
              </a:spcAft>
              <a:buClrTx/>
              <a:buSzTx/>
              <a:buFontTx/>
              <a:buChar char="•"/>
              <a:tabLst/>
            </a:pP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spcBef>
                <a:spcPct val="0"/>
              </a:spcBef>
              <a:spcAft>
                <a:spcPct val="0"/>
              </a:spcAft>
              <a:buClrTx/>
              <a:buSzTx/>
              <a:buNone/>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5: </a:t>
            </a:r>
            <a:r>
              <a:rPr kumimoji="0" lang="en-US" altLang="en-US" sz="2000" b="1"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Grassmann</a:t>
            </a: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Mapping</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Project vectors onto the </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Grassmann</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manifold (subspace representation).</a:t>
            </a:r>
          </a:p>
          <a:p>
            <a:pPr marL="0" marR="0" lvl="0" indent="0" defTabSz="914400" rtl="0" eaLnBrk="0" fontAlgn="base" latinLnBrk="0" hangingPunct="0">
              <a:spcBef>
                <a:spcPct val="0"/>
              </a:spcBef>
              <a:spcAft>
                <a:spcPct val="0"/>
              </a:spcAft>
              <a:buClrTx/>
              <a:buSzTx/>
              <a:buFontTx/>
              <a:buChar char="•"/>
              <a:tabLst/>
            </a:pP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spcBef>
                <a:spcPct val="0"/>
              </a:spcBef>
              <a:spcAft>
                <a:spcPct val="0"/>
              </a:spcAft>
              <a:buClrTx/>
              <a:buSzTx/>
              <a:buNone/>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6: Similarity Computation</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Calculate distances between subspaces (e.g., geodesic or projection).                   </a:t>
            </a:r>
          </a:p>
          <a:p>
            <a:pPr marL="0" marR="0" lvl="0" indent="0" defTabSz="914400" rtl="0" eaLnBrk="0" fontAlgn="base" latinLnBrk="0" hangingPunct="0">
              <a:spcBef>
                <a:spcPct val="0"/>
              </a:spcBef>
              <a:spcAft>
                <a:spcPct val="0"/>
              </a:spcAft>
              <a:buClrTx/>
              <a:buSzTx/>
              <a:buFontTx/>
              <a:buChar char="•"/>
              <a:tabLst/>
            </a:pP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spcBef>
                <a:spcPct val="0"/>
              </a:spcBef>
              <a:spcAft>
                <a:spcPct val="0"/>
              </a:spcAft>
              <a:buClrTx/>
              <a:buSzTx/>
              <a:buNone/>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7: Classification/Matching</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Match against stored templates and verify identity.</a:t>
            </a:r>
          </a:p>
        </p:txBody>
      </p:sp>
    </p:spTree>
    <p:extLst>
      <p:ext uri="{BB962C8B-B14F-4D97-AF65-F5344CB8AC3E}">
        <p14:creationId xmlns:p14="http://schemas.microsoft.com/office/powerpoint/2010/main" val="2055642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700" y="-228600"/>
            <a:ext cx="10972800" cy="1143000"/>
          </a:xfrm>
        </p:spPr>
        <p:txBody>
          <a:bodyPr>
            <a:normAutofit/>
          </a:bodyPr>
          <a:lstStyle/>
          <a:p>
            <a:r>
              <a:rPr lang="en-US" sz="3600" dirty="0" smtClean="0">
                <a:latin typeface="Times New Roman" panose="02020603050405020304" pitchFamily="18" charset="0"/>
                <a:cs typeface="Times New Roman" panose="02020603050405020304" pitchFamily="18" charset="0"/>
              </a:rPr>
              <a:t>SHA 256 BITS ALGORITHM</a:t>
            </a:r>
            <a:endParaRPr lang="en-US" sz="3600" dirty="0">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idx="1"/>
          </p:nvPr>
        </p:nvSpPr>
        <p:spPr bwMode="auto">
          <a:xfrm>
            <a:off x="609600" y="751697"/>
            <a:ext cx="11417300" cy="623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nSpc>
                <a:spcPct val="150000"/>
              </a:lnSpc>
              <a:buNone/>
            </a:pPr>
            <a:r>
              <a:rPr lang="en-US" sz="1900" dirty="0" smtClean="0"/>
              <a:t>SHA-256 </a:t>
            </a:r>
            <a:r>
              <a:rPr lang="en-US" sz="1900" dirty="0"/>
              <a:t>is a cryptographic hash function used to ensure data integrity. It transforms input data into a fixed 256-bit hash.</a:t>
            </a:r>
            <a:endParaRPr lang="en-US" sz="1900" b="1" dirty="0" smtClean="0">
              <a:latin typeface="Times New Roman" panose="02020603050405020304" pitchFamily="18" charset="0"/>
              <a:cs typeface="Times New Roman" panose="02020603050405020304" pitchFamily="18" charset="0"/>
            </a:endParaRPr>
          </a:p>
          <a:p>
            <a:pPr>
              <a:lnSpc>
                <a:spcPct val="150000"/>
              </a:lnSpc>
            </a:pPr>
            <a:r>
              <a:rPr lang="en-US" sz="1900" b="1" dirty="0" smtClean="0">
                <a:latin typeface="Times New Roman" panose="02020603050405020304" pitchFamily="18" charset="0"/>
                <a:cs typeface="Times New Roman" panose="02020603050405020304" pitchFamily="18" charset="0"/>
              </a:rPr>
              <a:t>Message </a:t>
            </a:r>
            <a:r>
              <a:rPr lang="en-US" sz="1900" b="1" dirty="0">
                <a:latin typeface="Times New Roman" panose="02020603050405020304" pitchFamily="18" charset="0"/>
                <a:cs typeface="Times New Roman" panose="02020603050405020304" pitchFamily="18" charset="0"/>
              </a:rPr>
              <a:t>Preprocessing</a:t>
            </a:r>
            <a:endParaRPr lang="en-US" sz="1900" dirty="0">
              <a:latin typeface="Times New Roman" panose="02020603050405020304" pitchFamily="18" charset="0"/>
              <a:cs typeface="Times New Roman" panose="02020603050405020304" pitchFamily="18" charset="0"/>
            </a:endParaRPr>
          </a:p>
          <a:p>
            <a:pPr lvl="1">
              <a:lnSpc>
                <a:spcPct val="150000"/>
              </a:lnSpc>
            </a:pPr>
            <a:r>
              <a:rPr lang="en-US" sz="1900" dirty="0">
                <a:latin typeface="Times New Roman" panose="02020603050405020304" pitchFamily="18" charset="0"/>
                <a:cs typeface="Times New Roman" panose="02020603050405020304" pitchFamily="18" charset="0"/>
              </a:rPr>
              <a:t>Convert input to binary.</a:t>
            </a:r>
          </a:p>
          <a:p>
            <a:pPr lvl="1">
              <a:lnSpc>
                <a:spcPct val="150000"/>
              </a:lnSpc>
            </a:pPr>
            <a:r>
              <a:rPr lang="en-US" sz="1900" dirty="0">
                <a:latin typeface="Times New Roman" panose="02020603050405020304" pitchFamily="18" charset="0"/>
                <a:cs typeface="Times New Roman" panose="02020603050405020304" pitchFamily="18" charset="0"/>
              </a:rPr>
              <a:t>Pad message to be a multiple of 512 bits</a:t>
            </a:r>
            <a:r>
              <a:rPr lang="en-US" sz="1900" dirty="0" smtClean="0">
                <a:latin typeface="Times New Roman" panose="02020603050405020304" pitchFamily="18" charset="0"/>
                <a:cs typeface="Times New Roman" panose="02020603050405020304" pitchFamily="18" charset="0"/>
              </a:rPr>
              <a:t>.</a:t>
            </a:r>
            <a:endParaRPr lang="en-US" sz="1900" dirty="0">
              <a:latin typeface="Times New Roman" panose="02020603050405020304" pitchFamily="18" charset="0"/>
              <a:cs typeface="Times New Roman" panose="02020603050405020304" pitchFamily="18" charset="0"/>
            </a:endParaRPr>
          </a:p>
          <a:p>
            <a:pPr>
              <a:lnSpc>
                <a:spcPct val="150000"/>
              </a:lnSpc>
            </a:pPr>
            <a:r>
              <a:rPr lang="en-US" sz="1900" b="1" dirty="0">
                <a:latin typeface="Times New Roman" panose="02020603050405020304" pitchFamily="18" charset="0"/>
                <a:cs typeface="Times New Roman" panose="02020603050405020304" pitchFamily="18" charset="0"/>
              </a:rPr>
              <a:t>Parse into Blocks</a:t>
            </a:r>
            <a:r>
              <a:rPr lang="en-US" sz="1900" dirty="0">
                <a:latin typeface="Times New Roman" panose="02020603050405020304" pitchFamily="18" charset="0"/>
                <a:cs typeface="Times New Roman" panose="02020603050405020304" pitchFamily="18" charset="0"/>
              </a:rPr>
              <a:t> – Split padded message into 512-bit blocks</a:t>
            </a:r>
            <a:r>
              <a:rPr lang="en-US" sz="1900" dirty="0" smtClean="0">
                <a:latin typeface="Times New Roman" panose="02020603050405020304" pitchFamily="18" charset="0"/>
                <a:cs typeface="Times New Roman" panose="02020603050405020304" pitchFamily="18" charset="0"/>
              </a:rPr>
              <a:t>.</a:t>
            </a:r>
            <a:endParaRPr lang="en-US" sz="1900" dirty="0">
              <a:latin typeface="Times New Roman" panose="02020603050405020304" pitchFamily="18" charset="0"/>
              <a:cs typeface="Times New Roman" panose="02020603050405020304" pitchFamily="18" charset="0"/>
            </a:endParaRPr>
          </a:p>
          <a:p>
            <a:pPr>
              <a:lnSpc>
                <a:spcPct val="150000"/>
              </a:lnSpc>
            </a:pPr>
            <a:r>
              <a:rPr lang="en-US" sz="1900" b="1" dirty="0">
                <a:latin typeface="Times New Roman" panose="02020603050405020304" pitchFamily="18" charset="0"/>
                <a:cs typeface="Times New Roman" panose="02020603050405020304" pitchFamily="18" charset="0"/>
              </a:rPr>
              <a:t>Initialize Hash Values</a:t>
            </a:r>
            <a:r>
              <a:rPr lang="en-US" sz="1900" dirty="0">
                <a:latin typeface="Times New Roman" panose="02020603050405020304" pitchFamily="18" charset="0"/>
                <a:cs typeface="Times New Roman" panose="02020603050405020304" pitchFamily="18" charset="0"/>
              </a:rPr>
              <a:t> – Use eight predefined 32-bit constants</a:t>
            </a:r>
            <a:r>
              <a:rPr lang="en-US" sz="1900" dirty="0" smtClean="0">
                <a:latin typeface="Times New Roman" panose="02020603050405020304" pitchFamily="18" charset="0"/>
                <a:cs typeface="Times New Roman" panose="02020603050405020304" pitchFamily="18" charset="0"/>
              </a:rPr>
              <a:t>.</a:t>
            </a:r>
            <a:endParaRPr lang="en-US" sz="1900" dirty="0">
              <a:latin typeface="Times New Roman" panose="02020603050405020304" pitchFamily="18" charset="0"/>
              <a:cs typeface="Times New Roman" panose="02020603050405020304" pitchFamily="18" charset="0"/>
            </a:endParaRPr>
          </a:p>
          <a:p>
            <a:pPr>
              <a:lnSpc>
                <a:spcPct val="150000"/>
              </a:lnSpc>
            </a:pPr>
            <a:r>
              <a:rPr lang="en-US" sz="1900" b="1" dirty="0">
                <a:latin typeface="Times New Roman" panose="02020603050405020304" pitchFamily="18" charset="0"/>
                <a:cs typeface="Times New Roman" panose="02020603050405020304" pitchFamily="18" charset="0"/>
              </a:rPr>
              <a:t>Prepare Message Schedule</a:t>
            </a:r>
            <a:r>
              <a:rPr lang="en-US" sz="1900" dirty="0">
                <a:latin typeface="Times New Roman" panose="02020603050405020304" pitchFamily="18" charset="0"/>
                <a:cs typeface="Times New Roman" panose="02020603050405020304" pitchFamily="18" charset="0"/>
              </a:rPr>
              <a:t> – Expand the 512-bit block into 64 32-bit words</a:t>
            </a:r>
            <a:r>
              <a:rPr lang="en-US" sz="1900" dirty="0" smtClean="0">
                <a:latin typeface="Times New Roman" panose="02020603050405020304" pitchFamily="18" charset="0"/>
                <a:cs typeface="Times New Roman" panose="02020603050405020304" pitchFamily="18" charset="0"/>
              </a:rPr>
              <a:t>.</a:t>
            </a:r>
            <a:endParaRPr lang="en-US" sz="1900" dirty="0">
              <a:latin typeface="Times New Roman" panose="02020603050405020304" pitchFamily="18" charset="0"/>
              <a:cs typeface="Times New Roman" panose="02020603050405020304" pitchFamily="18" charset="0"/>
            </a:endParaRPr>
          </a:p>
          <a:p>
            <a:pPr>
              <a:lnSpc>
                <a:spcPct val="150000"/>
              </a:lnSpc>
            </a:pPr>
            <a:r>
              <a:rPr lang="en-US" sz="1900" b="1" dirty="0">
                <a:latin typeface="Times New Roman" panose="02020603050405020304" pitchFamily="18" charset="0"/>
                <a:cs typeface="Times New Roman" panose="02020603050405020304" pitchFamily="18" charset="0"/>
              </a:rPr>
              <a:t>Compression Function</a:t>
            </a:r>
            <a:endParaRPr lang="en-US" sz="1900" dirty="0">
              <a:latin typeface="Times New Roman" panose="02020603050405020304" pitchFamily="18" charset="0"/>
              <a:cs typeface="Times New Roman" panose="02020603050405020304" pitchFamily="18" charset="0"/>
            </a:endParaRPr>
          </a:p>
          <a:p>
            <a:pPr lvl="1">
              <a:lnSpc>
                <a:spcPct val="150000"/>
              </a:lnSpc>
            </a:pPr>
            <a:r>
              <a:rPr lang="en-US" sz="1900" dirty="0">
                <a:latin typeface="Times New Roman" panose="02020603050405020304" pitchFamily="18" charset="0"/>
                <a:cs typeface="Times New Roman" panose="02020603050405020304" pitchFamily="18" charset="0"/>
              </a:rPr>
              <a:t>Loop through 64 rounds with logical operations and constants.</a:t>
            </a:r>
          </a:p>
          <a:p>
            <a:pPr lvl="1">
              <a:lnSpc>
                <a:spcPct val="150000"/>
              </a:lnSpc>
            </a:pPr>
            <a:r>
              <a:rPr lang="en-US" sz="1900" dirty="0">
                <a:latin typeface="Times New Roman" panose="02020603050405020304" pitchFamily="18" charset="0"/>
                <a:cs typeface="Times New Roman" panose="02020603050405020304" pitchFamily="18" charset="0"/>
              </a:rPr>
              <a:t>Update working variables a–h</a:t>
            </a:r>
            <a:r>
              <a:rPr lang="en-US" sz="1900" dirty="0" smtClean="0">
                <a:latin typeface="Times New Roman" panose="02020603050405020304" pitchFamily="18" charset="0"/>
                <a:cs typeface="Times New Roman" panose="02020603050405020304" pitchFamily="18" charset="0"/>
              </a:rPr>
              <a:t>.</a:t>
            </a:r>
            <a:endParaRPr lang="en-US" sz="1900" dirty="0">
              <a:latin typeface="Times New Roman" panose="02020603050405020304" pitchFamily="18" charset="0"/>
              <a:cs typeface="Times New Roman" panose="02020603050405020304" pitchFamily="18" charset="0"/>
            </a:endParaRPr>
          </a:p>
          <a:p>
            <a:pPr>
              <a:lnSpc>
                <a:spcPct val="150000"/>
              </a:lnSpc>
            </a:pPr>
            <a:r>
              <a:rPr lang="en-US" sz="1900" b="1" dirty="0">
                <a:latin typeface="Times New Roman" panose="02020603050405020304" pitchFamily="18" charset="0"/>
                <a:cs typeface="Times New Roman" panose="02020603050405020304" pitchFamily="18" charset="0"/>
              </a:rPr>
              <a:t>Output Final Hash</a:t>
            </a:r>
            <a:r>
              <a:rPr lang="en-US" sz="1900" dirty="0">
                <a:latin typeface="Times New Roman" panose="02020603050405020304" pitchFamily="18" charset="0"/>
                <a:cs typeface="Times New Roman" panose="02020603050405020304" pitchFamily="18" charset="0"/>
              </a:rPr>
              <a:t> – Combine updated variables into a 256-bit output.</a:t>
            </a:r>
          </a:p>
          <a:p>
            <a:pPr marL="0" marR="0" lvl="0" indent="0" algn="l" defTabSz="914400" rtl="0" eaLnBrk="0" fontAlgn="base" latinLnBrk="0" hangingPunct="0">
              <a:spcBef>
                <a:spcPct val="0"/>
              </a:spcBef>
              <a:spcAft>
                <a:spcPct val="0"/>
              </a:spcAft>
              <a:buClrTx/>
              <a:buSzTx/>
              <a:buFontTx/>
              <a:buChar char="•"/>
              <a:tabLst/>
            </a:pPr>
            <a:endParaRPr kumimoji="0" lang="en-US" altLang="en-US" sz="19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8904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369</TotalTime>
  <Words>1608</Words>
  <Application>Microsoft Office PowerPoint</Application>
  <PresentationFormat>Widescreen</PresentationFormat>
  <Paragraphs>170</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Latha</vt:lpstr>
      <vt:lpstr>Times New Roman</vt:lpstr>
      <vt:lpstr>Office Theme</vt:lpstr>
      <vt:lpstr> NEXT-GENERATION DEFENSE SECURITY: BLOCKCHAIN, IOT, DIGITAL TWIN, AND FACE RECOGNITION-BASED SMART MONITORING SYSTEM</vt:lpstr>
      <vt:lpstr>ABSTRACT</vt:lpstr>
      <vt:lpstr> OBJECTIVES</vt:lpstr>
      <vt:lpstr>LITERATURE REVIEW</vt:lpstr>
      <vt:lpstr>EXISTING SYSTEM</vt:lpstr>
      <vt:lpstr>DISADVANTAGES</vt:lpstr>
      <vt:lpstr>PROPOSED SYSTEM</vt:lpstr>
      <vt:lpstr>GRAASSMAN ALGORITHM</vt:lpstr>
      <vt:lpstr>SHA 256 BITS ALGORITHM</vt:lpstr>
      <vt:lpstr>ADVANTAGES</vt:lpstr>
      <vt:lpstr>SYSTEM ARCHITECTURE</vt:lpstr>
      <vt:lpstr>MODULES</vt:lpstr>
      <vt:lpstr>MODULES</vt:lpstr>
      <vt:lpstr>MODULES</vt:lpstr>
      <vt:lpstr>MODULES</vt:lpstr>
      <vt:lpstr>MODULES</vt:lpstr>
      <vt:lpstr>MODULES</vt:lpstr>
      <vt:lpstr>SYSTEM REQUIREMENTS</vt:lpstr>
      <vt:lpstr>SYSTEM REQUIREMENTS</vt:lpstr>
      <vt:lpstr>PowerPoint Presentation</vt:lpstr>
      <vt:lpstr>PowerPoint Presentation</vt:lpstr>
      <vt:lpstr>PowerPoint Presentation</vt:lpstr>
      <vt:lpstr>PowerPoint Presentation</vt:lpstr>
      <vt:lpstr>CONCLUSION</vt:lpstr>
      <vt:lpstr>FUTURE WORK</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NEXT-GENERATION DEFENSE SECURITY: BLOCKCHAIN, IOT, DIGITAL TWIN, AND FACE RECOGNITION-BASED SMART MONITORING SYSTEM</dc:title>
  <dc:creator>Rajiya Banu</dc:creator>
  <cp:lastModifiedBy>RANJITHKUMAR ARK</cp:lastModifiedBy>
  <cp:revision>41</cp:revision>
  <dcterms:created xsi:type="dcterms:W3CDTF">2025-02-04T15:05:24Z</dcterms:created>
  <dcterms:modified xsi:type="dcterms:W3CDTF">2025-05-22T14:08:43Z</dcterms:modified>
</cp:coreProperties>
</file>