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9144000" cy="51435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js2Ux+bPFSO7sOyXA4fCMlQiu1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5.xml"/><Relationship Id="rId22" Type="http://schemas.openxmlformats.org/officeDocument/2006/relationships/font" Target="fonts/Nunito-italic.fntdata"/><Relationship Id="rId10" Type="http://schemas.openxmlformats.org/officeDocument/2006/relationships/slide" Target="slides/slide4.xml"/><Relationship Id="rId21" Type="http://schemas.openxmlformats.org/officeDocument/2006/relationships/font" Target="fonts/Nunito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cfe9977135_0_790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2cfe9977135_0_79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d008fcd036_0_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d008fcd036_0_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d00cf22f32_0_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d00cf22f32_0_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00cf22f32_0_1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00cf22f32_0_1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fe9977135_0_397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2cfe9977135_0_397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cfe9977135_0_78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2cfe9977135_0_78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cfe9977135_0_77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2cfe9977135_0_77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cfe9977135_0_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2cfe9977135_0_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cfe9977135_0_651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2cfe9977135_0_651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type="title"/>
          </p:nvPr>
        </p:nvSpPr>
        <p:spPr>
          <a:xfrm>
            <a:off x="1432157" y="1222095"/>
            <a:ext cx="6656705" cy="1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" type="body"/>
          </p:nvPr>
        </p:nvSpPr>
        <p:spPr>
          <a:xfrm>
            <a:off x="612625" y="1725526"/>
            <a:ext cx="7918749" cy="18027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fe9977135_0_701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g2cfe9977135_0_701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104" name="Google Shape;104;g2cfe9977135_0_70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2cfe9977135_0_70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2cfe9977135_0_70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g2cfe9977135_0_701"/>
          <p:cNvGrpSpPr/>
          <p:nvPr/>
        </p:nvGrpSpPr>
        <p:grpSpPr>
          <a:xfrm>
            <a:off x="199151" y="2"/>
            <a:ext cx="2795413" cy="1083308"/>
            <a:chOff x="6917201" y="0"/>
            <a:chExt cx="2227776" cy="863400"/>
          </a:xfrm>
        </p:grpSpPr>
        <p:sp>
          <p:nvSpPr>
            <p:cNvPr id="108" name="Google Shape;108;g2cfe9977135_0_70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2cfe9977135_0_70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2cfe9977135_0_70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g2cfe9977135_0_70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g2cfe9977135_0_70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fe9977135_0_7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cfe9977135_0_7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cfe9977135_0_71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cfe9977135_0_71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8" name="Google Shape;118;g2cfe9977135_0_713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9" name="Google Shape;119;g2cfe9977135_0_713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0" name="Google Shape;120;g2cfe9977135_0_7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fe9977135_0_7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2cfe9977135_0_7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cfe9977135_0_7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2cfe9977135_0_7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6" name="Google Shape;126;g2cfe9977135_0_7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fe9977135_0_72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2cfe9977135_0_72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2cfe9977135_0_72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2cfe9977135_0_72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g2cfe9977135_0_72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3" name="Google Shape;133;g2cfe9977135_0_7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fe9977135_0_734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2cfe9977135_0_734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g2cfe9977135_0_734"/>
          <p:cNvGrpSpPr/>
          <p:nvPr/>
        </p:nvGrpSpPr>
        <p:grpSpPr>
          <a:xfrm>
            <a:off x="255991" y="-119"/>
            <a:ext cx="2251347" cy="1043408"/>
            <a:chOff x="3961956" y="4383950"/>
            <a:chExt cx="1160548" cy="548700"/>
          </a:xfrm>
        </p:grpSpPr>
        <p:sp>
          <p:nvSpPr>
            <p:cNvPr id="138" name="Google Shape;138;g2cfe9977135_0_734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2cfe9977135_0_734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2cfe9977135_0_734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g2cfe9977135_0_73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g2cfe9977135_0_734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143" name="Google Shape;143;g2cfe9977135_0_73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2cfe9977135_0_73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2cfe9977135_0_73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" name="Google Shape;146;g2cfe9977135_0_734"/>
          <p:cNvGrpSpPr/>
          <p:nvPr/>
        </p:nvGrpSpPr>
        <p:grpSpPr>
          <a:xfrm>
            <a:off x="5886355" y="1243"/>
            <a:ext cx="3257454" cy="1261514"/>
            <a:chOff x="6917201" y="0"/>
            <a:chExt cx="2227776" cy="863400"/>
          </a:xfrm>
        </p:grpSpPr>
        <p:sp>
          <p:nvSpPr>
            <p:cNvPr id="147" name="Google Shape;147;g2cfe9977135_0_73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2cfe9977135_0_73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2cfe9977135_0_73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g2cfe9977135_0_73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51" name="Google Shape;151;g2cfe9977135_0_73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fe9977135_0_75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2cfe9977135_0_75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2cfe9977135_0_7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cfe9977135_0_752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7" name="Google Shape;157;g2cfe9977135_0_752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8" name="Google Shape;158;g2cfe9977135_0_752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9" name="Google Shape;159;g2cfe9977135_0_75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fe9977135_0_76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g2cfe9977135_0_760"/>
          <p:cNvGrpSpPr/>
          <p:nvPr/>
        </p:nvGrpSpPr>
        <p:grpSpPr>
          <a:xfrm>
            <a:off x="5959223" y="4119576"/>
            <a:ext cx="2520951" cy="1024165"/>
            <a:chOff x="6917201" y="0"/>
            <a:chExt cx="2227776" cy="863400"/>
          </a:xfrm>
        </p:grpSpPr>
        <p:sp>
          <p:nvSpPr>
            <p:cNvPr id="163" name="Google Shape;163;g2cfe9977135_0_76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2cfe9977135_0_76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2cfe9977135_0_76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166;g2cfe9977135_0_760"/>
          <p:cNvGrpSpPr/>
          <p:nvPr/>
        </p:nvGrpSpPr>
        <p:grpSpPr>
          <a:xfrm>
            <a:off x="199151" y="2"/>
            <a:ext cx="2795413" cy="1083308"/>
            <a:chOff x="6917201" y="0"/>
            <a:chExt cx="2227776" cy="863400"/>
          </a:xfrm>
        </p:grpSpPr>
        <p:sp>
          <p:nvSpPr>
            <p:cNvPr id="167" name="Google Shape;167;g2cfe9977135_0_76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2cfe9977135_0_76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2cfe9977135_0_76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g2cfe9977135_0_760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g2cfe9977135_0_76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g2cfe9977135_0_76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fe9977135_0_77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title"/>
          </p:nvPr>
        </p:nvSpPr>
        <p:spPr>
          <a:xfrm>
            <a:off x="1432157" y="1222095"/>
            <a:ext cx="6656705" cy="1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78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0"/>
          <p:cNvSpPr/>
          <p:nvPr/>
        </p:nvSpPr>
        <p:spPr>
          <a:xfrm>
            <a:off x="30" y="2824500"/>
            <a:ext cx="7370445" cy="2319020"/>
          </a:xfrm>
          <a:custGeom>
            <a:rect b="b" l="l" r="r" t="t"/>
            <a:pathLst>
              <a:path extrusionOk="0" h="2319020" w="7370445">
                <a:moveTo>
                  <a:pt x="7370399" y="2318999"/>
                </a:moveTo>
                <a:lnTo>
                  <a:pt x="0" y="2318999"/>
                </a:lnTo>
                <a:lnTo>
                  <a:pt x="0" y="0"/>
                </a:lnTo>
                <a:lnTo>
                  <a:pt x="7370399" y="2318999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3582599" y="1550700"/>
            <a:ext cx="5561965" cy="3592829"/>
          </a:xfrm>
          <a:custGeom>
            <a:rect b="b" l="l" r="r" t="t"/>
            <a:pathLst>
              <a:path extrusionOk="0" h="3592829" w="5561965">
                <a:moveTo>
                  <a:pt x="5561399" y="3592799"/>
                </a:moveTo>
                <a:lnTo>
                  <a:pt x="0" y="3592799"/>
                </a:lnTo>
                <a:lnTo>
                  <a:pt x="5561399" y="0"/>
                </a:lnTo>
                <a:lnTo>
                  <a:pt x="5561399" y="3592799"/>
                </a:lnTo>
                <a:close/>
              </a:path>
            </a:pathLst>
          </a:custGeom>
          <a:solidFill>
            <a:srgbClr val="23394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3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0"/>
          <p:cNvSpPr/>
          <p:nvPr/>
        </p:nvSpPr>
        <p:spPr>
          <a:xfrm>
            <a:off x="203224" y="206250"/>
            <a:ext cx="8737600" cy="4731385"/>
          </a:xfrm>
          <a:custGeom>
            <a:rect b="b" l="l" r="r" t="t"/>
            <a:pathLst>
              <a:path extrusionOk="0" h="4731385" w="8737600">
                <a:moveTo>
                  <a:pt x="8737499" y="4730999"/>
                </a:moveTo>
                <a:lnTo>
                  <a:pt x="0" y="4730999"/>
                </a:lnTo>
                <a:lnTo>
                  <a:pt x="0" y="0"/>
                </a:lnTo>
                <a:lnTo>
                  <a:pt x="8737499" y="0"/>
                </a:lnTo>
                <a:lnTo>
                  <a:pt x="8737499" y="4730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1432157" y="1222095"/>
            <a:ext cx="6656705" cy="1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cfe9977135_0_14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2cfe9977135_0_14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2cfe9977135_0_14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2cfe9977135_0_1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g2cfe9977135_0_14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g2cfe9977135_0_14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fe9977135_0_66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2cfe9977135_0_66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cfe9977135_0_66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2cfe9977135_0_6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g2cfe9977135_0_66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6" name="Google Shape;66;g2cfe9977135_0_66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fe9977135_0_66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2cfe9977135_0_66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2cfe9977135_0_6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2cfe9977135_0_66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g2cfe9977135_0_66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fe9977135_0_67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2cfe9977135_0_67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2cfe9977135_0_67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2cfe9977135_0_67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g2cfe9977135_0_67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79" name="Google Shape;79;g2cfe9977135_0_67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2cfe9977135_0_67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2cfe9977135_0_67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2;g2cfe9977135_0_67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83" name="Google Shape;83;g2cfe9977135_0_67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2cfe9977135_0_67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2cfe9977135_0_67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oogle Shape;86;g2cfe9977135_0_673"/>
          <p:cNvGrpSpPr/>
          <p:nvPr/>
        </p:nvGrpSpPr>
        <p:grpSpPr>
          <a:xfrm>
            <a:off x="7057470" y="5088"/>
            <a:ext cx="1851282" cy="752108"/>
            <a:chOff x="6917201" y="0"/>
            <a:chExt cx="2227776" cy="863400"/>
          </a:xfrm>
        </p:grpSpPr>
        <p:sp>
          <p:nvSpPr>
            <p:cNvPr id="87" name="Google Shape;87;g2cfe9977135_0_67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2cfe9977135_0_67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2cfe9977135_0_67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90;g2cfe9977135_0_673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91" name="Google Shape;91;g2cfe9977135_0_67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2cfe9977135_0_67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2cfe9977135_0_67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g2cfe9977135_0_673"/>
          <p:cNvGrpSpPr/>
          <p:nvPr/>
        </p:nvGrpSpPr>
        <p:grpSpPr>
          <a:xfrm>
            <a:off x="199151" y="4055652"/>
            <a:ext cx="2795413" cy="1083308"/>
            <a:chOff x="6917201" y="0"/>
            <a:chExt cx="2227776" cy="863400"/>
          </a:xfrm>
        </p:grpSpPr>
        <p:sp>
          <p:nvSpPr>
            <p:cNvPr id="95" name="Google Shape;95;g2cfe9977135_0_67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g2cfe9977135_0_67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g2cfe9977135_0_67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g2cfe9977135_0_67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99" name="Google Shape;99;g2cfe9977135_0_67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g2cfe9977135_0_67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3394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8"/>
          <p:cNvSpPr/>
          <p:nvPr/>
        </p:nvSpPr>
        <p:spPr>
          <a:xfrm>
            <a:off x="3582599" y="1550700"/>
            <a:ext cx="5561965" cy="3592829"/>
          </a:xfrm>
          <a:custGeom>
            <a:rect b="b" l="l" r="r" t="t"/>
            <a:pathLst>
              <a:path extrusionOk="0" h="3592829" w="5561965">
                <a:moveTo>
                  <a:pt x="5561399" y="3592799"/>
                </a:moveTo>
                <a:lnTo>
                  <a:pt x="0" y="3592799"/>
                </a:lnTo>
                <a:lnTo>
                  <a:pt x="5561399" y="0"/>
                </a:lnTo>
                <a:lnTo>
                  <a:pt x="5561399" y="3592799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8"/>
          <p:cNvSpPr/>
          <p:nvPr/>
        </p:nvSpPr>
        <p:spPr>
          <a:xfrm>
            <a:off x="30" y="2824500"/>
            <a:ext cx="7370445" cy="2319020"/>
          </a:xfrm>
          <a:custGeom>
            <a:rect b="b" l="l" r="r" t="t"/>
            <a:pathLst>
              <a:path extrusionOk="0" h="2319020" w="7370445">
                <a:moveTo>
                  <a:pt x="7370399" y="2318999"/>
                </a:moveTo>
                <a:lnTo>
                  <a:pt x="0" y="2318999"/>
                </a:lnTo>
                <a:lnTo>
                  <a:pt x="0" y="0"/>
                </a:lnTo>
                <a:lnTo>
                  <a:pt x="7370399" y="2318999"/>
                </a:lnTo>
                <a:close/>
              </a:path>
            </a:pathLst>
          </a:custGeom>
          <a:solidFill>
            <a:srgbClr val="C4A1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9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8"/>
          <p:cNvSpPr/>
          <p:nvPr/>
        </p:nvSpPr>
        <p:spPr>
          <a:xfrm>
            <a:off x="203224" y="206250"/>
            <a:ext cx="8737600" cy="4731385"/>
          </a:xfrm>
          <a:custGeom>
            <a:rect b="b" l="l" r="r" t="t"/>
            <a:pathLst>
              <a:path extrusionOk="0" h="4731385" w="8737600">
                <a:moveTo>
                  <a:pt x="8737499" y="4730999"/>
                </a:moveTo>
                <a:lnTo>
                  <a:pt x="0" y="4730999"/>
                </a:lnTo>
                <a:lnTo>
                  <a:pt x="0" y="0"/>
                </a:lnTo>
                <a:lnTo>
                  <a:pt x="8737499" y="0"/>
                </a:lnTo>
                <a:lnTo>
                  <a:pt x="8737499" y="4730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8"/>
          <p:cNvSpPr txBox="1"/>
          <p:nvPr>
            <p:ph type="title"/>
          </p:nvPr>
        </p:nvSpPr>
        <p:spPr>
          <a:xfrm>
            <a:off x="1432157" y="1222095"/>
            <a:ext cx="6656705" cy="1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" type="body"/>
          </p:nvPr>
        </p:nvSpPr>
        <p:spPr>
          <a:xfrm>
            <a:off x="612625" y="1725526"/>
            <a:ext cx="7918749" cy="18027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fe9977135_0_6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8" name="Google Shape;58;g2cfe9977135_0_656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g2cfe9977135_0_65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"/>
          <p:cNvGrpSpPr/>
          <p:nvPr/>
        </p:nvGrpSpPr>
        <p:grpSpPr>
          <a:xfrm>
            <a:off x="0" y="-75"/>
            <a:ext cx="9143999" cy="5143649"/>
            <a:chOff x="0" y="0"/>
            <a:chExt cx="9143999" cy="5143649"/>
          </a:xfrm>
        </p:grpSpPr>
        <p:pic>
          <p:nvPicPr>
            <p:cNvPr id="180" name="Google Shape;180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3999" cy="51436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1200150"/>
              <a:ext cx="9143999" cy="3822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9143999" cy="5143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1200150"/>
              <a:ext cx="9143999" cy="3822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p1"/>
          <p:cNvSpPr txBox="1"/>
          <p:nvPr>
            <p:ph type="title"/>
          </p:nvPr>
        </p:nvSpPr>
        <p:spPr>
          <a:xfrm>
            <a:off x="408699" y="1222100"/>
            <a:ext cx="76803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54658" lvl="0" marL="46672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DEPARTMENT OF ELECTRONICS AND  COMMUNICATION ENGINEERING</a:t>
            </a:r>
            <a:endParaRPr/>
          </a:p>
          <a:p>
            <a:pPr indent="-454659" lvl="0" marL="46672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pSp>
        <p:nvGrpSpPr>
          <p:cNvPr id="185" name="Google Shape;185;p1"/>
          <p:cNvGrpSpPr/>
          <p:nvPr/>
        </p:nvGrpSpPr>
        <p:grpSpPr>
          <a:xfrm>
            <a:off x="0" y="0"/>
            <a:ext cx="8452544" cy="1016824"/>
            <a:chOff x="0" y="0"/>
            <a:chExt cx="8452544" cy="1016824"/>
          </a:xfrm>
        </p:grpSpPr>
        <p:pic>
          <p:nvPicPr>
            <p:cNvPr id="186" name="Google Shape;186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13858"/>
              <a:ext cx="2500313" cy="8429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466582" y="0"/>
              <a:ext cx="1985962" cy="8429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154992" y="78898"/>
              <a:ext cx="899090" cy="9379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9" name="Google Shape;189;p1"/>
          <p:cNvSpPr txBox="1"/>
          <p:nvPr/>
        </p:nvSpPr>
        <p:spPr>
          <a:xfrm>
            <a:off x="240452" y="3418025"/>
            <a:ext cx="18627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12745"/>
                </a:solidFill>
                <a:latin typeface="Trebuchet MS"/>
                <a:ea typeface="Trebuchet MS"/>
                <a:cs typeface="Trebuchet MS"/>
                <a:sym typeface="Trebuchet MS"/>
              </a:rPr>
              <a:t>DATE:27.04.24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1"/>
          <p:cNvSpPr txBox="1"/>
          <p:nvPr/>
        </p:nvSpPr>
        <p:spPr>
          <a:xfrm>
            <a:off x="3638324" y="3418025"/>
            <a:ext cx="5012100" cy="12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5715" lvl="0" marL="1778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12745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GUIDED BY: Dr.R.KALAIARASAN                                          TEAM MEMBERS : B R SANJEEVADHARSH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12185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12745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 S RANJITH  </a:t>
            </a:r>
            <a:endParaRPr b="0" i="0" sz="2000" u="none" cap="none" strike="noStrike">
              <a:solidFill>
                <a:srgbClr val="21274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12185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12745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 O PRAAVIN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1"/>
          <p:cNvSpPr txBox="1"/>
          <p:nvPr/>
        </p:nvSpPr>
        <p:spPr>
          <a:xfrm flipH="1">
            <a:off x="1500300" y="2312575"/>
            <a:ext cx="6211500" cy="923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2400" u="none" cap="none" strike="noStrike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             MINOR PROJECT R</a:t>
            </a:r>
            <a:r>
              <a:rPr b="1" i="0" lang="en-US" sz="2400" u="none" cap="none" strike="noStrike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EVIEW -</a:t>
            </a:r>
            <a:r>
              <a:rPr b="1" i="0" lang="en-US" sz="2400" u="none" cap="none" strike="noStrike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 IV</a:t>
            </a:r>
            <a:endParaRPr b="1" i="0" sz="2400" u="none" cap="none" strike="noStrike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IOT ENABLED ENERGY METER 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cfe9977135_0_790"/>
          <p:cNvSpPr txBox="1"/>
          <p:nvPr>
            <p:ph type="title"/>
          </p:nvPr>
        </p:nvSpPr>
        <p:spPr>
          <a:xfrm>
            <a:off x="819150" y="845600"/>
            <a:ext cx="75057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US">
                <a:solidFill>
                  <a:srgbClr val="20124D"/>
                </a:solidFill>
              </a:rPr>
              <a:t>Features</a:t>
            </a:r>
            <a:endParaRPr b="1">
              <a:solidFill>
                <a:srgbClr val="20124D"/>
              </a:solidFill>
            </a:endParaRPr>
          </a:p>
        </p:txBody>
      </p:sp>
      <p:sp>
        <p:nvSpPr>
          <p:cNvPr id="247" name="Google Shape;247;g2cfe9977135_0_790"/>
          <p:cNvSpPr txBox="1"/>
          <p:nvPr>
            <p:ph idx="1" type="body"/>
          </p:nvPr>
        </p:nvSpPr>
        <p:spPr>
          <a:xfrm>
            <a:off x="819150" y="1451900"/>
            <a:ext cx="7505700" cy="29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US" sz="1725"/>
              <a:t>1. The have a built in LCD for displaying the real-time</a:t>
            </a:r>
            <a:endParaRPr b="1" sz="17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US" sz="1725"/>
              <a:t>data.</a:t>
            </a:r>
            <a:endParaRPr b="1" sz="17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US" sz="1725"/>
              <a:t>2. They use ESP 32 WIFI Module for communicating the billing and</a:t>
            </a:r>
            <a:endParaRPr b="1" sz="17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US" sz="1725"/>
              <a:t>unit’s information to user and Power Company.</a:t>
            </a:r>
            <a:endParaRPr b="1" sz="17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US" sz="1725"/>
              <a:t>4. Displays real time units used/left, power consumed and</a:t>
            </a:r>
            <a:endParaRPr b="1" sz="17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US" sz="1725"/>
              <a:t>bill data.</a:t>
            </a:r>
            <a:endParaRPr b="1" sz="17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US" sz="1725"/>
              <a:t>5. CT and Voltage transformer interface for energy</a:t>
            </a:r>
            <a:endParaRPr b="1" sz="17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US" sz="1725"/>
              <a:t>calculations.</a:t>
            </a:r>
            <a:endParaRPr b="1" sz="17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8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"/>
          <p:cNvSpPr txBox="1"/>
          <p:nvPr/>
        </p:nvSpPr>
        <p:spPr>
          <a:xfrm>
            <a:off x="548250" y="1725525"/>
            <a:ext cx="6607500" cy="18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33350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33944"/>
              </a:buClr>
              <a:buSzPts val="2100"/>
              <a:buFont typeface="Arial"/>
              <a:buAutoNum type="arabicPeriod"/>
            </a:pPr>
            <a:r>
              <a:rPr b="1" i="0" lang="en-US" sz="2100" u="none" cap="none" strike="noStrike">
                <a:solidFill>
                  <a:srgbClr val="233944"/>
                </a:solidFill>
                <a:latin typeface="Arial"/>
                <a:ea typeface="Arial"/>
                <a:cs typeface="Arial"/>
                <a:sym typeface="Arial"/>
              </a:rPr>
              <a:t>  IOT based monitoring on Think Speak Cloud using  website and app.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310515" marR="0" rtl="0" algn="l">
              <a:lnSpc>
                <a:spcPct val="100000"/>
              </a:lnSpc>
              <a:spcBef>
                <a:spcPts val="1575"/>
              </a:spcBef>
              <a:spcAft>
                <a:spcPts val="0"/>
              </a:spcAft>
              <a:buClr>
                <a:srgbClr val="233944"/>
              </a:buClr>
              <a:buSzPts val="2100"/>
              <a:buFont typeface="Arial"/>
              <a:buAutoNum type="arabicPeriod"/>
            </a:pPr>
            <a:r>
              <a:rPr b="1" i="0" lang="en-US" sz="2100" u="none" cap="none" strike="noStrike">
                <a:solidFill>
                  <a:srgbClr val="233944"/>
                </a:solidFill>
                <a:latin typeface="Arial"/>
                <a:ea typeface="Arial"/>
                <a:cs typeface="Arial"/>
                <a:sym typeface="Arial"/>
              </a:rPr>
              <a:t>Integration to the Smart Home.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310515" marR="0" rtl="0" algn="l">
              <a:lnSpc>
                <a:spcPct val="100000"/>
              </a:lnSpc>
              <a:spcBef>
                <a:spcPts val="1580"/>
              </a:spcBef>
              <a:spcAft>
                <a:spcPts val="0"/>
              </a:spcAft>
              <a:buClr>
                <a:srgbClr val="233944"/>
              </a:buClr>
              <a:buSzPts val="2100"/>
              <a:buFont typeface="Arial"/>
              <a:buAutoNum type="arabicPeriod"/>
            </a:pPr>
            <a:r>
              <a:rPr b="1" i="0" lang="en-US" sz="2100" u="none" cap="none" strike="noStrike">
                <a:solidFill>
                  <a:srgbClr val="233944"/>
                </a:solidFill>
                <a:latin typeface="Arial"/>
                <a:ea typeface="Arial"/>
                <a:cs typeface="Arial"/>
                <a:sym typeface="Arial"/>
              </a:rPr>
              <a:t>One to many monitoring.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"/>
          <p:cNvSpPr txBox="1"/>
          <p:nvPr>
            <p:ph type="title"/>
          </p:nvPr>
        </p:nvSpPr>
        <p:spPr>
          <a:xfrm>
            <a:off x="892175" y="907601"/>
            <a:ext cx="5676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15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Addition features Integrated in Future:</a:t>
            </a:r>
            <a:endParaRPr sz="21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d008fcd036_0_0"/>
          <p:cNvSpPr txBox="1"/>
          <p:nvPr>
            <p:ph type="title"/>
          </p:nvPr>
        </p:nvSpPr>
        <p:spPr>
          <a:xfrm>
            <a:off x="448550" y="428625"/>
            <a:ext cx="7640400" cy="4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59" name="Google Shape;259;g2d008fcd036_0_0"/>
          <p:cNvSpPr txBox="1"/>
          <p:nvPr>
            <p:ph idx="1" type="body"/>
          </p:nvPr>
        </p:nvSpPr>
        <p:spPr>
          <a:xfrm>
            <a:off x="612625" y="1355650"/>
            <a:ext cx="7918800" cy="5264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    1.A sophisticated device that leverages the power of IOT Technology to revolutionize the way electricity is metered and managed.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   2.By enabling real time communication and exchange,IOT electricity meters offer numerous benefits for both utility companies and consumers.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  3.It connects </a:t>
            </a:r>
            <a:r>
              <a:rPr b="1" lang="en-US"/>
              <a:t>objects</a:t>
            </a:r>
            <a:r>
              <a:rPr b="1" lang="en-US"/>
              <a:t> and make them “talk to each other” and share information among themselves and use that information for actions.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d00cf22f32_0_0"/>
          <p:cNvSpPr txBox="1"/>
          <p:nvPr>
            <p:ph type="title"/>
          </p:nvPr>
        </p:nvSpPr>
        <p:spPr>
          <a:xfrm>
            <a:off x="1432150" y="707730"/>
            <a:ext cx="6656700" cy="4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References</a:t>
            </a:r>
            <a:endParaRPr b="1"/>
          </a:p>
        </p:txBody>
      </p:sp>
      <p:sp>
        <p:nvSpPr>
          <p:cNvPr id="265" name="Google Shape;265;g2d00cf22f32_0_0"/>
          <p:cNvSpPr txBox="1"/>
          <p:nvPr>
            <p:ph idx="1" type="body"/>
          </p:nvPr>
        </p:nvSpPr>
        <p:spPr>
          <a:xfrm>
            <a:off x="612625" y="1295850"/>
            <a:ext cx="7918800" cy="381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Sahani, B., Ravi, T., Tamboli, A., &amp; Pisal, R. (2017). IoT based smart energy meter. </a:t>
            </a:r>
            <a:r>
              <a:rPr i="1" lang="en-US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International Research Journal of Engineering and Technology (IRJET)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(04), 96-102.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Barman, B. K., Yadav, S. N., Kumar, S., &amp; Gope, S. (2018, June). IOT based smart energy meter for efficient energy utilization in smart grid. In </a:t>
            </a:r>
            <a:r>
              <a:rPr i="1" lang="en-US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2018 2nd international conference on power, energy and environment: towards smart technology (ICEPE)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(pp. 1-5). IEEE.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Saha, S., Mondal, S., Saha, A., &amp; Purkait, P. (2018, December). Design and implementation of IoT based smart energy meter. In </a:t>
            </a:r>
            <a:r>
              <a:rPr i="1" lang="en-US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2018 IEEE Applied Signal Processing Conference (ASPCON)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(pp. 19-23). IEEE.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Chakravarthi, P. K., Yuvaraj, D., &amp; Venkataramanan, V. (2022, April). IoT–based smart energy meter for smart grids. In </a:t>
            </a:r>
            <a:r>
              <a:rPr i="1" lang="en-US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2022 6th international conference on devices, circuits and systems (ICDCS)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(pp. 360-363). IEEE.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Kumar, L. A., Indragandhi, V., Selvamathi, R., Vijayakumar, V., Ravi, L., &amp; Subramaniyaswamy, V. (2021). Design, power quality analysis, and implementation of smart energy meter using internet of things. </a:t>
            </a:r>
            <a:r>
              <a:rPr i="1" lang="en-US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Computers &amp; Electrical Engineering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93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107203.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00cf22f32_0_10"/>
          <p:cNvSpPr txBox="1"/>
          <p:nvPr>
            <p:ph type="title"/>
          </p:nvPr>
        </p:nvSpPr>
        <p:spPr>
          <a:xfrm>
            <a:off x="1432150" y="538282"/>
            <a:ext cx="6656700" cy="4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Problem Statement</a:t>
            </a:r>
            <a:endParaRPr b="1"/>
          </a:p>
        </p:txBody>
      </p:sp>
      <p:sp>
        <p:nvSpPr>
          <p:cNvPr id="197" name="Google Shape;197;g2d00cf22f32_0_10"/>
          <p:cNvSpPr txBox="1"/>
          <p:nvPr>
            <p:ph idx="1" type="body"/>
          </p:nvPr>
        </p:nvSpPr>
        <p:spPr>
          <a:xfrm>
            <a:off x="612625" y="1325749"/>
            <a:ext cx="7918800" cy="304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Real-time power measuring via the Internet is not available to users of traditional energy metres.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People are therefore ignorant of the amount of electricity used on a daily basis in their homes, and as a result, there is a power deficit worldwide.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"/>
          <p:cNvSpPr txBox="1"/>
          <p:nvPr>
            <p:ph type="title"/>
          </p:nvPr>
        </p:nvSpPr>
        <p:spPr>
          <a:xfrm>
            <a:off x="541950" y="904900"/>
            <a:ext cx="23112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>
                <a:latin typeface="Comic Sans MS"/>
                <a:ea typeface="Comic Sans MS"/>
                <a:cs typeface="Comic Sans MS"/>
                <a:sym typeface="Comic Sans MS"/>
              </a:rPr>
              <a:t>Introduction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3" name="Google Shape;203;p2"/>
          <p:cNvSpPr txBox="1"/>
          <p:nvPr/>
        </p:nvSpPr>
        <p:spPr>
          <a:xfrm>
            <a:off x="384725" y="1730632"/>
            <a:ext cx="8077834" cy="1970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351B75"/>
                </a:solidFill>
                <a:latin typeface="Comic Sans MS"/>
                <a:ea typeface="Comic Sans MS"/>
                <a:cs typeface="Comic Sans MS"/>
                <a:sym typeface="Comic Sans MS"/>
              </a:rPr>
              <a:t>IoT</a:t>
            </a:r>
            <a:endParaRPr b="0" i="0" sz="21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2700" marR="508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351B75"/>
                </a:solidFill>
                <a:latin typeface="Comic Sans MS"/>
                <a:ea typeface="Comic Sans MS"/>
                <a:cs typeface="Comic Sans MS"/>
                <a:sym typeface="Comic Sans MS"/>
              </a:rPr>
              <a:t>IoT is a system of interconnected computing devices that use  internet protocols to communicate and transfer data. This  allows remote devices to communicate amongst each other  without the need for human involvement.</a:t>
            </a:r>
            <a:endParaRPr b="0" i="0" sz="21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cfe9977135_0_397"/>
          <p:cNvSpPr txBox="1"/>
          <p:nvPr>
            <p:ph idx="1" type="body"/>
          </p:nvPr>
        </p:nvSpPr>
        <p:spPr>
          <a:xfrm>
            <a:off x="819150" y="1460875"/>
            <a:ext cx="7505700" cy="29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-US" sz="1817">
                <a:latin typeface="Nunito"/>
                <a:ea typeface="Nunito"/>
                <a:cs typeface="Nunito"/>
                <a:sym typeface="Nunito"/>
              </a:rPr>
              <a:t>1. Eliminates manual monthly meter readings.</a:t>
            </a:r>
            <a:endParaRPr b="1" sz="1817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-US" sz="1817">
                <a:latin typeface="Nunito"/>
                <a:ea typeface="Nunito"/>
                <a:cs typeface="Nunito"/>
                <a:sym typeface="Nunito"/>
              </a:rPr>
              <a:t>2. Monitors the electric system much more quickly.</a:t>
            </a:r>
            <a:endParaRPr b="1" sz="1817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-US" sz="1817">
                <a:latin typeface="Nunito"/>
                <a:ea typeface="Nunito"/>
                <a:cs typeface="Nunito"/>
                <a:sym typeface="Nunito"/>
              </a:rPr>
              <a:t>3. Makes it possible to use power resources more</a:t>
            </a:r>
            <a:endParaRPr b="1" sz="1817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-US" sz="1817">
                <a:latin typeface="Nunito"/>
                <a:ea typeface="Nunito"/>
                <a:cs typeface="Nunito"/>
                <a:sym typeface="Nunito"/>
              </a:rPr>
              <a:t>efficiently.</a:t>
            </a:r>
            <a:endParaRPr b="1" sz="1817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-US" sz="1817">
                <a:latin typeface="Nunito"/>
                <a:ea typeface="Nunito"/>
                <a:cs typeface="Nunito"/>
                <a:sym typeface="Nunito"/>
              </a:rPr>
              <a:t>4. Provides real-time data Analysis.</a:t>
            </a:r>
            <a:endParaRPr b="1" sz="1817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-US" sz="1817">
                <a:latin typeface="Nunito"/>
                <a:ea typeface="Nunito"/>
                <a:cs typeface="Nunito"/>
                <a:sym typeface="Nunito"/>
              </a:rPr>
              <a:t>5. Enables dynamic pricing, which raises or lowers the cost of electricity based on demand.</a:t>
            </a:r>
            <a:endParaRPr b="1" sz="1817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17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617"/>
          </a:p>
        </p:txBody>
      </p:sp>
      <p:sp>
        <p:nvSpPr>
          <p:cNvPr id="209" name="Google Shape;209;g2cfe9977135_0_397"/>
          <p:cNvSpPr txBox="1"/>
          <p:nvPr>
            <p:ph type="title"/>
          </p:nvPr>
        </p:nvSpPr>
        <p:spPr>
          <a:xfrm>
            <a:off x="819150" y="685350"/>
            <a:ext cx="75057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US">
                <a:solidFill>
                  <a:srgbClr val="20124D"/>
                </a:solidFill>
              </a:rPr>
              <a:t>Objectives</a:t>
            </a:r>
            <a:endParaRPr b="1">
              <a:solidFill>
                <a:srgbClr val="20124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fe9977135_0_781"/>
          <p:cNvSpPr txBox="1"/>
          <p:nvPr>
            <p:ph type="title"/>
          </p:nvPr>
        </p:nvSpPr>
        <p:spPr>
          <a:xfrm>
            <a:off x="1432150" y="508998"/>
            <a:ext cx="665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Existing System</a:t>
            </a:r>
            <a:endParaRPr/>
          </a:p>
        </p:txBody>
      </p:sp>
      <p:pic>
        <p:nvPicPr>
          <p:cNvPr id="215" name="Google Shape;215;g2cfe9977135_0_7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650" y="1001600"/>
            <a:ext cx="7389201" cy="378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fe9977135_0_775"/>
          <p:cNvSpPr txBox="1"/>
          <p:nvPr>
            <p:ph type="title"/>
          </p:nvPr>
        </p:nvSpPr>
        <p:spPr>
          <a:xfrm>
            <a:off x="1432150" y="442025"/>
            <a:ext cx="665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Proposed system</a:t>
            </a:r>
            <a:endParaRPr/>
          </a:p>
        </p:txBody>
      </p:sp>
      <p:sp>
        <p:nvSpPr>
          <p:cNvPr id="221" name="Google Shape;221;g2cfe9977135_0_775"/>
          <p:cNvSpPr txBox="1"/>
          <p:nvPr>
            <p:ph idx="1" type="body"/>
          </p:nvPr>
        </p:nvSpPr>
        <p:spPr>
          <a:xfrm>
            <a:off x="612625" y="1725526"/>
            <a:ext cx="7918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22" name="Google Shape;222;g2cfe9977135_0_7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850" y="1245700"/>
            <a:ext cx="8444300" cy="32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4"/>
          <p:cNvPicPr preferRelativeResize="0"/>
          <p:nvPr/>
        </p:nvPicPr>
        <p:blipFill rotWithShape="1">
          <a:blip r:embed="rId3">
            <a:alphaModFix/>
          </a:blip>
          <a:srcRect b="0" l="-27291" r="0" t="0"/>
          <a:stretch/>
        </p:blipFill>
        <p:spPr>
          <a:xfrm>
            <a:off x="243475" y="252500"/>
            <a:ext cx="8693124" cy="464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"/>
          <p:cNvPicPr preferRelativeResize="0"/>
          <p:nvPr/>
        </p:nvPicPr>
        <p:blipFill rotWithShape="1">
          <a:blip r:embed="rId4">
            <a:alphaModFix/>
          </a:blip>
          <a:srcRect b="0" l="10629" r="-10627" t="6305"/>
          <a:stretch/>
        </p:blipFill>
        <p:spPr>
          <a:xfrm rot="5400000">
            <a:off x="2446450" y="1241175"/>
            <a:ext cx="2236375" cy="21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fe9977135_0_5"/>
          <p:cNvSpPr txBox="1"/>
          <p:nvPr>
            <p:ph type="title"/>
          </p:nvPr>
        </p:nvSpPr>
        <p:spPr>
          <a:xfrm>
            <a:off x="1432157" y="1222095"/>
            <a:ext cx="665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2cfe9977135_0_5"/>
          <p:cNvSpPr txBox="1"/>
          <p:nvPr>
            <p:ph idx="1" type="body"/>
          </p:nvPr>
        </p:nvSpPr>
        <p:spPr>
          <a:xfrm>
            <a:off x="612625" y="1725526"/>
            <a:ext cx="7918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35" name="Google Shape;235;g2cfe9977135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050" y="361650"/>
            <a:ext cx="8444300" cy="444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fe9977135_0_65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.</a:t>
            </a:r>
            <a:endParaRPr/>
          </a:p>
        </p:txBody>
      </p:sp>
      <p:pic>
        <p:nvPicPr>
          <p:cNvPr id="241" name="Google Shape;241;g2cfe9977135_0_6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550" y="252500"/>
            <a:ext cx="8693125" cy="47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2023-12-23T05:26:24Z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