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7" r:id="rId2"/>
    <p:sldId id="268" r:id="rId3"/>
    <p:sldId id="258" r:id="rId4"/>
    <p:sldId id="259" r:id="rId5"/>
    <p:sldId id="260" r:id="rId6"/>
    <p:sldId id="261" r:id="rId7"/>
    <p:sldId id="262" r:id="rId8"/>
    <p:sldId id="263" r:id="rId9"/>
    <p:sldId id="264" r:id="rId10"/>
    <p:sldId id="265" r:id="rId11"/>
    <p:sldId id="25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autoAdjust="0"/>
    <p:restoredTop sz="94638" autoAdjust="0"/>
  </p:normalViewPr>
  <p:slideViewPr>
    <p:cSldViewPr>
      <p:cViewPr varScale="1">
        <p:scale>
          <a:sx n="86" d="100"/>
          <a:sy n="86" d="100"/>
        </p:scale>
        <p:origin x="-149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cuments\IMNA\EXCEL%20IMN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lineChart>
        <c:grouping val="standard"/>
        <c:ser>
          <c:idx val="0"/>
          <c:order val="0"/>
          <c:tx>
            <c:strRef>
              <c:f>Sheet1!$A$5</c:f>
              <c:strCache>
                <c:ptCount val="1"/>
                <c:pt idx="0">
                  <c:v>ID</c:v>
                </c:pt>
              </c:strCache>
            </c:strRef>
          </c:tx>
          <c:marker>
            <c:symbol val="none"/>
          </c:marker>
          <c:val>
            <c:numRef>
              <c:f>Sheet1!$A$6:$A$27</c:f>
              <c:numCache>
                <c:formatCode>General</c:formatCode>
                <c:ptCount val="22"/>
                <c:pt idx="0">
                  <c:v>101</c:v>
                </c:pt>
                <c:pt idx="1">
                  <c:v>102</c:v>
                </c:pt>
                <c:pt idx="2">
                  <c:v>103</c:v>
                </c:pt>
                <c:pt idx="3">
                  <c:v>104</c:v>
                </c:pt>
                <c:pt idx="4">
                  <c:v>105</c:v>
                </c:pt>
                <c:pt idx="5">
                  <c:v>106</c:v>
                </c:pt>
                <c:pt idx="6">
                  <c:v>107</c:v>
                </c:pt>
                <c:pt idx="7">
                  <c:v>108</c:v>
                </c:pt>
                <c:pt idx="8">
                  <c:v>109</c:v>
                </c:pt>
                <c:pt idx="9">
                  <c:v>110</c:v>
                </c:pt>
                <c:pt idx="10">
                  <c:v>111</c:v>
                </c:pt>
                <c:pt idx="11">
                  <c:v>112</c:v>
                </c:pt>
                <c:pt idx="12">
                  <c:v>113</c:v>
                </c:pt>
                <c:pt idx="13">
                  <c:v>114</c:v>
                </c:pt>
                <c:pt idx="14">
                  <c:v>115</c:v>
                </c:pt>
                <c:pt idx="15">
                  <c:v>116</c:v>
                </c:pt>
                <c:pt idx="16">
                  <c:v>117</c:v>
                </c:pt>
                <c:pt idx="17">
                  <c:v>118</c:v>
                </c:pt>
                <c:pt idx="18">
                  <c:v>119</c:v>
                </c:pt>
                <c:pt idx="19">
                  <c:v>120</c:v>
                </c:pt>
                <c:pt idx="20">
                  <c:v>121</c:v>
                </c:pt>
                <c:pt idx="21">
                  <c:v>122</c:v>
                </c:pt>
              </c:numCache>
            </c:numRef>
          </c:val>
        </c:ser>
        <c:ser>
          <c:idx val="1"/>
          <c:order val="1"/>
          <c:tx>
            <c:strRef>
              <c:f>Sheet1!$O$5</c:f>
              <c:strCache>
                <c:ptCount val="1"/>
                <c:pt idx="0">
                  <c:v>NET SALARY</c:v>
                </c:pt>
              </c:strCache>
            </c:strRef>
          </c:tx>
          <c:marker>
            <c:symbol val="none"/>
          </c:marker>
          <c:val>
            <c:numRef>
              <c:f>Sheet1!$O$6:$O$27</c:f>
              <c:numCache>
                <c:formatCode>General</c:formatCode>
                <c:ptCount val="22"/>
                <c:pt idx="0">
                  <c:v>12750</c:v>
                </c:pt>
                <c:pt idx="1">
                  <c:v>10450</c:v>
                </c:pt>
                <c:pt idx="2">
                  <c:v>7950</c:v>
                </c:pt>
                <c:pt idx="3">
                  <c:v>8250</c:v>
                </c:pt>
                <c:pt idx="4">
                  <c:v>4150</c:v>
                </c:pt>
                <c:pt idx="5">
                  <c:v>11550</c:v>
                </c:pt>
                <c:pt idx="6">
                  <c:v>13350</c:v>
                </c:pt>
                <c:pt idx="7">
                  <c:v>13250</c:v>
                </c:pt>
                <c:pt idx="8">
                  <c:v>10650</c:v>
                </c:pt>
                <c:pt idx="9">
                  <c:v>9950</c:v>
                </c:pt>
                <c:pt idx="10">
                  <c:v>10850</c:v>
                </c:pt>
                <c:pt idx="11">
                  <c:v>10850</c:v>
                </c:pt>
                <c:pt idx="12">
                  <c:v>9950</c:v>
                </c:pt>
                <c:pt idx="13">
                  <c:v>11350</c:v>
                </c:pt>
                <c:pt idx="14">
                  <c:v>11550</c:v>
                </c:pt>
                <c:pt idx="15">
                  <c:v>9050</c:v>
                </c:pt>
                <c:pt idx="16">
                  <c:v>8650</c:v>
                </c:pt>
                <c:pt idx="17">
                  <c:v>5250</c:v>
                </c:pt>
                <c:pt idx="18">
                  <c:v>3350</c:v>
                </c:pt>
                <c:pt idx="19">
                  <c:v>11950</c:v>
                </c:pt>
                <c:pt idx="20">
                  <c:v>12550</c:v>
                </c:pt>
                <c:pt idx="21">
                  <c:v>13150</c:v>
                </c:pt>
              </c:numCache>
            </c:numRef>
          </c:val>
        </c:ser>
        <c:marker val="1"/>
        <c:axId val="145658624"/>
        <c:axId val="145660160"/>
      </c:lineChart>
      <c:catAx>
        <c:axId val="145658624"/>
        <c:scaling>
          <c:orientation val="minMax"/>
        </c:scaling>
        <c:axPos val="b"/>
        <c:tickLblPos val="nextTo"/>
        <c:crossAx val="145660160"/>
        <c:crosses val="autoZero"/>
        <c:auto val="1"/>
        <c:lblAlgn val="ctr"/>
        <c:lblOffset val="100"/>
      </c:catAx>
      <c:valAx>
        <c:axId val="145660160"/>
        <c:scaling>
          <c:orientation val="minMax"/>
        </c:scaling>
        <c:axPos val="l"/>
        <c:majorGridlines/>
        <c:numFmt formatCode="General" sourceLinked="1"/>
        <c:tickLblPos val="nextTo"/>
        <c:crossAx val="145658624"/>
        <c:crosses val="autoZero"/>
        <c:crossBetween val="between"/>
      </c:valAx>
    </c:plotArea>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198ABB83-5566-43B6-A3F5-56EB4AB89287}"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98ABB83-5566-43B6-A3F5-56EB4AB89287}"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C7806DE2-32F2-47A0-ABB8-1F3A95A5DAC2}" type="datetimeFigureOut">
              <a:rPr lang="en-US" smtClean="0"/>
              <a:pPr/>
              <a:t>8/29/2024</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198ABB83-5566-43B6-A3F5-56EB4AB8928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C7806DE2-32F2-47A0-ABB8-1F3A95A5DAC2}" type="datetimeFigureOut">
              <a:rPr lang="en-US" smtClean="0"/>
              <a:pPr/>
              <a:t>8/29/2024</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198ABB83-5566-43B6-A3F5-56EB4AB8928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1916804"/>
          </a:xfrm>
        </p:spPr>
        <p:txBody>
          <a:bodyPr>
            <a:normAutofit fontScale="90000"/>
          </a:bodyPr>
          <a:lstStyle/>
          <a:p>
            <a:pPr algn="ctr"/>
            <a:r>
              <a:rPr lang="en-US" dirty="0" smtClean="0"/>
              <a:t>SALARY AND COMPENSATION ANALYSIS THROUGH EXCEL DATA MODELING </a:t>
            </a:r>
            <a:endParaRPr lang="en-US" dirty="0"/>
          </a:p>
        </p:txBody>
      </p:sp>
      <p:sp>
        <p:nvSpPr>
          <p:cNvPr id="3" name="Content Placeholder 2"/>
          <p:cNvSpPr>
            <a:spLocks noGrp="1"/>
          </p:cNvSpPr>
          <p:nvPr>
            <p:ph idx="1"/>
          </p:nvPr>
        </p:nvSpPr>
        <p:spPr>
          <a:xfrm>
            <a:off x="502920" y="3000372"/>
            <a:ext cx="8183880" cy="2571768"/>
          </a:xfrm>
        </p:spPr>
        <p:txBody>
          <a:bodyPr>
            <a:normAutofit/>
          </a:bodyPr>
          <a:lstStyle/>
          <a:p>
            <a:r>
              <a:rPr lang="en-US" sz="1600" dirty="0" smtClean="0"/>
              <a:t>NAME           </a:t>
            </a:r>
            <a:r>
              <a:rPr lang="en-US" sz="1600" dirty="0" smtClean="0"/>
              <a:t>:</a:t>
            </a:r>
            <a:r>
              <a:rPr lang="en-US" sz="1600" dirty="0" smtClean="0"/>
              <a:t>RANJITH, J</a:t>
            </a:r>
            <a:endParaRPr lang="en-US" sz="1600" dirty="0" smtClean="0"/>
          </a:p>
          <a:p>
            <a:r>
              <a:rPr lang="en-US" sz="1600" dirty="0" smtClean="0"/>
              <a:t>REG.NO        </a:t>
            </a:r>
            <a:r>
              <a:rPr lang="en-US" sz="1600" smtClean="0"/>
              <a:t>:</a:t>
            </a:r>
            <a:r>
              <a:rPr lang="en-US" sz="1600" smtClean="0"/>
              <a:t>31220708</a:t>
            </a:r>
            <a:endParaRPr lang="en-US" sz="1600" dirty="0" smtClean="0"/>
          </a:p>
          <a:p>
            <a:r>
              <a:rPr lang="en-US" sz="1600" dirty="0" smtClean="0"/>
              <a:t>DEPARTMENT:BCOM(GENERAL) THIRD YEAR</a:t>
            </a:r>
          </a:p>
          <a:p>
            <a:r>
              <a:rPr lang="en-US" sz="1600" dirty="0" smtClean="0"/>
              <a:t>COLLEGE      :VALLAL PT.LEE CHENGALVARAYA NAICKERARTS AND    SCIENCE COLLEGE</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03238" y="856064"/>
          <a:ext cx="8183562" cy="3536146"/>
        </p:xfrm>
        <a:graphic>
          <a:graphicData uri="http://schemas.openxmlformats.org/drawingml/2006/table">
            <a:tbl>
              <a:tblPr/>
              <a:tblGrid>
                <a:gridCol w="882200"/>
                <a:gridCol w="633791"/>
                <a:gridCol w="633791"/>
                <a:gridCol w="566465"/>
                <a:gridCol w="661649"/>
                <a:gridCol w="594324"/>
                <a:gridCol w="742905"/>
                <a:gridCol w="612896"/>
                <a:gridCol w="445743"/>
                <a:gridCol w="445743"/>
                <a:gridCol w="445743"/>
                <a:gridCol w="445743"/>
                <a:gridCol w="466637"/>
                <a:gridCol w="605932"/>
              </a:tblGrid>
              <a:tr h="467300">
                <a:tc>
                  <a:txBody>
                    <a:bodyPr/>
                    <a:lstStyle/>
                    <a:p>
                      <a:pPr algn="ctr" fontAlgn="ctr"/>
                      <a:r>
                        <a:rPr lang="en-US" sz="800" b="1" i="0" u="none" strike="noStrike">
                          <a:solidFill>
                            <a:srgbClr val="000000"/>
                          </a:solidFill>
                          <a:latin typeface="Times New Roman"/>
                        </a:rPr>
                        <a:t>NAMES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BASIC SALARY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PER DAY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WORKING DAYS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WORKING DAYS AMOUNT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DAY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AMOUNT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DA 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GROSS SALARY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ESI 15%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PF 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ADVANCE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NET SALARY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DHARSHINI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GAYATHRI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10450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WFZY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IMXZ</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MANJU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4150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BHARGAVI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SARAH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ANABELL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CONJURING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10650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CRYSTAL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DAIMOND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10850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MOMO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10850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BROWNIE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JELLY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CHICKEN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NUGGETS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9050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NOODLES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8650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PEANUT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BUTTER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BREAD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16000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ICE CREAM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16600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JAM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latin typeface="Times New Roman"/>
                        </a:rPr>
                        <a:t>13150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6">
                    <a:lumMod val="50000"/>
                  </a:schemeClr>
                </a:solidFill>
              </a:rPr>
              <a:t>SALARY CHART</a:t>
            </a:r>
            <a:endParaRPr lang="en-US" sz="4000" dirty="0">
              <a:solidFill>
                <a:schemeClr val="accent6">
                  <a:lumMod val="50000"/>
                </a:schemeClr>
              </a:solidFill>
            </a:endParaRPr>
          </a:p>
        </p:txBody>
      </p:sp>
      <p:sp>
        <p:nvSpPr>
          <p:cNvPr id="3" name="Content Placeholder 2"/>
          <p:cNvSpPr>
            <a:spLocks noGrp="1"/>
          </p:cNvSpPr>
          <p:nvPr>
            <p:ph idx="1"/>
          </p:nvPr>
        </p:nvSpPr>
        <p:spPr/>
        <p:txBody>
          <a:bodyPr/>
          <a:lstStyle/>
          <a:p>
            <a:endParaRPr lang="en-US"/>
          </a:p>
        </p:txBody>
      </p:sp>
      <p:graphicFrame>
        <p:nvGraphicFramePr>
          <p:cNvPr id="4" name="Chart 3"/>
          <p:cNvGraphicFramePr/>
          <p:nvPr/>
        </p:nvGraphicFramePr>
        <p:xfrm>
          <a:off x="1214414" y="1857364"/>
          <a:ext cx="6572296" cy="414340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AGENDA</a:t>
            </a:r>
            <a:br>
              <a:rPr lang="en-US" dirty="0" smtClean="0"/>
            </a:br>
            <a:endParaRPr lang="en-US" dirty="0"/>
          </a:p>
        </p:txBody>
      </p:sp>
      <p:sp>
        <p:nvSpPr>
          <p:cNvPr id="3" name="Content Placeholder 2"/>
          <p:cNvSpPr>
            <a:spLocks noGrp="1"/>
          </p:cNvSpPr>
          <p:nvPr>
            <p:ph idx="1"/>
          </p:nvPr>
        </p:nvSpPr>
        <p:spPr/>
        <p:txBody>
          <a:bodyPr/>
          <a:lstStyle/>
          <a:p>
            <a:r>
              <a:rPr lang="en-US" dirty="0" smtClean="0"/>
              <a:t>SALARY</a:t>
            </a:r>
          </a:p>
          <a:p>
            <a:r>
              <a:rPr lang="en-US" dirty="0" smtClean="0"/>
              <a:t>DEARNESS ALLOWANCE(DA)</a:t>
            </a:r>
          </a:p>
          <a:p>
            <a:r>
              <a:rPr lang="en-US" dirty="0" smtClean="0"/>
              <a:t>EMPLOYEES STATE INSURANCE SCHEME</a:t>
            </a:r>
          </a:p>
          <a:p>
            <a:r>
              <a:rPr lang="en-US" dirty="0" smtClean="0"/>
              <a:t>PROVIDENT FUND</a:t>
            </a:r>
          </a:p>
          <a:p>
            <a:r>
              <a:rPr lang="en-US" dirty="0" smtClean="0"/>
              <a:t>ADVANCE</a:t>
            </a:r>
          </a:p>
          <a:p>
            <a:r>
              <a:rPr lang="en-US" dirty="0" smtClean="0"/>
              <a:t>OVER TIME</a:t>
            </a:r>
          </a:p>
          <a:p>
            <a:r>
              <a:rPr lang="en-US" dirty="0" smtClean="0"/>
              <a:t>TABLE OF SHOWING SALRY SLIP </a:t>
            </a:r>
          </a:p>
          <a:p>
            <a:r>
              <a:rPr lang="en-US" dirty="0" smtClean="0"/>
              <a:t>SHOWING SALARY CHART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SALARY</a:t>
            </a:r>
            <a:endParaRPr lang="en-US" dirty="0"/>
          </a:p>
        </p:txBody>
      </p:sp>
      <p:sp>
        <p:nvSpPr>
          <p:cNvPr id="3" name="Content Placeholder 2"/>
          <p:cNvSpPr>
            <a:spLocks noGrp="1"/>
          </p:cNvSpPr>
          <p:nvPr>
            <p:ph idx="1"/>
          </p:nvPr>
        </p:nvSpPr>
        <p:spPr/>
        <p:txBody>
          <a:bodyPr/>
          <a:lstStyle/>
          <a:p>
            <a:r>
              <a:rPr lang="en-US" b="1" dirty="0"/>
              <a:t>a </a:t>
            </a:r>
            <a:r>
              <a:rPr lang="en-US" b="1" dirty="0" smtClean="0"/>
              <a:t>fixed</a:t>
            </a:r>
            <a:r>
              <a:rPr lang="en-US" b="1" dirty="0"/>
              <a:t> amount of money agreed every year as </a:t>
            </a:r>
            <a:r>
              <a:rPr lang="en-US" b="1" dirty="0" err="1" smtClean="0"/>
              <a:t>payfor</a:t>
            </a:r>
            <a:r>
              <a:rPr lang="en-US" b="1" dirty="0" smtClean="0"/>
              <a:t> </a:t>
            </a:r>
            <a:r>
              <a:rPr lang="en-US" b="1" dirty="0"/>
              <a:t>an </a:t>
            </a:r>
            <a:r>
              <a:rPr lang="en-US" b="1" dirty="0" smtClean="0"/>
              <a:t>employee </a:t>
            </a:r>
            <a:r>
              <a:rPr lang="en-US" b="1" dirty="0"/>
              <a:t>usually paid directly into his or her bank </a:t>
            </a:r>
            <a:r>
              <a:rPr lang="en-US" b="1" dirty="0" smtClean="0"/>
              <a:t>account</a:t>
            </a:r>
            <a:r>
              <a:rPr lang="en-US" b="1" dirty="0"/>
              <a:t> every </a:t>
            </a:r>
            <a:r>
              <a:rPr lang="en-US" b="1" dirty="0" smtClean="0"/>
              <a:t>month</a:t>
            </a:r>
            <a:endParaRPr lang="en-US" dirty="0"/>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Dearness Allowance </a:t>
            </a:r>
            <a:r>
              <a:rPr lang="en-US" dirty="0" smtClean="0"/>
              <a:t>(DA)</a:t>
            </a:r>
            <a:endParaRPr lang="en-US" dirty="0"/>
          </a:p>
        </p:txBody>
      </p:sp>
      <p:sp>
        <p:nvSpPr>
          <p:cNvPr id="3" name="Content Placeholder 2"/>
          <p:cNvSpPr>
            <a:spLocks noGrp="1"/>
          </p:cNvSpPr>
          <p:nvPr>
            <p:ph idx="1"/>
          </p:nvPr>
        </p:nvSpPr>
        <p:spPr/>
        <p:txBody>
          <a:bodyPr/>
          <a:lstStyle/>
          <a:p>
            <a:r>
              <a:rPr lang="en-US" dirty="0"/>
              <a:t>the cost-of-living adjustment allowance that the government provides to both current and retired members of the public sector. It is determined using the government employee basic salary percentage.</a:t>
            </a:r>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Employees State Insurance Scheme</a:t>
            </a:r>
            <a:endParaRPr lang="en-US" dirty="0"/>
          </a:p>
        </p:txBody>
      </p:sp>
      <p:sp>
        <p:nvSpPr>
          <p:cNvPr id="3" name="Content Placeholder 2"/>
          <p:cNvSpPr>
            <a:spLocks noGrp="1"/>
          </p:cNvSpPr>
          <p:nvPr>
            <p:ph idx="1"/>
          </p:nvPr>
        </p:nvSpPr>
        <p:spPr/>
        <p:txBody>
          <a:bodyPr/>
          <a:lstStyle/>
          <a:p>
            <a:r>
              <a:rPr lang="en-US" dirty="0"/>
              <a:t>The ESI or Employees State Insurance Scheme is an insurance cover provided to workers to aid them in uncertain and challenging times. It is a contributory fund governed by the Employee State Insurance Corporation and comes under the ESI Act, 1948.</a:t>
            </a:r>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Provident Fund (PF)</a:t>
            </a:r>
            <a:endParaRPr lang="en-US" dirty="0"/>
          </a:p>
        </p:txBody>
      </p:sp>
      <p:sp>
        <p:nvSpPr>
          <p:cNvPr id="3" name="Content Placeholder 2"/>
          <p:cNvSpPr>
            <a:spLocks noGrp="1"/>
          </p:cNvSpPr>
          <p:nvPr>
            <p:ph idx="1"/>
          </p:nvPr>
        </p:nvSpPr>
        <p:spPr/>
        <p:txBody>
          <a:bodyPr/>
          <a:lstStyle/>
          <a:p>
            <a:r>
              <a:rPr lang="en-US" dirty="0"/>
              <a:t>Provident Fund (PF) is a retirement benefits scheme for salaried professionals designed to provide them with enough funds after retirement.</a:t>
            </a:r>
          </a:p>
        </p:txBody>
      </p:sp>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a:t>
            </a:r>
            <a:endParaRPr lang="en-US" dirty="0"/>
          </a:p>
        </p:txBody>
      </p:sp>
      <p:sp>
        <p:nvSpPr>
          <p:cNvPr id="3" name="Content Placeholder 2"/>
          <p:cNvSpPr>
            <a:spLocks noGrp="1"/>
          </p:cNvSpPr>
          <p:nvPr>
            <p:ph idx="1"/>
          </p:nvPr>
        </p:nvSpPr>
        <p:spPr/>
        <p:txBody>
          <a:bodyPr/>
          <a:lstStyle/>
          <a:p>
            <a:r>
              <a:rPr lang="en-US" dirty="0"/>
              <a:t>Salary advances are short-term loans given to employees that are deducted later from future salaries. Some companies allow such advances. The advance amount is deducted from the net income at the end of the month and over the forthcoming months. </a:t>
            </a:r>
          </a:p>
        </p:txBody>
      </p:sp>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salary</a:t>
            </a:r>
            <a:endParaRPr lang="en-US" dirty="0"/>
          </a:p>
        </p:txBody>
      </p:sp>
      <p:sp>
        <p:nvSpPr>
          <p:cNvPr id="3" name="Content Placeholder 2"/>
          <p:cNvSpPr>
            <a:spLocks noGrp="1"/>
          </p:cNvSpPr>
          <p:nvPr>
            <p:ph idx="1"/>
          </p:nvPr>
        </p:nvSpPr>
        <p:spPr/>
        <p:txBody>
          <a:bodyPr/>
          <a:lstStyle/>
          <a:p>
            <a:r>
              <a:rPr lang="en-US" dirty="0"/>
              <a:t>Net salary, also known as take-home salary, is the amount of money that you will receive after all deductions. The deductions are made from the CTC and include things like income tax, Professional tax, Public Provident Fund (PPF), etc. Net salary is usually lower than the gross salary.</a:t>
            </a:r>
          </a:p>
        </p:txBody>
      </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Overtime </a:t>
            </a:r>
            <a:endParaRPr lang="en-US" dirty="0"/>
          </a:p>
        </p:txBody>
      </p:sp>
      <p:sp>
        <p:nvSpPr>
          <p:cNvPr id="3" name="Content Placeholder 2"/>
          <p:cNvSpPr>
            <a:spLocks noGrp="1"/>
          </p:cNvSpPr>
          <p:nvPr>
            <p:ph idx="1"/>
          </p:nvPr>
        </p:nvSpPr>
        <p:spPr/>
        <p:txBody>
          <a:bodyPr/>
          <a:lstStyle/>
          <a:p>
            <a:r>
              <a:rPr lang="en-US" dirty="0" smtClean="0"/>
              <a:t>Overtime pay is</a:t>
            </a:r>
            <a:r>
              <a:rPr lang="en-US" dirty="0"/>
              <a:t> the rate of payment employees receive for working extra hours in addition to their regular working hours. </a:t>
            </a:r>
            <a:r>
              <a:rPr lang="en-US" dirty="0" smtClean="0"/>
              <a:t>is</a:t>
            </a:r>
            <a:r>
              <a:rPr lang="en-US" dirty="0"/>
              <a:t> the rate of payment employees receive for working extra hours in addition to their regular working hours.</a:t>
            </a:r>
          </a:p>
        </p:txBody>
      </p:sp>
    </p:spTree>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35</TotalTime>
  <Words>468</Words>
  <Application>Microsoft Office PowerPoint</Application>
  <PresentationFormat>On-screen Show (4:3)</PresentationFormat>
  <Paragraphs>351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Metro</vt:lpstr>
      <vt:lpstr>SALARY AND COMPENSATION ANALYSIS THROUGH EXCEL DATA MODELING </vt:lpstr>
      <vt:lpstr>AGENDA </vt:lpstr>
      <vt:lpstr>SALARY</vt:lpstr>
      <vt:lpstr>Dearness Allowance (DA)</vt:lpstr>
      <vt:lpstr>Employees State Insurance Scheme</vt:lpstr>
      <vt:lpstr>Provident Fund (PF)</vt:lpstr>
      <vt:lpstr>advance</vt:lpstr>
      <vt:lpstr>Net salary</vt:lpstr>
      <vt:lpstr>Overtime </vt:lpstr>
      <vt:lpstr>Slide 10</vt:lpstr>
      <vt:lpstr>SALARY CHART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P.T.LEE CNASC</dc:creator>
  <cp:lastModifiedBy>P.T.LEE CNASC</cp:lastModifiedBy>
  <cp:revision>27</cp:revision>
  <dcterms:created xsi:type="dcterms:W3CDTF">2024-08-22T10:16:46Z</dcterms:created>
  <dcterms:modified xsi:type="dcterms:W3CDTF">2024-08-29T07:17:41Z</dcterms:modified>
</cp:coreProperties>
</file>