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686"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gamreddy, Paramjit Reddy" initials="EPR" lastIdx="1" clrIdx="0">
    <p:extLst>
      <p:ext uri="{19B8F6BF-5375-455C-9EA6-DF929625EA0E}">
        <p15:presenceInfo xmlns:p15="http://schemas.microsoft.com/office/powerpoint/2012/main" userId="S::paramjit-reddy.ergamreddy@capgemini.com::fd13cb5a-c531-4322-b18a-fb2e1caee6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CA789E-0AB3-4017-AEA3-BCE9A2790676}">
  <a:tblStyle styleId="{AFCA789E-0AB3-4017-AEA3-BCE9A279067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4660"/>
  </p:normalViewPr>
  <p:slideViewPr>
    <p:cSldViewPr snapToGrid="0">
      <p:cViewPr varScale="1">
        <p:scale>
          <a:sx n="62" d="100"/>
          <a:sy n="62" d="100"/>
        </p:scale>
        <p:origin x="908" y="56"/>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2" name="Google Shape;242;p2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2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2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2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2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2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2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56" name="Google Shape;256;p2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7" name="Google Shape;257;p2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58" name="Google Shape;258;p2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9" name="Google Shape;259;p2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0" name="Google Shape;260;p2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61" name="Google Shape;261;p2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2" name="Google Shape;262;p2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26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3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9" name="Google Shape;269;p3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270"/>
        <p:cNvGrpSpPr/>
        <p:nvPr/>
      </p:nvGrpSpPr>
      <p:grpSpPr>
        <a:xfrm>
          <a:off x="0" y="0"/>
          <a:ext cx="0" cy="0"/>
          <a:chOff x="0" y="0"/>
          <a:chExt cx="0" cy="0"/>
        </a:xfrm>
      </p:grpSpPr>
      <p:sp>
        <p:nvSpPr>
          <p:cNvPr id="271" name="Google Shape;271;p3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3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5" name="Google Shape;275;p3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6" name="Google Shape;276;p3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277"/>
        <p:cNvGrpSpPr/>
        <p:nvPr/>
      </p:nvGrpSpPr>
      <p:grpSpPr>
        <a:xfrm>
          <a:off x="0" y="0"/>
          <a:ext cx="0" cy="0"/>
          <a:chOff x="0" y="0"/>
          <a:chExt cx="0" cy="0"/>
        </a:xfrm>
      </p:grpSpPr>
      <p:sp>
        <p:nvSpPr>
          <p:cNvPr id="278" name="Google Shape;278;p3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9" name="Google Shape;279;p3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3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3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2" name="Google Shape;282;p3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3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6" name="Google Shape;286;p3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3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3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3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0" name="Google Shape;290;p3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291"/>
        <p:cNvGrpSpPr/>
        <p:nvPr/>
      </p:nvGrpSpPr>
      <p:grpSpPr>
        <a:xfrm>
          <a:off x="0" y="0"/>
          <a:ext cx="0" cy="0"/>
          <a:chOff x="0" y="0"/>
          <a:chExt cx="0" cy="0"/>
        </a:xfrm>
      </p:grpSpPr>
      <p:sp>
        <p:nvSpPr>
          <p:cNvPr id="292" name="Google Shape;292;p3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3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3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3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3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3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30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301"/>
        <p:cNvGrpSpPr/>
        <p:nvPr/>
      </p:nvGrpSpPr>
      <p:grpSpPr>
        <a:xfrm>
          <a:off x="0" y="0"/>
          <a:ext cx="0" cy="0"/>
          <a:chOff x="0" y="0"/>
          <a:chExt cx="0" cy="0"/>
        </a:xfrm>
      </p:grpSpPr>
      <p:sp>
        <p:nvSpPr>
          <p:cNvPr id="302" name="Google Shape;302;p3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3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3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5" name="Google Shape;305;p3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3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3" name="Google Shape;203;p2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4" name="Google Shape;204;p2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05" name="Google Shape;205;p2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206" name="Google Shape;206;p23"/>
          <p:cNvGrpSpPr/>
          <p:nvPr/>
        </p:nvGrpSpPr>
        <p:grpSpPr>
          <a:xfrm>
            <a:off x="11501102" y="171573"/>
            <a:ext cx="419436" cy="388988"/>
            <a:chOff x="11501102" y="171573"/>
            <a:chExt cx="419436" cy="388988"/>
          </a:xfrm>
        </p:grpSpPr>
        <p:sp>
          <p:nvSpPr>
            <p:cNvPr id="207" name="Google Shape;207;p2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2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09" name="Google Shape;209;p2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210" name="Google Shape;210;p23"/>
          <p:cNvGrpSpPr/>
          <p:nvPr/>
        </p:nvGrpSpPr>
        <p:grpSpPr>
          <a:xfrm>
            <a:off x="11501102" y="171573"/>
            <a:ext cx="419436" cy="388988"/>
            <a:chOff x="11501102" y="171573"/>
            <a:chExt cx="419436" cy="388988"/>
          </a:xfrm>
        </p:grpSpPr>
        <p:sp>
          <p:nvSpPr>
            <p:cNvPr id="211" name="Google Shape;211;p2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2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13" name="Google Shape;213;p23"/>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214" name="Google Shape;214;p2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215" name="Google Shape;215;p23"/>
          <p:cNvGrpSpPr/>
          <p:nvPr/>
        </p:nvGrpSpPr>
        <p:grpSpPr>
          <a:xfrm>
            <a:off x="12355040" y="33161"/>
            <a:ext cx="360000" cy="1800000"/>
            <a:chOff x="12355040" y="33161"/>
            <a:chExt cx="360000" cy="1800000"/>
          </a:xfrm>
        </p:grpSpPr>
        <p:sp>
          <p:nvSpPr>
            <p:cNvPr id="216" name="Google Shape;216;p2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17" name="Google Shape;217;p2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18" name="Google Shape;218;p2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19" name="Google Shape;219;p2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0" name="Google Shape;220;p2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221" name="Google Shape;221;p23"/>
          <p:cNvGrpSpPr/>
          <p:nvPr/>
        </p:nvGrpSpPr>
        <p:grpSpPr>
          <a:xfrm>
            <a:off x="12355040" y="1954479"/>
            <a:ext cx="360000" cy="4875772"/>
            <a:chOff x="12355040" y="1954479"/>
            <a:chExt cx="360000" cy="4875772"/>
          </a:xfrm>
        </p:grpSpPr>
        <p:sp>
          <p:nvSpPr>
            <p:cNvPr id="222" name="Google Shape;222;p2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3" name="Google Shape;223;p2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4" name="Google Shape;224;p2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5" name="Google Shape;225;p2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6" name="Google Shape;226;p2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7" name="Google Shape;227;p2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8" name="Google Shape;228;p2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9" name="Google Shape;229;p2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0" name="Google Shape;230;p2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1" name="Google Shape;231;p2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2" name="Google Shape;232;p2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3" name="Google Shape;233;p2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4" name="Google Shape;234;p2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5" name="Google Shape;235;p2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graphicFrame>
        <p:nvGraphicFramePr>
          <p:cNvPr id="312" name="Google Shape;312;p40"/>
          <p:cNvGraphicFramePr/>
          <p:nvPr>
            <p:extLst>
              <p:ext uri="{D42A27DB-BD31-4B8C-83A1-F6EECF244321}">
                <p14:modId xmlns:p14="http://schemas.microsoft.com/office/powerpoint/2010/main" val="1271945928"/>
              </p:ext>
            </p:extLst>
          </p:nvPr>
        </p:nvGraphicFramePr>
        <p:xfrm>
          <a:off x="9229514" y="1143001"/>
          <a:ext cx="2926627" cy="5174075"/>
        </p:xfrm>
        <a:graphic>
          <a:graphicData uri="http://schemas.openxmlformats.org/drawingml/2006/table">
            <a:tbl>
              <a:tblPr firstRow="1" bandRow="1">
                <a:noFill/>
                <a:tableStyleId>{AFCA789E-0AB3-4017-AEA3-BCE9A2790676}</a:tableStyleId>
              </a:tblPr>
              <a:tblGrid>
                <a:gridCol w="752675">
                  <a:extLst>
                    <a:ext uri="{9D8B030D-6E8A-4147-A177-3AD203B41FA5}">
                      <a16:colId xmlns:a16="http://schemas.microsoft.com/office/drawing/2014/main" val="20000"/>
                    </a:ext>
                  </a:extLst>
                </a:gridCol>
                <a:gridCol w="2173952">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Generics, Collections, Arrays, Loops, Lambda Exp, Stream API</a:t>
                      </a:r>
                      <a:endParaRPr dirty="0"/>
                    </a:p>
                    <a:p>
                      <a:pPr marL="0" marR="0" lvl="0" indent="0" algn="l" rtl="0">
                        <a:spcBef>
                          <a:spcPts val="0"/>
                        </a:spcBef>
                        <a:spcAft>
                          <a:spcPts val="0"/>
                        </a:spcAft>
                        <a:buNone/>
                      </a:pPr>
                      <a:r>
                        <a:rPr lang="en-US" sz="700" b="0" u="none" strike="noStrike" cap="none" dirty="0"/>
                        <a:t>Junit.</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REST controllers, Implementation of GET, POST, PUT &amp; DELETE, &amp; Exception Handling, Testing Services, Controller &amp; Repository layer</a:t>
                      </a:r>
                      <a:endParaRPr sz="700" dirty="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Implement spring Data repositories,</a:t>
                      </a:r>
                      <a:endParaRPr sz="700" dirty="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Eureka Server, Spring cloud API Gateway, </a:t>
                      </a:r>
                      <a:r>
                        <a:rPr lang="en-US" sz="700" u="none" strike="noStrike" cap="none" dirty="0" err="1">
                          <a:solidFill>
                            <a:schemeClr val="dk1"/>
                          </a:solidFill>
                          <a:latin typeface="Verdana"/>
                          <a:ea typeface="Verdana"/>
                          <a:cs typeface="Verdana"/>
                          <a:sym typeface="Verdana"/>
                        </a:rPr>
                        <a:t>Hystrix</a:t>
                      </a:r>
                      <a:r>
                        <a:rPr lang="en-US" sz="700" u="none" strike="noStrike" cap="none" dirty="0">
                          <a:solidFill>
                            <a:schemeClr val="dk1"/>
                          </a:solidFill>
                          <a:latin typeface="Verdana"/>
                          <a:ea typeface="Verdana"/>
                          <a:cs typeface="Verdana"/>
                          <a:sym typeface="Verdana"/>
                        </a:rPr>
                        <a:t>, Netflix </a:t>
                      </a:r>
                      <a:r>
                        <a:rPr lang="en-US" sz="700" u="none" strike="noStrike" cap="none" dirty="0" err="1">
                          <a:solidFill>
                            <a:schemeClr val="dk1"/>
                          </a:solidFill>
                          <a:latin typeface="Verdana"/>
                          <a:ea typeface="Verdana"/>
                          <a:cs typeface="Verdana"/>
                          <a:sym typeface="Verdana"/>
                        </a:rPr>
                        <a:t>Zuul</a:t>
                      </a:r>
                      <a:r>
                        <a:rPr lang="en-US" sz="700" u="none" strike="noStrike" cap="none" dirty="0">
                          <a:solidFill>
                            <a:schemeClr val="dk1"/>
                          </a:solidFill>
                          <a:latin typeface="Verdana"/>
                          <a:ea typeface="Verdana"/>
                          <a:cs typeface="Verdana"/>
                          <a:sym typeface="Verdana"/>
                        </a:rPr>
                        <a:t> &amp; Config Server</a:t>
                      </a:r>
                      <a:endParaRPr dirty="0"/>
                    </a:p>
                    <a:p>
                      <a:pPr marL="0" marR="0" lvl="0" indent="0" algn="l" rtl="0">
                        <a:spcBef>
                          <a:spcPts val="0"/>
                        </a:spcBef>
                        <a:spcAft>
                          <a:spcPts val="0"/>
                        </a:spcAft>
                        <a:buNone/>
                      </a:pP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endParaRPr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32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MongoDB No </a:t>
                      </a:r>
                      <a:r>
                        <a:rPr lang="en-US" sz="700" b="0" i="0" u="none" strike="noStrike" cap="none" dirty="0" err="1">
                          <a:solidFill>
                            <a:srgbClr val="000000"/>
                          </a:solidFill>
                          <a:latin typeface="Verdana"/>
                          <a:ea typeface="Verdana"/>
                          <a:cs typeface="Verdana"/>
                          <a:sym typeface="Verdana"/>
                        </a:rPr>
                        <a:t>Sql</a:t>
                      </a:r>
                      <a:r>
                        <a:rPr lang="en-US" sz="700" b="0" i="0" u="none" strike="noStrike" cap="none" dirty="0">
                          <a:solidFill>
                            <a:srgbClr val="000000"/>
                          </a:solidFill>
                          <a:latin typeface="Verdana"/>
                          <a:ea typeface="Verdana"/>
                          <a:cs typeface="Verdana"/>
                          <a:sym typeface="Verdana"/>
                        </a:rPr>
                        <a:t>,</a:t>
                      </a:r>
                      <a:endParaRPr dirty="0"/>
                    </a:p>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My SQL Basics</a:t>
                      </a:r>
                      <a:endParaRPr dirty="0"/>
                    </a:p>
                  </a:txBody>
                  <a:tcPr marL="91450" marR="91450" marT="45725" marB="45725"/>
                </a:tc>
                <a:extLst>
                  <a:ext uri="{0D108BD9-81ED-4DB2-BD59-A6C34878D82A}">
                    <a16:rowId xmlns:a16="http://schemas.microsoft.com/office/drawing/2014/main" val="10008"/>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HTML 5 &amp; CSS 3,JavaScript, ES6 &amp; TypeScript</a:t>
                      </a:r>
                      <a:endParaRPr dirty="0"/>
                    </a:p>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Reusable templates, Angular </a:t>
                      </a:r>
                      <a:r>
                        <a:rPr lang="en-US" sz="700" u="none" strike="noStrike" cap="none" dirty="0" err="1">
                          <a:solidFill>
                            <a:schemeClr val="dk1"/>
                          </a:solidFill>
                          <a:latin typeface="Verdana"/>
                          <a:ea typeface="Verdana"/>
                          <a:cs typeface="Verdana"/>
                          <a:sym typeface="Verdana"/>
                        </a:rPr>
                        <a:t>material,bootstrap</a:t>
                      </a:r>
                      <a:endParaRPr dirty="0"/>
                    </a:p>
                  </a:txBody>
                  <a:tcPr marL="91450" marR="91450" marT="45725" marB="45725"/>
                </a:tc>
                <a:extLst>
                  <a:ext uri="{0D108BD9-81ED-4DB2-BD59-A6C34878D82A}">
                    <a16:rowId xmlns:a16="http://schemas.microsoft.com/office/drawing/2014/main" val="10009"/>
                  </a:ext>
                </a:extLst>
              </a:tr>
              <a:tr h="2602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Git, Postman, Swagger, Maven, STS,VS code</a:t>
                      </a:r>
                      <a:endParaRPr dirty="0"/>
                    </a:p>
                  </a:txBody>
                  <a:tcPr marL="91450" marR="91450" marT="45725" marB="45725"/>
                </a:tc>
                <a:extLst>
                  <a:ext uri="{0D108BD9-81ED-4DB2-BD59-A6C34878D82A}">
                    <a16:rowId xmlns:a16="http://schemas.microsoft.com/office/drawing/2014/main" val="10010"/>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Self learning, Self Motivated</a:t>
                      </a:r>
                      <a:endParaRPr dirty="0"/>
                    </a:p>
                  </a:txBody>
                  <a:tcPr marL="91450" marR="91450" marT="45725" marB="45725"/>
                </a:tc>
                <a:extLst>
                  <a:ext uri="{0D108BD9-81ED-4DB2-BD59-A6C34878D82A}">
                    <a16:rowId xmlns:a16="http://schemas.microsoft.com/office/drawing/2014/main" val="10012"/>
                  </a:ext>
                </a:extLst>
              </a:tr>
            </a:tbl>
          </a:graphicData>
        </a:graphic>
      </p:graphicFrame>
      <p:sp>
        <p:nvSpPr>
          <p:cNvPr id="313" name="Google Shape;313;p40"/>
          <p:cNvSpPr txBox="1">
            <a:spLocks noGrp="1"/>
          </p:cNvSpPr>
          <p:nvPr>
            <p:ph type="body" idx="1"/>
          </p:nvPr>
        </p:nvSpPr>
        <p:spPr>
          <a:xfrm>
            <a:off x="4858513" y="3024188"/>
            <a:ext cx="4008300" cy="2539698"/>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E-Commerce Shopping Cart Application</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Shopping Cart Application. </a:t>
            </a:r>
          </a:p>
          <a:p>
            <a:pPr marL="0" lvl="0" indent="0" algn="l" rtl="0">
              <a:lnSpc>
                <a:spcPct val="114000"/>
              </a:lnSpc>
              <a:spcBef>
                <a:spcPts val="1000"/>
              </a:spcBef>
              <a:spcAft>
                <a:spcPts val="0"/>
              </a:spcAft>
              <a:buClr>
                <a:schemeClr val="dk1"/>
              </a:buClr>
              <a:buSzPts val="1000"/>
              <a:buNone/>
            </a:pPr>
            <a:r>
              <a:rPr lang="en-US" dirty="0"/>
              <a:t>For Backend : Implemented using microservices and connect them on server using Eureka Server. Implemented Swagger and postman to perform CRUD operations. MongoDB for database. API Gateway for performing all request. Which act as a barrier between User and Microservices.</a:t>
            </a:r>
          </a:p>
          <a:p>
            <a:pPr marL="0" lvl="0" indent="0" algn="l" rtl="0">
              <a:lnSpc>
                <a:spcPct val="114000"/>
              </a:lnSpc>
              <a:spcBef>
                <a:spcPts val="1000"/>
              </a:spcBef>
              <a:spcAft>
                <a:spcPts val="0"/>
              </a:spcAft>
              <a:buClr>
                <a:schemeClr val="dk1"/>
              </a:buClr>
              <a:buSzPts val="1000"/>
              <a:buNone/>
            </a:pPr>
            <a:r>
              <a:rPr lang="en-US" dirty="0"/>
              <a:t>For Frontend : Implemented using  Angular 6. Created different Components and Services. HTML for outlook and CSS for design and color.  Connected frontend and backend in Services from when request is sent to API Gateway.</a:t>
            </a:r>
            <a:endParaRPr lang="en-US" b="1" dirty="0"/>
          </a:p>
          <a:p>
            <a:pPr marL="0" lvl="0" indent="0" algn="l" rtl="0">
              <a:lnSpc>
                <a:spcPct val="114000"/>
              </a:lnSpc>
              <a:spcBef>
                <a:spcPts val="1000"/>
              </a:spcBef>
              <a:spcAft>
                <a:spcPts val="0"/>
              </a:spcAft>
              <a:buClr>
                <a:schemeClr val="dk1"/>
              </a:buClr>
              <a:buSzPts val="1000"/>
              <a:buNone/>
            </a:pPr>
            <a:r>
              <a:rPr lang="en-US" b="1" dirty="0"/>
              <a:t>Completed </a:t>
            </a:r>
            <a:r>
              <a:rPr lang="en-IN" b="1" dirty="0"/>
              <a:t>DSA course and got completion certificate from GEEKSFORGEEKS</a:t>
            </a:r>
            <a:endParaRPr b="1" dirty="0"/>
          </a:p>
          <a:p>
            <a:pPr marL="0" lvl="0" indent="0" algn="l" rtl="0">
              <a:lnSpc>
                <a:spcPct val="114000"/>
              </a:lnSpc>
              <a:spcBef>
                <a:spcPts val="1000"/>
              </a:spcBef>
              <a:spcAft>
                <a:spcPts val="0"/>
              </a:spcAft>
              <a:buClr>
                <a:schemeClr val="dk1"/>
              </a:buClr>
              <a:buSzPts val="1000"/>
              <a:buNone/>
            </a:pPr>
            <a:r>
              <a:rPr lang="en-US" b="1"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314" name="Google Shape;314;p40"/>
          <p:cNvSpPr txBox="1">
            <a:spLocks noGrp="1"/>
          </p:cNvSpPr>
          <p:nvPr>
            <p:ph type="body" idx="3"/>
          </p:nvPr>
        </p:nvSpPr>
        <p:spPr>
          <a:xfrm>
            <a:off x="2468575" y="236129"/>
            <a:ext cx="6056400" cy="699900"/>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dk1"/>
              </a:buClr>
              <a:buSzPts val="1100"/>
              <a:buFont typeface="Arial"/>
              <a:buNone/>
            </a:pPr>
            <a:r>
              <a:rPr lang="en-US" sz="2100" b="1" dirty="0"/>
              <a:t>Ranjit Raj</a:t>
            </a:r>
            <a:endParaRPr dirty="0"/>
          </a:p>
        </p:txBody>
      </p:sp>
      <p:sp>
        <p:nvSpPr>
          <p:cNvPr id="315" name="Google Shape;315;p40"/>
          <p:cNvSpPr txBox="1">
            <a:spLocks noGrp="1"/>
          </p:cNvSpPr>
          <p:nvPr>
            <p:ph type="body" idx="7"/>
          </p:nvPr>
        </p:nvSpPr>
        <p:spPr>
          <a:xfrm>
            <a:off x="3348038" y="1820746"/>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dirty="0"/>
              <a:t>+91 </a:t>
            </a:r>
            <a:r>
              <a:rPr lang="en-US" sz="1200" dirty="0"/>
              <a:t>9801474493</a:t>
            </a:r>
            <a:endParaRPr sz="1200" dirty="0"/>
          </a:p>
          <a:p>
            <a:pPr marL="0" lvl="0" indent="0" algn="l" rtl="0">
              <a:lnSpc>
                <a:spcPct val="90000"/>
              </a:lnSpc>
              <a:spcBef>
                <a:spcPts val="0"/>
              </a:spcBef>
              <a:spcAft>
                <a:spcPts val="0"/>
              </a:spcAft>
              <a:buClr>
                <a:schemeClr val="lt1"/>
              </a:buClr>
              <a:buSzPts val="1100"/>
              <a:buNone/>
            </a:pPr>
            <a:endParaRPr dirty="0"/>
          </a:p>
        </p:txBody>
      </p:sp>
      <p:sp>
        <p:nvSpPr>
          <p:cNvPr id="316" name="Google Shape;316;p40"/>
          <p:cNvSpPr txBox="1">
            <a:spLocks noGrp="1"/>
          </p:cNvSpPr>
          <p:nvPr>
            <p:ph type="body" idx="8"/>
          </p:nvPr>
        </p:nvSpPr>
        <p:spPr>
          <a:xfrm>
            <a:off x="438012" y="2972100"/>
            <a:ext cx="4057800" cy="3885900"/>
          </a:xfrm>
          <a:prstGeom prst="rect">
            <a:avLst/>
          </a:prstGeom>
          <a:noFill/>
          <a:ln>
            <a:noFill/>
          </a:ln>
        </p:spPr>
        <p:txBody>
          <a:bodyPr spcFirstLastPara="1" wrap="square" lIns="0" tIns="0" rIns="0" bIns="0" anchor="t" anchorCtr="0">
            <a:noAutofit/>
          </a:bodyPr>
          <a:lstStyle/>
          <a:p>
            <a:pPr marL="0" indent="0">
              <a:spcBef>
                <a:spcPts val="0"/>
              </a:spcBef>
              <a:buSzPts val="1100"/>
            </a:pPr>
            <a:r>
              <a:rPr lang="en-US" sz="1100" b="1" dirty="0"/>
              <a:t>Full Stack Developer</a:t>
            </a:r>
            <a:endParaRPr lang="en-US" sz="1100" dirty="0"/>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r>
              <a:rPr lang="en-US" sz="1100" b="1" dirty="0"/>
              <a:t>      </a:t>
            </a:r>
            <a:r>
              <a:rPr lang="en-US" dirty="0"/>
              <a:t>Ready to learn new technologies and implement them to            further improve my knowledge.</a:t>
            </a:r>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a:t>microservices</a:t>
            </a:r>
            <a:r>
              <a:rPr lang="en-US" dirty="0"/>
              <a:t> with </a:t>
            </a:r>
            <a:r>
              <a:rPr lang="en-US" b="1" dirty="0" err="1"/>
              <a:t>Springboot</a:t>
            </a:r>
            <a:r>
              <a:rPr lang="en-US" b="1" dirty="0"/>
              <a:t>, Spring Cloud API Gateway,</a:t>
            </a:r>
            <a:r>
              <a:rPr lang="en-US" dirty="0"/>
              <a:t> Eureka server, microservices. </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with Angular reactive forms, angular routing, HTML.</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a:t>Mongo DB </a:t>
            </a:r>
            <a:r>
              <a:rPr lang="en-US" dirty="0"/>
              <a:t>with  </a:t>
            </a:r>
            <a:r>
              <a:rPr lang="en-US" b="1" dirty="0"/>
              <a:t>spring boot</a:t>
            </a:r>
            <a:r>
              <a:rPr lang="en-US" dirty="0"/>
              <a:t> </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swagger and Postman and in </a:t>
            </a:r>
            <a:r>
              <a:rPr lang="en-US" b="1" dirty="0"/>
              <a:t>unit testing using Junit </a:t>
            </a:r>
          </a:p>
          <a:p>
            <a:pPr marL="171450" lvl="0" indent="-171450" algn="l" rtl="0">
              <a:lnSpc>
                <a:spcPct val="114000"/>
              </a:lnSpc>
              <a:spcBef>
                <a:spcPts val="1000"/>
              </a:spcBef>
              <a:spcAft>
                <a:spcPts val="0"/>
              </a:spcAft>
              <a:buClr>
                <a:schemeClr val="dk1"/>
              </a:buClr>
              <a:buSzPts val="1000"/>
              <a:buFont typeface="Arial"/>
              <a:buChar char="•"/>
            </a:pPr>
            <a:r>
              <a:rPr lang="en-US" dirty="0"/>
              <a:t>Development experience in creating microservices for backend and connecting all </a:t>
            </a:r>
          </a:p>
        </p:txBody>
      </p:sp>
      <p:pic>
        <p:nvPicPr>
          <p:cNvPr id="317" name="Google Shape;317;p40"/>
          <p:cNvPicPr preferRelativeResize="0"/>
          <p:nvPr/>
        </p:nvPicPr>
        <p:blipFill rotWithShape="1">
          <a:blip r:embed="rId3">
            <a:alphaModFix/>
          </a:blip>
          <a:srcRect l="23582" t="2057" r="24331" b="4875"/>
          <a:stretch/>
        </p:blipFill>
        <p:spPr>
          <a:xfrm>
            <a:off x="4464283" y="6218766"/>
            <a:ext cx="471487" cy="471488"/>
          </a:xfrm>
          <a:prstGeom prst="rect">
            <a:avLst/>
          </a:prstGeom>
          <a:noFill/>
          <a:ln>
            <a:noFill/>
          </a:ln>
        </p:spPr>
      </p:pic>
      <p:sp>
        <p:nvSpPr>
          <p:cNvPr id="318" name="Google Shape;318;p40"/>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320" name="Google Shape;320;p40" descr="Free icon download | Linkedin"/>
          <p:cNvPicPr preferRelativeResize="0"/>
          <p:nvPr/>
        </p:nvPicPr>
        <p:blipFill rotWithShape="1">
          <a:blip r:embed="rId4">
            <a:alphaModFix/>
          </a:blip>
          <a:srcRect/>
          <a:stretch/>
        </p:blipFill>
        <p:spPr>
          <a:xfrm>
            <a:off x="7746881" y="1989138"/>
            <a:ext cx="325438" cy="325437"/>
          </a:xfrm>
          <a:prstGeom prst="rect">
            <a:avLst/>
          </a:prstGeom>
          <a:noFill/>
          <a:ln>
            <a:noFill/>
          </a:ln>
        </p:spPr>
      </p:pic>
      <p:sp>
        <p:nvSpPr>
          <p:cNvPr id="321" name="Google Shape;321;p40"/>
          <p:cNvSpPr txBox="1"/>
          <p:nvPr/>
        </p:nvSpPr>
        <p:spPr>
          <a:xfrm>
            <a:off x="3066528" y="1853520"/>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IN" dirty="0">
                <a:solidFill>
                  <a:schemeClr val="bg1"/>
                </a:solidFill>
              </a:rPr>
              <a:t>A4</a:t>
            </a:r>
            <a:endParaRPr dirty="0">
              <a:solidFill>
                <a:schemeClr val="bg1"/>
              </a:solidFill>
            </a:endParaRPr>
          </a:p>
        </p:txBody>
      </p:sp>
      <p:sp>
        <p:nvSpPr>
          <p:cNvPr id="322" name="Google Shape;322;p40"/>
          <p:cNvSpPr/>
          <p:nvPr/>
        </p:nvSpPr>
        <p:spPr>
          <a:xfrm>
            <a:off x="9809813" y="520754"/>
            <a:ext cx="242411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a:t>
            </a:r>
            <a:r>
              <a:rPr lang="en-US" sz="1000" dirty="0">
                <a:latin typeface="Verdana"/>
                <a:ea typeface="Verdana"/>
                <a:cs typeface="Verdana"/>
                <a:sym typeface="Verdana"/>
              </a:rPr>
              <a:t>Technology in</a:t>
            </a:r>
            <a:endParaRPr dirty="0"/>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Computer Science and Engineering : 201</a:t>
            </a:r>
            <a:r>
              <a:rPr lang="en-US" sz="1000" dirty="0">
                <a:latin typeface="Verdana"/>
                <a:ea typeface="Verdana"/>
                <a:cs typeface="Verdana"/>
                <a:sym typeface="Verdana"/>
              </a:rPr>
              <a:t>8</a:t>
            </a:r>
            <a:r>
              <a:rPr lang="en-US" sz="1000" b="0" i="0" u="none" strike="noStrike" cap="none" dirty="0">
                <a:solidFill>
                  <a:srgbClr val="000000"/>
                </a:solidFill>
                <a:latin typeface="Verdana"/>
                <a:ea typeface="Verdana"/>
                <a:cs typeface="Verdana"/>
                <a:sym typeface="Verdana"/>
              </a:rPr>
              <a:t> - 202</a:t>
            </a:r>
            <a:r>
              <a:rPr lang="en-US" sz="1000" dirty="0">
                <a:latin typeface="Verdana"/>
                <a:ea typeface="Verdana"/>
                <a:cs typeface="Verdana"/>
                <a:sym typeface="Verdana"/>
              </a:rPr>
              <a:t>2</a:t>
            </a:r>
            <a:endParaRPr dirty="0"/>
          </a:p>
        </p:txBody>
      </p:sp>
      <p:sp>
        <p:nvSpPr>
          <p:cNvPr id="323" name="Google Shape;323;p40"/>
          <p:cNvSpPr/>
          <p:nvPr/>
        </p:nvSpPr>
        <p:spPr>
          <a:xfrm>
            <a:off x="9242029" y="939723"/>
            <a:ext cx="56778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sp>
        <p:nvSpPr>
          <p:cNvPr id="326" name="Google Shape;326;p40"/>
          <p:cNvSpPr txBox="1"/>
          <p:nvPr/>
        </p:nvSpPr>
        <p:spPr>
          <a:xfrm>
            <a:off x="3573878" y="1213869"/>
            <a:ext cx="7596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Verdana"/>
                <a:ea typeface="Verdana"/>
                <a:cs typeface="Verdana"/>
                <a:sym typeface="Verdana"/>
              </a:rPr>
              <a:t>Bangalore</a:t>
            </a:r>
          </a:p>
          <a:p>
            <a:pPr marL="0" lvl="0" indent="0" algn="l" rtl="0">
              <a:spcBef>
                <a:spcPts val="0"/>
              </a:spcBef>
              <a:spcAft>
                <a:spcPts val="0"/>
              </a:spcAft>
              <a:buClr>
                <a:schemeClr val="dk1"/>
              </a:buClr>
              <a:buSzPts val="1100"/>
              <a:buFont typeface="Arial"/>
              <a:buNone/>
            </a:pPr>
            <a:endParaRPr lang="en-US" dirty="0">
              <a:latin typeface="Verdana"/>
              <a:ea typeface="Verdana"/>
              <a:cs typeface="Verdana"/>
              <a:sym typeface="Verdana"/>
            </a:endParaRPr>
          </a:p>
          <a:p>
            <a:pPr marL="0" lvl="0" indent="0" algn="l" rtl="0">
              <a:spcBef>
                <a:spcPts val="0"/>
              </a:spcBef>
              <a:spcAft>
                <a:spcPts val="0"/>
              </a:spcAft>
              <a:buNone/>
            </a:pPr>
            <a:r>
              <a:rPr lang="en-US" dirty="0">
                <a:latin typeface="Verdana"/>
                <a:ea typeface="Verdana"/>
                <a:cs typeface="Verdana"/>
                <a:sym typeface="Verdana"/>
              </a:rPr>
              <a:t>    </a:t>
            </a:r>
          </a:p>
        </p:txBody>
      </p:sp>
      <p:sp>
        <p:nvSpPr>
          <p:cNvPr id="327" name="Google Shape;327;p40"/>
          <p:cNvSpPr txBox="1"/>
          <p:nvPr/>
        </p:nvSpPr>
        <p:spPr>
          <a:xfrm>
            <a:off x="3258331" y="1438292"/>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Verdana"/>
                <a:ea typeface="Verdana"/>
                <a:cs typeface="Verdana"/>
                <a:sym typeface="Verdana"/>
              </a:rPr>
              <a:t>ranjit.raj@capgemini.com</a:t>
            </a:r>
            <a:endParaRPr dirty="0">
              <a:solidFill>
                <a:schemeClr val="lt1"/>
              </a:solidFill>
              <a:latin typeface="Verdana"/>
              <a:ea typeface="Verdana"/>
              <a:cs typeface="Verdana"/>
              <a:sym typeface="Verdana"/>
            </a:endParaRPr>
          </a:p>
        </p:txBody>
      </p:sp>
      <p:sp>
        <p:nvSpPr>
          <p:cNvPr id="2" name="TextBox 1">
            <a:extLst>
              <a:ext uri="{FF2B5EF4-FFF2-40B4-BE49-F238E27FC236}">
                <a16:creationId xmlns:a16="http://schemas.microsoft.com/office/drawing/2014/main" id="{4D414D25-6BCB-4BFD-A05F-C1AE2E25E0B4}"/>
              </a:ext>
            </a:extLst>
          </p:cNvPr>
          <p:cNvSpPr txBox="1"/>
          <p:nvPr/>
        </p:nvSpPr>
        <p:spPr>
          <a:xfrm>
            <a:off x="2378736" y="688515"/>
            <a:ext cx="1683143" cy="369332"/>
          </a:xfrm>
          <a:prstGeom prst="rect">
            <a:avLst/>
          </a:prstGeom>
          <a:noFill/>
        </p:spPr>
        <p:txBody>
          <a:bodyPr wrap="square" rtlCol="0">
            <a:spAutoFit/>
          </a:bodyPr>
          <a:lstStyle/>
          <a:p>
            <a:r>
              <a:rPr lang="en-IN" sz="1800" b="1" dirty="0">
                <a:solidFill>
                  <a:schemeClr val="bg1"/>
                </a:solidFill>
              </a:rPr>
              <a:t>Analyst</a:t>
            </a:r>
          </a:p>
        </p:txBody>
      </p:sp>
      <p:pic>
        <p:nvPicPr>
          <p:cNvPr id="11" name="Picture Placeholder 10" descr="A person in a blue shirt&#10;&#10;Description automatically generated with medium confidence">
            <a:extLst>
              <a:ext uri="{FF2B5EF4-FFF2-40B4-BE49-F238E27FC236}">
                <a16:creationId xmlns:a16="http://schemas.microsoft.com/office/drawing/2014/main" id="{1C67F6D7-19A0-4522-807E-CB5FC0A3A50B}"/>
              </a:ext>
            </a:extLst>
          </p:cNvPr>
          <p:cNvPicPr>
            <a:picLocks noGrp="1" noChangeAspect="1"/>
          </p:cNvPicPr>
          <p:nvPr>
            <p:ph type="pic" idx="5"/>
          </p:nvPr>
        </p:nvPicPr>
        <p:blipFill>
          <a:blip r:embed="rId5"/>
          <a:srcRect t="14672" b="14672"/>
          <a:stretch>
            <a:fillRect/>
          </a:stretch>
        </p:blipFill>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D076927E-32BD-4AE5-B7AE-89F255670C50}">
  <ds:schemaRefs>
    <ds:schemaRef ds:uri="http://schemas.microsoft.com/sharepoint/v3/contenttype/forms"/>
  </ds:schemaRefs>
</ds:datastoreItem>
</file>

<file path=customXml/itemProps2.xml><?xml version="1.0" encoding="utf-8"?>
<ds:datastoreItem xmlns:ds="http://schemas.openxmlformats.org/officeDocument/2006/customXml" ds:itemID="{23681D11-BCD8-40A4-AA19-9CC206FE1A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3AF808-7A0B-4D46-899C-368AF93EA984}">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otalTime>49</TotalTime>
  <Words>411</Words>
  <Application>Microsoft Office PowerPoint</Application>
  <PresentationFormat>Widescreen</PresentationFormat>
  <Paragraphs>66</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Paramjit Reddy Ergamreddy</dc:creator>
  <cp:lastModifiedBy>Raj, Ranjit</cp:lastModifiedBy>
  <cp:revision>10</cp:revision>
  <dcterms:modified xsi:type="dcterms:W3CDTF">2022-11-03T16:29:27Z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