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67CBEF-8FCE-4A17-9EB8-4842747C0B16}">
  <a:tblStyle styleId="{5F67CBEF-8FCE-4A17-9EB8-4842747C0B16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D1CBD90-7736-4061-9F3B-4A8B3C397C3A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0D1167C-75A7-4F1D-997A-EC7E9CAC9DD2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7199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81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514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43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63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65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1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61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1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08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7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02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026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8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4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14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4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7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88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86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4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3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43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4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  <a:endParaRPr lang="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Stock Service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627024"/>
            <a:ext cx="7772400" cy="10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[KV] Service Engineering 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Übung 2 - Mobile Client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657150" y="119150"/>
            <a:ext cx="2347500" cy="12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100">
                <a:solidFill>
                  <a:schemeClr val="lt1"/>
                </a:solidFill>
              </a:rPr>
              <a:t>Gruppe 1</a:t>
            </a:r>
          </a:p>
          <a:p>
            <a:pPr algn="r" rtl="0">
              <a:spcBef>
                <a:spcPts val="0"/>
              </a:spcBef>
              <a:buNone/>
            </a:pPr>
            <a:r>
              <a:rPr lang="de" sz="1100">
                <a:solidFill>
                  <a:schemeClr val="lt1"/>
                </a:solidFill>
              </a:rPr>
              <a:t>Rainer Angermeier</a:t>
            </a:r>
          </a:p>
          <a:p>
            <a:pPr algn="r" rtl="0">
              <a:spcBef>
                <a:spcPts val="0"/>
              </a:spcBef>
              <a:buNone/>
            </a:pPr>
            <a:r>
              <a:rPr lang="de" sz="1100">
                <a:solidFill>
                  <a:schemeClr val="lt1"/>
                </a:solidFill>
              </a:rPr>
              <a:t>Thomas Atzenhofer</a:t>
            </a:r>
          </a:p>
          <a:p>
            <a:pPr algn="r" rtl="0">
              <a:spcBef>
                <a:spcPts val="0"/>
              </a:spcBef>
              <a:buNone/>
            </a:pPr>
            <a:r>
              <a:rPr lang="de" sz="1100">
                <a:solidFill>
                  <a:schemeClr val="lt1"/>
                </a:solidFill>
              </a:rPr>
              <a:t>Olivia Dansachmüller</a:t>
            </a:r>
          </a:p>
          <a:p>
            <a:pPr algn="r" rtl="0">
              <a:spcBef>
                <a:spcPts val="0"/>
              </a:spcBef>
              <a:buNone/>
            </a:pPr>
            <a:r>
              <a:rPr lang="de" sz="1100">
                <a:solidFill>
                  <a:schemeClr val="lt1"/>
                </a:solidFill>
              </a:rPr>
              <a:t>Alexander Eckmaier</a:t>
            </a:r>
          </a:p>
          <a:p>
            <a:pPr algn="r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97425" y="205975"/>
            <a:ext cx="97533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Architekturstil / Operationen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de" sz="1800">
                <a:solidFill>
                  <a:schemeClr val="dk2"/>
                </a:solidFill>
              </a:rPr>
              <a:t>Was mit einer Ressource geschieht hängt nicht von der URL ab, sondern von der HTTP Methode!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197425" y="1997350"/>
          <a:ext cx="8819175" cy="2423030"/>
        </p:xfrm>
        <a:graphic>
          <a:graphicData uri="http://schemas.openxmlformats.org/drawingml/2006/table">
            <a:tbl>
              <a:tblPr>
                <a:noFill/>
                <a:tableStyleId>{6D1CBD90-7736-4061-9F3B-4A8B3C397C3A}</a:tableStyleId>
              </a:tblPr>
              <a:tblGrid>
                <a:gridCol w="965950"/>
                <a:gridCol w="5534825"/>
                <a:gridCol w="2318400"/>
              </a:tblGrid>
              <a:tr h="3962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 b="1"/>
                        <a:t>Methode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 b="1"/>
                        <a:t>Beschreibung (Craig Walls 2012, S. 305)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 b="1"/>
                        <a:t>Eingesetzt für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Liest Ressourcendaten vom Server aus. Die Ressource wird vom URL des Requests identifiziert.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Lesen von Ressourcen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POST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Postet Daten an den Server, damit sie von einem Prozessor verarbeitet werden, der an der URL des Requests lauscht.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Erstellen von Ressourcen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Legt Ressourcen Daten auf dem Server im URL des Requests ab.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Aktualisieren von Ressourcen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DELETE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Löscht die Ressource auf dem Server, die von der URL des Requests identifiziert wird.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sz="1200"/>
                        <a:t>Löschen von Ressourcen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203225" y="4512825"/>
            <a:ext cx="3805199" cy="4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100"/>
              <a:t>OPTIONS, HEAD, TRACE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10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40150" y="205975"/>
            <a:ext cx="8941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Adressierung / Operationen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262250" y="1611200"/>
          <a:ext cx="8675600" cy="2986830"/>
        </p:xfrm>
        <a:graphic>
          <a:graphicData uri="http://schemas.openxmlformats.org/drawingml/2006/table">
            <a:tbl>
              <a:tblPr>
                <a:noFill/>
                <a:tableStyleId>{70D1167C-75A7-4F1D-997A-EC7E9CAC9DD2}</a:tableStyleId>
              </a:tblPr>
              <a:tblGrid>
                <a:gridCol w="2084825"/>
                <a:gridCol w="1131775"/>
                <a:gridCol w="4187075"/>
                <a:gridCol w="1271925"/>
              </a:tblGrid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Aktion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Methode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URL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konform?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Aktienübersicht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/finance/stocks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Aktienhistorie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/finance/stocks/{symbol}/history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Registrierung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/users?un=...&amp;pw=...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Passwortänderungen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/secured/users/{username}?pw=...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Transaktions Übersicht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/secured/finance/transactions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Transaktion hinzufügen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/secured/finance/transactions?symbol=...&amp;amount=...&amp;isSell=true/false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11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Allgemein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Aufbau</a:t>
            </a:r>
          </a:p>
        </p:txBody>
      </p:sp>
      <p:sp>
        <p:nvSpPr>
          <p:cNvPr id="116" name="Shape 116"/>
          <p:cNvSpPr/>
          <p:nvPr/>
        </p:nvSpPr>
        <p:spPr>
          <a:xfrm>
            <a:off x="4633050" y="1786612"/>
            <a:ext cx="23505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StockOverview (Activity)</a:t>
            </a:r>
          </a:p>
        </p:txBody>
      </p:sp>
      <p:sp>
        <p:nvSpPr>
          <p:cNvPr id="117" name="Shape 117"/>
          <p:cNvSpPr/>
          <p:nvPr/>
        </p:nvSpPr>
        <p:spPr>
          <a:xfrm>
            <a:off x="7017625" y="2874325"/>
            <a:ext cx="20163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SectionsPagerAdapter</a:t>
            </a:r>
          </a:p>
        </p:txBody>
      </p:sp>
      <p:sp>
        <p:nvSpPr>
          <p:cNvPr id="118" name="Shape 118"/>
          <p:cNvSpPr/>
          <p:nvPr/>
        </p:nvSpPr>
        <p:spPr>
          <a:xfrm>
            <a:off x="2377225" y="2874312"/>
            <a:ext cx="22899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StockOverviewFragment</a:t>
            </a:r>
          </a:p>
        </p:txBody>
      </p:sp>
      <p:sp>
        <p:nvSpPr>
          <p:cNvPr id="119" name="Shape 119"/>
          <p:cNvSpPr/>
          <p:nvPr/>
        </p:nvSpPr>
        <p:spPr>
          <a:xfrm>
            <a:off x="5026225" y="2874325"/>
            <a:ext cx="1632299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DetailsFragment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043175" y="3962025"/>
            <a:ext cx="15984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StockDetailTask</a:t>
            </a:r>
          </a:p>
        </p:txBody>
      </p:sp>
      <p:sp>
        <p:nvSpPr>
          <p:cNvPr id="121" name="Shape 121"/>
          <p:cNvSpPr/>
          <p:nvPr/>
        </p:nvSpPr>
        <p:spPr>
          <a:xfrm>
            <a:off x="2693525" y="3962025"/>
            <a:ext cx="15984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StockLoaderTask</a:t>
            </a:r>
          </a:p>
        </p:txBody>
      </p:sp>
      <p:cxnSp>
        <p:nvCxnSpPr>
          <p:cNvPr id="122" name="Shape 122"/>
          <p:cNvCxnSpPr>
            <a:stCxn id="116" idx="1"/>
            <a:endCxn id="118" idx="0"/>
          </p:cNvCxnSpPr>
          <p:nvPr/>
        </p:nvCxnSpPr>
        <p:spPr>
          <a:xfrm flipH="1">
            <a:off x="3522150" y="2069362"/>
            <a:ext cx="1110900" cy="80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>
            <a:stCxn id="118" idx="2"/>
            <a:endCxn id="121" idx="0"/>
          </p:cNvCxnSpPr>
          <p:nvPr/>
        </p:nvCxnSpPr>
        <p:spPr>
          <a:xfrm flipH="1">
            <a:off x="3492775" y="3439812"/>
            <a:ext cx="29400" cy="52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>
            <a:stCxn id="116" idx="2"/>
            <a:endCxn id="119" idx="0"/>
          </p:cNvCxnSpPr>
          <p:nvPr/>
        </p:nvCxnSpPr>
        <p:spPr>
          <a:xfrm>
            <a:off x="5808300" y="2352112"/>
            <a:ext cx="34200" cy="52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19" idx="2"/>
            <a:endCxn id="120" idx="0"/>
          </p:cNvCxnSpPr>
          <p:nvPr/>
        </p:nvCxnSpPr>
        <p:spPr>
          <a:xfrm>
            <a:off x="5842374" y="3439825"/>
            <a:ext cx="0" cy="52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>
            <a:stCxn id="116" idx="3"/>
            <a:endCxn id="117" idx="0"/>
          </p:cNvCxnSpPr>
          <p:nvPr/>
        </p:nvCxnSpPr>
        <p:spPr>
          <a:xfrm>
            <a:off x="6983550" y="2069362"/>
            <a:ext cx="1042200" cy="80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" name="Shape 127"/>
          <p:cNvSpPr/>
          <p:nvPr/>
        </p:nvSpPr>
        <p:spPr>
          <a:xfrm>
            <a:off x="390325" y="2874325"/>
            <a:ext cx="1598400" cy="56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ListAdapter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12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StockOverview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User Interface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Tabs (Fragments)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Listener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instantiiert ViewPager und gibt diesem einen SectionsPagerAdapter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13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24825" y="205975"/>
            <a:ext cx="88221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SectionsPagerAdapter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SectionsPagerAdapter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instantiiert Fragmente und liefert sie zurück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wird vom ViewPager als Adapter gesetzt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bekommt FragmentManager zugewiesen, der für die Verwaltung der Fragmente zuständig ist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14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-125" y="205975"/>
            <a:ext cx="9144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StockOverviewFragment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onCreateView():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ListView bekommt ListAdapter zugewiesen und Listener (Click) zugewiesen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onClick():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de"/>
              <a:t>Wechsel zu DetailsFragment mit gewählter Aktie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Beinhaltet StockLoaderTask Klasse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15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-125" y="205975"/>
            <a:ext cx="9144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StockLoaderTask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Asynchroner Task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Fragt Aktienliste beim Server an und übergibt sie an den ListAdapter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Methoden: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doInBackground(...) (Server-Request)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onPostExecute(...) (UI-Darstellung)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16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-125" y="205975"/>
            <a:ext cx="9144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ListAdapter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00500" y="11320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Extends ArrayAdapter&lt;Stock&gt;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Nimmt übergebene Liste entgegen und stellt diese graphisch dar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Überschreiben der getView(...) Methode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2" y="3228950"/>
            <a:ext cx="55911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17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DetailsFragment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onCreateView():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GraphView (Library) wird initialisiert und zur Activity hinzugefügt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Beinhaltet StockDetailTask Klasse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18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StockDetailTask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Asynchroner Task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Fragt Aktienhistorie am Server ab und übergibt die Ergebnisse an den GraphView, der diese dann darstellt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Methoden:</a:t>
            </a:r>
          </a:p>
          <a:p>
            <a:pPr marL="914400" lvl="1" indent="-228600" rtl="0">
              <a:spcBef>
                <a:spcPts val="600"/>
              </a:spcBef>
              <a:buNone/>
            </a:pPr>
            <a:r>
              <a:rPr lang="de"/>
              <a:t>doInBackground(...) (Server-Request)</a:t>
            </a:r>
          </a:p>
          <a:p>
            <a:pPr marL="914400" lvl="1" indent="-228600" rtl="0">
              <a:spcBef>
                <a:spcPts val="600"/>
              </a:spcBef>
              <a:buNone/>
            </a:pPr>
            <a:r>
              <a:rPr lang="de"/>
              <a:t>onPostExecute(...) (UI-Darstellung)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19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400"/>
              <a:t>Funktionsweise</a:t>
            </a:r>
            <a:r>
              <a:rPr lang="de"/>
              <a:t/>
            </a:r>
            <a:br>
              <a:rPr lang="de"/>
            </a:br>
            <a:endParaRPr lang="de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400"/>
              <a:t>REST API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Schnittstellen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Architekturstil</a:t>
            </a:r>
            <a:br>
              <a:rPr lang="de"/>
            </a:br>
            <a:endParaRPr lang="de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400"/>
              <a:t>Android Client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Webservice Aufrufe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Client UI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Android Client - Webservice Aufruf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Android Permission Internet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Lokale IP für Serverzugriff festlegen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>
                <a:solidFill>
                  <a:srgbClr val="000000"/>
                </a:solidFill>
              </a:rPr>
              <a:t>Netzwerkkommunikation bei Appstart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20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Webservice Aufruf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Problem: NetworkOnMainThreadException</a:t>
            </a:r>
          </a:p>
          <a:p>
            <a:pPr marL="914400" lvl="1" indent="-381000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Version &gt; Android 3.0</a:t>
            </a:r>
          </a:p>
          <a:p>
            <a:pPr marL="914400" lvl="1" indent="-381000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Netzwerkoperation im MainThread (UI)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endParaRPr/>
          </a:p>
          <a:p>
            <a:pPr marL="457200" lvl="0" indent="-4191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Lösung: Worker Thread</a:t>
            </a:r>
          </a:p>
          <a:p>
            <a:pPr marL="914400" lvl="1" indent="-381000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/>
              <a:t>AsyncTask (gut für Kommunikation mit UI geeignet)</a:t>
            </a:r>
          </a:p>
          <a:p>
            <a:pPr marL="1371600" lvl="2" indent="-381000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de"/>
              <a:t>in Android Fragments integriert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21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Webservice Aufruf 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>
                <a:solidFill>
                  <a:srgbClr val="000000"/>
                </a:solidFill>
              </a:rPr>
              <a:t>Spring for Android</a:t>
            </a:r>
          </a:p>
          <a:p>
            <a:pPr marL="914400" lvl="1" indent="-3810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>
                <a:solidFill>
                  <a:srgbClr val="000000"/>
                </a:solidFill>
              </a:rPr>
              <a:t>RestTemplate</a:t>
            </a:r>
          </a:p>
          <a:p>
            <a:pPr marL="1371600" lvl="2" indent="-3429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de" sz="1800">
                <a:solidFill>
                  <a:srgbClr val="000000"/>
                </a:solidFill>
              </a:rPr>
              <a:t>RESTful HTTP requests</a:t>
            </a:r>
          </a:p>
          <a:p>
            <a:pPr marL="1371600" lvl="2" indent="-3429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de" sz="1800">
                <a:solidFill>
                  <a:srgbClr val="000000"/>
                </a:solidFill>
              </a:rPr>
              <a:t>Jackson JSON Object Mapper</a:t>
            </a:r>
          </a:p>
          <a:p>
            <a:pPr marL="914400" lvl="1" indent="-3810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>
                <a:solidFill>
                  <a:srgbClr val="000000"/>
                </a:solidFill>
              </a:rPr>
              <a:t>MappingJackson2HttpMessageConverter</a:t>
            </a:r>
          </a:p>
          <a:p>
            <a:pPr marL="1371600" lvl="2" indent="-3429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lang="de" sz="1800">
                <a:solidFill>
                  <a:srgbClr val="000000"/>
                </a:solidFill>
              </a:rPr>
              <a:t>JSON lesen und schreiben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22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Webservice Aufruf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doInBackground(...)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150"/>
            <a:ext cx="9143999" cy="25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23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Webservice Aufruf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34575" y="12751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onPostExecute(List&lt;StockHistory&gt; list)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25" y="2005400"/>
            <a:ext cx="20097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25" y="2195887"/>
            <a:ext cx="29622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25" y="3644850"/>
            <a:ext cx="38100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325" y="3340050"/>
            <a:ext cx="27146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325" y="3044775"/>
            <a:ext cx="36480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325" y="3482925"/>
            <a:ext cx="27813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24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 Client - GUI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11723"/>
          <a:stretch/>
        </p:blipFill>
        <p:spPr>
          <a:xfrm>
            <a:off x="872750" y="1227400"/>
            <a:ext cx="2893199" cy="37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725" y="1227400"/>
            <a:ext cx="2893199" cy="37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25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Funktionsweise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Aktien-Infos werden</a:t>
            </a:r>
            <a:br>
              <a:rPr lang="de" sz="1800"/>
            </a:br>
            <a:r>
              <a:rPr lang="de" sz="1800"/>
              <a:t>von YAHOO! bezogen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Application Server: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de" sz="1400"/>
              <a:t>REST API </a:t>
            </a:r>
            <a:br>
              <a:rPr lang="de" sz="1400"/>
            </a:br>
            <a:r>
              <a:rPr lang="de" sz="1400"/>
              <a:t>(Java - Spring)</a:t>
            </a:r>
            <a:br>
              <a:rPr lang="de" sz="1400"/>
            </a:br>
            <a:endParaRPr lang="de" sz="1400"/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de" sz="1400"/>
              <a:t>Web App </a:t>
            </a:r>
            <a:br>
              <a:rPr lang="de" sz="1400"/>
            </a:br>
            <a:r>
              <a:rPr lang="de" sz="1400"/>
              <a:t>(JS / HTML5 - AngularJS)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1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Mobile Client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de" sz="1400"/>
              <a:t>Android App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50" y="1156225"/>
            <a:ext cx="4915825" cy="3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54" y="2016400"/>
            <a:ext cx="4949800" cy="1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25" y="2219625"/>
            <a:ext cx="4840874" cy="2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3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Schnittstellen [1]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2400">
                <a:solidFill>
                  <a:srgbClr val="000000"/>
                </a:solidFill>
              </a:rPr>
              <a:t>Aktienübersicht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>
                <a:solidFill>
                  <a:schemeClr val="dk2"/>
                </a:solidFill>
              </a:rPr>
              <a:t>GET - /finance/stocks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 sz="2400">
                <a:solidFill>
                  <a:srgbClr val="000000"/>
                </a:solidFill>
              </a:rPr>
              <a:t>Aktienhistorie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de" sz="1800">
                <a:solidFill>
                  <a:schemeClr val="dk2"/>
                </a:solidFill>
              </a:rPr>
              <a:t>GET - /finance/stocks/{stocksymbol}/history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64" name="Shape 64"/>
          <p:cNvGraphicFramePr/>
          <p:nvPr/>
        </p:nvGraphicFramePr>
        <p:xfrm>
          <a:off x="215425" y="3108600"/>
          <a:ext cx="8819200" cy="1584840"/>
        </p:xfrm>
        <a:graphic>
          <a:graphicData uri="http://schemas.openxmlformats.org/drawingml/2006/table">
            <a:tbl>
              <a:tblPr>
                <a:noFill/>
                <a:tableStyleId>{5F67CBEF-8FCE-4A17-9EB8-4842747C0B16}</a:tableStyleId>
              </a:tblPr>
              <a:tblGrid>
                <a:gridCol w="2149550"/>
                <a:gridCol w="66696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Registrierung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POST - /users?un=...&amp;pw=...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Passwortänderung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PUT - /secured/users/{username}?pw=...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Transaktions-Übersicht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GET - /secured/finance/transactions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Transaktion hinzufügen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POST - /secured/finance/transactions?symbol=...&amp;amount=...&amp;isSell=true/false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4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Schnittstellen [2]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GET - /finance/stocks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Liefert eine Liste mit “Stock” Objekten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Symbol (Kürzel), Name, Menge, Tages Hoch/Tief, Differenz, gehandelter Preis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JSON Response</a:t>
            </a:r>
            <a:br>
              <a:rPr lang="de" sz="1800"/>
            </a:br>
            <a:endParaRPr lang="de"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Beispiel für YQL (Yahoo Query Language) URI: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http://query.yahooapis.com/v1/public/yql?q=</a:t>
            </a:r>
            <a:r>
              <a:rPr lang="de" sz="1400">
                <a:solidFill>
                  <a:srgbClr val="4A86E8"/>
                </a:solidFill>
              </a:rPr>
              <a:t>select * from yahoo.finance.quote where symbol in (“GOOGL”, “APPL”)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5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Schnittstellen [3]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GET - /finance/stocks/{stocksymbol}/history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de" sz="2400"/>
              <a:t>Liefert eine Liste mit “Stock History”Objekten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Symbol (Kürzel), Datum, Unterschied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JSON Response</a:t>
            </a:r>
            <a:br>
              <a:rPr lang="de" sz="1800"/>
            </a:br>
            <a:endParaRPr lang="de"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Beispiel für YQL (Yahoo Query Language) URI - JSON Response: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http://query.yahooapis.com/v1/public/yql?q=</a:t>
            </a:r>
            <a:r>
              <a:rPr lang="de" sz="1400">
                <a:solidFill>
                  <a:srgbClr val="4A86E8"/>
                </a:solidFill>
              </a:rPr>
              <a:t>select * from yahoo.finance.historicaldata where symbol = GOOGL and startDate = 01.01.2014 and endDate = 31.01.2014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6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API - Architekturstil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Ressourcen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Adressierung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Operationen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Repräsentation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JSON: Client / Server; Server / YAHOO! Services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Zustandslose Kommunikation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Sessionlose Kommunikation: Spring REST Webservices. (User Authentifizierung)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7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- Architekturstil / Ressourcen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Ressourcen für StockService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de">
                <a:solidFill>
                  <a:schemeClr val="dk2"/>
                </a:solidFill>
              </a:rPr>
              <a:t>Stocks (Aktien)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User (Ü3)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Transaktionen (Kauf und Verkauf von Aktien) (Ü3)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8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07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REST - Architekturstil / Adressierung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403375"/>
            <a:ext cx="8229600" cy="324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000"/>
              <a:t>Eine </a:t>
            </a:r>
            <a:r>
              <a:rPr lang="de" sz="2000">
                <a:solidFill>
                  <a:srgbClr val="FF0000"/>
                </a:solidFill>
              </a:rPr>
              <a:t>nicht REST konforme URL</a:t>
            </a:r>
            <a:r>
              <a:rPr lang="de" sz="2000"/>
              <a:t> ist aktionsorientiert und identifiziert bzw. lokalisiert keine Ressourcen </a:t>
            </a:r>
            <a:r>
              <a:rPr lang="de" sz="1200"/>
              <a:t>(Craig Walls 2012, S. 301)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de" sz="1800"/>
              <a:t>Beispiel:</a:t>
            </a:r>
            <a:br>
              <a:rPr lang="de" sz="1800"/>
            </a:br>
            <a:r>
              <a:rPr lang="de" sz="1800">
                <a:solidFill>
                  <a:srgbClr val="FF0000"/>
                </a:solidFill>
              </a:rPr>
              <a:t>“localhost:8080/StockService/finance/getStockHistory?symbol=APPL”</a:t>
            </a:r>
            <a:br>
              <a:rPr lang="de" sz="1800">
                <a:solidFill>
                  <a:srgbClr val="FF0000"/>
                </a:solidFill>
              </a:rPr>
            </a:br>
            <a:endParaRPr lang="de" sz="1800">
              <a:solidFill>
                <a:srgbClr val="FF0000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2000"/>
              <a:t>Eine </a:t>
            </a:r>
            <a:r>
              <a:rPr lang="de" sz="2000">
                <a:solidFill>
                  <a:schemeClr val="dk2"/>
                </a:solidFill>
              </a:rPr>
              <a:t>REST konforme URL</a:t>
            </a:r>
            <a:r>
              <a:rPr lang="de" sz="2000"/>
              <a:t> ist ressourcenorientiert, indem sie eine Ressource sowohl identifiziert als auch lokalisiert </a:t>
            </a:r>
            <a:r>
              <a:rPr lang="de" sz="1200"/>
              <a:t>(Craig Walls 2012, S. 302)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de" sz="1800"/>
              <a:t>Beispiel:</a:t>
            </a:r>
            <a:br>
              <a:rPr lang="de" sz="1800"/>
            </a:br>
            <a:r>
              <a:rPr lang="de" sz="1800">
                <a:solidFill>
                  <a:schemeClr val="dk2"/>
                </a:solidFill>
              </a:rPr>
              <a:t>“localhost:8080/StockService/finance/stocks/APPL/history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86725" y="4793125"/>
            <a:ext cx="79605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1000"/>
              <a:t>Craig Walls: Spring Im Einsatz, 2. Auflage, Carl Hanser Verlag München, 2012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 smtClean="0"/>
              <a:t>9</a:t>
            </a:fld>
            <a:endParaRPr lang="d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(16:9)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biz</vt:lpstr>
      <vt:lpstr>Stock Service</vt:lpstr>
      <vt:lpstr>Übersicht</vt:lpstr>
      <vt:lpstr>Funktionsweise</vt:lpstr>
      <vt:lpstr>REST API - Schnittstellen [1]</vt:lpstr>
      <vt:lpstr>REST API - Schnittstellen [2]</vt:lpstr>
      <vt:lpstr>REST API - Schnittstellen [3]</vt:lpstr>
      <vt:lpstr>REST API - Architekturstil</vt:lpstr>
      <vt:lpstr>REST - Architekturstil / Ressourcen</vt:lpstr>
      <vt:lpstr>REST - Architekturstil / Adressierung </vt:lpstr>
      <vt:lpstr>REST API - Architekturstil / Operationen</vt:lpstr>
      <vt:lpstr>REST API - Adressierung / Operationen</vt:lpstr>
      <vt:lpstr>Android Client - Allgemein </vt:lpstr>
      <vt:lpstr>Android Client - StockOverview </vt:lpstr>
      <vt:lpstr>Android Client - SectionsPagerAdapter</vt:lpstr>
      <vt:lpstr>Android Client - StockOverviewFragment</vt:lpstr>
      <vt:lpstr>Android Client - StockLoaderTask</vt:lpstr>
      <vt:lpstr>Android Client - ListAdapter</vt:lpstr>
      <vt:lpstr>Android Client - DetailsFragment </vt:lpstr>
      <vt:lpstr>Android Client - StockDetailTask </vt:lpstr>
      <vt:lpstr>Android Client - Webservice Aufruf </vt:lpstr>
      <vt:lpstr>Android Client - Webservice Aufruf </vt:lpstr>
      <vt:lpstr>Android Client - Webservice Aufruf </vt:lpstr>
      <vt:lpstr>Android Client - Webservice Aufruf </vt:lpstr>
      <vt:lpstr>Android Client - Webservice Aufruf </vt:lpstr>
      <vt:lpstr>Android Client - GUI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Service</dc:title>
  <cp:lastModifiedBy>Alex</cp:lastModifiedBy>
  <cp:revision>1</cp:revision>
  <dcterms:modified xsi:type="dcterms:W3CDTF">2015-01-12T10:24:11Z</dcterms:modified>
</cp:coreProperties>
</file>