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1">
                <a:solidFill>
                  <a:srgbClr val="21559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1">
                <a:solidFill>
                  <a:srgbClr val="21559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1">
                <a:solidFill>
                  <a:srgbClr val="21559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400" y="1821934"/>
            <a:ext cx="8643199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1">
                <a:solidFill>
                  <a:srgbClr val="21559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1920" algn="ctr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RISC-V</a:t>
            </a:r>
          </a:p>
          <a:p>
            <a:pPr marL="3931920" algn="ctr">
              <a:lnSpc>
                <a:spcPct val="100000"/>
              </a:lnSpc>
            </a:pPr>
            <a:r>
              <a:rPr spc="-105" dirty="0"/>
              <a:t>Pipeline</a:t>
            </a:r>
            <a:r>
              <a:rPr spc="-320" dirty="0"/>
              <a:t> </a:t>
            </a:r>
            <a:r>
              <a:rPr spc="-145" dirty="0"/>
              <a:t>Core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215" marR="5080" indent="-692150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45" dirty="0">
                <a:solidFill>
                  <a:srgbClr val="184E99"/>
                </a:solidFill>
                <a:latin typeface="Verdana"/>
                <a:cs typeface="Verdana"/>
              </a:rPr>
              <a:t>Decode</a:t>
            </a:r>
            <a:r>
              <a:rPr sz="4000" i="0" spc="-21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0386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15" dirty="0">
                <a:solidFill>
                  <a:srgbClr val="184E99"/>
                </a:solidFill>
                <a:latin typeface="Verdana"/>
                <a:cs typeface="Verdana"/>
              </a:rPr>
              <a:t>Decode</a:t>
            </a:r>
            <a:r>
              <a:rPr sz="2500" i="0" spc="-15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r>
              <a:rPr sz="2500" i="0" spc="-15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399" y="208927"/>
            <a:ext cx="3074474" cy="4901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400" y="1447687"/>
            <a:ext cx="2039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Modules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Integrated: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995" y="1661047"/>
            <a:ext cx="2336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indent="-38671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Control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Unit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Register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Extender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Decode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Registers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2350" y="2413395"/>
            <a:ext cx="385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InstrD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9275" y="3203744"/>
            <a:ext cx="286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PCD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2350" y="4204070"/>
            <a:ext cx="5822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PCPlus4D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0924" y="250769"/>
            <a:ext cx="678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6C9EEB"/>
                </a:solidFill>
                <a:latin typeface="Times New Roman"/>
                <a:cs typeface="Times New Roman"/>
              </a:rPr>
              <a:t>RegWriteW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8175" y="4389995"/>
            <a:ext cx="49847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129539" indent="43815">
              <a:lnSpc>
                <a:spcPct val="1093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1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RDW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ResultW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5900" y="523795"/>
            <a:ext cx="117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90" dirty="0">
                <a:solidFill>
                  <a:srgbClr val="184E99"/>
                </a:solidFill>
                <a:latin typeface="Verdana"/>
                <a:cs typeface="Verdana"/>
              </a:rPr>
              <a:t>Execute</a:t>
            </a:r>
            <a:r>
              <a:rPr sz="4000" i="0" spc="-22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1065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Execute</a:t>
            </a:r>
            <a:r>
              <a:rPr sz="2500" i="0" spc="-15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r>
              <a:rPr sz="2500" i="0" spc="-15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399" y="208927"/>
            <a:ext cx="2973450" cy="4901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400" y="1447687"/>
            <a:ext cx="24352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Modules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Integrated: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Gate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Mux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Adder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ALU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Execute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Registers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6900" y="4570795"/>
            <a:ext cx="117475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9950" y="268920"/>
            <a:ext cx="117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80" dirty="0">
                <a:solidFill>
                  <a:srgbClr val="184E99"/>
                </a:solidFill>
                <a:latin typeface="Verdana"/>
                <a:cs typeface="Verdana"/>
              </a:rPr>
              <a:t>Memory</a:t>
            </a:r>
            <a:r>
              <a:rPr sz="4000" i="0" spc="-22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31083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Pipeline</a:t>
            </a:r>
            <a:r>
              <a:rPr sz="2500" i="0" spc="-18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161" y="996150"/>
            <a:ext cx="7885676" cy="4032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1402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Memory</a:t>
            </a:r>
            <a:r>
              <a:rPr sz="2500" i="0" spc="-15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r>
              <a:rPr sz="2500" i="0" spc="-15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400" y="208927"/>
            <a:ext cx="1845500" cy="4901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400" y="1447687"/>
            <a:ext cx="24371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Modules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Integrated: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Dat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  <a:p>
            <a:pPr marL="469900" indent="-386715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Registers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2375" y="3659444"/>
            <a:ext cx="117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2375" y="4839270"/>
            <a:ext cx="117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9476" y="297395"/>
            <a:ext cx="117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90" dirty="0">
                <a:solidFill>
                  <a:srgbClr val="184E99"/>
                </a:solidFill>
                <a:latin typeface="Verdana"/>
                <a:cs typeface="Verdana"/>
              </a:rPr>
              <a:t>Write</a:t>
            </a:r>
            <a:r>
              <a:rPr sz="4000" i="0" spc="-2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Bacfi</a:t>
            </a:r>
            <a:r>
              <a:rPr sz="4000" i="0" spc="-2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6431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Write</a:t>
            </a:r>
            <a:r>
              <a:rPr sz="2500" i="0" spc="-14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Bacfi</a:t>
            </a:r>
            <a:r>
              <a:rPr sz="2500" i="0" spc="-13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r>
              <a:rPr sz="2500" i="0" spc="-14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3875" y="180452"/>
            <a:ext cx="1590124" cy="4901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400" y="1447687"/>
            <a:ext cx="2039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Modules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Integrated:</a:t>
            </a:r>
            <a:endParaRPr sz="140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  <a:tabLst>
                <a:tab pos="469265" algn="l"/>
              </a:tabLst>
            </a:pPr>
            <a:r>
              <a:rPr sz="1400" spc="-5" dirty="0">
                <a:latin typeface="Arial MT"/>
                <a:cs typeface="Arial MT"/>
              </a:rPr>
              <a:t>1)	</a:t>
            </a:r>
            <a:r>
              <a:rPr sz="1400" dirty="0">
                <a:latin typeface="Arial MT"/>
                <a:cs typeface="Arial MT"/>
              </a:rPr>
              <a:t>Mux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4394" marR="5080" indent="-862330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Pipeline</a:t>
            </a:r>
            <a:r>
              <a:rPr sz="4000" i="0" spc="-21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170" dirty="0">
                <a:solidFill>
                  <a:srgbClr val="184E99"/>
                </a:solidFill>
                <a:latin typeface="Verdana"/>
                <a:cs typeface="Verdana"/>
              </a:rPr>
              <a:t>Top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93" y="1988012"/>
            <a:ext cx="31680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Fetch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Decode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Execute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Back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Pipeline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Pipeline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Hazards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Hazard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Pipeline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II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31083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Pipeline</a:t>
            </a:r>
            <a:r>
              <a:rPr sz="2500" i="0" spc="-18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161" y="996150"/>
            <a:ext cx="7885676" cy="40322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83" y="2056154"/>
            <a:ext cx="4571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Pipeline</a:t>
            </a:r>
            <a:r>
              <a:rPr sz="4000" i="0" spc="-26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150" dirty="0">
                <a:solidFill>
                  <a:srgbClr val="184E99"/>
                </a:solidFill>
                <a:latin typeface="Verdana"/>
                <a:cs typeface="Verdana"/>
              </a:rPr>
              <a:t>Hazards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27146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Pipeli</a:t>
            </a: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100" dirty="0">
                <a:solidFill>
                  <a:srgbClr val="184E99"/>
                </a:solidFill>
                <a:latin typeface="Verdana"/>
                <a:cs typeface="Verdana"/>
              </a:rPr>
              <a:t>Haza</a:t>
            </a:r>
            <a:r>
              <a:rPr sz="2500" i="0" spc="-90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2500" i="0" spc="10" dirty="0">
                <a:solidFill>
                  <a:srgbClr val="184E99"/>
                </a:solidFill>
                <a:latin typeface="Verdana"/>
                <a:cs typeface="Verdana"/>
              </a:rPr>
              <a:t>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293" y="1329308"/>
            <a:ext cx="7776209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i="1" spc="-5" dirty="0">
                <a:latin typeface="Arial"/>
                <a:cs typeface="Arial"/>
              </a:rPr>
              <a:t>Structural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Hazard</a:t>
            </a:r>
            <a:endParaRPr sz="1400">
              <a:latin typeface="Arial"/>
              <a:cs typeface="Arial"/>
            </a:endParaRPr>
          </a:p>
          <a:p>
            <a:pPr marL="805815" lvl="1" indent="-37782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805180" algn="l"/>
                <a:tab pos="806450" algn="l"/>
              </a:tabLst>
            </a:pPr>
            <a:r>
              <a:rPr sz="1400" spc="-5" dirty="0">
                <a:latin typeface="Arial MT"/>
                <a:cs typeface="Arial MT"/>
              </a:rPr>
              <a:t>Hardware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execution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instruction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clock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cycle.</a:t>
            </a:r>
            <a:endParaRPr sz="1400">
              <a:latin typeface="Arial MT"/>
              <a:cs typeface="Arial MT"/>
            </a:endParaRPr>
          </a:p>
          <a:p>
            <a:pPr marL="805815" lvl="1" indent="-37782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805180" algn="l"/>
                <a:tab pos="806450" algn="l"/>
              </a:tabLst>
            </a:pPr>
            <a:r>
              <a:rPr sz="1400" spc="-5" dirty="0">
                <a:latin typeface="Arial MT"/>
                <a:cs typeface="Arial MT"/>
              </a:rPr>
              <a:t>Without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Two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memories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RISC-V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pipelining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hazard.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293" y="2685161"/>
            <a:ext cx="4946015" cy="10071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i="1" spc="-5" dirty="0">
                <a:latin typeface="Arial"/>
                <a:cs typeface="Arial"/>
              </a:rPr>
              <a:t>Data</a:t>
            </a:r>
            <a:r>
              <a:rPr sz="1400" b="1" i="1" spc="-5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Hazard</a:t>
            </a:r>
            <a:endParaRPr sz="1400">
              <a:latin typeface="Arial"/>
              <a:cs typeface="Arial"/>
            </a:endParaRPr>
          </a:p>
          <a:p>
            <a:pPr marL="805815" lvl="1" indent="-37782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805180" algn="l"/>
                <a:tab pos="80645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executed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  <a:p>
            <a:pPr marL="805815" lvl="1" indent="-37782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805180" algn="l"/>
                <a:tab pos="806450" algn="l"/>
              </a:tabLst>
            </a:pP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occur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pipeline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stalled.</a:t>
            </a:r>
            <a:endParaRPr sz="1400">
              <a:latin typeface="Arial MT"/>
              <a:cs typeface="Arial MT"/>
            </a:endParaRPr>
          </a:p>
          <a:p>
            <a:pPr marL="805815" lvl="1" indent="-364490">
              <a:lnSpc>
                <a:spcPct val="100000"/>
              </a:lnSpc>
              <a:spcBef>
                <a:spcPts val="250"/>
              </a:spcBef>
              <a:buFont typeface="Calibri"/>
              <a:buAutoNum type="arabicPeriod"/>
              <a:tabLst>
                <a:tab pos="805180" algn="l"/>
                <a:tab pos="806450" algn="l"/>
              </a:tabLst>
            </a:pPr>
            <a:r>
              <a:rPr sz="1400" spc="-5" dirty="0">
                <a:latin typeface="Arial MT"/>
                <a:cs typeface="Arial MT"/>
              </a:rPr>
              <a:t>Solve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forwarding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bypassing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technique.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3846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50" dirty="0">
                <a:solidFill>
                  <a:srgbClr val="184E99"/>
                </a:solidFill>
                <a:latin typeface="Verdana"/>
                <a:cs typeface="Verdana"/>
              </a:rPr>
              <a:t>Data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100" dirty="0">
                <a:solidFill>
                  <a:srgbClr val="184E99"/>
                </a:solidFill>
                <a:latin typeface="Verdana"/>
                <a:cs typeface="Verdana"/>
              </a:rPr>
              <a:t>Haza</a:t>
            </a:r>
            <a:r>
              <a:rPr sz="2500" i="0" spc="-90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2500" i="0" spc="10" dirty="0">
                <a:solidFill>
                  <a:srgbClr val="184E99"/>
                </a:solidFill>
                <a:latin typeface="Verdana"/>
                <a:cs typeface="Verdana"/>
              </a:rPr>
              <a:t>d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70" dirty="0">
                <a:solidFill>
                  <a:srgbClr val="184E99"/>
                </a:solidFill>
                <a:latin typeface="Verdana"/>
                <a:cs typeface="Verdana"/>
              </a:rPr>
              <a:t>In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Pipelini</a:t>
            </a: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171" y="1170124"/>
            <a:ext cx="8167657" cy="28489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2545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55" dirty="0">
                <a:solidFill>
                  <a:srgbClr val="184E99"/>
                </a:solidFill>
                <a:latin typeface="Verdana"/>
                <a:cs typeface="Verdana"/>
              </a:rPr>
              <a:t>Solution</a:t>
            </a:r>
            <a:r>
              <a:rPr sz="2500" i="0" spc="-14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of</a:t>
            </a:r>
            <a:r>
              <a:rPr sz="2500" i="0" spc="-13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50" dirty="0">
                <a:solidFill>
                  <a:srgbClr val="184E99"/>
                </a:solidFill>
                <a:latin typeface="Verdana"/>
                <a:cs typeface="Verdana"/>
              </a:rPr>
              <a:t>Data</a:t>
            </a:r>
            <a:r>
              <a:rPr sz="2500" i="0" spc="-13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85" dirty="0">
                <a:solidFill>
                  <a:srgbClr val="184E99"/>
                </a:solidFill>
                <a:latin typeface="Verdana"/>
                <a:cs typeface="Verdana"/>
              </a:rPr>
              <a:t>Hazards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749" y="1370174"/>
            <a:ext cx="4572635" cy="6045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SzPct val="128571"/>
              <a:buChar char="●"/>
              <a:tabLst>
                <a:tab pos="379095" algn="l"/>
                <a:tab pos="379730" algn="l"/>
              </a:tabLst>
            </a:pPr>
            <a:r>
              <a:rPr sz="1400" b="1" i="1" spc="-5" dirty="0">
                <a:latin typeface="Arial"/>
                <a:cs typeface="Arial"/>
              </a:rPr>
              <a:t>Solving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Data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Hazards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with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nops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800"/>
              </a:spcBef>
              <a:buSzPct val="128571"/>
              <a:buChar char="●"/>
              <a:tabLst>
                <a:tab pos="379095" algn="l"/>
                <a:tab pos="379730" algn="l"/>
              </a:tabLst>
            </a:pPr>
            <a:r>
              <a:rPr sz="1400" b="1" i="1" spc="-5" dirty="0">
                <a:latin typeface="Arial"/>
                <a:cs typeface="Arial"/>
              </a:rPr>
              <a:t>Solving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Data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Hazard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with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Forwarding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/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Bypassing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1964689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60" dirty="0">
                <a:solidFill>
                  <a:srgbClr val="184E99"/>
                </a:solidFill>
                <a:latin typeface="Verdana"/>
                <a:cs typeface="Verdana"/>
              </a:rPr>
              <a:t>Usin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60" dirty="0">
                <a:solidFill>
                  <a:srgbClr val="184E99"/>
                </a:solidFill>
                <a:latin typeface="Verdana"/>
                <a:cs typeface="Verdana"/>
              </a:rPr>
              <a:t>Nops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820" y="1093924"/>
            <a:ext cx="8178359" cy="3493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51568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60" dirty="0">
                <a:solidFill>
                  <a:srgbClr val="184E99"/>
                </a:solidFill>
                <a:latin typeface="Verdana"/>
                <a:cs typeface="Verdana"/>
              </a:rPr>
              <a:t>Usin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F</a:t>
            </a:r>
            <a:r>
              <a:rPr sz="2500" i="0" spc="-100" dirty="0">
                <a:solidFill>
                  <a:srgbClr val="184E99"/>
                </a:solidFill>
                <a:latin typeface="Verdana"/>
                <a:cs typeface="Verdana"/>
              </a:rPr>
              <a:t>o</a:t>
            </a: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2500" i="0" spc="-90" dirty="0">
                <a:solidFill>
                  <a:srgbClr val="184E99"/>
                </a:solidFill>
                <a:latin typeface="Verdana"/>
                <a:cs typeface="Verdana"/>
              </a:rPr>
              <a:t>w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a</a:t>
            </a:r>
            <a:r>
              <a:rPr sz="2500" i="0" spc="-114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di</a:t>
            </a:r>
            <a:r>
              <a:rPr sz="2500" i="0" spc="-20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680" dirty="0">
                <a:solidFill>
                  <a:srgbClr val="184E99"/>
                </a:solidFill>
                <a:latin typeface="Verdana"/>
                <a:cs typeface="Verdana"/>
              </a:rPr>
              <a:t>/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10" dirty="0">
                <a:solidFill>
                  <a:srgbClr val="184E99"/>
                </a:solidFill>
                <a:latin typeface="Verdana"/>
                <a:cs typeface="Verdana"/>
              </a:rPr>
              <a:t>By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p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assi</a:t>
            </a:r>
            <a:r>
              <a:rPr sz="2500" i="0" spc="-85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170124"/>
            <a:ext cx="8381999" cy="28860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5942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Upda</a:t>
            </a:r>
            <a:r>
              <a:rPr sz="2500" i="0" spc="-60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2500" i="0" spc="-20" dirty="0">
                <a:solidFill>
                  <a:srgbClr val="184E99"/>
                </a:solidFill>
                <a:latin typeface="Verdana"/>
                <a:cs typeface="Verdana"/>
              </a:rPr>
              <a:t>ed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Pipeli</a:t>
            </a: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45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2500" i="0" spc="-20" dirty="0">
                <a:solidFill>
                  <a:srgbClr val="184E99"/>
                </a:solidFill>
                <a:latin typeface="Verdana"/>
                <a:cs typeface="Verdana"/>
              </a:rPr>
              <a:t>op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55" dirty="0">
                <a:solidFill>
                  <a:srgbClr val="184E99"/>
                </a:solidFill>
                <a:latin typeface="Verdana"/>
                <a:cs typeface="Verdana"/>
              </a:rPr>
              <a:t>Ar</a:t>
            </a:r>
            <a:r>
              <a:rPr sz="2500" i="0" spc="40" dirty="0">
                <a:solidFill>
                  <a:srgbClr val="184E99"/>
                </a:solidFill>
                <a:latin typeface="Verdana"/>
                <a:cs typeface="Verdana"/>
              </a:rPr>
              <a:t>c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hi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2500" i="0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2500" i="0" spc="20" dirty="0">
                <a:solidFill>
                  <a:srgbClr val="184E99"/>
                </a:solidFill>
                <a:latin typeface="Verdana"/>
                <a:cs typeface="Verdana"/>
              </a:rPr>
              <a:t>c</a:t>
            </a:r>
            <a:r>
              <a:rPr sz="2500" i="0" spc="-65" dirty="0">
                <a:solidFill>
                  <a:srgbClr val="184E99"/>
                </a:solidFill>
                <a:latin typeface="Verdana"/>
                <a:cs typeface="Verdana"/>
              </a:rPr>
              <a:t>tu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701" y="879499"/>
            <a:ext cx="6609198" cy="4263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22605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865" marR="5080" indent="-939800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Haza</a:t>
            </a:r>
            <a:r>
              <a:rPr sz="4000" i="0" spc="-160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4000" i="0" spc="-5" dirty="0">
                <a:solidFill>
                  <a:srgbClr val="184E99"/>
                </a:solidFill>
                <a:latin typeface="Verdana"/>
                <a:cs typeface="Verdana"/>
              </a:rPr>
              <a:t>d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80" dirty="0">
                <a:solidFill>
                  <a:srgbClr val="184E99"/>
                </a:solidFill>
                <a:latin typeface="Verdana"/>
                <a:cs typeface="Verdana"/>
              </a:rPr>
              <a:t>Unit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27146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Condition</a:t>
            </a:r>
            <a:r>
              <a:rPr sz="2500" i="0" spc="-18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Table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087" y="1138237"/>
            <a:ext cx="8505824" cy="2562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25" y="1521355"/>
            <a:ext cx="52635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i="0" spc="-80" dirty="0">
                <a:solidFill>
                  <a:srgbClr val="184E99"/>
                </a:solidFill>
                <a:latin typeface="Verdana"/>
                <a:cs typeface="Verdana"/>
              </a:rPr>
              <a:t>O</a:t>
            </a:r>
            <a:r>
              <a:rPr sz="4000" i="0" spc="-120" dirty="0">
                <a:solidFill>
                  <a:srgbClr val="184E99"/>
                </a:solidFill>
                <a:latin typeface="Verdana"/>
                <a:cs typeface="Verdana"/>
              </a:rPr>
              <a:t>v</a:t>
            </a: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4000" i="0" spc="-100" dirty="0">
                <a:solidFill>
                  <a:srgbClr val="184E99"/>
                </a:solidFill>
                <a:latin typeface="Verdana"/>
                <a:cs typeface="Verdana"/>
              </a:rPr>
              <a:t>vi</a:t>
            </a:r>
            <a:r>
              <a:rPr sz="4000" i="0" spc="-170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4000" i="0" spc="-95" dirty="0">
                <a:solidFill>
                  <a:srgbClr val="184E99"/>
                </a:solidFill>
                <a:latin typeface="Verdana"/>
                <a:cs typeface="Verdana"/>
              </a:rPr>
              <a:t>w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of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295" dirty="0">
                <a:solidFill>
                  <a:srgbClr val="184E99"/>
                </a:solidFill>
                <a:latin typeface="Verdana"/>
                <a:cs typeface="Verdana"/>
              </a:rPr>
              <a:t>RIS</a:t>
            </a:r>
            <a:r>
              <a:rPr sz="4000" i="0" spc="-340" dirty="0">
                <a:solidFill>
                  <a:srgbClr val="184E99"/>
                </a:solidFill>
                <a:latin typeface="Verdana"/>
                <a:cs typeface="Verdana"/>
              </a:rPr>
              <a:t>C</a:t>
            </a:r>
            <a:r>
              <a:rPr sz="4000" i="0" spc="-480" dirty="0">
                <a:solidFill>
                  <a:srgbClr val="184E99"/>
                </a:solidFill>
                <a:latin typeface="Verdana"/>
                <a:cs typeface="Verdana"/>
              </a:rPr>
              <a:t>-</a:t>
            </a:r>
            <a:r>
              <a:rPr sz="4000" i="0" spc="5" dirty="0">
                <a:solidFill>
                  <a:srgbClr val="184E99"/>
                </a:solidFill>
                <a:latin typeface="Verdana"/>
                <a:cs typeface="Verdana"/>
              </a:rPr>
              <a:t>V  </a:t>
            </a: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Pipeline </a:t>
            </a:r>
            <a:r>
              <a:rPr sz="4000" i="0" spc="-7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75" dirty="0">
                <a:solidFill>
                  <a:srgbClr val="184E99"/>
                </a:solidFill>
                <a:latin typeface="Verdana"/>
                <a:cs typeface="Verdana"/>
              </a:rPr>
              <a:t>Architecture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470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Condition</a:t>
            </a:r>
            <a:r>
              <a:rPr sz="2500" i="0" spc="-13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for</a:t>
            </a:r>
            <a:r>
              <a:rPr sz="2500" i="0" spc="-13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50" dirty="0">
                <a:solidFill>
                  <a:srgbClr val="184E99"/>
                </a:solidFill>
                <a:latin typeface="Verdana"/>
                <a:cs typeface="Verdana"/>
              </a:rPr>
              <a:t>Data</a:t>
            </a:r>
            <a:r>
              <a:rPr sz="2500" i="0" spc="-13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80" dirty="0">
                <a:solidFill>
                  <a:srgbClr val="184E99"/>
                </a:solidFill>
                <a:latin typeface="Verdana"/>
                <a:cs typeface="Verdana"/>
              </a:rPr>
              <a:t>Hazard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50" y="1276698"/>
            <a:ext cx="4035425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latin typeface="Arial"/>
                <a:cs typeface="Arial"/>
              </a:rPr>
              <a:t>Memory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(RegWriteM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(RdM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!=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(RdM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Rs1E))</a:t>
            </a:r>
            <a:endParaRPr sz="1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 MT"/>
                <a:cs typeface="Arial MT"/>
              </a:rPr>
              <a:t>ForwardAE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469900" marR="5080" indent="-457200">
              <a:lnSpc>
                <a:spcPct val="116100"/>
              </a:lnSpc>
            </a:pPr>
            <a:r>
              <a:rPr sz="1400" spc="-5" dirty="0">
                <a:latin typeface="Arial MT"/>
                <a:cs typeface="Arial MT"/>
              </a:rPr>
              <a:t>if (RegWriteM and </a:t>
            </a:r>
            <a:r>
              <a:rPr sz="1400" dirty="0">
                <a:latin typeface="Arial MT"/>
                <a:cs typeface="Arial MT"/>
              </a:rPr>
              <a:t>(RdM </a:t>
            </a:r>
            <a:r>
              <a:rPr sz="1400" spc="-5" dirty="0">
                <a:latin typeface="Arial MT"/>
                <a:cs typeface="Arial MT"/>
              </a:rPr>
              <a:t>!= 0) and </a:t>
            </a:r>
            <a:r>
              <a:rPr sz="1400" dirty="0">
                <a:latin typeface="Arial MT"/>
                <a:cs typeface="Arial MT"/>
              </a:rPr>
              <a:t>(RdM </a:t>
            </a:r>
            <a:r>
              <a:rPr sz="1400" spc="-5" dirty="0">
                <a:latin typeface="Arial MT"/>
                <a:cs typeface="Arial MT"/>
              </a:rPr>
              <a:t>== Rs2E))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ForwardBE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0425" y="1262447"/>
            <a:ext cx="4094479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635" algn="ctr">
              <a:lnSpc>
                <a:spcPct val="100000"/>
              </a:lnSpc>
              <a:spcBef>
                <a:spcPts val="370"/>
              </a:spcBef>
            </a:pPr>
            <a:r>
              <a:rPr sz="1400" b="1" i="1" spc="-10" dirty="0">
                <a:latin typeface="Arial"/>
                <a:cs typeface="Arial"/>
              </a:rPr>
              <a:t>WriteBack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(RegWriteW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(RdW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!=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(RdW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Rs1E))</a:t>
            </a:r>
            <a:endParaRPr sz="1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 MT"/>
                <a:cs typeface="Arial MT"/>
              </a:rPr>
              <a:t>ForwardAE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01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469900" marR="5080" indent="-457200">
              <a:lnSpc>
                <a:spcPct val="116100"/>
              </a:lnSpc>
            </a:pPr>
            <a:r>
              <a:rPr sz="1400" spc="-5" dirty="0">
                <a:latin typeface="Arial MT"/>
                <a:cs typeface="Arial MT"/>
              </a:rPr>
              <a:t>if (RegWriteW and </a:t>
            </a:r>
            <a:r>
              <a:rPr sz="1400" dirty="0">
                <a:latin typeface="Arial MT"/>
                <a:cs typeface="Arial MT"/>
              </a:rPr>
              <a:t>(RdW </a:t>
            </a:r>
            <a:r>
              <a:rPr sz="1400" spc="-5" dirty="0">
                <a:latin typeface="Arial MT"/>
                <a:cs typeface="Arial MT"/>
              </a:rPr>
              <a:t>!= 0) and </a:t>
            </a:r>
            <a:r>
              <a:rPr sz="1400" dirty="0">
                <a:latin typeface="Arial MT"/>
                <a:cs typeface="Arial MT"/>
              </a:rPr>
              <a:t>(RdW </a:t>
            </a:r>
            <a:r>
              <a:rPr sz="1400" spc="-5" dirty="0">
                <a:latin typeface="Arial MT"/>
                <a:cs typeface="Arial MT"/>
              </a:rPr>
              <a:t>== Rs2E))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ForwardBE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01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400" y="4050425"/>
            <a:ext cx="6609200" cy="742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99200" y="3305237"/>
            <a:ext cx="654685" cy="67246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RegWriteM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51200"/>
              </a:lnSpc>
              <a:spcBef>
                <a:spcPts val="204"/>
              </a:spcBef>
            </a:pPr>
            <a:r>
              <a:rPr sz="1000" spc="-5" dirty="0">
                <a:latin typeface="Arial MT"/>
                <a:cs typeface="Arial MT"/>
              </a:rPr>
              <a:t>RdW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</a:t>
            </a:r>
            <a:r>
              <a:rPr sz="1000" spc="-20" dirty="0">
                <a:latin typeface="Arial MT"/>
                <a:cs typeface="Arial MT"/>
              </a:rPr>
              <a:t>W</a:t>
            </a:r>
            <a:r>
              <a:rPr sz="1000" dirty="0">
                <a:latin typeface="Arial MT"/>
                <a:cs typeface="Arial MT"/>
              </a:rPr>
              <a:t>riteW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2225" y="3683925"/>
            <a:ext cx="167640" cy="29400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RdM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1025" y="3641530"/>
            <a:ext cx="320040" cy="33591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Rs2E  Rs1E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8225" y="3317773"/>
            <a:ext cx="320040" cy="65976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ForwardAE  ForwardBE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 marR="5080" indent="-615950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</a:t>
            </a:r>
            <a:r>
              <a:rPr sz="4000" i="0" spc="-70" dirty="0">
                <a:solidFill>
                  <a:srgbClr val="184E99"/>
                </a:solidFill>
                <a:latin typeface="Verdana"/>
                <a:cs typeface="Verdana"/>
              </a:rPr>
              <a:t>Pipelin</a:t>
            </a:r>
            <a:r>
              <a:rPr sz="4000" i="0" spc="-90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409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4000" i="0" spc="-50" dirty="0">
                <a:solidFill>
                  <a:srgbClr val="184E99"/>
                </a:solidFill>
                <a:latin typeface="Verdana"/>
                <a:cs typeface="Verdana"/>
              </a:rPr>
              <a:t>op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830" dirty="0">
                <a:solidFill>
                  <a:srgbClr val="184E99"/>
                </a:solidFill>
                <a:latin typeface="Verdana"/>
                <a:cs typeface="Verdana"/>
              </a:rPr>
              <a:t>II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5942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Upda</a:t>
            </a:r>
            <a:r>
              <a:rPr sz="2500" i="0" spc="-60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2500" i="0" spc="-20" dirty="0">
                <a:solidFill>
                  <a:srgbClr val="184E99"/>
                </a:solidFill>
                <a:latin typeface="Verdana"/>
                <a:cs typeface="Verdana"/>
              </a:rPr>
              <a:t>ed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Pipeli</a:t>
            </a: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45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2500" i="0" spc="-20" dirty="0">
                <a:solidFill>
                  <a:srgbClr val="184E99"/>
                </a:solidFill>
                <a:latin typeface="Verdana"/>
                <a:cs typeface="Verdana"/>
              </a:rPr>
              <a:t>op</a:t>
            </a:r>
            <a:r>
              <a:rPr sz="2500" i="0" spc="-12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55" dirty="0">
                <a:solidFill>
                  <a:srgbClr val="184E99"/>
                </a:solidFill>
                <a:latin typeface="Verdana"/>
                <a:cs typeface="Verdana"/>
              </a:rPr>
              <a:t>Ar</a:t>
            </a:r>
            <a:r>
              <a:rPr sz="2500" i="0" spc="40" dirty="0">
                <a:solidFill>
                  <a:srgbClr val="184E99"/>
                </a:solidFill>
                <a:latin typeface="Verdana"/>
                <a:cs typeface="Verdana"/>
              </a:rPr>
              <a:t>c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hi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t</a:t>
            </a:r>
            <a:r>
              <a:rPr sz="2500" i="0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r>
              <a:rPr sz="2500" i="0" spc="20" dirty="0">
                <a:solidFill>
                  <a:srgbClr val="184E99"/>
                </a:solidFill>
                <a:latin typeface="Verdana"/>
                <a:cs typeface="Verdana"/>
              </a:rPr>
              <a:t>c</a:t>
            </a:r>
            <a:r>
              <a:rPr sz="2500" i="0" spc="-65" dirty="0">
                <a:solidFill>
                  <a:srgbClr val="184E99"/>
                </a:solidFill>
                <a:latin typeface="Verdana"/>
                <a:cs typeface="Verdana"/>
              </a:rPr>
              <a:t>tu</a:t>
            </a:r>
            <a:r>
              <a:rPr sz="2500" i="0" spc="-75" dirty="0">
                <a:solidFill>
                  <a:srgbClr val="184E99"/>
                </a:solidFill>
                <a:latin typeface="Verdana"/>
                <a:cs typeface="Verdana"/>
              </a:rPr>
              <a:t>r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701" y="879499"/>
            <a:ext cx="6609198" cy="42639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451" y="2078930"/>
            <a:ext cx="2882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35" dirty="0" smtClean="0">
                <a:solidFill>
                  <a:srgbClr val="184E99"/>
                </a:solidFill>
                <a:latin typeface="Verdana"/>
                <a:cs typeface="Verdana"/>
              </a:rPr>
              <a:t>Than</a:t>
            </a:r>
            <a:r>
              <a:rPr lang="en-US" sz="4000" i="0" spc="-135" dirty="0" smtClean="0">
                <a:solidFill>
                  <a:srgbClr val="184E99"/>
                </a:solidFill>
                <a:latin typeface="Verdana"/>
                <a:cs typeface="Verdana"/>
              </a:rPr>
              <a:t>k</a:t>
            </a:r>
            <a:r>
              <a:rPr sz="4000" i="0" spc="-204" dirty="0" smtClean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420" dirty="0">
                <a:solidFill>
                  <a:srgbClr val="184E99"/>
                </a:solidFill>
                <a:latin typeface="Verdana"/>
                <a:cs typeface="Verdana"/>
              </a:rPr>
              <a:t>Y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ou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864673"/>
            <a:ext cx="17633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Pipelini</a:t>
            </a: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225" y="1622554"/>
            <a:ext cx="3493135" cy="1168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sz="1200" spc="-15" dirty="0">
                <a:latin typeface="Arial MT"/>
                <a:cs typeface="Arial MT"/>
              </a:rPr>
              <a:t>We </a:t>
            </a:r>
            <a:r>
              <a:rPr sz="1200" spc="-5" dirty="0">
                <a:latin typeface="Arial MT"/>
                <a:cs typeface="Arial MT"/>
              </a:rPr>
              <a:t>design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pipelined processor by </a:t>
            </a:r>
            <a:r>
              <a:rPr sz="1200" dirty="0">
                <a:latin typeface="Arial MT"/>
                <a:cs typeface="Arial MT"/>
              </a:rPr>
              <a:t>subdividing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single-cycle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pipeline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stages.</a:t>
            </a:r>
            <a:endParaRPr sz="1200">
              <a:latin typeface="Arial MT"/>
              <a:cs typeface="Arial MT"/>
            </a:endParaRPr>
          </a:p>
          <a:p>
            <a:pPr marL="12700" marR="57150">
              <a:lnSpc>
                <a:spcPct val="105000"/>
              </a:lnSpc>
            </a:pPr>
            <a:r>
              <a:rPr sz="1200" spc="-5" dirty="0">
                <a:latin typeface="Arial MT"/>
                <a:cs typeface="Arial MT"/>
              </a:rPr>
              <a:t>Thus, five instructions </a:t>
            </a:r>
            <a:r>
              <a:rPr sz="1200" dirty="0">
                <a:latin typeface="Arial MT"/>
                <a:cs typeface="Arial MT"/>
              </a:rPr>
              <a:t>can </a:t>
            </a:r>
            <a:r>
              <a:rPr sz="1200" spc="-5" dirty="0">
                <a:latin typeface="Arial MT"/>
                <a:cs typeface="Arial MT"/>
              </a:rPr>
              <a:t>execute </a:t>
            </a:r>
            <a:r>
              <a:rPr sz="1200" spc="-10" dirty="0">
                <a:latin typeface="Arial MT"/>
                <a:cs typeface="Arial MT"/>
              </a:rPr>
              <a:t>simultaneously,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 in each </a:t>
            </a:r>
            <a:r>
              <a:rPr sz="1200" dirty="0">
                <a:latin typeface="Arial MT"/>
                <a:cs typeface="Arial MT"/>
              </a:rPr>
              <a:t>stage. </a:t>
            </a:r>
            <a:r>
              <a:rPr sz="1200" spc="-5" dirty="0">
                <a:latin typeface="Arial MT"/>
                <a:cs typeface="Arial MT"/>
              </a:rPr>
              <a:t>Because each </a:t>
            </a:r>
            <a:r>
              <a:rPr sz="1200" dirty="0">
                <a:latin typeface="Arial MT"/>
                <a:cs typeface="Arial MT"/>
              </a:rPr>
              <a:t>stage </a:t>
            </a:r>
            <a:r>
              <a:rPr sz="1200" spc="-5" dirty="0">
                <a:latin typeface="Arial MT"/>
                <a:cs typeface="Arial MT"/>
              </a:rPr>
              <a:t>has only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one-fifth of the entire logic, the </a:t>
            </a:r>
            <a:r>
              <a:rPr sz="1200" dirty="0">
                <a:latin typeface="Arial MT"/>
                <a:cs typeface="Arial MT"/>
              </a:rPr>
              <a:t>clock </a:t>
            </a:r>
            <a:r>
              <a:rPr sz="1200" spc="-5" dirty="0">
                <a:latin typeface="Arial MT"/>
                <a:cs typeface="Arial MT"/>
              </a:rPr>
              <a:t>frequency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approximately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five times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faster.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625" y="1555625"/>
            <a:ext cx="4995849" cy="2813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8705" y="60223"/>
            <a:ext cx="17633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Pipelini</a:t>
            </a: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n</a:t>
            </a:r>
            <a:r>
              <a:rPr sz="2500" i="0" spc="25" dirty="0">
                <a:solidFill>
                  <a:srgbClr val="184E99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325" y="0"/>
            <a:ext cx="6980948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31083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35" dirty="0">
                <a:solidFill>
                  <a:srgbClr val="184E99"/>
                </a:solidFill>
                <a:latin typeface="Verdana"/>
                <a:cs typeface="Verdana"/>
              </a:rPr>
              <a:t>Pipeline</a:t>
            </a:r>
            <a:r>
              <a:rPr sz="2500" i="0" spc="-18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161" y="996150"/>
            <a:ext cx="7885676" cy="40322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65" y="1843254"/>
            <a:ext cx="5097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994" marR="5080" indent="-963930">
              <a:lnSpc>
                <a:spcPct val="100000"/>
              </a:lnSpc>
              <a:spcBef>
                <a:spcPts val="100"/>
              </a:spcBef>
            </a:pPr>
            <a:r>
              <a:rPr sz="4000" i="0" spc="-175" dirty="0">
                <a:solidFill>
                  <a:srgbClr val="184E99"/>
                </a:solidFill>
                <a:latin typeface="Verdana"/>
                <a:cs typeface="Verdana"/>
              </a:rPr>
              <a:t>Imple</a:t>
            </a:r>
            <a:r>
              <a:rPr sz="4000" i="0" spc="-254" dirty="0">
                <a:solidFill>
                  <a:srgbClr val="184E99"/>
                </a:solidFill>
                <a:latin typeface="Verdana"/>
                <a:cs typeface="Verdana"/>
              </a:rPr>
              <a:t>m</a:t>
            </a:r>
            <a:r>
              <a:rPr sz="4000" i="0" spc="-85" dirty="0">
                <a:solidFill>
                  <a:srgbClr val="184E99"/>
                </a:solidFill>
                <a:latin typeface="Verdana"/>
                <a:cs typeface="Verdana"/>
              </a:rPr>
              <a:t>entation</a:t>
            </a:r>
            <a:r>
              <a:rPr sz="4000" i="0" spc="-204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of  Fetch</a:t>
            </a:r>
            <a:r>
              <a:rPr sz="4000" i="0" spc="-21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4000" i="0" spc="-60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47040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Abstract</a:t>
            </a:r>
            <a:r>
              <a:rPr sz="2500" i="0" spc="-14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View</a:t>
            </a:r>
            <a:r>
              <a:rPr sz="2500" i="0" spc="-14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0" dirty="0">
                <a:solidFill>
                  <a:srgbClr val="184E99"/>
                </a:solidFill>
                <a:latin typeface="Verdana"/>
                <a:cs typeface="Verdana"/>
              </a:rPr>
              <a:t>of</a:t>
            </a:r>
            <a:r>
              <a:rPr sz="2500" i="0" spc="-14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30" dirty="0">
                <a:solidFill>
                  <a:srgbClr val="184E99"/>
                </a:solidFill>
                <a:latin typeface="Verdana"/>
                <a:cs typeface="Verdana"/>
              </a:rPr>
              <a:t>Pipelining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416" y="1170124"/>
            <a:ext cx="8053165" cy="3340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3673"/>
            <a:ext cx="36963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Fetch</a:t>
            </a:r>
            <a:r>
              <a:rPr sz="2500" i="0" spc="-155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25" dirty="0">
                <a:solidFill>
                  <a:srgbClr val="184E99"/>
                </a:solidFill>
                <a:latin typeface="Verdana"/>
                <a:cs typeface="Verdana"/>
              </a:rPr>
              <a:t>Cycle</a:t>
            </a:r>
            <a:r>
              <a:rPr sz="2500" i="0" spc="-150" dirty="0">
                <a:solidFill>
                  <a:srgbClr val="184E99"/>
                </a:solidFill>
                <a:latin typeface="Verdana"/>
                <a:cs typeface="Verdana"/>
              </a:rPr>
              <a:t> </a:t>
            </a:r>
            <a:r>
              <a:rPr sz="2500" i="0" spc="-45" dirty="0">
                <a:solidFill>
                  <a:srgbClr val="184E99"/>
                </a:solidFill>
                <a:latin typeface="Verdana"/>
                <a:cs typeface="Verdana"/>
              </a:rPr>
              <a:t>Datapath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425" y="423449"/>
            <a:ext cx="2295375" cy="4591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400" y="1447687"/>
            <a:ext cx="2039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Modules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Integrated: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995" y="1661047"/>
            <a:ext cx="21672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indent="-38671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PC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Mux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Program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Counter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Adder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Instruction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  <a:p>
            <a:pPr marL="398780" indent="-386715">
              <a:lnSpc>
                <a:spcPct val="100000"/>
              </a:lnSpc>
              <a:buAutoNum type="arabicParenR"/>
              <a:tabLst>
                <a:tab pos="398780" algn="l"/>
                <a:tab pos="399415" algn="l"/>
              </a:tabLst>
            </a:pPr>
            <a:r>
              <a:rPr sz="1400" spc="-5" dirty="0">
                <a:latin typeface="Arial MT"/>
                <a:cs typeface="Arial MT"/>
              </a:rPr>
              <a:t>Fetch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Registers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2625" y="2498820"/>
            <a:ext cx="385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InstrD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825" y="3340444"/>
            <a:ext cx="2863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PCD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0374" y="4366870"/>
            <a:ext cx="1641475" cy="4165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71880">
              <a:lnSpc>
                <a:spcPct val="100000"/>
              </a:lnSpc>
              <a:spcBef>
                <a:spcPts val="434"/>
              </a:spcBef>
            </a:pPr>
            <a:r>
              <a:rPr sz="10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PCPlus4D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15" dirty="0">
                <a:solidFill>
                  <a:srgbClr val="666666"/>
                </a:solidFill>
                <a:latin typeface="Times New Roman"/>
                <a:cs typeface="Times New Roman"/>
              </a:rPr>
              <a:t>PCTargetE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3800" y="592820"/>
            <a:ext cx="4603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C9EEB"/>
                </a:solidFill>
                <a:latin typeface="Times New Roman"/>
                <a:cs typeface="Times New Roman"/>
              </a:rPr>
              <a:t>PCS</a:t>
            </a:r>
            <a:r>
              <a:rPr sz="1000" b="1" spc="-20" dirty="0">
                <a:solidFill>
                  <a:srgbClr val="6C9EEB"/>
                </a:solidFill>
                <a:latin typeface="Times New Roman"/>
                <a:cs typeface="Times New Roman"/>
              </a:rPr>
              <a:t>r</a:t>
            </a:r>
            <a:r>
              <a:rPr sz="1000" b="1" spc="-5" dirty="0">
                <a:solidFill>
                  <a:srgbClr val="6C9EEB"/>
                </a:solidFill>
                <a:latin typeface="Times New Roman"/>
                <a:cs typeface="Times New Roman"/>
              </a:rPr>
              <a:t>cE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415</Words>
  <Application>Microsoft Office PowerPoint</Application>
  <PresentationFormat>On-screen Show (16:9)</PresentationFormat>
  <Paragraphs>109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MT</vt:lpstr>
      <vt:lpstr>Calibri</vt:lpstr>
      <vt:lpstr>Times New Roman</vt:lpstr>
      <vt:lpstr>Verdana</vt:lpstr>
      <vt:lpstr>Office Theme</vt:lpstr>
      <vt:lpstr>RISC-V Pipeline Core</vt:lpstr>
      <vt:lpstr>PowerPoint Presentation</vt:lpstr>
      <vt:lpstr>Overview of RISC-V  Pipeline  Architecture</vt:lpstr>
      <vt:lpstr>Pipelining</vt:lpstr>
      <vt:lpstr>Pipelining</vt:lpstr>
      <vt:lpstr>Pipeline Datapath</vt:lpstr>
      <vt:lpstr>Implementation of  Fetch Cycle</vt:lpstr>
      <vt:lpstr>Abstract View of Pipelining</vt:lpstr>
      <vt:lpstr>Fetch Cycle Datapath</vt:lpstr>
      <vt:lpstr>Implementation of  Decode Cycle</vt:lpstr>
      <vt:lpstr>Decode Cycle Datapath</vt:lpstr>
      <vt:lpstr>Implementation of  Execute Cycle</vt:lpstr>
      <vt:lpstr>Execute Cycle Datapath</vt:lpstr>
      <vt:lpstr>Implementation of  Memory Cycle</vt:lpstr>
      <vt:lpstr>Pipeline Datapath</vt:lpstr>
      <vt:lpstr>Memory Cycle Datapath</vt:lpstr>
      <vt:lpstr>Implementation of  Write Bacfi Cycle</vt:lpstr>
      <vt:lpstr>Write Bacfi Cycle Datapath</vt:lpstr>
      <vt:lpstr>Implementation of  Pipeline Top</vt:lpstr>
      <vt:lpstr>Pipeline Datapath</vt:lpstr>
      <vt:lpstr>Pipeline Hazards</vt:lpstr>
      <vt:lpstr>Pipeline Hazard</vt:lpstr>
      <vt:lpstr>Data Hazard In Pipelining</vt:lpstr>
      <vt:lpstr>Solution of Data Hazards</vt:lpstr>
      <vt:lpstr>Using Nops</vt:lpstr>
      <vt:lpstr>Using Forwarding / Bypassing</vt:lpstr>
      <vt:lpstr>Updated Pipeline Top Architecture</vt:lpstr>
      <vt:lpstr>Implementation of  Hazard Unit</vt:lpstr>
      <vt:lpstr>Condition Table</vt:lpstr>
      <vt:lpstr>Condition for Data Hazard</vt:lpstr>
      <vt:lpstr>Implementation of  Pipeline Top II</vt:lpstr>
      <vt:lpstr>Updated Pipeline Top Architecture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Architecture</dc:title>
  <cp:lastModifiedBy>Rao Muhammad Umer</cp:lastModifiedBy>
  <cp:revision>2</cp:revision>
  <dcterms:created xsi:type="dcterms:W3CDTF">2024-09-01T15:35:47Z</dcterms:created>
  <dcterms:modified xsi:type="dcterms:W3CDTF">2024-09-20T15:40:00Z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