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handoutMasterIdLst>
    <p:handoutMasterId r:id="rId16"/>
  </p:handoutMasterIdLst>
  <p:sldIdLst>
    <p:sldId id="338" r:id="rId3"/>
    <p:sldId id="327" r:id="rId4"/>
    <p:sldId id="315" r:id="rId5"/>
    <p:sldId id="329" r:id="rId6"/>
    <p:sldId id="302" r:id="rId8"/>
    <p:sldId id="339" r:id="rId9"/>
    <p:sldId id="340" r:id="rId10"/>
    <p:sldId id="341" r:id="rId11"/>
    <p:sldId id="344" r:id="rId12"/>
    <p:sldId id="342" r:id="rId13"/>
    <p:sldId id="343"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390"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showGuides="1">
      <p:cViewPr varScale="1">
        <p:scale>
          <a:sx n="74" d="100"/>
          <a:sy n="74" d="100"/>
        </p:scale>
        <p:origin x="296" y="56"/>
      </p:cViewPr>
      <p:guideLst>
        <p:guide orient="horz" pos="1968"/>
        <p:guide pos="390"/>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ustomXml" Target="../customXml/item3.xml"/><Relationship Id="rId21" Type="http://schemas.openxmlformats.org/officeDocument/2006/relationships/customXml" Target="../customXml/item2.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endParaRPr lang="en-US"/>
          </a:p>
          <a:p>
            <a:pPr lvl="1"/>
            <a:r>
              <a:rPr lang="en-US"/>
              <a:t>Second level</a:t>
            </a:r>
            <a:endParaRPr lang="en-US"/>
          </a:p>
        </p:txBody>
      </p:sp>
      <p:sp>
        <p:nvSpPr>
          <p:cNvPr id="15" name="Hexagon 14"/>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endParaRPr lang="en-US"/>
          </a:p>
        </p:txBody>
      </p:sp>
      <p:sp>
        <p:nvSpPr>
          <p:cNvPr id="8"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endParaRPr lang="en-US"/>
          </a:p>
        </p:txBody>
      </p:sp>
      <p:sp>
        <p:nvSpPr>
          <p:cNvPr id="19" name="Rectangle 18"/>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4" name="Text Placeholder 22"/>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7" name="Text Placeholder 22"/>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8" name="Text Placeholder 22"/>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9" name="Text Placeholder 22"/>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0" name="Text Placeholder 22"/>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1" name="Text Placeholder 22"/>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2" name="Text Placeholder 22"/>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3" name="Text Placeholder 22"/>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4" name="Text Placeholder 22"/>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7" name="Picture Placeholder 36"/>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endParaRPr lang="en-US" dirty="0"/>
          </a:p>
        </p:txBody>
      </p:sp>
      <p:sp>
        <p:nvSpPr>
          <p:cNvPr id="6" name="Title 1"/>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fld>
            <a:endParaRPr lang="en-US" dirty="0"/>
          </a:p>
        </p:txBody>
      </p:sp>
      <p:sp>
        <p:nvSpPr>
          <p:cNvPr id="18" name="Date Placeholder 3"/>
          <p:cNvSpPr txBox="1"/>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fld>
            <a:endParaRPr lang="en-US" sz="1100" dirty="0">
              <a:solidFill>
                <a:schemeClr val="accent2"/>
              </a:solidFill>
            </a:endParaRPr>
          </a:p>
        </p:txBody>
      </p:sp>
      <p:sp>
        <p:nvSpPr>
          <p:cNvPr id="29" name="Footer Placeholder 4"/>
          <p:cNvSpPr txBox="1"/>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endParaRPr lang="en-US" sz="1100" b="1" dirty="0">
              <a:solidFill>
                <a:schemeClr val="accent2"/>
              </a:solidFill>
            </a:endParaRPr>
          </a:p>
        </p:txBody>
      </p:sp>
      <p:sp>
        <p:nvSpPr>
          <p:cNvPr id="30" name="Slide Number Placeholder 5"/>
          <p:cNvSpPr txBox="1"/>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fld>
            <a:endParaRPr lang="en-US" sz="1100" dirty="0">
              <a:solidFill>
                <a:schemeClr val="accent4"/>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3.jpe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4.jpe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3.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9.xml"/><Relationship Id="rId4" Type="http://schemas.openxmlformats.org/officeDocument/2006/relationships/image" Target="../media/image10.png"/><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hyperlink" Target="abc" TargetMode="Externa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312871" y="4141999"/>
            <a:ext cx="3400089" cy="861497"/>
          </a:xfrm>
        </p:spPr>
        <p:txBody>
          <a:bodyPr/>
          <a:lstStyle/>
          <a:p>
            <a:pPr algn="r"/>
            <a:r>
              <a:rPr lang="en-US" b="0" dirty="0">
                <a:solidFill>
                  <a:schemeClr val="tx1"/>
                </a:solidFill>
              </a:rPr>
              <a:t>[</a:t>
            </a:r>
            <a:r>
              <a:rPr lang="en-IN" altLang="en-US" b="0" dirty="0">
                <a:solidFill>
                  <a:schemeClr val="tx1"/>
                </a:solidFill>
              </a:rPr>
              <a:t>JAYENDRA RAPALLY</a:t>
            </a:r>
            <a:r>
              <a:rPr lang="en-US" b="0" dirty="0">
                <a:solidFill>
                  <a:schemeClr val="tx1"/>
                </a:solidFill>
              </a:rPr>
              <a:t> ]</a:t>
            </a:r>
            <a:endParaRPr lang="en-US" b="0" dirty="0">
              <a:solidFill>
                <a:schemeClr val="tx1"/>
              </a:solidFill>
            </a:endParaRPr>
          </a:p>
          <a:p>
            <a:pPr algn="r"/>
            <a:r>
              <a:rPr lang="en-US" b="0" dirty="0">
                <a:solidFill>
                  <a:schemeClr val="tx1"/>
                </a:solidFill>
              </a:rPr>
              <a:t>[</a:t>
            </a:r>
            <a:r>
              <a:rPr lang="en-IN" altLang="en-US" b="0" dirty="0">
                <a:solidFill>
                  <a:schemeClr val="tx1"/>
                </a:solidFill>
              </a:rPr>
              <a:t>RAPALLY_JAYENDRA</a:t>
            </a:r>
            <a:r>
              <a:rPr lang="en-US" b="0" dirty="0">
                <a:solidFill>
                  <a:schemeClr val="tx1"/>
                </a:solidFill>
              </a:rPr>
              <a:t>]</a:t>
            </a:r>
            <a:endParaRPr lang="en-IN" b="0" dirty="0">
              <a:solidFill>
                <a:schemeClr val="tx1"/>
              </a:solidFill>
            </a:endParaRPr>
          </a:p>
        </p:txBody>
      </p:sp>
      <p:sp>
        <p:nvSpPr>
          <p:cNvPr id="4" name="Title 3"/>
          <p:cNvSpPr>
            <a:spLocks noGrp="1"/>
          </p:cNvSpPr>
          <p:nvPr>
            <p:ph type="title"/>
          </p:nvPr>
        </p:nvSpPr>
        <p:spPr>
          <a:xfrm>
            <a:off x="1849755" y="2794000"/>
            <a:ext cx="7863205" cy="743585"/>
          </a:xfrm>
        </p:spPr>
        <p:txBody>
          <a:bodyPr>
            <a:normAutofit/>
          </a:bodyPr>
          <a:lstStyle/>
          <a:p>
            <a:r>
              <a:rPr lang="en-GB" sz="3200" dirty="0"/>
              <a:t>Project Title -</a:t>
            </a:r>
            <a:r>
              <a:rPr lang="en-US" altLang="en-US" sz="3200" dirty="0"/>
              <a:t>Airbnb NYC Data Analytics </a:t>
            </a:r>
            <a:endParaRPr lang="en-US" altLang="en-US" sz="3200" dirty="0"/>
          </a:p>
        </p:txBody>
      </p:sp>
      <p:sp>
        <p:nvSpPr>
          <p:cNvPr id="15" name="Text Placeholder 1"/>
          <p:cNvSpPr txBox="1"/>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panose="05040102010807070707"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p:cNvPicPr>
            <a:picLocks noChangeAspect="1"/>
          </p:cNvPicPr>
          <p:nvPr/>
        </p:nvPicPr>
        <p:blipFill rotWithShape="1">
          <a:blip r:embed="rId1"/>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p:cNvSpPr>
            <a:spLocks noGrp="1"/>
          </p:cNvSpPr>
          <p:nvPr>
            <p:ph type="body" sz="quarter" idx="12"/>
          </p:nvPr>
        </p:nvSpPr>
        <p:spPr>
          <a:xfrm>
            <a:off x="833043" y="1183154"/>
            <a:ext cx="4275138" cy="477520"/>
          </a:xfrm>
        </p:spPr>
        <p:txBody>
          <a:bodyPr/>
          <a:lstStyle/>
          <a:p>
            <a:pPr marL="0" indent="0">
              <a:buNone/>
            </a:pPr>
            <a:endParaRPr lang="en-IN" dirty="0"/>
          </a:p>
        </p:txBody>
      </p:sp>
      <p:pic>
        <p:nvPicPr>
          <p:cNvPr id="3" name="Picture 2" descr="p"/>
          <p:cNvPicPr>
            <a:picLocks noChangeAspect="1"/>
          </p:cNvPicPr>
          <p:nvPr/>
        </p:nvPicPr>
        <p:blipFill>
          <a:blip r:embed="rId2"/>
          <a:stretch>
            <a:fillRect/>
          </a:stretch>
        </p:blipFill>
        <p:spPr>
          <a:xfrm>
            <a:off x="1468755" y="1275080"/>
            <a:ext cx="7355205" cy="42818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p:cNvSpPr>
            <a:spLocks noGrp="1"/>
          </p:cNvSpPr>
          <p:nvPr>
            <p:ph type="body" sz="quarter" idx="12"/>
          </p:nvPr>
        </p:nvSpPr>
        <p:spPr>
          <a:xfrm>
            <a:off x="833043" y="1183154"/>
            <a:ext cx="4275138" cy="477520"/>
          </a:xfrm>
        </p:spPr>
        <p:txBody>
          <a:bodyPr/>
          <a:lstStyle/>
          <a:p>
            <a:pPr marL="0" indent="0">
              <a:buNone/>
            </a:pPr>
            <a:endParaRPr lang="en-IN" dirty="0"/>
          </a:p>
        </p:txBody>
      </p:sp>
      <p:pic>
        <p:nvPicPr>
          <p:cNvPr id="2" name="Picture 1" descr="pp"/>
          <p:cNvPicPr>
            <a:picLocks noChangeAspect="1"/>
          </p:cNvPicPr>
          <p:nvPr/>
        </p:nvPicPr>
        <p:blipFill>
          <a:blip r:embed="rId2"/>
          <a:stretch>
            <a:fillRect/>
          </a:stretch>
        </p:blipFill>
        <p:spPr>
          <a:xfrm>
            <a:off x="1033780" y="1858645"/>
            <a:ext cx="7588250" cy="41700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endParaRPr lang="en-US" sz="4800" b="1" dirty="0">
              <a:solidFill>
                <a:schemeClr val="tx1"/>
              </a:solidFill>
            </a:endParaRPr>
          </a:p>
        </p:txBody>
      </p:sp>
      <p:sp>
        <p:nvSpPr>
          <p:cNvPr id="31" name="Text Placeholder 30"/>
          <p:cNvSpPr>
            <a:spLocks noGrp="1"/>
          </p:cNvSpPr>
          <p:nvPr>
            <p:ph type="body" sz="quarter" idx="13"/>
          </p:nvPr>
        </p:nvSpPr>
        <p:spPr>
          <a:xfrm>
            <a:off x="3727865" y="4641925"/>
            <a:ext cx="2139695" cy="1108635"/>
          </a:xfrm>
        </p:spPr>
        <p:txBody>
          <a:bodyPr>
            <a:normAutofit/>
          </a:bodyPr>
          <a:lstStyle/>
          <a:p>
            <a:r>
              <a:rPr lang="en-US" dirty="0"/>
              <a:t>.</a:t>
            </a:r>
            <a:endParaRPr lang="en-US" dirty="0"/>
          </a:p>
        </p:txBody>
      </p:sp>
      <p:sp>
        <p:nvSpPr>
          <p:cNvPr id="17" name="Text Placeholder 28"/>
          <p:cNvSpPr txBox="1"/>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p:cNvSpPr txBox="1"/>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p:cNvSpPr txBox="1"/>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p:cNvSpPr txBox="1"/>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p:cNvSpPr txBox="1"/>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GB" dirty="0"/>
              <a:t>.</a:t>
            </a:r>
            <a:endParaRPr lang="en-GB" dirty="0"/>
          </a:p>
        </p:txBody>
      </p:sp>
      <p:pic>
        <p:nvPicPr>
          <p:cNvPr id="15" name="Picture 1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12" name="Text Placeholder 11"/>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046480" y="1219835"/>
            <a:ext cx="10809605" cy="4264025"/>
          </a:xfrm>
        </p:spPr>
        <p:txBody>
          <a:bodyPr>
            <a:normAutofit fontScale="25000"/>
          </a:bodyPr>
          <a:lstStyle/>
          <a:p>
            <a:pPr>
              <a:lnSpc>
                <a:spcPct val="150000"/>
              </a:lnSpc>
            </a:pPr>
            <a:r>
              <a:rPr lang="en-US" altLang="en-US" sz="6000" dirty="0"/>
              <a:t>The Airbnb platform in New York City has thousands of listings with varying prices, property types, host practices, and guest review scores. However, due to the large and complex nature of this data, it is difficult for hosts, guests, and the Airbnb company to gain clear insights into:</a:t>
            </a:r>
            <a:endParaRPr lang="en-US" altLang="en-US" sz="6000" dirty="0"/>
          </a:p>
          <a:p>
            <a:pPr>
              <a:lnSpc>
                <a:spcPct val="150000"/>
              </a:lnSpc>
            </a:pPr>
            <a:r>
              <a:rPr lang="en-US" altLang="en-US" sz="6000" dirty="0"/>
              <a:t>How prices vary across neighborhoods and property types.</a:t>
            </a:r>
            <a:endParaRPr lang="en-US" altLang="en-US" sz="6000" dirty="0"/>
          </a:p>
          <a:p>
            <a:pPr>
              <a:lnSpc>
                <a:spcPct val="150000"/>
              </a:lnSpc>
            </a:pPr>
            <a:r>
              <a:rPr lang="en-US" altLang="en-US" sz="6000" dirty="0"/>
              <a:t>Which hosts and listings provide the best guest experience.</a:t>
            </a:r>
            <a:endParaRPr lang="en-US" altLang="en-US" sz="6000" dirty="0"/>
          </a:p>
          <a:p>
            <a:pPr>
              <a:lnSpc>
                <a:spcPct val="150000"/>
              </a:lnSpc>
            </a:pPr>
            <a:r>
              <a:rPr lang="en-US" altLang="en-US" sz="6000" dirty="0"/>
              <a:t>The role of host verification and listing characteristics in influencing trust.</a:t>
            </a:r>
            <a:endParaRPr lang="en-US" altLang="en-US" sz="6000" dirty="0"/>
          </a:p>
          <a:p>
            <a:pPr>
              <a:lnSpc>
                <a:spcPct val="150000"/>
              </a:lnSpc>
            </a:pPr>
            <a:r>
              <a:rPr lang="en-US" altLang="en-US" sz="6000" dirty="0"/>
              <a:t>Identifying abnormal pricing, unusual minimum stays, or underperforming listings.</a:t>
            </a:r>
            <a:endParaRPr lang="en-US" altLang="en-US" sz="6000" dirty="0"/>
          </a:p>
          <a:p>
            <a:pPr>
              <a:lnSpc>
                <a:spcPct val="150000"/>
              </a:lnSpc>
            </a:pPr>
            <a:r>
              <a:rPr lang="en-US" altLang="en-US" sz="6000" dirty="0"/>
              <a:t>Without proper analysis, hosts may misprice their properties, guests may struggle to find value-for-money options, and Airbnb may lack insights to improve platform policies and recommendations.</a:t>
            </a:r>
            <a:endParaRPr lang="en-US" altLang="en-US" sz="6000" dirty="0"/>
          </a:p>
          <a:p>
            <a:pPr>
              <a:lnSpc>
                <a:spcPct val="150000"/>
              </a:lnSpc>
            </a:pPr>
            <a:r>
              <a:rPr lang="en-US" altLang="en-US" sz="6000" dirty="0"/>
              <a:t>This project addresses these challenges by applying data analytics and visualization techniques to the NYC Airbnb dataset, uncovering patterns and trends that can support better decision-making for all stakeholders.</a:t>
            </a:r>
            <a:endParaRPr lang="en-US" altLang="en-US" sz="6000" dirty="0"/>
          </a:p>
        </p:txBody>
      </p:sp>
      <p:sp>
        <p:nvSpPr>
          <p:cNvPr id="4" name="Title 3"/>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p:cNvPicPr>
            <a:picLocks noChangeAspect="1"/>
          </p:cNvPicPr>
          <p:nvPr/>
        </p:nvPicPr>
        <p:blipFill>
          <a:blip r:embed="rId1"/>
          <a:stretch>
            <a:fillRect/>
          </a:stretch>
        </p:blipFill>
        <p:spPr>
          <a:xfrm>
            <a:off x="9430784" y="2930834"/>
            <a:ext cx="2760758" cy="3264409"/>
          </a:xfrm>
          <a:prstGeom prst="rect">
            <a:avLst/>
          </a:prstGeom>
        </p:spPr>
      </p:pic>
      <p:pic>
        <p:nvPicPr>
          <p:cNvPr id="6" name="Picture 5"/>
          <p:cNvPicPr>
            <a:picLocks noChangeAspect="1"/>
          </p:cNvPicPr>
          <p:nvPr/>
        </p:nvPicPr>
        <p:blipFill rotWithShape="1">
          <a:blip r:embed="rId2"/>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02615" y="130175"/>
            <a:ext cx="10964545" cy="6791960"/>
          </a:xfrm>
        </p:spPr>
        <p:txBody>
          <a:bodyPr>
            <a:normAutofit/>
          </a:bodyPr>
          <a:lstStyle/>
          <a:p>
            <a:r>
              <a:rPr lang="en-GB" sz="4000" dirty="0"/>
              <a:t>Project Description</a:t>
            </a:r>
            <a:br>
              <a:rPr lang="en-GB" sz="1665" dirty="0"/>
            </a:br>
            <a:r>
              <a:rPr lang="en-US" altLang="en-US" sz="1665" b="0" dirty="0">
                <a:latin typeface="Times New Roman" panose="02020603050405020304" charset="0"/>
                <a:cs typeface="Times New Roman" panose="02020603050405020304" charset="0"/>
              </a:rPr>
              <a:t>The Airbnb NYC Data Analytics Project focuses on exploring and analyzing Airbnb listings data from New York City to uncover valuable insights for hosts, guests, and the platform itself. The dataset contains information such as listing prices, room types, neighborhood locations, host details, review scores, and availability.</a:t>
            </a:r>
            <a:br>
              <a:rPr lang="en-US" altLang="en-US" sz="1665" b="0" dirty="0">
                <a:latin typeface="Times New Roman" panose="02020603050405020304" charset="0"/>
                <a:cs typeface="Times New Roman" panose="02020603050405020304" charset="0"/>
              </a:rPr>
            </a:br>
            <a:br>
              <a:rPr lang="en-US" altLang="en-US" sz="1665" b="0" dirty="0">
                <a:latin typeface="Times New Roman" panose="02020603050405020304" charset="0"/>
                <a:cs typeface="Times New Roman" panose="02020603050405020304" charset="0"/>
              </a:rPr>
            </a:br>
            <a:r>
              <a:rPr lang="en-US" altLang="en-US" sz="1665" b="0" dirty="0">
                <a:latin typeface="Times New Roman" panose="02020603050405020304" charset="0"/>
                <a:cs typeface="Times New Roman" panose="02020603050405020304" charset="0"/>
              </a:rPr>
              <a:t>The goal of this project is to perform data cleaning, visualization, and statistical analysis to better understand the Airbnb marketplace in NYC. By examining trends in property types, price ranges, host activity, and guest reviews, the project highlights patterns that can support better decision-making for various stakeholders.</a:t>
            </a:r>
            <a:br>
              <a:rPr lang="en-US" altLang="en-US" sz="1665" b="0" dirty="0">
                <a:latin typeface="Times New Roman" panose="02020603050405020304" charset="0"/>
                <a:cs typeface="Times New Roman" panose="02020603050405020304" charset="0"/>
              </a:rPr>
            </a:br>
            <a:br>
              <a:rPr lang="en-US" altLang="en-US" sz="1665" b="0" dirty="0">
                <a:latin typeface="Times New Roman" panose="02020603050405020304" charset="0"/>
                <a:cs typeface="Times New Roman" panose="02020603050405020304" charset="0"/>
              </a:rPr>
            </a:br>
            <a:r>
              <a:rPr lang="en-US" altLang="en-US" sz="1665" b="0" dirty="0">
                <a:latin typeface="Times New Roman" panose="02020603050405020304" charset="0"/>
                <a:cs typeface="Times New Roman" panose="02020603050405020304" charset="0"/>
              </a:rPr>
              <a:t>Through this analysis, the project provides:</a:t>
            </a:r>
            <a:br>
              <a:rPr lang="en-US" altLang="en-US" sz="1665" b="0" dirty="0">
                <a:latin typeface="Times New Roman" panose="02020603050405020304" charset="0"/>
                <a:cs typeface="Times New Roman" panose="02020603050405020304" charset="0"/>
              </a:rPr>
            </a:br>
            <a:br>
              <a:rPr lang="en-US" altLang="en-US" sz="1665" b="0" dirty="0">
                <a:latin typeface="Times New Roman" panose="02020603050405020304" charset="0"/>
                <a:cs typeface="Times New Roman" panose="02020603050405020304" charset="0"/>
              </a:rPr>
            </a:br>
            <a:r>
              <a:rPr lang="en-US" altLang="en-US" sz="1665" b="0" dirty="0">
                <a:latin typeface="Times New Roman" panose="02020603050405020304" charset="0"/>
                <a:cs typeface="Times New Roman" panose="02020603050405020304" charset="0"/>
              </a:rPr>
              <a:t>An overview of the distribution of listings across neighborhoods and room types.</a:t>
            </a:r>
            <a:br>
              <a:rPr lang="en-US" altLang="en-US" sz="1665" b="0" dirty="0">
                <a:latin typeface="Times New Roman" panose="02020603050405020304" charset="0"/>
                <a:cs typeface="Times New Roman" panose="02020603050405020304" charset="0"/>
              </a:rPr>
            </a:br>
            <a:r>
              <a:rPr lang="en-US" altLang="en-US" sz="1665" b="0" dirty="0">
                <a:latin typeface="Times New Roman" panose="02020603050405020304" charset="0"/>
                <a:cs typeface="Times New Roman" panose="02020603050405020304" charset="0"/>
              </a:rPr>
              <a:t>Insights into pricing trends and factors that influence rental costs.</a:t>
            </a:r>
            <a:br>
              <a:rPr lang="en-US" altLang="en-US" sz="1665" b="0" dirty="0">
                <a:latin typeface="Times New Roman" panose="02020603050405020304" charset="0"/>
                <a:cs typeface="Times New Roman" panose="02020603050405020304" charset="0"/>
              </a:rPr>
            </a:br>
            <a:r>
              <a:rPr lang="en-US" altLang="en-US" sz="1665" b="0" dirty="0">
                <a:latin typeface="Times New Roman" panose="02020603050405020304" charset="0"/>
                <a:cs typeface="Times New Roman" panose="02020603050405020304" charset="0"/>
              </a:rPr>
              <a:t>Comparisons between verified and non-verified hosts in terms of guest satisfaction.</a:t>
            </a:r>
            <a:br>
              <a:rPr lang="en-US" altLang="en-US" sz="1665" b="0" dirty="0">
                <a:latin typeface="Times New Roman" panose="02020603050405020304" charset="0"/>
                <a:cs typeface="Times New Roman" panose="02020603050405020304" charset="0"/>
              </a:rPr>
            </a:br>
            <a:r>
              <a:rPr lang="en-US" altLang="en-US" sz="1665" b="0" dirty="0">
                <a:latin typeface="Times New Roman" panose="02020603050405020304" charset="0"/>
                <a:cs typeface="Times New Roman" panose="02020603050405020304" charset="0"/>
              </a:rPr>
              <a:t>Identification of top-performing hosts based on the number of listings and reviews.</a:t>
            </a:r>
            <a:br>
              <a:rPr lang="en-US" altLang="en-US" sz="1665" b="0" dirty="0">
                <a:latin typeface="Times New Roman" panose="02020603050405020304" charset="0"/>
                <a:cs typeface="Times New Roman" panose="02020603050405020304" charset="0"/>
              </a:rPr>
            </a:br>
            <a:r>
              <a:rPr lang="en-US" altLang="en-US" sz="1665" b="0" dirty="0">
                <a:latin typeface="Times New Roman" panose="02020603050405020304" charset="0"/>
                <a:cs typeface="Times New Roman" panose="02020603050405020304" charset="0"/>
              </a:rPr>
              <a:t>This project demonstrates the use of Python, pandas, numpy, matplotlib, and seaborn for real-world data analysis and visualization. The outcomes can assist hosts in setting competitive prices, guests in making informed booking choices, and Airbnb management in improving platform trust and efficiency</a:t>
            </a:r>
            <a:r>
              <a:rPr lang="en-US" altLang="en-US" sz="1665" dirty="0">
                <a:latin typeface="Times New Roman" panose="02020603050405020304" charset="0"/>
                <a:cs typeface="Times New Roman" panose="02020603050405020304" charset="0"/>
              </a:rPr>
              <a:t>.</a:t>
            </a:r>
            <a:endParaRPr lang="en-US" altLang="en-US" sz="1665" dirty="0">
              <a:latin typeface="Times New Roman" panose="02020603050405020304" charset="0"/>
              <a:cs typeface="Times New Roman" panose="02020603050405020304" charset="0"/>
            </a:endParaRPr>
          </a:p>
        </p:txBody>
      </p:sp>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pic>
        <p:nvPicPr>
          <p:cNvPr id="6" name="Picture 5"/>
          <p:cNvPicPr>
            <a:picLocks noChangeAspect="1"/>
          </p:cNvPicPr>
          <p:nvPr/>
        </p:nvPicPr>
        <p:blipFill>
          <a:blip r:embed="rId2"/>
          <a:stretch>
            <a:fillRect/>
          </a:stretch>
        </p:blipFill>
        <p:spPr>
          <a:xfrm>
            <a:off x="467359" y="6410461"/>
            <a:ext cx="3706253" cy="2960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721360" y="1450975"/>
            <a:ext cx="10469245" cy="8062595"/>
          </a:xfrm>
        </p:spPr>
        <p:txBody>
          <a:bodyPr>
            <a:normAutofit/>
          </a:bodyPr>
          <a:lstStyle/>
          <a:p>
            <a:pPr algn="just">
              <a:lnSpc>
                <a:spcPct val="150000"/>
              </a:lnSpc>
            </a:pPr>
            <a:r>
              <a:rPr lang="en-US" altLang="en-US" sz="1200" dirty="0">
                <a:latin typeface="Times New Roman" panose="02020603050405020304" charset="0"/>
                <a:cs typeface="Times New Roman" panose="02020603050405020304" charset="0"/>
              </a:rPr>
              <a:t>Airbnb Hosts</a:t>
            </a:r>
            <a:endParaRPr lang="en-US" altLang="en-US" sz="1200" dirty="0">
              <a:latin typeface="Times New Roman" panose="02020603050405020304" charset="0"/>
              <a:cs typeface="Times New Roman" panose="02020603050405020304" charset="0"/>
            </a:endParaRPr>
          </a:p>
          <a:p>
            <a:pPr algn="just">
              <a:lnSpc>
                <a:spcPct val="150000"/>
              </a:lnSpc>
            </a:pPr>
            <a:r>
              <a:rPr lang="en-US" altLang="en-US" sz="1200" dirty="0">
                <a:latin typeface="Times New Roman" panose="02020603050405020304" charset="0"/>
                <a:cs typeface="Times New Roman" panose="02020603050405020304" charset="0"/>
              </a:rPr>
              <a:t>To understand which property types and neighborhoods perform best.</a:t>
            </a:r>
            <a:endParaRPr lang="en-US" altLang="en-US" sz="1200" dirty="0">
              <a:latin typeface="Times New Roman" panose="02020603050405020304" charset="0"/>
              <a:cs typeface="Times New Roman" panose="02020603050405020304" charset="0"/>
            </a:endParaRPr>
          </a:p>
          <a:p>
            <a:pPr algn="just">
              <a:lnSpc>
                <a:spcPct val="150000"/>
              </a:lnSpc>
            </a:pPr>
            <a:r>
              <a:rPr lang="en-US" altLang="en-US" sz="1200" dirty="0">
                <a:latin typeface="Times New Roman" panose="02020603050405020304" charset="0"/>
                <a:cs typeface="Times New Roman" panose="02020603050405020304" charset="0"/>
              </a:rPr>
              <a:t>To set competitive pricing based on trends.</a:t>
            </a:r>
            <a:endParaRPr lang="en-US" altLang="en-US" sz="1200" dirty="0">
              <a:latin typeface="Times New Roman" panose="02020603050405020304" charset="0"/>
              <a:cs typeface="Times New Roman" panose="02020603050405020304" charset="0"/>
            </a:endParaRPr>
          </a:p>
          <a:p>
            <a:pPr algn="just">
              <a:lnSpc>
                <a:spcPct val="150000"/>
              </a:lnSpc>
            </a:pPr>
            <a:r>
              <a:rPr lang="en-US" altLang="en-US" sz="1200" dirty="0">
                <a:latin typeface="Times New Roman" panose="02020603050405020304" charset="0"/>
                <a:cs typeface="Times New Roman" panose="02020603050405020304" charset="0"/>
              </a:rPr>
              <a:t>To improve guest satisfaction by analyzing reviews and host ratings.</a:t>
            </a:r>
            <a:endParaRPr lang="en-US" altLang="en-US" sz="1200" dirty="0">
              <a:latin typeface="Times New Roman" panose="02020603050405020304" charset="0"/>
              <a:cs typeface="Times New Roman" panose="02020603050405020304" charset="0"/>
            </a:endParaRPr>
          </a:p>
          <a:p>
            <a:pPr algn="just">
              <a:lnSpc>
                <a:spcPct val="150000"/>
              </a:lnSpc>
            </a:pPr>
            <a:r>
              <a:rPr lang="en-US" altLang="en-US" sz="1200" dirty="0">
                <a:latin typeface="Times New Roman" panose="02020603050405020304" charset="0"/>
                <a:cs typeface="Times New Roman" panose="02020603050405020304" charset="0"/>
              </a:rPr>
              <a:t>Guests (Travelers/Customers)To compare prices across neighborhoods.To choose properties that offer good value for money.</a:t>
            </a:r>
            <a:endParaRPr lang="en-US" altLang="en-US" sz="1200" dirty="0">
              <a:latin typeface="Times New Roman" panose="02020603050405020304" charset="0"/>
              <a:cs typeface="Times New Roman" panose="02020603050405020304" charset="0"/>
            </a:endParaRPr>
          </a:p>
          <a:p>
            <a:pPr algn="just">
              <a:lnSpc>
                <a:spcPct val="150000"/>
              </a:lnSpc>
            </a:pPr>
            <a:r>
              <a:rPr lang="en-US" altLang="en-US" sz="1200" dirty="0">
                <a:latin typeface="Times New Roman" panose="02020603050405020304" charset="0"/>
                <a:cs typeface="Times New Roman" panose="02020603050405020304" charset="0"/>
              </a:rPr>
              <a:t>To identify reliable hosts (e.g., verified identity, superhosts).Airbnb Company (Platform Managers &amp; Analysts)</a:t>
            </a:r>
            <a:endParaRPr lang="en-US" altLang="en-US" sz="1200" dirty="0">
              <a:latin typeface="Times New Roman" panose="02020603050405020304" charset="0"/>
              <a:cs typeface="Times New Roman" panose="02020603050405020304" charset="0"/>
            </a:endParaRPr>
          </a:p>
          <a:p>
            <a:pPr algn="just">
              <a:lnSpc>
                <a:spcPct val="150000"/>
              </a:lnSpc>
            </a:pPr>
            <a:r>
              <a:rPr lang="en-US" altLang="en-US" sz="1200" dirty="0">
                <a:latin typeface="Times New Roman" panose="02020603050405020304" charset="0"/>
                <a:cs typeface="Times New Roman" panose="02020603050405020304" charset="0"/>
              </a:rPr>
              <a:t>To monitor host performance and guest satisfaction.To design better recommendation systems.To improve trust and safety policies (verification, cancellation).</a:t>
            </a:r>
            <a:endParaRPr lang="en-US" altLang="en-US" sz="1200" dirty="0">
              <a:latin typeface="Times New Roman" panose="02020603050405020304" charset="0"/>
              <a:cs typeface="Times New Roman" panose="02020603050405020304" charset="0"/>
            </a:endParaRPr>
          </a:p>
          <a:p>
            <a:pPr marL="0" indent="0" algn="just">
              <a:lnSpc>
                <a:spcPct val="150000"/>
              </a:lnSpc>
              <a:buNone/>
            </a:pPr>
            <a:r>
              <a:rPr lang="en-US" altLang="en-US" sz="1200" dirty="0">
                <a:latin typeface="Times New Roman" panose="02020603050405020304" charset="0"/>
                <a:cs typeface="Times New Roman" panose="02020603050405020304" charset="0"/>
              </a:rPr>
              <a:t>Researchers &amp; Data Analysts</a:t>
            </a:r>
            <a:endParaRPr lang="en-US" altLang="en-US" sz="1200" dirty="0">
              <a:latin typeface="Times New Roman" panose="02020603050405020304" charset="0"/>
              <a:cs typeface="Times New Roman" panose="02020603050405020304" charset="0"/>
            </a:endParaRPr>
          </a:p>
          <a:p>
            <a:pPr algn="just">
              <a:lnSpc>
                <a:spcPct val="150000"/>
              </a:lnSpc>
            </a:pPr>
            <a:r>
              <a:rPr lang="en-US" altLang="en-US" sz="1200" dirty="0">
                <a:latin typeface="Times New Roman" panose="02020603050405020304" charset="0"/>
                <a:cs typeface="Times New Roman" panose="02020603050405020304" charset="0"/>
              </a:rPr>
              <a:t>To study urban tourism and housing trends.</a:t>
            </a:r>
            <a:endParaRPr lang="en-US" altLang="en-US" sz="1200" dirty="0">
              <a:latin typeface="Times New Roman" panose="02020603050405020304" charset="0"/>
              <a:cs typeface="Times New Roman" panose="02020603050405020304" charset="0"/>
            </a:endParaRPr>
          </a:p>
          <a:p>
            <a:pPr algn="just">
              <a:lnSpc>
                <a:spcPct val="150000"/>
              </a:lnSpc>
            </a:pPr>
            <a:r>
              <a:rPr lang="en-US" altLang="en-US" sz="1200" dirty="0">
                <a:latin typeface="Times New Roman" panose="02020603050405020304" charset="0"/>
                <a:cs typeface="Times New Roman" panose="02020603050405020304" charset="0"/>
              </a:rPr>
              <a:t>To analyze the impact of short-term rentals on local economies.</a:t>
            </a:r>
            <a:endParaRPr lang="en-US" altLang="en-US" sz="1200" dirty="0">
              <a:latin typeface="Times New Roman" panose="02020603050405020304" charset="0"/>
              <a:cs typeface="Times New Roman" panose="02020603050405020304" charset="0"/>
            </a:endParaRPr>
          </a:p>
          <a:p>
            <a:pPr marL="0" indent="0" algn="just">
              <a:lnSpc>
                <a:spcPct val="150000"/>
              </a:lnSpc>
              <a:buNone/>
            </a:pPr>
            <a:r>
              <a:rPr lang="en-US" altLang="en-US" sz="1200" dirty="0">
                <a:latin typeface="Times New Roman" panose="02020603050405020304" charset="0"/>
                <a:cs typeface="Times New Roman" panose="02020603050405020304" charset="0"/>
              </a:rPr>
              <a:t>To understand the distribution of short-term rentals across neighborhoods.</a:t>
            </a:r>
            <a:endParaRPr lang="en-US" altLang="en-US" sz="1200" dirty="0">
              <a:latin typeface="Times New Roman" panose="02020603050405020304" charset="0"/>
              <a:cs typeface="Times New Roman" panose="02020603050405020304" charset="0"/>
            </a:endParaRPr>
          </a:p>
          <a:p>
            <a:pPr algn="just">
              <a:lnSpc>
                <a:spcPct val="150000"/>
              </a:lnSpc>
            </a:pPr>
            <a:r>
              <a:rPr lang="en-US" altLang="en-US" sz="1200" dirty="0">
                <a:latin typeface="Times New Roman" panose="02020603050405020304" charset="0"/>
                <a:cs typeface="Times New Roman" panose="02020603050405020304" charset="0"/>
              </a:rPr>
              <a:t>To make policy decisions regarding housing, taxation, and zoning.</a:t>
            </a:r>
            <a:endParaRPr lang="en-US" altLang="en-US" sz="1200" dirty="0">
              <a:latin typeface="Times New Roman" panose="02020603050405020304" charset="0"/>
              <a:cs typeface="Times New Roman" panose="02020603050405020304" charset="0"/>
            </a:endParaRPr>
          </a:p>
        </p:txBody>
      </p:sp>
      <p:sp>
        <p:nvSpPr>
          <p:cNvPr id="4" name="Title 3"/>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p:cNvPicPr>
            <a:picLocks noChangeAspect="1"/>
          </p:cNvPicPr>
          <p:nvPr/>
        </p:nvPicPr>
        <p:blipFill>
          <a:blip r:embed="rId1"/>
          <a:stretch>
            <a:fillRect/>
          </a:stretch>
        </p:blipFill>
        <p:spPr>
          <a:xfrm>
            <a:off x="619760" y="7061835"/>
            <a:ext cx="2181225" cy="2101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
                                            <p:txEl>
                                              <p:pRg st="8" end="8"/>
                                            </p:txEl>
                                          </p:spTgt>
                                        </p:tgtEl>
                                        <p:attrNameLst>
                                          <p:attrName>style.visibility</p:attrName>
                                        </p:attrNameLst>
                                      </p:cBhvr>
                                      <p:to>
                                        <p:strVal val="visible"/>
                                      </p:to>
                                    </p:set>
                                    <p:animEffect transition="in" filter="fade">
                                      <p:cBhvr>
                                        <p:cTn id="70" dur="1000"/>
                                        <p:tgtEl>
                                          <p:spTgt spid="2">
                                            <p:txEl>
                                              <p:pRg st="8" end="8"/>
                                            </p:txEl>
                                          </p:spTgt>
                                        </p:tgtEl>
                                      </p:cBhvr>
                                    </p:animEffect>
                                    <p:anim calcmode="lin" valueType="num">
                                      <p:cBhvr>
                                        <p:cTn id="71"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
                                            <p:txEl>
                                              <p:pRg st="9" end="9"/>
                                            </p:txEl>
                                          </p:spTgt>
                                        </p:tgtEl>
                                        <p:attrNameLst>
                                          <p:attrName>style.visibility</p:attrName>
                                        </p:attrNameLst>
                                      </p:cBhvr>
                                      <p:to>
                                        <p:strVal val="visible"/>
                                      </p:to>
                                    </p:set>
                                    <p:animEffect transition="in" filter="fade">
                                      <p:cBhvr>
                                        <p:cTn id="77" dur="1000"/>
                                        <p:tgtEl>
                                          <p:spTgt spid="2">
                                            <p:txEl>
                                              <p:pRg st="9" end="9"/>
                                            </p:txEl>
                                          </p:spTgt>
                                        </p:tgtEl>
                                      </p:cBhvr>
                                    </p:animEffect>
                                    <p:anim calcmode="lin" valueType="num">
                                      <p:cBhvr>
                                        <p:cTn id="78"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2">
                                            <p:txEl>
                                              <p:pRg st="10" end="10"/>
                                            </p:txEl>
                                          </p:spTgt>
                                        </p:tgtEl>
                                        <p:attrNameLst>
                                          <p:attrName>style.visibility</p:attrName>
                                        </p:attrNameLst>
                                      </p:cBhvr>
                                      <p:to>
                                        <p:strVal val="visible"/>
                                      </p:to>
                                    </p:set>
                                    <p:animEffect transition="in" filter="fade">
                                      <p:cBhvr>
                                        <p:cTn id="84" dur="1000"/>
                                        <p:tgtEl>
                                          <p:spTgt spid="2">
                                            <p:txEl>
                                              <p:pRg st="10" end="10"/>
                                            </p:txEl>
                                          </p:spTgt>
                                        </p:tgtEl>
                                      </p:cBhvr>
                                    </p:animEffect>
                                    <p:anim calcmode="lin" valueType="num">
                                      <p:cBhvr>
                                        <p:cTn id="85"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2">
                                            <p:txEl>
                                              <p:pRg st="11" end="11"/>
                                            </p:txEl>
                                          </p:spTgt>
                                        </p:tgtEl>
                                        <p:attrNameLst>
                                          <p:attrName>style.visibility</p:attrName>
                                        </p:attrNameLst>
                                      </p:cBhvr>
                                      <p:to>
                                        <p:strVal val="visible"/>
                                      </p:to>
                                    </p:set>
                                    <p:animEffect transition="in" filter="fade">
                                      <p:cBhvr>
                                        <p:cTn id="91" dur="1000"/>
                                        <p:tgtEl>
                                          <p:spTgt spid="2">
                                            <p:txEl>
                                              <p:pRg st="11" end="11"/>
                                            </p:txEl>
                                          </p:spTgt>
                                        </p:tgtEl>
                                      </p:cBhvr>
                                    </p:animEffect>
                                    <p:anim calcmode="lin" valueType="num">
                                      <p:cBhvr>
                                        <p:cTn id="92"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93"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67359" y="6410461"/>
            <a:ext cx="3706253" cy="296092"/>
          </a:xfrm>
          <a:prstGeom prst="rect">
            <a:avLst/>
          </a:prstGeom>
        </p:spPr>
      </p:pic>
      <p:pic>
        <p:nvPicPr>
          <p:cNvPr id="2" name="Picture 1"/>
          <p:cNvPicPr>
            <a:picLocks noChangeAspect="1"/>
          </p:cNvPicPr>
          <p:nvPr/>
        </p:nvPicPr>
        <p:blipFill>
          <a:blip r:embed="rId2"/>
          <a:stretch>
            <a:fillRect/>
          </a:stretch>
        </p:blipFill>
        <p:spPr>
          <a:xfrm flipH="1">
            <a:off x="50800" y="3820160"/>
            <a:ext cx="1727200" cy="3010024"/>
          </a:xfrm>
          <a:prstGeom prst="rect">
            <a:avLst/>
          </a:prstGeom>
        </p:spPr>
      </p:pic>
      <p:sp>
        <p:nvSpPr>
          <p:cNvPr id="7" name="Text Placeholder 6"/>
          <p:cNvSpPr>
            <a:spLocks noGrp="1"/>
          </p:cNvSpPr>
          <p:nvPr>
            <p:ph type="body" sz="quarter" idx="12"/>
          </p:nvPr>
        </p:nvSpPr>
        <p:spPr>
          <a:xfrm>
            <a:off x="390525" y="1278255"/>
            <a:ext cx="10493375" cy="5397500"/>
          </a:xfrm>
        </p:spPr>
        <p:txBody>
          <a:bodyPr>
            <a:normAutofit fontScale="25000"/>
          </a:bodyPr>
          <a:lstStyle/>
          <a:p>
            <a:pPr marL="457200" lvl="1" indent="0">
              <a:lnSpc>
                <a:spcPct val="150000"/>
              </a:lnSpc>
              <a:buNone/>
            </a:pPr>
            <a:r>
              <a:rPr lang="en-IN" altLang="en-US" sz="4800" dirty="0">
                <a:latin typeface="Times New Roman" panose="02020603050405020304" charset="0"/>
                <a:cs typeface="Times New Roman" panose="02020603050405020304" charset="0"/>
              </a:rPr>
              <a:t>1.</a:t>
            </a:r>
            <a:r>
              <a:rPr lang="en-US" altLang="en-US" sz="4800" dirty="0">
                <a:latin typeface="Times New Roman" panose="02020603050405020304" charset="0"/>
                <a:cs typeface="Times New Roman" panose="02020603050405020304" charset="0"/>
              </a:rPr>
              <a:t>Python → chosen for its strong ecosystem in data analytics, visualization, and machine learning.</a:t>
            </a:r>
            <a:endParaRPr lang="en-US" altLang="en-US" sz="4800" dirty="0">
              <a:latin typeface="Times New Roman" panose="02020603050405020304" charset="0"/>
              <a:cs typeface="Times New Roman" panose="02020603050405020304" charset="0"/>
            </a:endParaRPr>
          </a:p>
          <a:p>
            <a:pPr marL="457200" lvl="1" indent="0">
              <a:lnSpc>
                <a:spcPct val="150000"/>
              </a:lnSpc>
              <a:buNone/>
            </a:pPr>
            <a:r>
              <a:rPr lang="en-US" altLang="en-US" sz="4800" dirty="0">
                <a:latin typeface="Times New Roman" panose="02020603050405020304" charset="0"/>
                <a:cs typeface="Times New Roman" panose="02020603050405020304" charset="0"/>
              </a:rPr>
              <a:t>2. Data Handling &amp; Processing</a:t>
            </a:r>
            <a:endParaRPr lang="en-US" altLang="en-US" sz="4800" dirty="0">
              <a:latin typeface="Times New Roman" panose="02020603050405020304" charset="0"/>
              <a:cs typeface="Times New Roman" panose="02020603050405020304" charset="0"/>
            </a:endParaRPr>
          </a:p>
          <a:p>
            <a:pPr lvl="2">
              <a:lnSpc>
                <a:spcPct val="150000"/>
              </a:lnSpc>
            </a:pPr>
            <a:r>
              <a:rPr lang="en-US" altLang="en-US" sz="4800" dirty="0">
                <a:latin typeface="Times New Roman" panose="02020603050405020304" charset="0"/>
                <a:cs typeface="Times New Roman" panose="02020603050405020304" charset="0"/>
              </a:rPr>
              <a:t>pandas → loading the CSV, cleaning data, handling missing values, grouping, aggregations.</a:t>
            </a:r>
            <a:endParaRPr lang="en-US" altLang="en-US" sz="4800" dirty="0">
              <a:latin typeface="Times New Roman" panose="02020603050405020304" charset="0"/>
              <a:cs typeface="Times New Roman" panose="02020603050405020304" charset="0"/>
            </a:endParaRPr>
          </a:p>
          <a:p>
            <a:pPr lvl="2">
              <a:lnSpc>
                <a:spcPct val="150000"/>
              </a:lnSpc>
            </a:pPr>
            <a:r>
              <a:rPr lang="en-US" altLang="en-US" sz="4800" dirty="0">
                <a:latin typeface="Times New Roman" panose="02020603050405020304" charset="0"/>
                <a:cs typeface="Times New Roman" panose="02020603050405020304" charset="0"/>
              </a:rPr>
              <a:t>numpy → numerical computations, handling arrays, outliers.</a:t>
            </a:r>
            <a:endParaRPr lang="en-US" altLang="en-US" sz="4800" dirty="0">
              <a:latin typeface="Times New Roman" panose="02020603050405020304" charset="0"/>
              <a:cs typeface="Times New Roman" panose="02020603050405020304" charset="0"/>
            </a:endParaRPr>
          </a:p>
          <a:p>
            <a:pPr lvl="1">
              <a:lnSpc>
                <a:spcPct val="150000"/>
              </a:lnSpc>
            </a:pPr>
            <a:r>
              <a:rPr lang="en-US" altLang="en-US" sz="4800" dirty="0">
                <a:latin typeface="Times New Roman" panose="02020603050405020304" charset="0"/>
                <a:cs typeface="Times New Roman" panose="02020603050405020304" charset="0"/>
              </a:rPr>
              <a:t>3. Data Visualization</a:t>
            </a:r>
            <a:endParaRPr lang="en-US" altLang="en-US" sz="4800" dirty="0">
              <a:latin typeface="Times New Roman" panose="02020603050405020304" charset="0"/>
              <a:cs typeface="Times New Roman" panose="02020603050405020304" charset="0"/>
            </a:endParaRPr>
          </a:p>
          <a:p>
            <a:pPr lvl="2">
              <a:lnSpc>
                <a:spcPct val="150000"/>
              </a:lnSpc>
            </a:pPr>
            <a:r>
              <a:rPr lang="en-US" altLang="en-US" sz="4800" dirty="0">
                <a:latin typeface="Times New Roman" panose="02020603050405020304" charset="0"/>
                <a:cs typeface="Times New Roman" panose="02020603050405020304" charset="0"/>
              </a:rPr>
              <a:t>matplotlib → creating static charts (histograms, scatter plots, bar charts).</a:t>
            </a:r>
            <a:endParaRPr lang="en-US" altLang="en-US" sz="4800" dirty="0">
              <a:latin typeface="Times New Roman" panose="02020603050405020304" charset="0"/>
              <a:cs typeface="Times New Roman" panose="02020603050405020304" charset="0"/>
            </a:endParaRPr>
          </a:p>
          <a:p>
            <a:pPr lvl="2">
              <a:lnSpc>
                <a:spcPct val="150000"/>
              </a:lnSpc>
            </a:pPr>
            <a:r>
              <a:rPr lang="en-US" altLang="en-US" sz="4800" dirty="0">
                <a:latin typeface="Times New Roman" panose="02020603050405020304" charset="0"/>
                <a:cs typeface="Times New Roman" panose="02020603050405020304" charset="0"/>
              </a:rPr>
              <a:t>seaborn → statistical visualizations with better styling and easier plotting (countplots, barplots, histograms).</a:t>
            </a:r>
            <a:endParaRPr lang="en-US" altLang="en-US" sz="4800" dirty="0">
              <a:latin typeface="Times New Roman" panose="02020603050405020304" charset="0"/>
              <a:cs typeface="Times New Roman" panose="02020603050405020304" charset="0"/>
            </a:endParaRPr>
          </a:p>
          <a:p>
            <a:pPr lvl="1">
              <a:lnSpc>
                <a:spcPct val="150000"/>
              </a:lnSpc>
            </a:pPr>
            <a:r>
              <a:rPr lang="en-US" altLang="en-US" sz="4800" dirty="0">
                <a:latin typeface="Times New Roman" panose="02020603050405020304" charset="0"/>
                <a:cs typeface="Times New Roman" panose="02020603050405020304" charset="0"/>
              </a:rPr>
              <a:t>4. Development Environment</a:t>
            </a:r>
            <a:endParaRPr lang="en-US" altLang="en-US" sz="4800" dirty="0">
              <a:latin typeface="Times New Roman" panose="02020603050405020304" charset="0"/>
              <a:cs typeface="Times New Roman" panose="02020603050405020304" charset="0"/>
            </a:endParaRPr>
          </a:p>
          <a:p>
            <a:pPr lvl="2">
              <a:lnSpc>
                <a:spcPct val="150000"/>
              </a:lnSpc>
            </a:pPr>
            <a:r>
              <a:rPr lang="en-US" altLang="en-US" sz="4800" dirty="0">
                <a:latin typeface="Times New Roman" panose="02020603050405020304" charset="0"/>
                <a:cs typeface="Times New Roman" panose="02020603050405020304" charset="0"/>
              </a:rPr>
              <a:t>Jupyter Notebook / Google Colab → interactive coding and visualization.</a:t>
            </a:r>
            <a:endParaRPr lang="en-US" altLang="en-US" sz="4800" dirty="0">
              <a:latin typeface="Times New Roman" panose="02020603050405020304" charset="0"/>
              <a:cs typeface="Times New Roman" panose="02020603050405020304" charset="0"/>
            </a:endParaRPr>
          </a:p>
          <a:p>
            <a:pPr lvl="2">
              <a:lnSpc>
                <a:spcPct val="150000"/>
              </a:lnSpc>
            </a:pPr>
            <a:r>
              <a:rPr lang="en-US" altLang="en-US" sz="4800" dirty="0">
                <a:latin typeface="Times New Roman" panose="02020603050405020304" charset="0"/>
                <a:cs typeface="Times New Roman" panose="02020603050405020304" charset="0"/>
              </a:rPr>
              <a:t>VS Code / PyCharm → IDE for structured project development.</a:t>
            </a:r>
            <a:endParaRPr lang="en-US" altLang="en-US" sz="4800" dirty="0">
              <a:latin typeface="Times New Roman" panose="02020603050405020304" charset="0"/>
              <a:cs typeface="Times New Roman" panose="02020603050405020304" charset="0"/>
            </a:endParaRPr>
          </a:p>
          <a:p>
            <a:pPr lvl="1">
              <a:lnSpc>
                <a:spcPct val="150000"/>
              </a:lnSpc>
            </a:pPr>
            <a:r>
              <a:rPr lang="en-US" altLang="en-US" sz="4800" dirty="0">
                <a:latin typeface="Times New Roman" panose="02020603050405020304" charset="0"/>
                <a:cs typeface="Times New Roman" panose="02020603050405020304" charset="0"/>
              </a:rPr>
              <a:t>5. File Handling &amp; Reporting</a:t>
            </a:r>
            <a:endParaRPr lang="en-US" altLang="en-US" sz="4800" dirty="0">
              <a:latin typeface="Times New Roman" panose="02020603050405020304" charset="0"/>
              <a:cs typeface="Times New Roman" panose="02020603050405020304" charset="0"/>
            </a:endParaRPr>
          </a:p>
          <a:p>
            <a:pPr lvl="2">
              <a:lnSpc>
                <a:spcPct val="150000"/>
              </a:lnSpc>
            </a:pPr>
            <a:r>
              <a:rPr lang="en-US" altLang="en-US" sz="4800" dirty="0">
                <a:latin typeface="Times New Roman" panose="02020603050405020304" charset="0"/>
                <a:cs typeface="Times New Roman" panose="02020603050405020304" charset="0"/>
              </a:rPr>
              <a:t>CSV (dataset format).</a:t>
            </a:r>
            <a:endParaRPr lang="en-US" altLang="en-US" sz="4800" dirty="0">
              <a:latin typeface="Times New Roman" panose="02020603050405020304" charset="0"/>
              <a:cs typeface="Times New Roman" panose="02020603050405020304" charset="0"/>
            </a:endParaRPr>
          </a:p>
          <a:p>
            <a:pPr lvl="2">
              <a:lnSpc>
                <a:spcPct val="150000"/>
              </a:lnSpc>
            </a:pPr>
            <a:r>
              <a:rPr lang="en-US" altLang="en-US" sz="4800" dirty="0">
                <a:latin typeface="Times New Roman" panose="02020603050405020304" charset="0"/>
                <a:cs typeface="Times New Roman" panose="02020603050405020304" charset="0"/>
              </a:rPr>
              <a:t>Matplotlib/Seaborn Savefig → saving plots as .png.</a:t>
            </a:r>
            <a:endParaRPr lang="en-US" altLang="en-US" sz="4800" dirty="0">
              <a:latin typeface="Times New Roman" panose="02020603050405020304" charset="0"/>
              <a:cs typeface="Times New Roman" panose="02020603050405020304" charset="0"/>
            </a:endParaRPr>
          </a:p>
          <a:p>
            <a:pPr lvl="2">
              <a:lnSpc>
                <a:spcPct val="150000"/>
              </a:lnSpc>
            </a:pPr>
            <a:r>
              <a:rPr lang="en-US" altLang="en-US" sz="4800" dirty="0">
                <a:latin typeface="Times New Roman" panose="02020603050405020304" charset="0"/>
                <a:cs typeface="Times New Roman" panose="02020603050405020304" charset="0"/>
              </a:rPr>
              <a:t>geopandas / folium → if you want map-based visualizations of NYC neighborhoods.</a:t>
            </a:r>
            <a:endParaRPr lang="en-US" altLang="en-US" sz="4800" dirty="0">
              <a:latin typeface="Times New Roman" panose="02020603050405020304" charset="0"/>
              <a:cs typeface="Times New Roman" panose="02020603050405020304" charset="0"/>
            </a:endParaRPr>
          </a:p>
        </p:txBody>
      </p:sp>
      <p:sp>
        <p:nvSpPr>
          <p:cNvPr id="9" name="Title 8"/>
          <p:cNvSpPr>
            <a:spLocks noGrp="1"/>
          </p:cNvSpPr>
          <p:nvPr>
            <p:ph type="title"/>
          </p:nvPr>
        </p:nvSpPr>
        <p:spPr>
          <a:xfrm>
            <a:off x="660399" y="430567"/>
            <a:ext cx="5306291" cy="847817"/>
          </a:xfrm>
        </p:spPr>
        <p:txBody>
          <a:bodyPr>
            <a:normAutofit/>
          </a:bodyPr>
          <a:lstStyle/>
          <a:p>
            <a:r>
              <a:rPr lang="en-US" dirty="0"/>
              <a:t>Technology Used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1000"/>
                                        <p:tgtEl>
                                          <p:spTgt spid="7">
                                            <p:txEl>
                                              <p:pRg st="1" end="1"/>
                                            </p:txEl>
                                          </p:spTgt>
                                        </p:tgtEl>
                                      </p:cBhvr>
                                    </p:animEffect>
                                    <p:anim calcmode="lin" valueType="num">
                                      <p:cBhvr>
                                        <p:cTn id="1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1000"/>
                                        <p:tgtEl>
                                          <p:spTgt spid="7">
                                            <p:txEl>
                                              <p:pRg st="2" end="2"/>
                                            </p:txEl>
                                          </p:spTgt>
                                        </p:tgtEl>
                                      </p:cBhvr>
                                    </p:animEffect>
                                    <p:anim calcmode="lin" valueType="num">
                                      <p:cBhvr>
                                        <p:cTn id="2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fade">
                                      <p:cBhvr>
                                        <p:cTn id="27" dur="1000"/>
                                        <p:tgtEl>
                                          <p:spTgt spid="7">
                                            <p:txEl>
                                              <p:pRg st="3" end="3"/>
                                            </p:txEl>
                                          </p:spTgt>
                                        </p:tgtEl>
                                      </p:cBhvr>
                                    </p:animEffect>
                                    <p:anim calcmode="lin" valueType="num">
                                      <p:cBhvr>
                                        <p:cTn id="2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fade">
                                      <p:cBhvr>
                                        <p:cTn id="32" dur="1000"/>
                                        <p:tgtEl>
                                          <p:spTgt spid="7">
                                            <p:txEl>
                                              <p:pRg st="4" end="4"/>
                                            </p:txEl>
                                          </p:spTgt>
                                        </p:tgtEl>
                                      </p:cBhvr>
                                    </p:animEffect>
                                    <p:anim calcmode="lin" valueType="num">
                                      <p:cBhvr>
                                        <p:cTn id="3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Effect transition="in" filter="fade">
                                      <p:cBhvr>
                                        <p:cTn id="37" dur="1000"/>
                                        <p:tgtEl>
                                          <p:spTgt spid="7">
                                            <p:txEl>
                                              <p:pRg st="5" end="5"/>
                                            </p:txEl>
                                          </p:spTgt>
                                        </p:tgtEl>
                                      </p:cBhvr>
                                    </p:animEffect>
                                    <p:anim calcmode="lin" valueType="num">
                                      <p:cBhvr>
                                        <p:cTn id="38"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fade">
                                      <p:cBhvr>
                                        <p:cTn id="42" dur="1000"/>
                                        <p:tgtEl>
                                          <p:spTgt spid="7">
                                            <p:txEl>
                                              <p:pRg st="6" end="6"/>
                                            </p:txEl>
                                          </p:spTgt>
                                        </p:tgtEl>
                                      </p:cBhvr>
                                    </p:animEffect>
                                    <p:anim calcmode="lin" valueType="num">
                                      <p:cBhvr>
                                        <p:cTn id="43"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7">
                                            <p:txEl>
                                              <p:pRg st="7" end="7"/>
                                            </p:txEl>
                                          </p:spTgt>
                                        </p:tgtEl>
                                        <p:attrNameLst>
                                          <p:attrName>style.visibility</p:attrName>
                                        </p:attrNameLst>
                                      </p:cBhvr>
                                      <p:to>
                                        <p:strVal val="visible"/>
                                      </p:to>
                                    </p:set>
                                    <p:animEffect transition="in" filter="fade">
                                      <p:cBhvr>
                                        <p:cTn id="47" dur="1000"/>
                                        <p:tgtEl>
                                          <p:spTgt spid="7">
                                            <p:txEl>
                                              <p:pRg st="7" end="7"/>
                                            </p:txEl>
                                          </p:spTgt>
                                        </p:tgtEl>
                                      </p:cBhvr>
                                    </p:animEffect>
                                    <p:anim calcmode="lin" valueType="num">
                                      <p:cBhvr>
                                        <p:cTn id="48"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7">
                                            <p:txEl>
                                              <p:pRg st="7" end="7"/>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7">
                                            <p:txEl>
                                              <p:pRg st="8" end="8"/>
                                            </p:txEl>
                                          </p:spTgt>
                                        </p:tgtEl>
                                        <p:attrNameLst>
                                          <p:attrName>style.visibility</p:attrName>
                                        </p:attrNameLst>
                                      </p:cBhvr>
                                      <p:to>
                                        <p:strVal val="visible"/>
                                      </p:to>
                                    </p:set>
                                    <p:animEffect transition="in" filter="fade">
                                      <p:cBhvr>
                                        <p:cTn id="52" dur="1000"/>
                                        <p:tgtEl>
                                          <p:spTgt spid="7">
                                            <p:txEl>
                                              <p:pRg st="8" end="8"/>
                                            </p:txEl>
                                          </p:spTgt>
                                        </p:tgtEl>
                                      </p:cBhvr>
                                    </p:animEffect>
                                    <p:anim calcmode="lin" valueType="num">
                                      <p:cBhvr>
                                        <p:cTn id="53"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7">
                                            <p:txEl>
                                              <p:pRg st="8" end="8"/>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7">
                                            <p:txEl>
                                              <p:pRg st="9" end="9"/>
                                            </p:txEl>
                                          </p:spTgt>
                                        </p:tgtEl>
                                        <p:attrNameLst>
                                          <p:attrName>style.visibility</p:attrName>
                                        </p:attrNameLst>
                                      </p:cBhvr>
                                      <p:to>
                                        <p:strVal val="visible"/>
                                      </p:to>
                                    </p:set>
                                    <p:animEffect transition="in" filter="fade">
                                      <p:cBhvr>
                                        <p:cTn id="57" dur="1000"/>
                                        <p:tgtEl>
                                          <p:spTgt spid="7">
                                            <p:txEl>
                                              <p:pRg st="9" end="9"/>
                                            </p:txEl>
                                          </p:spTgt>
                                        </p:tgtEl>
                                      </p:cBhvr>
                                    </p:animEffect>
                                    <p:anim calcmode="lin" valueType="num">
                                      <p:cBhvr>
                                        <p:cTn id="58"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7">
                                            <p:txEl>
                                              <p:pRg st="9" end="9"/>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7">
                                            <p:txEl>
                                              <p:pRg st="10" end="10"/>
                                            </p:txEl>
                                          </p:spTgt>
                                        </p:tgtEl>
                                        <p:attrNameLst>
                                          <p:attrName>style.visibility</p:attrName>
                                        </p:attrNameLst>
                                      </p:cBhvr>
                                      <p:to>
                                        <p:strVal val="visible"/>
                                      </p:to>
                                    </p:set>
                                    <p:animEffect transition="in" filter="fade">
                                      <p:cBhvr>
                                        <p:cTn id="62" dur="1000"/>
                                        <p:tgtEl>
                                          <p:spTgt spid="7">
                                            <p:txEl>
                                              <p:pRg st="10" end="10"/>
                                            </p:txEl>
                                          </p:spTgt>
                                        </p:tgtEl>
                                      </p:cBhvr>
                                    </p:animEffect>
                                    <p:anim calcmode="lin" valueType="num">
                                      <p:cBhvr>
                                        <p:cTn id="6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64"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7">
                                            <p:txEl>
                                              <p:pRg st="11" end="11"/>
                                            </p:txEl>
                                          </p:spTgt>
                                        </p:tgtEl>
                                        <p:attrNameLst>
                                          <p:attrName>style.visibility</p:attrName>
                                        </p:attrNameLst>
                                      </p:cBhvr>
                                      <p:to>
                                        <p:strVal val="visible"/>
                                      </p:to>
                                    </p:set>
                                    <p:animEffect transition="in" filter="fade">
                                      <p:cBhvr>
                                        <p:cTn id="67" dur="1000"/>
                                        <p:tgtEl>
                                          <p:spTgt spid="7">
                                            <p:txEl>
                                              <p:pRg st="11" end="11"/>
                                            </p:txEl>
                                          </p:spTgt>
                                        </p:tgtEl>
                                      </p:cBhvr>
                                    </p:animEffect>
                                    <p:anim calcmode="lin" valueType="num">
                                      <p:cBhvr>
                                        <p:cTn id="68"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69" dur="1000" fill="hold"/>
                                        <p:tgtEl>
                                          <p:spTgt spid="7">
                                            <p:txEl>
                                              <p:pRg st="11" end="11"/>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7">
                                            <p:txEl>
                                              <p:pRg st="12" end="12"/>
                                            </p:txEl>
                                          </p:spTgt>
                                        </p:tgtEl>
                                        <p:attrNameLst>
                                          <p:attrName>style.visibility</p:attrName>
                                        </p:attrNameLst>
                                      </p:cBhvr>
                                      <p:to>
                                        <p:strVal val="visible"/>
                                      </p:to>
                                    </p:set>
                                    <p:animEffect transition="in" filter="fade">
                                      <p:cBhvr>
                                        <p:cTn id="72" dur="1000"/>
                                        <p:tgtEl>
                                          <p:spTgt spid="7">
                                            <p:txEl>
                                              <p:pRg st="12" end="12"/>
                                            </p:txEl>
                                          </p:spTgt>
                                        </p:tgtEl>
                                      </p:cBhvr>
                                    </p:animEffect>
                                    <p:anim calcmode="lin" valueType="num">
                                      <p:cBhvr>
                                        <p:cTn id="73"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74"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7">
                                            <p:txEl>
                                              <p:pRg st="13" end="13"/>
                                            </p:txEl>
                                          </p:spTgt>
                                        </p:tgtEl>
                                        <p:attrNameLst>
                                          <p:attrName>style.visibility</p:attrName>
                                        </p:attrNameLst>
                                      </p:cBhvr>
                                      <p:to>
                                        <p:strVal val="visible"/>
                                      </p:to>
                                    </p:set>
                                    <p:animEffect transition="in" filter="fade">
                                      <p:cBhvr>
                                        <p:cTn id="77" dur="1000"/>
                                        <p:tgtEl>
                                          <p:spTgt spid="7">
                                            <p:txEl>
                                              <p:pRg st="13" end="13"/>
                                            </p:txEl>
                                          </p:spTgt>
                                        </p:tgtEl>
                                      </p:cBhvr>
                                    </p:animEffect>
                                    <p:anim calcmode="lin" valueType="num">
                                      <p:cBhvr>
                                        <p:cTn id="78"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79"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p:cNvSpPr txBox="1"/>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sp>
        <p:nvSpPr>
          <p:cNvPr id="10" name="Text Placeholder 1"/>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3" name="Picture 2" descr="top_10_hosts_calculated"/>
          <p:cNvPicPr>
            <a:picLocks noChangeAspect="1"/>
          </p:cNvPicPr>
          <p:nvPr/>
        </p:nvPicPr>
        <p:blipFill>
          <a:blip r:embed="rId2"/>
          <a:stretch>
            <a:fillRect/>
          </a:stretch>
        </p:blipFill>
        <p:spPr>
          <a:xfrm>
            <a:off x="586740" y="1143000"/>
            <a:ext cx="5405755" cy="4572000"/>
          </a:xfrm>
          <a:prstGeom prst="rect">
            <a:avLst/>
          </a:prstGeom>
        </p:spPr>
      </p:pic>
      <p:pic>
        <p:nvPicPr>
          <p:cNvPr id="6" name="Picture 5" descr="verified_vs_nonverified_reviews"/>
          <p:cNvPicPr>
            <a:picLocks noChangeAspect="1"/>
          </p:cNvPicPr>
          <p:nvPr/>
        </p:nvPicPr>
        <p:blipFill>
          <a:blip r:embed="rId3"/>
          <a:stretch>
            <a:fillRect/>
          </a:stretch>
        </p:blipFill>
        <p:spPr>
          <a:xfrm>
            <a:off x="6256020" y="1275080"/>
            <a:ext cx="4638040" cy="3657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p:cNvSpPr txBox="1"/>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sp>
        <p:nvSpPr>
          <p:cNvPr id="10" name="Text Placeholder 1"/>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3" name="Picture 2"/>
          <p:cNvPicPr/>
          <p:nvPr/>
        </p:nvPicPr>
        <p:blipFill>
          <a:blip r:embed="rId2">
            <a:extLst>
              <a:ext uri="{96DAC541-7B7A-43D3-8B79-37D633B846F1}">
                <asvg:svgBlip xmlns:asvg="http://schemas.microsoft.com/office/drawing/2016/SVG/main" r:embed="rId3"/>
              </a:ext>
            </a:extLst>
          </a:blip>
          <a:stretch>
            <a:fillRect/>
          </a:stretch>
        </p:blipFill>
        <p:spPr>
          <a:xfrm>
            <a:off x="5905500" y="3238500"/>
            <a:ext cx="381000" cy="381000"/>
          </a:xfrm>
          <a:prstGeom prst="rect">
            <a:avLst/>
          </a:prstGeom>
        </p:spPr>
      </p:pic>
      <p:pic>
        <p:nvPicPr>
          <p:cNvPr id="6" name="Picture 5"/>
          <p:cNvPicPr/>
          <p:nvPr/>
        </p:nvPicPr>
        <p:blipFill>
          <a:blip r:embed="rId2">
            <a:extLst>
              <a:ext uri="{96DAC541-7B7A-43D3-8B79-37D633B846F1}">
                <asvg:svgBlip xmlns:asvg="http://schemas.microsoft.com/office/drawing/2016/SVG/main" r:embed="rId3"/>
              </a:ext>
            </a:extLst>
          </a:blip>
          <a:stretch>
            <a:fillRect/>
          </a:stretch>
        </p:blipFill>
        <p:spPr>
          <a:xfrm>
            <a:off x="5905500" y="3238500"/>
            <a:ext cx="381000" cy="381000"/>
          </a:xfrm>
          <a:prstGeom prst="rect">
            <a:avLst/>
          </a:prstGeom>
        </p:spPr>
      </p:pic>
      <p:pic>
        <p:nvPicPr>
          <p:cNvPr id="12" name="Picture 11" descr="scatter_price_min_nights"/>
          <p:cNvPicPr>
            <a:picLocks noChangeAspect="1"/>
          </p:cNvPicPr>
          <p:nvPr/>
        </p:nvPicPr>
        <p:blipFill>
          <a:blip r:embed="rId4"/>
          <a:stretch>
            <a:fillRect/>
          </a:stretch>
        </p:blipFill>
        <p:spPr>
          <a:xfrm>
            <a:off x="807085" y="1143000"/>
            <a:ext cx="7315200" cy="457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p:cNvSpPr txBox="1"/>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sp>
        <p:nvSpPr>
          <p:cNvPr id="10" name="Text Placeholder 1"/>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2" name="Picture 1" descr="bar_room_type"/>
          <p:cNvPicPr>
            <a:picLocks noChangeAspect="1"/>
          </p:cNvPicPr>
          <p:nvPr/>
        </p:nvPicPr>
        <p:blipFill>
          <a:blip r:embed="rId2"/>
          <a:stretch>
            <a:fillRect/>
          </a:stretch>
        </p:blipFill>
        <p:spPr>
          <a:xfrm>
            <a:off x="7076440" y="1201420"/>
            <a:ext cx="4685665" cy="3657600"/>
          </a:xfrm>
          <a:prstGeom prst="rect">
            <a:avLst/>
          </a:prstGeom>
        </p:spPr>
      </p:pic>
      <p:pic>
        <p:nvPicPr>
          <p:cNvPr id="3" name="Picture 2" descr="histogram_price"/>
          <p:cNvPicPr>
            <a:picLocks noChangeAspect="1"/>
          </p:cNvPicPr>
          <p:nvPr/>
        </p:nvPicPr>
        <p:blipFill>
          <a:blip r:embed="rId3"/>
          <a:stretch>
            <a:fillRect/>
          </a:stretch>
        </p:blipFill>
        <p:spPr>
          <a:xfrm>
            <a:off x="374015" y="1165225"/>
            <a:ext cx="6428105" cy="457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6115368" cy="878622"/>
          </a:xfrm>
        </p:spPr>
        <p:txBody>
          <a:bodyPr>
            <a:normAutofit/>
          </a:bodyPr>
          <a:lstStyle/>
          <a:p>
            <a:r>
              <a:rPr lang="en-GB" dirty="0"/>
              <a:t>GitHub repository </a:t>
            </a:r>
            <a:endParaRPr lang="en-GB"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p:cNvSpPr txBox="1"/>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2" action="ppaction://hlinkfile"/>
              </a:rPr>
              <a:t>Demo Link</a:t>
            </a:r>
            <a:endParaRPr lang="en-IN" b="0" u="sng" dirty="0">
              <a:solidFill>
                <a:srgbClr val="0070C0"/>
              </a:solidFill>
            </a:endParaRPr>
          </a:p>
        </p:txBody>
      </p:sp>
      <p:sp>
        <p:nvSpPr>
          <p:cNvPr id="10" name="Text Placeholder 1"/>
          <p:cNvSpPr>
            <a:spLocks noGrp="1"/>
          </p:cNvSpPr>
          <p:nvPr>
            <p:ph type="body" sz="quarter" idx="12"/>
          </p:nvPr>
        </p:nvSpPr>
        <p:spPr>
          <a:xfrm>
            <a:off x="807085" y="1431925"/>
            <a:ext cx="8951595" cy="2553970"/>
          </a:xfrm>
        </p:spPr>
        <p:txBody>
          <a:bodyPr vert="horz" lIns="91440" tIns="45720" rIns="91440" bIns="45720" rtlCol="0" anchor="t">
            <a:normAutofit/>
          </a:bodyPr>
          <a:lstStyle/>
          <a:p>
            <a:pPr marL="0" indent="0">
              <a:buNone/>
            </a:pPr>
            <a:endParaRPr lang="en-US" dirty="0"/>
          </a:p>
          <a:p>
            <a:pPr marL="0" indent="0">
              <a:buNone/>
            </a:pPr>
            <a:r>
              <a:rPr lang="en-US" altLang="en-US" dirty="0">
                <a:sym typeface="+mn-ea"/>
              </a:rPr>
              <a:t>https://github.com/RAPALLY-JAYENDRA/VOIS_AICTE_Oct2025_MajorProject_RAPALLY-JAYENDRA.git</a:t>
            </a:r>
            <a:endParaRPr lang="en-US" altLang="en-US" dirty="0"/>
          </a:p>
          <a:p>
            <a:pPr marL="0" indent="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datastoreItem>
</file>

<file path=customXml/itemProps2.xml><?xml version="1.0" encoding="utf-8"?>
<ds:datastoreItem xmlns:ds="http://schemas.openxmlformats.org/officeDocument/2006/customXml" ds:itemID="{05D99ABA-76CE-4A8E-B5F0-C051B96628DE}">
  <ds:schemaRefs/>
</ds:datastoreItem>
</file>

<file path=customXml/itemProps3.xml><?xml version="1.0" encoding="utf-8"?>
<ds:datastoreItem xmlns:ds="http://schemas.openxmlformats.org/officeDocument/2006/customXml" ds:itemID="{4DEA9014-ED64-4558-B1E1-D03F0EE32BEB}">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4348</Words>
  <Application>WPS Presentation</Application>
  <PresentationFormat>Widescreen</PresentationFormat>
  <Paragraphs>72</Paragraphs>
  <Slides>12</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Wingdings 3</vt:lpstr>
      <vt:lpstr>Arial</vt:lpstr>
      <vt:lpstr>Calibri</vt:lpstr>
      <vt:lpstr>Trebuchet MS</vt:lpstr>
      <vt:lpstr>Microsoft YaHei</vt:lpstr>
      <vt:lpstr>Arial Unicode MS</vt:lpstr>
      <vt:lpstr>Bahnschrift Light SemiCondensed</vt:lpstr>
      <vt:lpstr>Tw Cen MT Condensed</vt:lpstr>
      <vt:lpstr>Times New Roman</vt:lpstr>
      <vt:lpstr>Facet</vt:lpstr>
      <vt:lpstr>Project Title -</vt:lpstr>
      <vt:lpstr>PROBLEM  STATEMENT</vt:lpstr>
      <vt:lpstr>Project Description [write detail description about your project ]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jayen</cp:lastModifiedBy>
  <cp:revision>107</cp:revision>
  <dcterms:created xsi:type="dcterms:W3CDTF">2021-07-11T13:13:00Z</dcterms:created>
  <dcterms:modified xsi:type="dcterms:W3CDTF">2025-10-03T09:14:51Z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EA34C37F27B54EC28CA78D7B7AA3DEB1_13</vt:lpwstr>
  </property>
  <property fmtid="{D5CDD505-2E9C-101B-9397-08002B2CF9AE}" pid="4" name="KSOProductBuildVer">
    <vt:lpwstr>1033-12.2.0.21931</vt:lpwstr>
  </property>
</Properties>
</file>