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6"/>
  </p:handoutMasterIdLst>
  <p:sldIdLst>
    <p:sldId id="338" r:id="rId3"/>
    <p:sldId id="327" r:id="rId4"/>
    <p:sldId id="315" r:id="rId5"/>
    <p:sldId id="329" r:id="rId6"/>
    <p:sldId id="302" r:id="rId7"/>
    <p:sldId id="340" r:id="rId9"/>
    <p:sldId id="339" r:id="rId10"/>
    <p:sldId id="341" r:id="rId11"/>
    <p:sldId id="344"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25" userDrawn="1">
          <p15:clr>
            <a:srgbClr val="A4A3A4"/>
          </p15:clr>
        </p15:guide>
        <p15:guide id="3" orient="horz" pos="3902"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74" d="100"/>
          <a:sy n="74" d="100"/>
        </p:scale>
        <p:origin x="296" y="56"/>
      </p:cViewPr>
      <p:guideLst>
        <p:guide orient="horz" pos="1968"/>
        <p:guide pos="425"/>
        <p:guide orient="horz" pos="390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1.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12871" y="4141999"/>
            <a:ext cx="3400089" cy="861497"/>
          </a:xfrm>
        </p:spPr>
        <p:txBody>
          <a:bodyPr/>
          <a:lstStyle/>
          <a:p>
            <a:pPr algn="r"/>
            <a:r>
              <a:rPr lang="en-US" b="0" dirty="0">
                <a:solidFill>
                  <a:schemeClr val="tx1"/>
                </a:solidFill>
              </a:rPr>
              <a:t>[</a:t>
            </a:r>
            <a:r>
              <a:rPr lang="en-IN" altLang="en-US" b="0" dirty="0">
                <a:solidFill>
                  <a:schemeClr val="tx1"/>
                </a:solidFill>
              </a:rPr>
              <a:t>JAYENDRA RAPALLY</a:t>
            </a:r>
            <a:r>
              <a:rPr lang="en-US" b="0" dirty="0">
                <a:solidFill>
                  <a:schemeClr val="tx1"/>
                </a:solidFill>
              </a:rPr>
              <a:t>]</a:t>
            </a:r>
            <a:endParaRPr lang="en-US" b="0" dirty="0">
              <a:solidFill>
                <a:schemeClr val="tx1"/>
              </a:solidFill>
            </a:endParaRPr>
          </a:p>
          <a:p>
            <a:pPr algn="r"/>
            <a:r>
              <a:rPr lang="en-US" b="0" dirty="0">
                <a:solidFill>
                  <a:schemeClr val="tx1"/>
                </a:solidFill>
              </a:rPr>
              <a:t>[</a:t>
            </a:r>
            <a:r>
              <a:rPr lang="en-IN" altLang="en-US" b="0" dirty="0">
                <a:solidFill>
                  <a:schemeClr val="tx1"/>
                </a:solidFill>
              </a:rPr>
              <a:t>RAPALLY_JAYENDRA</a:t>
            </a:r>
            <a:r>
              <a:rPr lang="en-US" b="0" dirty="0">
                <a:solidFill>
                  <a:schemeClr val="tx1"/>
                </a:solidFill>
              </a:rPr>
              <a:t>]</a:t>
            </a:r>
            <a:endParaRPr lang="en-IN" b="0" dirty="0">
              <a:solidFill>
                <a:schemeClr val="tx1"/>
              </a:solidFill>
            </a:endParaRPr>
          </a:p>
        </p:txBody>
      </p:sp>
      <p:sp>
        <p:nvSpPr>
          <p:cNvPr id="4" name="Title 3"/>
          <p:cNvSpPr>
            <a:spLocks noGrp="1"/>
          </p:cNvSpPr>
          <p:nvPr>
            <p:ph type="title"/>
          </p:nvPr>
        </p:nvSpPr>
        <p:spPr>
          <a:xfrm>
            <a:off x="2099945" y="2644775"/>
            <a:ext cx="6430645" cy="149225"/>
          </a:xfrm>
        </p:spPr>
        <p:txBody>
          <a:bodyPr>
            <a:normAutofit fontScale="90000"/>
          </a:bodyPr>
          <a:lstStyle/>
          <a:p>
            <a:r>
              <a:rPr lang="en-GB" sz="3200" dirty="0"/>
              <a:t>Project Title -</a:t>
            </a:r>
            <a:r>
              <a:rPr lang="en-US" altLang="en-US" sz="3200" dirty="0"/>
              <a:t>Netflix Dataset Analysis</a:t>
            </a:r>
            <a:br>
              <a:rPr lang="en-US" altLang="en-US" sz="3200" dirty="0"/>
            </a:br>
            <a:endParaRPr lang="en-US" altLang="en-US" sz="3200" dirty="0"/>
          </a:p>
        </p:txBody>
      </p:sp>
      <p:sp>
        <p:nvSpPr>
          <p:cNvPr id="15" name="Text Placeholder 1"/>
          <p:cNvSpPr txBox="1"/>
          <p:nvPr/>
        </p:nvSpPr>
        <p:spPr>
          <a:xfrm>
            <a:off x="3268980" y="28702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3" name="Text Box 2"/>
          <p:cNvSpPr txBox="1"/>
          <p:nvPr/>
        </p:nvSpPr>
        <p:spPr>
          <a:xfrm>
            <a:off x="8341995" y="2395855"/>
            <a:ext cx="4064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descr="p"/>
          <p:cNvPicPr>
            <a:picLocks noChangeAspect="1"/>
          </p:cNvPicPr>
          <p:nvPr/>
        </p:nvPicPr>
        <p:blipFill>
          <a:blip r:embed="rId2"/>
          <a:stretch>
            <a:fillRect/>
          </a:stretch>
        </p:blipFill>
        <p:spPr>
          <a:xfrm>
            <a:off x="1438910" y="1183005"/>
            <a:ext cx="8639175" cy="4189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2" name="Picture 1" descr="pp"/>
          <p:cNvPicPr>
            <a:picLocks noChangeAspect="1"/>
          </p:cNvPicPr>
          <p:nvPr/>
        </p:nvPicPr>
        <p:blipFill>
          <a:blip r:embed="rId2"/>
          <a:stretch>
            <a:fillRect/>
          </a:stretch>
        </p:blipFill>
        <p:spPr>
          <a:xfrm>
            <a:off x="1381125" y="1183005"/>
            <a:ext cx="8224520" cy="41700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endParaRPr lang="en-US" sz="48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12" name="Text Placeholder 11"/>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46480" y="955675"/>
            <a:ext cx="8361045" cy="4528185"/>
          </a:xfrm>
        </p:spPr>
        <p:txBody>
          <a:bodyPr>
            <a:normAutofit fontScale="25000"/>
          </a:bodyPr>
          <a:lstStyle/>
          <a:p>
            <a:pPr>
              <a:lnSpc>
                <a:spcPct val="150000"/>
              </a:lnSpc>
            </a:pPr>
            <a:r>
              <a:rPr lang="en-IN" altLang="en-US" sz="4800" dirty="0">
                <a:cs typeface="+mn-lt"/>
              </a:rPr>
              <a:t>W</a:t>
            </a:r>
            <a:r>
              <a:rPr lang="en-US" altLang="en-US" sz="4800" dirty="0">
                <a:cs typeface="+mn-lt"/>
              </a:rPr>
              <a:t>ith the rapid rise of OTT platforms, Netflix faces intense competition from global players like Amazon Prime, Disney+, and regional streaming providers. To maintain its leadership, Netflix must strategically analyze its content catalog to identify strengths, gaps, and emerging opportunities.</a:t>
            </a:r>
            <a:endParaRPr lang="en-US" altLang="en-US" sz="4800" dirty="0">
              <a:cs typeface="+mn-lt"/>
            </a:endParaRPr>
          </a:p>
          <a:p>
            <a:pPr>
              <a:lnSpc>
                <a:spcPct val="150000"/>
              </a:lnSpc>
            </a:pPr>
            <a:r>
              <a:rPr lang="en-US" altLang="en-US" sz="4800" dirty="0">
                <a:cs typeface="+mn-lt"/>
              </a:rPr>
              <a:t>The key problem addressed in this project is:</a:t>
            </a:r>
            <a:endParaRPr lang="en-US" altLang="en-US" sz="4800" dirty="0">
              <a:cs typeface="+mn-lt"/>
            </a:endParaRPr>
          </a:p>
          <a:p>
            <a:pPr>
              <a:lnSpc>
                <a:spcPct val="150000"/>
              </a:lnSpc>
            </a:pPr>
            <a:r>
              <a:rPr lang="en-US" altLang="en-US" sz="4800" dirty="0">
                <a:cs typeface="+mn-lt"/>
              </a:rPr>
              <a:t>“How has Netflix’s content distribution (Movies vs. TV Shows, genres, and country contributions) evolved over the years, and what insights can be derived to guide future content acquisition and production strategies?”</a:t>
            </a:r>
            <a:endParaRPr lang="en-US" altLang="en-US" sz="4800" dirty="0">
              <a:cs typeface="+mn-lt"/>
            </a:endParaRPr>
          </a:p>
          <a:p>
            <a:pPr>
              <a:lnSpc>
                <a:spcPct val="150000"/>
              </a:lnSpc>
            </a:pPr>
            <a:r>
              <a:rPr lang="en-US" altLang="en-US" sz="4800" dirty="0">
                <a:cs typeface="+mn-lt"/>
              </a:rPr>
              <a:t>This problem requires analyzing the dataset to uncover:</a:t>
            </a:r>
            <a:endParaRPr lang="en-US" altLang="en-US" sz="4800" dirty="0">
              <a:cs typeface="+mn-lt"/>
            </a:endParaRPr>
          </a:p>
          <a:p>
            <a:pPr>
              <a:lnSpc>
                <a:spcPct val="150000"/>
              </a:lnSpc>
            </a:pPr>
            <a:r>
              <a:rPr lang="en-US" altLang="en-US" sz="4800" dirty="0">
                <a:cs typeface="+mn-lt"/>
              </a:rPr>
              <a:t>The balance between Movies and TV Shows in Netflix’s library.</a:t>
            </a:r>
            <a:endParaRPr lang="en-US" altLang="en-US" sz="4800" dirty="0">
              <a:cs typeface="+mn-lt"/>
            </a:endParaRPr>
          </a:p>
          <a:p>
            <a:pPr>
              <a:lnSpc>
                <a:spcPct val="150000"/>
              </a:lnSpc>
            </a:pPr>
            <a:r>
              <a:rPr lang="en-US" altLang="en-US" sz="4800" dirty="0">
                <a:cs typeface="+mn-lt"/>
              </a:rPr>
              <a:t>The most common genres and how their popularity has changed over time.</a:t>
            </a:r>
            <a:endParaRPr lang="en-US" altLang="en-US" sz="4800" dirty="0">
              <a:cs typeface="+mn-lt"/>
            </a:endParaRPr>
          </a:p>
          <a:p>
            <a:pPr>
              <a:lnSpc>
                <a:spcPct val="150000"/>
              </a:lnSpc>
            </a:pPr>
            <a:r>
              <a:rPr lang="en-US" altLang="en-US" sz="4800" dirty="0">
                <a:cs typeface="+mn-lt"/>
              </a:rPr>
              <a:t>The contribution of different countries to Netflix’s catalog, highlighting global representation and untapped markets.addressing this problem, the project aims to provide strategic insights that help Netflix refine its content strategy, enhance global audience engagement, and remain competitive in the streaming industry.</a:t>
            </a:r>
            <a:endParaRPr lang="en-US" altLang="en-US" sz="4800" dirty="0">
              <a:cs typeface="+mn-lt"/>
            </a:endParaRPr>
          </a:p>
        </p:txBody>
      </p:sp>
      <p:sp>
        <p:nvSpPr>
          <p:cNvPr id="4" name="Title 3"/>
          <p:cNvSpPr>
            <a:spLocks noGrp="1"/>
          </p:cNvSpPr>
          <p:nvPr>
            <p:ph type="title"/>
          </p:nvPr>
        </p:nvSpPr>
        <p:spPr>
          <a:xfrm>
            <a:off x="754380" y="205105"/>
            <a:ext cx="6995795" cy="749935"/>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640" y="6430010"/>
            <a:ext cx="8350885" cy="3162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400" y="114935"/>
            <a:ext cx="10217785" cy="861695"/>
          </a:xfrm>
        </p:spPr>
        <p:txBody>
          <a:bodyPr>
            <a:normAutofit fontScale="90000"/>
          </a:bodyPr>
          <a:lstStyle/>
          <a:p>
            <a:r>
              <a:rPr lang="en-GB" sz="4445" dirty="0">
                <a:latin typeface="+mn-lt"/>
                <a:cs typeface="+mn-lt"/>
              </a:rPr>
              <a:t>Project Description</a:t>
            </a:r>
            <a:br>
              <a:rPr lang="en-GB" sz="4445" dirty="0">
                <a:latin typeface="+mn-lt"/>
                <a:cs typeface="+mn-lt"/>
              </a:rPr>
            </a:br>
            <a:br>
              <a:rPr lang="en-GB" sz="1665" dirty="0">
                <a:latin typeface="+mn-lt"/>
                <a:cs typeface="+mn-lt"/>
              </a:rPr>
            </a:br>
            <a:r>
              <a:rPr lang="en-US" altLang="en-US" sz="1555" b="0" dirty="0">
                <a:latin typeface="+mn-lt"/>
                <a:cs typeface="+mn-lt"/>
              </a:rPr>
              <a:t>This project, “Content Trends Analysis for Strategic Recommendations – Netflix Dataset”, focuses on exploring and analyzing Netflix’s content library to uncover meaningful trends and patterns. Netflix, being one of the largest global streaming platforms, continuously expands its catalog with a mix of original productions and licensed content. However, with increasing competition from Amazon Prime, Disney+, and regional OTT providers, it is essential for Netflix to adopt a data-driven approach in managing its content strategy.</a:t>
            </a:r>
            <a:br>
              <a:rPr lang="en-US" altLang="en-US" sz="1555" b="0" dirty="0">
                <a:latin typeface="+mn-lt"/>
                <a:cs typeface="+mn-lt"/>
              </a:rPr>
            </a:br>
            <a:br>
              <a:rPr lang="en-US" altLang="en-US" sz="1555" b="0" dirty="0">
                <a:latin typeface="+mn-lt"/>
                <a:cs typeface="+mn-lt"/>
              </a:rPr>
            </a:br>
            <a:r>
              <a:rPr lang="en-US" altLang="en-US" sz="1555" b="0" dirty="0">
                <a:latin typeface="+mn-lt"/>
                <a:cs typeface="+mn-lt"/>
              </a:rPr>
              <a:t>The project leverages a Netflix dataset (CSV format) containing detailed information about movies and TV shows, including release dates, genres, categories, countries of origin, and other attributes. Using data analytics and visualization techniques, the project provides insights into:</a:t>
            </a:r>
            <a:br>
              <a:rPr lang="en-US" altLang="en-US" sz="1555" b="0" dirty="0">
                <a:latin typeface="+mn-lt"/>
                <a:cs typeface="+mn-lt"/>
              </a:rPr>
            </a:br>
            <a:br>
              <a:rPr lang="en-US" altLang="en-US" sz="1555" b="0" dirty="0">
                <a:latin typeface="+mn-lt"/>
                <a:cs typeface="+mn-lt"/>
              </a:rPr>
            </a:br>
            <a:r>
              <a:rPr lang="en-US" altLang="en-US" sz="1555" b="0" dirty="0">
                <a:latin typeface="+mn-lt"/>
                <a:cs typeface="+mn-lt"/>
              </a:rPr>
              <a:t>The distribution of Movies vs. TV Shows over the years.The popularity and evolution of genres across time.</a:t>
            </a:r>
            <a:br>
              <a:rPr lang="en-US" altLang="en-US" sz="1555" b="0" dirty="0">
                <a:latin typeface="+mn-lt"/>
                <a:cs typeface="+mn-lt"/>
              </a:rPr>
            </a:br>
            <a:r>
              <a:rPr lang="en-US" altLang="en-US" sz="1555" b="0" dirty="0">
                <a:latin typeface="+mn-lt"/>
                <a:cs typeface="+mn-lt"/>
              </a:rPr>
              <a:t>The country-wise contributions to Netflix’s global catalog.By analyzing these trends, the project identifies strengths, gaps, and opportunities within Netflix’s library. The findings enable Netflix to refine its content acquisition and production strategy, ensuring that it caters to diverse global audiences while maintaining a competitive edge in the streaming industry.</a:t>
            </a:r>
            <a:br>
              <a:rPr lang="en-US" altLang="en-US" sz="1555" b="0" dirty="0">
                <a:latin typeface="+mn-lt"/>
                <a:cs typeface="+mn-lt"/>
              </a:rPr>
            </a:br>
            <a:br>
              <a:rPr lang="en-US" altLang="en-US" sz="1555" b="0" dirty="0">
                <a:latin typeface="+mn-lt"/>
                <a:cs typeface="+mn-lt"/>
              </a:rPr>
            </a:br>
            <a:r>
              <a:rPr lang="en-US" altLang="en-US" sz="1555" b="0" dirty="0">
                <a:latin typeface="+mn-lt"/>
                <a:cs typeface="+mn-lt"/>
              </a:rPr>
              <a:t>The analysis is performed using Python, Pandas, Matplotlib, and Seaborn in a Jupyter Notebook environment, with the option of extending to interactive dashboards using Tableau or Power BI.</a:t>
            </a:r>
            <a:br>
              <a:rPr lang="en-US" altLang="en-US" sz="1555" b="0" dirty="0">
                <a:latin typeface="+mn-lt"/>
                <a:cs typeface="+mn-lt"/>
              </a:rPr>
            </a:br>
            <a:br>
              <a:rPr lang="en-US" altLang="en-US" sz="1555" b="0" dirty="0">
                <a:latin typeface="+mn-lt"/>
                <a:cs typeface="+mn-lt"/>
              </a:rPr>
            </a:br>
            <a:r>
              <a:rPr lang="en-US" altLang="en-US" sz="1555" b="0" dirty="0">
                <a:latin typeface="+mn-lt"/>
                <a:cs typeface="+mn-lt"/>
              </a:rPr>
              <a:t>Ultimately, this project delivers strategic recommendations that can guide Netflix’s future decisions in content investment, global market expansion, and audience engagement.</a:t>
            </a:r>
            <a:endParaRPr lang="en-US" altLang="en-US" sz="1555" b="0" dirty="0">
              <a:latin typeface="+mn-lt"/>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60" y="833755"/>
            <a:ext cx="9559925" cy="5950585"/>
          </a:xfrm>
        </p:spPr>
        <p:txBody>
          <a:bodyPr>
            <a:normAutofit fontScale="25000"/>
          </a:bodyPr>
          <a:lstStyle/>
          <a:p>
            <a:pPr algn="just">
              <a:lnSpc>
                <a:spcPct val="150000"/>
              </a:lnSpc>
            </a:pPr>
            <a:r>
              <a:rPr lang="en-US" altLang="en-US" sz="4800" dirty="0">
                <a:latin typeface="Trebuchet MS" panose="020B0603020202020204" charset="0"/>
                <a:cs typeface="Trebuchet MS" panose="020B0603020202020204" charset="0"/>
              </a:rPr>
              <a:t>Netflix Management &amp; Strategy Teams</a:t>
            </a:r>
            <a:endParaRPr lang="en-US" altLang="en-US" sz="4800" dirty="0">
              <a:latin typeface="Trebuchet MS" panose="020B0603020202020204" charset="0"/>
              <a:cs typeface="Trebuchet MS" panose="020B0603020202020204" charset="0"/>
            </a:endParaRPr>
          </a:p>
          <a:p>
            <a:pPr lvl="1" algn="just">
              <a:lnSpc>
                <a:spcPct val="150000"/>
              </a:lnSpc>
            </a:pPr>
            <a:r>
              <a:rPr lang="en-US" altLang="en-US" sz="4800" dirty="0">
                <a:latin typeface="Trebuchet MS" panose="020B0603020202020204" charset="0"/>
                <a:cs typeface="Trebuchet MS" panose="020B0603020202020204" charset="0"/>
              </a:rPr>
              <a:t>To make data-driven decisions on content acquisition, production, and licensing.</a:t>
            </a:r>
            <a:endParaRPr lang="en-US" altLang="en-US" sz="4800" dirty="0">
              <a:latin typeface="Trebuchet MS" panose="020B0603020202020204" charset="0"/>
              <a:cs typeface="Trebuchet MS" panose="020B0603020202020204" charset="0"/>
            </a:endParaRPr>
          </a:p>
          <a:p>
            <a:pPr lvl="1" algn="just">
              <a:lnSpc>
                <a:spcPct val="150000"/>
              </a:lnSpc>
            </a:pPr>
            <a:r>
              <a:rPr lang="en-US" altLang="en-US" sz="4800" dirty="0">
                <a:latin typeface="Trebuchet MS" panose="020B0603020202020204" charset="0"/>
                <a:cs typeface="Trebuchet MS" panose="020B0603020202020204" charset="0"/>
              </a:rPr>
              <a:t>Helps them identify trending genres, popular countries, and underrepresented markets.</a:t>
            </a:r>
            <a:endParaRPr lang="en-US" altLang="en-US" sz="4800" dirty="0">
              <a:latin typeface="Trebuchet MS" panose="020B0603020202020204" charset="0"/>
              <a:cs typeface="Trebuchet MS" panose="020B0603020202020204" charset="0"/>
            </a:endParaRPr>
          </a:p>
          <a:p>
            <a:pPr lvl="1" algn="just">
              <a:lnSpc>
                <a:spcPct val="150000"/>
              </a:lnSpc>
            </a:pPr>
            <a:r>
              <a:rPr lang="en-US" altLang="en-US" sz="4800" dirty="0">
                <a:latin typeface="Trebuchet MS" panose="020B0603020202020204" charset="0"/>
                <a:cs typeface="Trebuchet MS" panose="020B0603020202020204" charset="0"/>
              </a:rPr>
              <a:t>Content Acquisition &amp; Production Teams</a:t>
            </a:r>
            <a:endParaRPr lang="en-US" altLang="en-US" sz="4800" dirty="0">
              <a:latin typeface="Trebuchet MS" panose="020B0603020202020204" charset="0"/>
              <a:cs typeface="Trebuchet MS" panose="020B0603020202020204" charset="0"/>
            </a:endParaRPr>
          </a:p>
          <a:p>
            <a:pPr lvl="1" algn="just">
              <a:lnSpc>
                <a:spcPct val="150000"/>
              </a:lnSpc>
            </a:pPr>
            <a:r>
              <a:rPr lang="en-US" altLang="en-US" sz="4800" dirty="0">
                <a:latin typeface="Trebuchet MS" panose="020B0603020202020204" charset="0"/>
                <a:cs typeface="Trebuchet MS" panose="020B0603020202020204" charset="0"/>
              </a:rPr>
              <a:t>To decide which movies/TV shows to invest in.</a:t>
            </a:r>
            <a:endParaRPr lang="en-US" altLang="en-US" sz="4800" dirty="0">
              <a:latin typeface="Trebuchet MS" panose="020B0603020202020204" charset="0"/>
              <a:cs typeface="Trebuchet MS" panose="020B0603020202020204" charset="0"/>
            </a:endParaRPr>
          </a:p>
          <a:p>
            <a:pPr lvl="1" algn="just">
              <a:lnSpc>
                <a:spcPct val="150000"/>
              </a:lnSpc>
            </a:pPr>
            <a:r>
              <a:rPr lang="en-US" altLang="en-US" sz="4800" dirty="0">
                <a:latin typeface="Trebuchet MS" panose="020B0603020202020204" charset="0"/>
                <a:cs typeface="Trebuchet MS" panose="020B0603020202020204" charset="0"/>
              </a:rPr>
              <a:t>Supports choosing regional markets (e.g., more K-dramas, Spanish thrillers, or Indian content).</a:t>
            </a:r>
            <a:endParaRPr lang="en-US" altLang="en-US" sz="4800" dirty="0">
              <a:latin typeface="Trebuchet MS" panose="020B0603020202020204" charset="0"/>
              <a:cs typeface="Trebuchet MS" panose="020B0603020202020204" charset="0"/>
            </a:endParaRPr>
          </a:p>
          <a:p>
            <a:pPr algn="just">
              <a:lnSpc>
                <a:spcPct val="150000"/>
              </a:lnSpc>
            </a:pPr>
            <a:r>
              <a:rPr lang="en-US" altLang="en-US" sz="4800" dirty="0">
                <a:latin typeface="Trebuchet MS" panose="020B0603020202020204" charset="0"/>
                <a:cs typeface="Trebuchet MS" panose="020B0603020202020204" charset="0"/>
              </a:rPr>
              <a:t>Marketing Teams</a:t>
            </a:r>
            <a:endParaRPr lang="en-US" altLang="en-US" sz="4800" dirty="0">
              <a:latin typeface="Trebuchet MS" panose="020B0603020202020204" charset="0"/>
              <a:cs typeface="Trebuchet MS" panose="020B0603020202020204" charset="0"/>
            </a:endParaRPr>
          </a:p>
          <a:p>
            <a:pPr lvl="1" algn="just">
              <a:lnSpc>
                <a:spcPct val="150000"/>
              </a:lnSpc>
            </a:pPr>
            <a:r>
              <a:rPr lang="en-US" altLang="en-US" sz="4800" dirty="0">
                <a:latin typeface="Trebuchet MS" panose="020B0603020202020204" charset="0"/>
                <a:cs typeface="Trebuchet MS" panose="020B0603020202020204" charset="0"/>
              </a:rPr>
              <a:t>To design targeted campaigns based on audience preferences (genres, regions).</a:t>
            </a:r>
            <a:endParaRPr lang="en-US" altLang="en-US" sz="4800" dirty="0">
              <a:latin typeface="Trebuchet MS" panose="020B0603020202020204" charset="0"/>
              <a:cs typeface="Trebuchet MS" panose="020B0603020202020204" charset="0"/>
            </a:endParaRPr>
          </a:p>
          <a:p>
            <a:pPr lvl="1" algn="just">
              <a:lnSpc>
                <a:spcPct val="150000"/>
              </a:lnSpc>
            </a:pPr>
            <a:r>
              <a:rPr lang="en-US" altLang="en-US" sz="4800" dirty="0">
                <a:latin typeface="Trebuchet MS" panose="020B0603020202020204" charset="0"/>
                <a:cs typeface="Trebuchet MS" panose="020B0603020202020204" charset="0"/>
              </a:rPr>
              <a:t>Example: Promoting Indian movies in Asian markets, or K-dramas in global youth segments.</a:t>
            </a:r>
            <a:endParaRPr lang="en-US" altLang="en-US" sz="4800" dirty="0">
              <a:latin typeface="Trebuchet MS" panose="020B0603020202020204" charset="0"/>
              <a:cs typeface="Trebuchet MS" panose="020B0603020202020204" charset="0"/>
            </a:endParaRPr>
          </a:p>
          <a:p>
            <a:pPr algn="just">
              <a:lnSpc>
                <a:spcPct val="150000"/>
              </a:lnSpc>
            </a:pPr>
            <a:r>
              <a:rPr lang="en-US" altLang="en-US" sz="4800" dirty="0">
                <a:latin typeface="Trebuchet MS" panose="020B0603020202020204" charset="0"/>
                <a:cs typeface="Trebuchet MS" panose="020B0603020202020204" charset="0"/>
              </a:rPr>
              <a:t>Data Analysts &amp; Researchers</a:t>
            </a:r>
            <a:endParaRPr lang="en-US" altLang="en-US" sz="4800" dirty="0">
              <a:latin typeface="Trebuchet MS" panose="020B0603020202020204" charset="0"/>
              <a:cs typeface="Trebuchet MS" panose="020B0603020202020204" charset="0"/>
            </a:endParaRPr>
          </a:p>
          <a:p>
            <a:pPr lvl="1" algn="just">
              <a:lnSpc>
                <a:spcPct val="150000"/>
              </a:lnSpc>
            </a:pPr>
            <a:r>
              <a:rPr lang="en-US" altLang="en-US" sz="4800" dirty="0">
                <a:latin typeface="Trebuchet MS" panose="020B0603020202020204" charset="0"/>
                <a:cs typeface="Trebuchet MS" panose="020B0603020202020204" charset="0"/>
              </a:rPr>
              <a:t>To understand trends in OTT platforms.</a:t>
            </a:r>
            <a:endParaRPr lang="en-US" altLang="en-US" sz="4800" dirty="0">
              <a:latin typeface="Trebuchet MS" panose="020B0603020202020204" charset="0"/>
              <a:cs typeface="Trebuchet MS" panose="020B0603020202020204" charset="0"/>
            </a:endParaRPr>
          </a:p>
          <a:p>
            <a:pPr lvl="1" algn="just">
              <a:lnSpc>
                <a:spcPct val="150000"/>
              </a:lnSpc>
            </a:pPr>
            <a:r>
              <a:rPr lang="en-US" altLang="en-US" sz="4800" dirty="0">
                <a:latin typeface="Trebuchet MS" panose="020B0603020202020204" charset="0"/>
                <a:cs typeface="Trebuchet MS" panose="020B0603020202020204" charset="0"/>
              </a:rPr>
              <a:t>Provides insights for academic, business, or market research.</a:t>
            </a:r>
            <a:endParaRPr lang="en-US" altLang="en-US" sz="4800" dirty="0">
              <a:latin typeface="Trebuchet MS" panose="020B0603020202020204" charset="0"/>
              <a:cs typeface="Trebuchet MS" panose="020B0603020202020204" charset="0"/>
            </a:endParaRPr>
          </a:p>
          <a:p>
            <a:pPr lvl="1" algn="just">
              <a:lnSpc>
                <a:spcPct val="150000"/>
              </a:lnSpc>
            </a:pPr>
            <a:r>
              <a:rPr lang="en-US" altLang="en-US" sz="4800" dirty="0">
                <a:latin typeface="Trebuchet MS" panose="020B0603020202020204" charset="0"/>
                <a:cs typeface="Trebuchet MS" panose="020B0603020202020204" charset="0"/>
              </a:rPr>
              <a:t>Helps investors see growth potential in Netflix’s content library.</a:t>
            </a:r>
            <a:endParaRPr lang="en-US" altLang="en-US" sz="4800" dirty="0">
              <a:latin typeface="Trebuchet MS" panose="020B0603020202020204" charset="0"/>
              <a:cs typeface="Trebuchet MS" panose="020B0603020202020204" charset="0"/>
            </a:endParaRPr>
          </a:p>
          <a:p>
            <a:pPr lvl="1" algn="just">
              <a:lnSpc>
                <a:spcPct val="150000"/>
              </a:lnSpc>
            </a:pPr>
            <a:r>
              <a:rPr lang="en-US" altLang="en-US" sz="4800" dirty="0">
                <a:latin typeface="Trebuchet MS" panose="020B0603020202020204" charset="0"/>
                <a:cs typeface="Trebuchet MS" panose="020B0603020202020204" charset="0"/>
              </a:rPr>
              <a:t>Business partners (like production houses) can align with Netflix’s strategy.Competitor Platforms (Amazon Prime, Disney+, etc.) (Indirect End Users)They can benchmark Netflix’s content strategy to adjust their own catalogs.</a:t>
            </a:r>
            <a:endParaRPr lang="en-US" altLang="en-US" sz="4800" dirty="0">
              <a:latin typeface="Trebuchet MS" panose="020B0603020202020204" charset="0"/>
              <a:cs typeface="Trebuchet MS" panose="020B0603020202020204" charset="0"/>
            </a:endParaRPr>
          </a:p>
          <a:p>
            <a:pPr algn="just">
              <a:lnSpc>
                <a:spcPct val="150000"/>
              </a:lnSpc>
            </a:pPr>
            <a:endParaRPr lang="en-US" altLang="en-US" sz="4800" dirty="0">
              <a:latin typeface="Trebuchet MS" panose="020B0603020202020204" charset="0"/>
              <a:cs typeface="Trebuchet MS" panose="020B0603020202020204" charset="0"/>
            </a:endParaRPr>
          </a:p>
        </p:txBody>
      </p:sp>
      <p:sp>
        <p:nvSpPr>
          <p:cNvPr id="4" name="Title 3"/>
          <p:cNvSpPr>
            <a:spLocks noGrp="1"/>
          </p:cNvSpPr>
          <p:nvPr>
            <p:ph type="title"/>
          </p:nvPr>
        </p:nvSpPr>
        <p:spPr>
          <a:xfrm>
            <a:off x="619760" y="236220"/>
            <a:ext cx="10046335" cy="680720"/>
          </a:xfrm>
        </p:spPr>
        <p:txBody>
          <a:bodyPr>
            <a:normAutofit/>
          </a:bodyPr>
          <a:lstStyle/>
          <a:p>
            <a:r>
              <a:rPr lang="en-US" sz="3200" dirty="0"/>
              <a:t>WHO ARE THE END USERS?</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1000"/>
                                        <p:tgtEl>
                                          <p:spTgt spid="2">
                                            <p:txEl>
                                              <p:pRg st="3" end="3"/>
                                            </p:txEl>
                                          </p:spTgt>
                                        </p:tgtEl>
                                      </p:cBhvr>
                                    </p:animEffect>
                                    <p:anim calcmode="lin" valueType="num">
                                      <p:cBhvr>
                                        <p:cTn id="3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1000"/>
                                        <p:tgtEl>
                                          <p:spTgt spid="2">
                                            <p:txEl>
                                              <p:pRg st="4" end="4"/>
                                            </p:txEl>
                                          </p:spTgt>
                                        </p:tgtEl>
                                      </p:cBhvr>
                                    </p:animEffect>
                                    <p:anim calcmode="lin" valueType="num">
                                      <p:cBhvr>
                                        <p:cTn id="3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fade">
                                      <p:cBhvr>
                                        <p:cTn id="39" dur="1000"/>
                                        <p:tgtEl>
                                          <p:spTgt spid="2">
                                            <p:txEl>
                                              <p:pRg st="5" end="5"/>
                                            </p:txEl>
                                          </p:spTgt>
                                        </p:tgtEl>
                                      </p:cBhvr>
                                    </p:animEffect>
                                    <p:anim calcmode="lin" valueType="num">
                                      <p:cBhvr>
                                        <p:cTn id="4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1000"/>
                                        <p:tgtEl>
                                          <p:spTgt spid="2">
                                            <p:txEl>
                                              <p:pRg st="6" end="6"/>
                                            </p:txEl>
                                          </p:spTgt>
                                        </p:tgtEl>
                                      </p:cBhvr>
                                    </p:animEffect>
                                    <p:anim calcmode="lin" valueType="num">
                                      <p:cBhvr>
                                        <p:cTn id="4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fade">
                                      <p:cBhvr>
                                        <p:cTn id="51" dur="1000"/>
                                        <p:tgtEl>
                                          <p:spTgt spid="2">
                                            <p:txEl>
                                              <p:pRg st="7" end="7"/>
                                            </p:txEl>
                                          </p:spTgt>
                                        </p:tgtEl>
                                      </p:cBhvr>
                                    </p:animEffect>
                                    <p:anim calcmode="lin" valueType="num">
                                      <p:cBhvr>
                                        <p:cTn id="5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
                                            <p:txEl>
                                              <p:pRg st="10" end="10"/>
                                            </p:txEl>
                                          </p:spTgt>
                                        </p:tgtEl>
                                        <p:attrNameLst>
                                          <p:attrName>style.visibility</p:attrName>
                                        </p:attrNameLst>
                                      </p:cBhvr>
                                      <p:to>
                                        <p:strVal val="visible"/>
                                      </p:to>
                                    </p:set>
                                    <p:animEffect transition="in" filter="fade">
                                      <p:cBhvr>
                                        <p:cTn id="68" dur="1000"/>
                                        <p:tgtEl>
                                          <p:spTgt spid="2">
                                            <p:txEl>
                                              <p:pRg st="10" end="10"/>
                                            </p:txEl>
                                          </p:spTgt>
                                        </p:tgtEl>
                                      </p:cBhvr>
                                    </p:animEffect>
                                    <p:anim calcmode="lin" valueType="num">
                                      <p:cBhvr>
                                        <p:cTn id="69"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
                                            <p:txEl>
                                              <p:pRg st="11" end="11"/>
                                            </p:txEl>
                                          </p:spTgt>
                                        </p:tgtEl>
                                        <p:attrNameLst>
                                          <p:attrName>style.visibility</p:attrName>
                                        </p:attrNameLst>
                                      </p:cBhvr>
                                      <p:to>
                                        <p:strVal val="visible"/>
                                      </p:to>
                                    </p:set>
                                    <p:animEffect transition="in" filter="fade">
                                      <p:cBhvr>
                                        <p:cTn id="73" dur="1000"/>
                                        <p:tgtEl>
                                          <p:spTgt spid="2">
                                            <p:txEl>
                                              <p:pRg st="11" end="11"/>
                                            </p:txEl>
                                          </p:spTgt>
                                        </p:tgtEl>
                                      </p:cBhvr>
                                    </p:animEffect>
                                    <p:anim calcmode="lin" valueType="num">
                                      <p:cBhvr>
                                        <p:cTn id="74"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
                                            <p:txEl>
                                              <p:pRg st="12" end="12"/>
                                            </p:txEl>
                                          </p:spTgt>
                                        </p:tgtEl>
                                        <p:attrNameLst>
                                          <p:attrName>style.visibility</p:attrName>
                                        </p:attrNameLst>
                                      </p:cBhvr>
                                      <p:to>
                                        <p:strVal val="visible"/>
                                      </p:to>
                                    </p:set>
                                    <p:animEffect transition="in" filter="fade">
                                      <p:cBhvr>
                                        <p:cTn id="78" dur="1000"/>
                                        <p:tgtEl>
                                          <p:spTgt spid="2">
                                            <p:txEl>
                                              <p:pRg st="12" end="12"/>
                                            </p:txEl>
                                          </p:spTgt>
                                        </p:tgtEl>
                                      </p:cBhvr>
                                    </p:animEffect>
                                    <p:anim calcmode="lin" valueType="num">
                                      <p:cBhvr>
                                        <p:cTn id="79"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80"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
                                            <p:txEl>
                                              <p:pRg st="13" end="13"/>
                                            </p:txEl>
                                          </p:spTgt>
                                        </p:tgtEl>
                                        <p:attrNameLst>
                                          <p:attrName>style.visibility</p:attrName>
                                        </p:attrNameLst>
                                      </p:cBhvr>
                                      <p:to>
                                        <p:strVal val="visible"/>
                                      </p:to>
                                    </p:set>
                                    <p:animEffect transition="in" filter="fade">
                                      <p:cBhvr>
                                        <p:cTn id="83" dur="1000"/>
                                        <p:tgtEl>
                                          <p:spTgt spid="2">
                                            <p:txEl>
                                              <p:pRg st="13" end="13"/>
                                            </p:txEl>
                                          </p:spTgt>
                                        </p:tgtEl>
                                      </p:cBhvr>
                                    </p:animEffect>
                                    <p:anim calcmode="lin" valueType="num">
                                      <p:cBhvr>
                                        <p:cTn id="84"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390618" y="1432560"/>
            <a:ext cx="9027702" cy="5243448"/>
          </a:xfrm>
        </p:spPr>
        <p:txBody>
          <a:bodyPr>
            <a:normAutofit fontScale="25000"/>
          </a:bodyPr>
          <a:lstStyle/>
          <a:p>
            <a:pPr lvl="1">
              <a:lnSpc>
                <a:spcPct val="150000"/>
              </a:lnSpc>
            </a:pPr>
            <a:r>
              <a:rPr lang="en-US" altLang="en-US" sz="7200" dirty="0"/>
              <a:t>1. Data Handling &amp; Preprocessing</a:t>
            </a:r>
            <a:endParaRPr lang="en-US" altLang="en-US" sz="7200" dirty="0"/>
          </a:p>
          <a:p>
            <a:pPr lvl="2">
              <a:lnSpc>
                <a:spcPct val="150000"/>
              </a:lnSpc>
            </a:pPr>
            <a:r>
              <a:rPr lang="en-US" altLang="en-US" sz="6480" dirty="0"/>
              <a:t>Python – core language for analysis.</a:t>
            </a:r>
            <a:endParaRPr lang="en-US" altLang="en-US" sz="6480" dirty="0"/>
          </a:p>
          <a:p>
            <a:pPr lvl="2">
              <a:lnSpc>
                <a:spcPct val="150000"/>
              </a:lnSpc>
            </a:pPr>
            <a:r>
              <a:rPr lang="en-US" altLang="en-US" sz="6480" dirty="0"/>
              <a:t>Pandas – for dataset cleaning, transformation, and manipulation.</a:t>
            </a:r>
            <a:endParaRPr lang="en-US" altLang="en-US" sz="6480" dirty="0"/>
          </a:p>
          <a:p>
            <a:pPr lvl="2">
              <a:lnSpc>
                <a:spcPct val="150000"/>
              </a:lnSpc>
            </a:pPr>
            <a:r>
              <a:rPr lang="en-US" altLang="en-US" sz="6480" dirty="0"/>
              <a:t>NumPy – for numerical operations and handling large arrays.</a:t>
            </a:r>
            <a:endParaRPr lang="en-US" altLang="en-US" sz="6480" dirty="0"/>
          </a:p>
          <a:p>
            <a:pPr lvl="1">
              <a:lnSpc>
                <a:spcPct val="150000"/>
              </a:lnSpc>
            </a:pPr>
            <a:r>
              <a:rPr lang="en-US" altLang="en-US" sz="7200" dirty="0"/>
              <a:t>2. Data Visualization</a:t>
            </a:r>
            <a:endParaRPr lang="en-US" altLang="en-US" sz="7200" dirty="0"/>
          </a:p>
          <a:p>
            <a:pPr lvl="2">
              <a:lnSpc>
                <a:spcPct val="150000"/>
              </a:lnSpc>
            </a:pPr>
            <a:r>
              <a:rPr lang="en-US" altLang="en-US" sz="6480" dirty="0"/>
              <a:t>Matplotlib – basic plotting (line charts, bar charts, scatter plots).</a:t>
            </a:r>
            <a:endParaRPr lang="en-US" altLang="en-US" sz="6480" dirty="0"/>
          </a:p>
          <a:p>
            <a:pPr lvl="2">
              <a:lnSpc>
                <a:spcPct val="150000"/>
              </a:lnSpc>
            </a:pPr>
            <a:r>
              <a:rPr lang="en-US" altLang="en-US" sz="6480" dirty="0"/>
              <a:t>Seaborn – advanced statistical plots (heatmaps, distribution plots).</a:t>
            </a:r>
            <a:endParaRPr lang="en-US" altLang="en-US" sz="6480" dirty="0"/>
          </a:p>
          <a:p>
            <a:pPr lvl="1">
              <a:lnSpc>
                <a:spcPct val="150000"/>
              </a:lnSpc>
            </a:pPr>
            <a:r>
              <a:rPr lang="en-US" altLang="en-US" sz="7200" dirty="0"/>
              <a:t>3. Exploratory Data Analysis (EDA)</a:t>
            </a:r>
            <a:endParaRPr lang="en-US" altLang="en-US" sz="7200" dirty="0"/>
          </a:p>
          <a:p>
            <a:pPr lvl="2">
              <a:lnSpc>
                <a:spcPct val="150000"/>
              </a:lnSpc>
            </a:pPr>
            <a:r>
              <a:rPr lang="en-US" altLang="en-US" sz="6480" dirty="0"/>
              <a:t>Jupyter Notebook / Google Colab – interactive coding and visualization.</a:t>
            </a:r>
            <a:endParaRPr lang="en-US" altLang="en-US" sz="6480" dirty="0"/>
          </a:p>
          <a:p>
            <a:pPr lvl="2">
              <a:lnSpc>
                <a:spcPct val="150000"/>
              </a:lnSpc>
            </a:pPr>
            <a:r>
              <a:rPr lang="en-US" altLang="en-US" sz="6480" dirty="0"/>
              <a:t>Excel – quick checks and summaries.</a:t>
            </a:r>
            <a:endParaRPr lang="en-US" altLang="en-US" sz="6480" dirty="0"/>
          </a:p>
        </p:txBody>
      </p:sp>
      <p:sp>
        <p:nvSpPr>
          <p:cNvPr id="9" name="Title 8"/>
          <p:cNvSpPr>
            <a:spLocks noGrp="1"/>
          </p:cNvSpPr>
          <p:nvPr>
            <p:ph type="title"/>
          </p:nvPr>
        </p:nvSpPr>
        <p:spPr>
          <a:xfrm>
            <a:off x="660399" y="430567"/>
            <a:ext cx="5306291" cy="847817"/>
          </a:xfrm>
        </p:spPr>
        <p:txBody>
          <a:bodyPr>
            <a:normAutofit/>
          </a:bodyPr>
          <a:lstStyle/>
          <a:p>
            <a:r>
              <a:rPr lang="en-US" dirty="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fade">
                                      <p:cBhvr>
                                        <p:cTn id="54" dur="1000"/>
                                        <p:tgtEl>
                                          <p:spTgt spid="7">
                                            <p:txEl>
                                              <p:pRg st="8" end="8"/>
                                            </p:txEl>
                                          </p:spTgt>
                                        </p:tgtEl>
                                      </p:cBhvr>
                                    </p:animEffect>
                                    <p:anim calcmode="lin" valueType="num">
                                      <p:cBhvr>
                                        <p:cTn id="5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
                                            <p:txEl>
                                              <p:pRg st="9" end="9"/>
                                            </p:txEl>
                                          </p:spTgt>
                                        </p:tgtEl>
                                        <p:attrNameLst>
                                          <p:attrName>style.visibility</p:attrName>
                                        </p:attrNameLst>
                                      </p:cBhvr>
                                      <p:to>
                                        <p:strVal val="visible"/>
                                      </p:to>
                                    </p:set>
                                    <p:animEffect transition="in" filter="fade">
                                      <p:cBhvr>
                                        <p:cTn id="59" dur="1000"/>
                                        <p:tgtEl>
                                          <p:spTgt spid="7">
                                            <p:txEl>
                                              <p:pRg st="9" end="9"/>
                                            </p:txEl>
                                          </p:spTgt>
                                        </p:tgtEl>
                                      </p:cBhvr>
                                    </p:animEffect>
                                    <p:anim calcmode="lin" valueType="num">
                                      <p:cBhvr>
                                        <p:cTn id="6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descr="p25"/>
          <p:cNvPicPr>
            <a:picLocks noChangeAspect="1"/>
          </p:cNvPicPr>
          <p:nvPr/>
        </p:nvPicPr>
        <p:blipFill>
          <a:blip r:embed="rId2"/>
          <a:stretch>
            <a:fillRect/>
          </a:stretch>
        </p:blipFill>
        <p:spPr>
          <a:xfrm>
            <a:off x="321310" y="1275080"/>
            <a:ext cx="5371465" cy="5080000"/>
          </a:xfrm>
          <a:prstGeom prst="rect">
            <a:avLst/>
          </a:prstGeom>
        </p:spPr>
      </p:pic>
      <p:pic>
        <p:nvPicPr>
          <p:cNvPr id="6" name="Picture 5" descr="p22"/>
          <p:cNvPicPr>
            <a:picLocks noChangeAspect="1"/>
          </p:cNvPicPr>
          <p:nvPr/>
        </p:nvPicPr>
        <p:blipFill>
          <a:blip r:embed="rId3"/>
          <a:stretch>
            <a:fillRect/>
          </a:stretch>
        </p:blipFill>
        <p:spPr>
          <a:xfrm>
            <a:off x="6095365" y="1813560"/>
            <a:ext cx="5760720" cy="3726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9" name="Picture 8" descr="p21"/>
          <p:cNvPicPr>
            <a:picLocks noChangeAspect="1"/>
          </p:cNvPicPr>
          <p:nvPr/>
        </p:nvPicPr>
        <p:blipFill>
          <a:blip r:embed="rId2"/>
          <a:stretch>
            <a:fillRect/>
          </a:stretch>
        </p:blipFill>
        <p:spPr>
          <a:xfrm>
            <a:off x="1145540" y="1374140"/>
            <a:ext cx="3937000" cy="3543300"/>
          </a:xfrm>
          <a:prstGeom prst="rect">
            <a:avLst/>
          </a:prstGeom>
        </p:spPr>
      </p:pic>
      <p:pic>
        <p:nvPicPr>
          <p:cNvPr id="11" name="Picture 10" descr="p23"/>
          <p:cNvPicPr>
            <a:picLocks noChangeAspect="1"/>
          </p:cNvPicPr>
          <p:nvPr/>
        </p:nvPicPr>
        <p:blipFill>
          <a:blip r:embed="rId3"/>
          <a:stretch>
            <a:fillRect/>
          </a:stretch>
        </p:blipFill>
        <p:spPr>
          <a:xfrm>
            <a:off x="5549265" y="1275080"/>
            <a:ext cx="5203190" cy="3642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descr="p27"/>
          <p:cNvPicPr>
            <a:picLocks noChangeAspect="1"/>
          </p:cNvPicPr>
          <p:nvPr/>
        </p:nvPicPr>
        <p:blipFill>
          <a:blip r:embed="rId2"/>
          <a:stretch>
            <a:fillRect/>
          </a:stretch>
        </p:blipFill>
        <p:spPr>
          <a:xfrm>
            <a:off x="-208915" y="1144905"/>
            <a:ext cx="8280400" cy="4567555"/>
          </a:xfrm>
          <a:prstGeom prst="rect">
            <a:avLst/>
          </a:prstGeom>
        </p:spPr>
      </p:pic>
      <p:pic>
        <p:nvPicPr>
          <p:cNvPr id="6" name="Picture 5" descr="p26"/>
          <p:cNvPicPr>
            <a:picLocks noChangeAspect="1"/>
          </p:cNvPicPr>
          <p:nvPr/>
        </p:nvPicPr>
        <p:blipFill>
          <a:blip r:embed="rId3"/>
          <a:stretch>
            <a:fillRect/>
          </a:stretch>
        </p:blipFill>
        <p:spPr>
          <a:xfrm>
            <a:off x="7592695" y="1028065"/>
            <a:ext cx="4248150" cy="4684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endParaRPr lang="en-GB"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07085" y="2060575"/>
            <a:ext cx="8437245" cy="1924685"/>
          </a:xfrm>
        </p:spPr>
        <p:txBody>
          <a:bodyPr vert="horz" lIns="91440" tIns="45720" rIns="91440" bIns="45720" rtlCol="0" anchor="t">
            <a:normAutofit/>
          </a:bodyPr>
          <a:lstStyle/>
          <a:p>
            <a:pPr marL="0" indent="0">
              <a:buNone/>
            </a:pPr>
            <a:r>
              <a:rPr lang="en-US" altLang="en-US" dirty="0"/>
              <a:t>https://github.com/RAPALLY-JAYENDRA/VOIS_AICTE_Oct2025_MajorProject_RAPALLY-JAYENDRA.git</a:t>
            </a:r>
            <a:endParaRPr lang="en-US" altLang="en-US" dirty="0"/>
          </a:p>
        </p:txBody>
      </p:sp>
      <p:sp>
        <p:nvSpPr>
          <p:cNvPr id="2" name="Text Box 1"/>
          <p:cNvSpPr txBox="1"/>
          <p:nvPr/>
        </p:nvSpPr>
        <p:spPr>
          <a:xfrm>
            <a:off x="675640" y="2218690"/>
            <a:ext cx="12242800" cy="734060"/>
          </a:xfrm>
          <a:prstGeom prst="rect">
            <a:avLst/>
          </a:prstGeom>
          <a:noFill/>
        </p:spPr>
        <p:txBody>
          <a:bodyPr wrap="square" rtlCol="0">
            <a:noAutofit/>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datastoreItem>
</file>

<file path=customXml/itemProps2.xml><?xml version="1.0" encoding="utf-8"?>
<ds:datastoreItem xmlns:ds="http://schemas.openxmlformats.org/officeDocument/2006/customXml" ds:itemID="{05D99ABA-76CE-4A8E-B5F0-C051B96628DE}">
  <ds:schemaRefs/>
</ds:datastoreItem>
</file>

<file path=customXml/itemProps3.xml><?xml version="1.0" encoding="utf-8"?>
<ds:datastoreItem xmlns:ds="http://schemas.openxmlformats.org/officeDocument/2006/customXml" ds:itemID="{B19EB750-A6DA-4BE8-B87B-FC499FE73360}">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4730</Words>
  <Application>WPS Presentation</Application>
  <PresentationFormat>Widescreen</PresentationFormat>
  <Paragraphs>76</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Wingdings 3</vt:lpstr>
      <vt:lpstr>Arial</vt:lpstr>
      <vt:lpstr>Calibri</vt:lpstr>
      <vt:lpstr>Trebuchet MS</vt:lpstr>
      <vt:lpstr>Microsoft YaHei</vt:lpstr>
      <vt:lpstr>Arial Unicode MS</vt:lpstr>
      <vt:lpstr>Times New Roman</vt:lpstr>
      <vt:lpstr>Facet</vt:lpstr>
      <vt:lpstr>Project Title -Netflix Dataset Analysis </vt:lpstr>
      <vt:lpstr>PROBLEM  STATEMENT</vt:lpstr>
      <vt:lpstr>Project Description  This project, “Content Trends Analysis for Strategic Recommendations – Netflix Dataset”, focuses on exploring and analyzing Netflix’s content library to uncover meaningful trends and patterns. Netflix, being one of the largest global streaming platforms, continuously expands its catalog with a mix of original productions and licensed content. However, with increasing competition from Amazon Prime, Disney+, and regional OTT providers, it is essential for Netflix to adopt a data-driven approach in managing its content strategy.  The project leverages a Netflix dataset (CSV format) containing detailed information about movies and TV shows, including release dates, genres, categories, countries of origin, and other attributes. Using data analytics and visualization techniques, the project provides insights into:  The distribution of Movies vs. TV Shows over the years.The popularity and evolution of genres across time. The country-wise contributions to Netflix’s global catalog.By analyzing these trends, the project identifies strengths, gaps, and opportunities within Netflix’s library. The findings enable Netflix to refine its content acquisition and production strategy, ensuring that it caters to diverse global audiences while maintaining a competitive edge in the streaming industry.  The analysis is performed using Python, Pandas, Matplotlib, and Seaborn in a Jupyter Notebook environment, with the option of extending to interactive dashboards using Tableau or Power BI.  Ultimately, this project delivers strategic recommendations that can guide Netflix’s future decisions in content investment, global market expansion, and audience engagement.</vt:lpstr>
      <vt:lpstr>WHO ARE THE END USERS?</vt:lpstr>
      <vt:lpstr>Technology Used</vt:lpstr>
      <vt:lpstr>RESULTS2</vt:lpstr>
      <vt:lpstr>RESULTS1 </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jayen</cp:lastModifiedBy>
  <cp:revision>109</cp:revision>
  <dcterms:created xsi:type="dcterms:W3CDTF">2021-07-11T13:13:00Z</dcterms:created>
  <dcterms:modified xsi:type="dcterms:W3CDTF">2025-10-03T09:15:08Z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6B8C942070E44FA48BB755737305B3F9_12</vt:lpwstr>
  </property>
  <property fmtid="{D5CDD505-2E9C-101B-9397-08002B2CF9AE}" pid="4" name="KSOProductBuildVer">
    <vt:lpwstr>1033-12.2.0.21931</vt:lpwstr>
  </property>
</Properties>
</file>