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 id="2147484008" r:id="rId2"/>
    <p:sldMasterId id="2147484020" r:id="rId3"/>
  </p:sldMasterIdLst>
  <p:notesMasterIdLst>
    <p:notesMasterId r:id="rId20"/>
  </p:notesMasterIdLst>
  <p:sldIdLst>
    <p:sldId id="284" r:id="rId4"/>
    <p:sldId id="257" r:id="rId5"/>
    <p:sldId id="287" r:id="rId6"/>
    <p:sldId id="288" r:id="rId7"/>
    <p:sldId id="290" r:id="rId8"/>
    <p:sldId id="291" r:id="rId9"/>
    <p:sldId id="258" r:id="rId10"/>
    <p:sldId id="259" r:id="rId11"/>
    <p:sldId id="261" r:id="rId12"/>
    <p:sldId id="267" r:id="rId13"/>
    <p:sldId id="274" r:id="rId14"/>
    <p:sldId id="275" r:id="rId15"/>
    <p:sldId id="276" r:id="rId16"/>
    <p:sldId id="277" r:id="rId17"/>
    <p:sldId id="293"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73" d="100"/>
          <a:sy n="73" d="100"/>
        </p:scale>
        <p:origin x="10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9E389-3E8A-47BF-B6A5-EB9B21AE5E4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86AEB17-5B31-47BE-8252-19CC8502F52A}">
      <dgm:prSet phldrT="[Text]"/>
      <dgm:spPr/>
      <dgm:t>
        <a:bodyPr/>
        <a:lstStyle/>
        <a:p>
          <a:r>
            <a:rPr lang="en-US" dirty="0"/>
            <a:t>TYPES OF REPORT:</a:t>
          </a:r>
        </a:p>
      </dgm:t>
    </dgm:pt>
    <dgm:pt modelId="{0BBE89FA-F812-442A-8DF9-C4C1DD9C3144}" type="parTrans" cxnId="{A7CB1D22-D656-4735-97B9-C5D38EBD6B62}">
      <dgm:prSet/>
      <dgm:spPr/>
      <dgm:t>
        <a:bodyPr/>
        <a:lstStyle/>
        <a:p>
          <a:endParaRPr lang="en-US"/>
        </a:p>
      </dgm:t>
    </dgm:pt>
    <dgm:pt modelId="{C2C44F89-CAEF-4603-B49A-CC55DF65BF30}" type="sibTrans" cxnId="{A7CB1D22-D656-4735-97B9-C5D38EBD6B62}">
      <dgm:prSet/>
      <dgm:spPr/>
      <dgm:t>
        <a:bodyPr/>
        <a:lstStyle/>
        <a:p>
          <a:endParaRPr lang="en-US"/>
        </a:p>
      </dgm:t>
    </dgm:pt>
    <dgm:pt modelId="{A299C346-8C1B-4F1D-B83D-F10AAD8B3CE1}">
      <dgm:prSet phldrT="[Text]" phldr="1"/>
      <dgm:spPr/>
      <dgm:t>
        <a:bodyPr/>
        <a:lstStyle/>
        <a:p>
          <a:endParaRPr lang="en-US" dirty="0"/>
        </a:p>
      </dgm:t>
    </dgm:pt>
    <dgm:pt modelId="{02BE6610-A366-4F94-99ED-5D1CDDD14ED3}" type="parTrans" cxnId="{888C3B24-9C1A-4739-8946-2BD1C5EC0635}">
      <dgm:prSet/>
      <dgm:spPr/>
      <dgm:t>
        <a:bodyPr/>
        <a:lstStyle/>
        <a:p>
          <a:endParaRPr lang="en-US"/>
        </a:p>
      </dgm:t>
    </dgm:pt>
    <dgm:pt modelId="{2ACDCC50-5B04-494A-80CD-E7F191427910}" type="sibTrans" cxnId="{888C3B24-9C1A-4739-8946-2BD1C5EC0635}">
      <dgm:prSet/>
      <dgm:spPr/>
      <dgm:t>
        <a:bodyPr/>
        <a:lstStyle/>
        <a:p>
          <a:endParaRPr lang="en-US"/>
        </a:p>
      </dgm:t>
    </dgm:pt>
    <dgm:pt modelId="{5CEA2219-6FB5-4D71-96ED-D845B7D1C521}">
      <dgm:prSet phldrT="[Text]"/>
      <dgm:spPr/>
      <dgm:t>
        <a:bodyPr/>
        <a:lstStyle/>
        <a:p>
          <a:r>
            <a:rPr lang="en-US" dirty="0"/>
            <a:t>FORMAL</a:t>
          </a:r>
        </a:p>
      </dgm:t>
    </dgm:pt>
    <dgm:pt modelId="{DC8A5966-33E2-436C-989D-51BA6B8610E7}" type="parTrans" cxnId="{B8119DE5-D309-4CFF-AE80-9F5B40B5E94C}">
      <dgm:prSet/>
      <dgm:spPr/>
      <dgm:t>
        <a:bodyPr/>
        <a:lstStyle/>
        <a:p>
          <a:endParaRPr lang="en-US"/>
        </a:p>
      </dgm:t>
    </dgm:pt>
    <dgm:pt modelId="{3B9D593F-4219-4F45-B6E6-4EBD9D41E032}" type="sibTrans" cxnId="{B8119DE5-D309-4CFF-AE80-9F5B40B5E94C}">
      <dgm:prSet/>
      <dgm:spPr/>
      <dgm:t>
        <a:bodyPr/>
        <a:lstStyle/>
        <a:p>
          <a:endParaRPr lang="en-US"/>
        </a:p>
      </dgm:t>
    </dgm:pt>
    <dgm:pt modelId="{B06CB746-ADF7-40C8-B4DB-EE23ABF98B92}">
      <dgm:prSet phldrT="[Text]" phldr="1"/>
      <dgm:spPr/>
      <dgm:t>
        <a:bodyPr/>
        <a:lstStyle/>
        <a:p>
          <a:endParaRPr lang="en-US" dirty="0"/>
        </a:p>
      </dgm:t>
    </dgm:pt>
    <dgm:pt modelId="{E419C40C-C2DA-43E3-8BC5-287AF4F3A887}" type="parTrans" cxnId="{20924660-8389-4EFB-AECB-369249CEF9B8}">
      <dgm:prSet/>
      <dgm:spPr/>
      <dgm:t>
        <a:bodyPr/>
        <a:lstStyle/>
        <a:p>
          <a:endParaRPr lang="en-US"/>
        </a:p>
      </dgm:t>
    </dgm:pt>
    <dgm:pt modelId="{1EB0D8DC-543F-4182-857B-D2855A451301}" type="sibTrans" cxnId="{20924660-8389-4EFB-AECB-369249CEF9B8}">
      <dgm:prSet/>
      <dgm:spPr/>
      <dgm:t>
        <a:bodyPr/>
        <a:lstStyle/>
        <a:p>
          <a:endParaRPr lang="en-US"/>
        </a:p>
      </dgm:t>
    </dgm:pt>
    <dgm:pt modelId="{893FB4FD-62F2-408D-9475-D960E71617C0}">
      <dgm:prSet phldrT="[Text]"/>
      <dgm:spPr/>
      <dgm:t>
        <a:bodyPr/>
        <a:lstStyle/>
        <a:p>
          <a:r>
            <a:rPr lang="en-US" dirty="0"/>
            <a:t>INFORMAL</a:t>
          </a:r>
        </a:p>
      </dgm:t>
    </dgm:pt>
    <dgm:pt modelId="{EC9665AA-EDAE-4748-99E8-E8E20784E7D7}" type="parTrans" cxnId="{77CA0C66-FB5B-4DE0-8AAB-9540E130B82F}">
      <dgm:prSet/>
      <dgm:spPr/>
      <dgm:t>
        <a:bodyPr/>
        <a:lstStyle/>
        <a:p>
          <a:endParaRPr lang="en-US"/>
        </a:p>
      </dgm:t>
    </dgm:pt>
    <dgm:pt modelId="{ED59251A-43FD-4C22-8CD2-4D65E8328204}" type="sibTrans" cxnId="{77CA0C66-FB5B-4DE0-8AAB-9540E130B82F}">
      <dgm:prSet/>
      <dgm:spPr/>
      <dgm:t>
        <a:bodyPr/>
        <a:lstStyle/>
        <a:p>
          <a:endParaRPr lang="en-US"/>
        </a:p>
      </dgm:t>
    </dgm:pt>
    <dgm:pt modelId="{996C32CE-40DB-41B6-9A0D-D8454513F284}">
      <dgm:prSet phldrT="[Text]" phldr="1"/>
      <dgm:spPr/>
      <dgm:t>
        <a:bodyPr/>
        <a:lstStyle/>
        <a:p>
          <a:endParaRPr lang="en-US" dirty="0"/>
        </a:p>
      </dgm:t>
    </dgm:pt>
    <dgm:pt modelId="{B75EBF73-C673-4802-A847-2F507583A80F}" type="parTrans" cxnId="{26362967-6DAD-4AC8-928B-A1DB19F8CA1A}">
      <dgm:prSet/>
      <dgm:spPr/>
      <dgm:t>
        <a:bodyPr/>
        <a:lstStyle/>
        <a:p>
          <a:endParaRPr lang="en-US"/>
        </a:p>
      </dgm:t>
    </dgm:pt>
    <dgm:pt modelId="{898484CF-458B-4478-9E4B-6CACADFDBEFA}" type="sibTrans" cxnId="{26362967-6DAD-4AC8-928B-A1DB19F8CA1A}">
      <dgm:prSet/>
      <dgm:spPr/>
      <dgm:t>
        <a:bodyPr/>
        <a:lstStyle/>
        <a:p>
          <a:endParaRPr lang="en-US"/>
        </a:p>
      </dgm:t>
    </dgm:pt>
    <dgm:pt modelId="{74B12F29-26D4-4FE2-A2C3-AA9C3D086AB3}" type="pres">
      <dgm:prSet presAssocID="{A5C9E389-3E8A-47BF-B6A5-EB9B21AE5E4A}" presName="rootnode" presStyleCnt="0">
        <dgm:presLayoutVars>
          <dgm:chMax/>
          <dgm:chPref/>
          <dgm:dir/>
          <dgm:animLvl val="lvl"/>
        </dgm:presLayoutVars>
      </dgm:prSet>
      <dgm:spPr/>
    </dgm:pt>
    <dgm:pt modelId="{CAE76B6E-7D88-4581-93DA-43FF37282987}" type="pres">
      <dgm:prSet presAssocID="{086AEB17-5B31-47BE-8252-19CC8502F52A}" presName="composite" presStyleCnt="0"/>
      <dgm:spPr/>
    </dgm:pt>
    <dgm:pt modelId="{D60075F6-2551-42B0-95C2-123DE3A7DF82}" type="pres">
      <dgm:prSet presAssocID="{086AEB17-5B31-47BE-8252-19CC8502F52A}" presName="bentUpArrow1" presStyleLbl="alignImgPlace1" presStyleIdx="0" presStyleCnt="2"/>
      <dgm:spPr/>
    </dgm:pt>
    <dgm:pt modelId="{65E83D9D-8D04-4F4F-992D-E342E8E24127}" type="pres">
      <dgm:prSet presAssocID="{086AEB17-5B31-47BE-8252-19CC8502F52A}" presName="ParentText" presStyleLbl="node1" presStyleIdx="0" presStyleCnt="3" custScaleX="122288">
        <dgm:presLayoutVars>
          <dgm:chMax val="1"/>
          <dgm:chPref val="1"/>
          <dgm:bulletEnabled val="1"/>
        </dgm:presLayoutVars>
      </dgm:prSet>
      <dgm:spPr/>
    </dgm:pt>
    <dgm:pt modelId="{86A18766-734A-485B-BDFA-8C8A312F617E}" type="pres">
      <dgm:prSet presAssocID="{086AEB17-5B31-47BE-8252-19CC8502F52A}" presName="ChildText" presStyleLbl="revTx" presStyleIdx="0" presStyleCnt="3" custFlipHor="1" custScaleX="2768" custLinFactX="101474" custLinFactNeighborX="200000" custLinFactNeighborY="32978">
        <dgm:presLayoutVars>
          <dgm:chMax val="0"/>
          <dgm:chPref val="0"/>
          <dgm:bulletEnabled val="1"/>
        </dgm:presLayoutVars>
      </dgm:prSet>
      <dgm:spPr/>
    </dgm:pt>
    <dgm:pt modelId="{6E45FA14-17E5-445C-B167-68B21AA86921}" type="pres">
      <dgm:prSet presAssocID="{C2C44F89-CAEF-4603-B49A-CC55DF65BF30}" presName="sibTrans" presStyleCnt="0"/>
      <dgm:spPr/>
    </dgm:pt>
    <dgm:pt modelId="{F3FD0499-8C11-4B23-868C-3F0CA6CB0E95}" type="pres">
      <dgm:prSet presAssocID="{5CEA2219-6FB5-4D71-96ED-D845B7D1C521}" presName="composite" presStyleCnt="0"/>
      <dgm:spPr/>
    </dgm:pt>
    <dgm:pt modelId="{6B2F1E08-F959-435E-9FD8-AFB76854E711}" type="pres">
      <dgm:prSet presAssocID="{5CEA2219-6FB5-4D71-96ED-D845B7D1C521}" presName="bentUpArrow1" presStyleLbl="alignImgPlace1" presStyleIdx="1" presStyleCnt="2"/>
      <dgm:spPr/>
    </dgm:pt>
    <dgm:pt modelId="{35AE66EB-418D-4261-B810-917768A337A8}" type="pres">
      <dgm:prSet presAssocID="{5CEA2219-6FB5-4D71-96ED-D845B7D1C521}" presName="ParentText" presStyleLbl="node1" presStyleIdx="1" presStyleCnt="3" custScaleX="119291">
        <dgm:presLayoutVars>
          <dgm:chMax val="1"/>
          <dgm:chPref val="1"/>
          <dgm:bulletEnabled val="1"/>
        </dgm:presLayoutVars>
      </dgm:prSet>
      <dgm:spPr/>
    </dgm:pt>
    <dgm:pt modelId="{503F72AB-9798-4D7F-9F64-FBFD57FE7BDC}" type="pres">
      <dgm:prSet presAssocID="{5CEA2219-6FB5-4D71-96ED-D845B7D1C521}" presName="ChildText" presStyleLbl="revTx" presStyleIdx="1" presStyleCnt="3" custFlipHor="0" custScaleX="10546" custScaleY="130863" custLinFactX="100000" custLinFactNeighborX="101020" custLinFactNeighborY="-11381">
        <dgm:presLayoutVars>
          <dgm:chMax val="0"/>
          <dgm:chPref val="0"/>
          <dgm:bulletEnabled val="1"/>
        </dgm:presLayoutVars>
      </dgm:prSet>
      <dgm:spPr/>
    </dgm:pt>
    <dgm:pt modelId="{F93F1DC6-A2AB-4497-8C0E-536DC49E5D47}" type="pres">
      <dgm:prSet presAssocID="{3B9D593F-4219-4F45-B6E6-4EBD9D41E032}" presName="sibTrans" presStyleCnt="0"/>
      <dgm:spPr/>
    </dgm:pt>
    <dgm:pt modelId="{80392762-0A58-4CD8-B506-0B257BD4E67B}" type="pres">
      <dgm:prSet presAssocID="{893FB4FD-62F2-408D-9475-D960E71617C0}" presName="composite" presStyleCnt="0"/>
      <dgm:spPr/>
    </dgm:pt>
    <dgm:pt modelId="{475CA8D9-5EE1-443C-AC10-C91CAE402981}" type="pres">
      <dgm:prSet presAssocID="{893FB4FD-62F2-408D-9475-D960E71617C0}" presName="ParentText" presStyleLbl="node1" presStyleIdx="2" presStyleCnt="3" custScaleX="123191">
        <dgm:presLayoutVars>
          <dgm:chMax val="1"/>
          <dgm:chPref val="1"/>
          <dgm:bulletEnabled val="1"/>
        </dgm:presLayoutVars>
      </dgm:prSet>
      <dgm:spPr/>
    </dgm:pt>
    <dgm:pt modelId="{74DD6862-6D20-4228-AADC-74F32F1EB190}" type="pres">
      <dgm:prSet presAssocID="{893FB4FD-62F2-408D-9475-D960E71617C0}" presName="FinalChildText" presStyleLbl="revTx" presStyleIdx="2" presStyleCnt="3" custFlipHor="0" custScaleX="3360" custScaleY="48236" custLinFactNeighborX="89677" custLinFactNeighborY="5029">
        <dgm:presLayoutVars>
          <dgm:chMax val="0"/>
          <dgm:chPref val="0"/>
          <dgm:bulletEnabled val="1"/>
        </dgm:presLayoutVars>
      </dgm:prSet>
      <dgm:spPr/>
    </dgm:pt>
  </dgm:ptLst>
  <dgm:cxnLst>
    <dgm:cxn modelId="{F961551B-58D4-4EF9-9BAB-43F4B141B6CF}" type="presOf" srcId="{086AEB17-5B31-47BE-8252-19CC8502F52A}" destId="{65E83D9D-8D04-4F4F-992D-E342E8E24127}" srcOrd="0" destOrd="0" presId="urn:microsoft.com/office/officeart/2005/8/layout/StepDownProcess"/>
    <dgm:cxn modelId="{A7CB1D22-D656-4735-97B9-C5D38EBD6B62}" srcId="{A5C9E389-3E8A-47BF-B6A5-EB9B21AE5E4A}" destId="{086AEB17-5B31-47BE-8252-19CC8502F52A}" srcOrd="0" destOrd="0" parTransId="{0BBE89FA-F812-442A-8DF9-C4C1DD9C3144}" sibTransId="{C2C44F89-CAEF-4603-B49A-CC55DF65BF30}"/>
    <dgm:cxn modelId="{888C3B24-9C1A-4739-8946-2BD1C5EC0635}" srcId="{086AEB17-5B31-47BE-8252-19CC8502F52A}" destId="{A299C346-8C1B-4F1D-B83D-F10AAD8B3CE1}" srcOrd="0" destOrd="0" parTransId="{02BE6610-A366-4F94-99ED-5D1CDDD14ED3}" sibTransId="{2ACDCC50-5B04-494A-80CD-E7F191427910}"/>
    <dgm:cxn modelId="{8C6C3F2A-78F6-4F09-8600-77CA85364FDD}" type="presOf" srcId="{893FB4FD-62F2-408D-9475-D960E71617C0}" destId="{475CA8D9-5EE1-443C-AC10-C91CAE402981}" srcOrd="0" destOrd="0" presId="urn:microsoft.com/office/officeart/2005/8/layout/StepDownProcess"/>
    <dgm:cxn modelId="{20924660-8389-4EFB-AECB-369249CEF9B8}" srcId="{5CEA2219-6FB5-4D71-96ED-D845B7D1C521}" destId="{B06CB746-ADF7-40C8-B4DB-EE23ABF98B92}" srcOrd="0" destOrd="0" parTransId="{E419C40C-C2DA-43E3-8BC5-287AF4F3A887}" sibTransId="{1EB0D8DC-543F-4182-857B-D2855A451301}"/>
    <dgm:cxn modelId="{0514D160-CAB9-483C-899C-80CFF55547E4}" type="presOf" srcId="{B06CB746-ADF7-40C8-B4DB-EE23ABF98B92}" destId="{503F72AB-9798-4D7F-9F64-FBFD57FE7BDC}" srcOrd="0" destOrd="0" presId="urn:microsoft.com/office/officeart/2005/8/layout/StepDownProcess"/>
    <dgm:cxn modelId="{77CA0C66-FB5B-4DE0-8AAB-9540E130B82F}" srcId="{A5C9E389-3E8A-47BF-B6A5-EB9B21AE5E4A}" destId="{893FB4FD-62F2-408D-9475-D960E71617C0}" srcOrd="2" destOrd="0" parTransId="{EC9665AA-EDAE-4748-99E8-E8E20784E7D7}" sibTransId="{ED59251A-43FD-4C22-8CD2-4D65E8328204}"/>
    <dgm:cxn modelId="{26362967-6DAD-4AC8-928B-A1DB19F8CA1A}" srcId="{893FB4FD-62F2-408D-9475-D960E71617C0}" destId="{996C32CE-40DB-41B6-9A0D-D8454513F284}" srcOrd="0" destOrd="0" parTransId="{B75EBF73-C673-4802-A847-2F507583A80F}" sibTransId="{898484CF-458B-4478-9E4B-6CACADFDBEFA}"/>
    <dgm:cxn modelId="{6C466E53-ACC1-46E9-962A-2903B03146B6}" type="presOf" srcId="{5CEA2219-6FB5-4D71-96ED-D845B7D1C521}" destId="{35AE66EB-418D-4261-B810-917768A337A8}" srcOrd="0" destOrd="0" presId="urn:microsoft.com/office/officeart/2005/8/layout/StepDownProcess"/>
    <dgm:cxn modelId="{42B1238C-7EEC-4623-9836-EB9553B82DB1}" type="presOf" srcId="{A5C9E389-3E8A-47BF-B6A5-EB9B21AE5E4A}" destId="{74B12F29-26D4-4FE2-A2C3-AA9C3D086AB3}" srcOrd="0" destOrd="0" presId="urn:microsoft.com/office/officeart/2005/8/layout/StepDownProcess"/>
    <dgm:cxn modelId="{2ED3B992-AE47-421D-8DC7-B7184067FD91}" type="presOf" srcId="{A299C346-8C1B-4F1D-B83D-F10AAD8B3CE1}" destId="{86A18766-734A-485B-BDFA-8C8A312F617E}" srcOrd="0" destOrd="0" presId="urn:microsoft.com/office/officeart/2005/8/layout/StepDownProcess"/>
    <dgm:cxn modelId="{7A6F0FA7-EE2F-46F7-85C8-9C66668103BA}" type="presOf" srcId="{996C32CE-40DB-41B6-9A0D-D8454513F284}" destId="{74DD6862-6D20-4228-AADC-74F32F1EB190}" srcOrd="0" destOrd="0" presId="urn:microsoft.com/office/officeart/2005/8/layout/StepDownProcess"/>
    <dgm:cxn modelId="{B8119DE5-D309-4CFF-AE80-9F5B40B5E94C}" srcId="{A5C9E389-3E8A-47BF-B6A5-EB9B21AE5E4A}" destId="{5CEA2219-6FB5-4D71-96ED-D845B7D1C521}" srcOrd="1" destOrd="0" parTransId="{DC8A5966-33E2-436C-989D-51BA6B8610E7}" sibTransId="{3B9D593F-4219-4F45-B6E6-4EBD9D41E032}"/>
    <dgm:cxn modelId="{B0EE3B39-748B-4118-A91A-414E876C7D20}" type="presParOf" srcId="{74B12F29-26D4-4FE2-A2C3-AA9C3D086AB3}" destId="{CAE76B6E-7D88-4581-93DA-43FF37282987}" srcOrd="0" destOrd="0" presId="urn:microsoft.com/office/officeart/2005/8/layout/StepDownProcess"/>
    <dgm:cxn modelId="{EF2C438E-8DB0-4BE6-B991-263404350E89}" type="presParOf" srcId="{CAE76B6E-7D88-4581-93DA-43FF37282987}" destId="{D60075F6-2551-42B0-95C2-123DE3A7DF82}" srcOrd="0" destOrd="0" presId="urn:microsoft.com/office/officeart/2005/8/layout/StepDownProcess"/>
    <dgm:cxn modelId="{F5A46E4A-9F5C-4F64-8D03-D2AEDEDE370D}" type="presParOf" srcId="{CAE76B6E-7D88-4581-93DA-43FF37282987}" destId="{65E83D9D-8D04-4F4F-992D-E342E8E24127}" srcOrd="1" destOrd="0" presId="urn:microsoft.com/office/officeart/2005/8/layout/StepDownProcess"/>
    <dgm:cxn modelId="{5365E6B9-BF2E-4FB7-827D-1BAF660BF1F7}" type="presParOf" srcId="{CAE76B6E-7D88-4581-93DA-43FF37282987}" destId="{86A18766-734A-485B-BDFA-8C8A312F617E}" srcOrd="2" destOrd="0" presId="urn:microsoft.com/office/officeart/2005/8/layout/StepDownProcess"/>
    <dgm:cxn modelId="{41F96542-2CD2-4B6A-871B-75061E71C78E}" type="presParOf" srcId="{74B12F29-26D4-4FE2-A2C3-AA9C3D086AB3}" destId="{6E45FA14-17E5-445C-B167-68B21AA86921}" srcOrd="1" destOrd="0" presId="urn:microsoft.com/office/officeart/2005/8/layout/StepDownProcess"/>
    <dgm:cxn modelId="{896E14EB-7978-441D-B911-E1F7DA0E970C}" type="presParOf" srcId="{74B12F29-26D4-4FE2-A2C3-AA9C3D086AB3}" destId="{F3FD0499-8C11-4B23-868C-3F0CA6CB0E95}" srcOrd="2" destOrd="0" presId="urn:microsoft.com/office/officeart/2005/8/layout/StepDownProcess"/>
    <dgm:cxn modelId="{708A5B51-6B51-49EF-881B-5E32D8E449CB}" type="presParOf" srcId="{F3FD0499-8C11-4B23-868C-3F0CA6CB0E95}" destId="{6B2F1E08-F959-435E-9FD8-AFB76854E711}" srcOrd="0" destOrd="0" presId="urn:microsoft.com/office/officeart/2005/8/layout/StepDownProcess"/>
    <dgm:cxn modelId="{19D976D8-8A4F-44A9-922D-1F1DC0252341}" type="presParOf" srcId="{F3FD0499-8C11-4B23-868C-3F0CA6CB0E95}" destId="{35AE66EB-418D-4261-B810-917768A337A8}" srcOrd="1" destOrd="0" presId="urn:microsoft.com/office/officeart/2005/8/layout/StepDownProcess"/>
    <dgm:cxn modelId="{3031030D-17FF-4046-8D30-9E4600135A68}" type="presParOf" srcId="{F3FD0499-8C11-4B23-868C-3F0CA6CB0E95}" destId="{503F72AB-9798-4D7F-9F64-FBFD57FE7BDC}" srcOrd="2" destOrd="0" presId="urn:microsoft.com/office/officeart/2005/8/layout/StepDownProcess"/>
    <dgm:cxn modelId="{46DB3A80-A442-406E-98C9-3AE930E89DDF}" type="presParOf" srcId="{74B12F29-26D4-4FE2-A2C3-AA9C3D086AB3}" destId="{F93F1DC6-A2AB-4497-8C0E-536DC49E5D47}" srcOrd="3" destOrd="0" presId="urn:microsoft.com/office/officeart/2005/8/layout/StepDownProcess"/>
    <dgm:cxn modelId="{24264A08-CDAC-4015-815C-78C4B496C7E5}" type="presParOf" srcId="{74B12F29-26D4-4FE2-A2C3-AA9C3D086AB3}" destId="{80392762-0A58-4CD8-B506-0B257BD4E67B}" srcOrd="4" destOrd="0" presId="urn:microsoft.com/office/officeart/2005/8/layout/StepDownProcess"/>
    <dgm:cxn modelId="{E2908060-BC44-4AB1-9498-0CE4AB9F3146}" type="presParOf" srcId="{80392762-0A58-4CD8-B506-0B257BD4E67B}" destId="{475CA8D9-5EE1-443C-AC10-C91CAE402981}" srcOrd="0" destOrd="0" presId="urn:microsoft.com/office/officeart/2005/8/layout/StepDownProcess"/>
    <dgm:cxn modelId="{4AAE3E03-3A24-4700-BD76-267F9733B8A2}" type="presParOf" srcId="{80392762-0A58-4CD8-B506-0B257BD4E67B}" destId="{74DD6862-6D20-4228-AADC-74F32F1EB19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075F6-2551-42B0-95C2-123DE3A7DF82}">
      <dsp:nvSpPr>
        <dsp:cNvPr id="0" name=""/>
        <dsp:cNvSpPr/>
      </dsp:nvSpPr>
      <dsp:spPr>
        <a:xfrm rot="5400000">
          <a:off x="1247187" y="1740015"/>
          <a:ext cx="1545630" cy="1759645"/>
        </a:xfrm>
        <a:prstGeom prst="bentUpArrow">
          <a:avLst>
            <a:gd name="adj1" fmla="val 32840"/>
            <a:gd name="adj2" fmla="val 25000"/>
            <a:gd name="adj3" fmla="val 35780"/>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E83D9D-8D04-4F4F-992D-E342E8E24127}">
      <dsp:nvSpPr>
        <dsp:cNvPr id="0" name=""/>
        <dsp:cNvSpPr/>
      </dsp:nvSpPr>
      <dsp:spPr>
        <a:xfrm>
          <a:off x="547729" y="26652"/>
          <a:ext cx="3181850" cy="1821268"/>
        </a:xfrm>
        <a:prstGeom prst="roundRect">
          <a:avLst>
            <a:gd name="adj" fmla="val 166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TYPES OF REPORT:</a:t>
          </a:r>
        </a:p>
      </dsp:txBody>
      <dsp:txXfrm>
        <a:off x="636652" y="115575"/>
        <a:ext cx="3004004" cy="1643422"/>
      </dsp:txXfrm>
    </dsp:sp>
    <dsp:sp modelId="{86A18766-734A-485B-BDFA-8C8A312F617E}">
      <dsp:nvSpPr>
        <dsp:cNvPr id="0" name=""/>
        <dsp:cNvSpPr/>
      </dsp:nvSpPr>
      <dsp:spPr>
        <a:xfrm flipH="1">
          <a:off x="8634418" y="685797"/>
          <a:ext cx="52381" cy="147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57150" lvl="1" indent="-57150" algn="l" defTabSz="177800">
            <a:lnSpc>
              <a:spcPct val="90000"/>
            </a:lnSpc>
            <a:spcBef>
              <a:spcPct val="0"/>
            </a:spcBef>
            <a:spcAft>
              <a:spcPct val="15000"/>
            </a:spcAft>
            <a:buChar char="•"/>
          </a:pPr>
          <a:endParaRPr lang="en-US" sz="400" kern="1200" dirty="0"/>
        </a:p>
      </dsp:txBody>
      <dsp:txXfrm>
        <a:off x="8634418" y="685797"/>
        <a:ext cx="52381" cy="1472029"/>
      </dsp:txXfrm>
    </dsp:sp>
    <dsp:sp modelId="{6B2F1E08-F959-435E-9FD8-AFB76854E711}">
      <dsp:nvSpPr>
        <dsp:cNvPr id="0" name=""/>
        <dsp:cNvSpPr/>
      </dsp:nvSpPr>
      <dsp:spPr>
        <a:xfrm rot="5400000">
          <a:off x="3063052" y="3839356"/>
          <a:ext cx="1545630" cy="1759645"/>
        </a:xfrm>
        <a:prstGeom prst="bentUpArrow">
          <a:avLst>
            <a:gd name="adj1" fmla="val 32840"/>
            <a:gd name="adj2" fmla="val 25000"/>
            <a:gd name="adj3" fmla="val 35780"/>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AE66EB-418D-4261-B810-917768A337A8}">
      <dsp:nvSpPr>
        <dsp:cNvPr id="0" name=""/>
        <dsp:cNvSpPr/>
      </dsp:nvSpPr>
      <dsp:spPr>
        <a:xfrm>
          <a:off x="2402584" y="2125994"/>
          <a:ext cx="3103870" cy="1821268"/>
        </a:xfrm>
        <a:prstGeom prst="roundRect">
          <a:avLst>
            <a:gd name="adj" fmla="val 166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FORMAL</a:t>
          </a:r>
        </a:p>
      </dsp:txBody>
      <dsp:txXfrm>
        <a:off x="2491507" y="2214917"/>
        <a:ext cx="2926024" cy="1643422"/>
      </dsp:txXfrm>
    </dsp:sp>
    <dsp:sp modelId="{503F72AB-9798-4D7F-9F64-FBFD57FE7BDC}">
      <dsp:nvSpPr>
        <dsp:cNvPr id="0" name=""/>
        <dsp:cNvSpPr/>
      </dsp:nvSpPr>
      <dsp:spPr>
        <a:xfrm>
          <a:off x="8487227" y="1905005"/>
          <a:ext cx="199572" cy="1926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57150" lvl="1" indent="-57150" algn="l" defTabSz="177800">
            <a:lnSpc>
              <a:spcPct val="90000"/>
            </a:lnSpc>
            <a:spcBef>
              <a:spcPct val="0"/>
            </a:spcBef>
            <a:spcAft>
              <a:spcPct val="15000"/>
            </a:spcAft>
            <a:buChar char="•"/>
          </a:pPr>
          <a:endParaRPr lang="en-US" sz="400" kern="1200" dirty="0"/>
        </a:p>
      </dsp:txBody>
      <dsp:txXfrm>
        <a:off x="8487227" y="1905005"/>
        <a:ext cx="199572" cy="1926341"/>
      </dsp:txXfrm>
    </dsp:sp>
    <dsp:sp modelId="{475CA8D9-5EE1-443C-AC10-C91CAE402981}">
      <dsp:nvSpPr>
        <dsp:cNvPr id="0" name=""/>
        <dsp:cNvSpPr/>
      </dsp:nvSpPr>
      <dsp:spPr>
        <a:xfrm>
          <a:off x="4257439" y="4171879"/>
          <a:ext cx="3205346" cy="1821268"/>
        </a:xfrm>
        <a:prstGeom prst="roundRect">
          <a:avLst>
            <a:gd name="adj" fmla="val 166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INFORMAL</a:t>
          </a:r>
        </a:p>
      </dsp:txBody>
      <dsp:txXfrm>
        <a:off x="4346362" y="4260802"/>
        <a:ext cx="3027500" cy="1643422"/>
      </dsp:txXfrm>
    </dsp:sp>
    <dsp:sp modelId="{74DD6862-6D20-4228-AADC-74F32F1EB190}">
      <dsp:nvSpPr>
        <dsp:cNvPr id="0" name=""/>
        <dsp:cNvSpPr/>
      </dsp:nvSpPr>
      <dsp:spPr>
        <a:xfrm>
          <a:off x="8623215" y="4800597"/>
          <a:ext cx="63584" cy="710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57150" lvl="1" indent="-57150" algn="l" defTabSz="177800">
            <a:lnSpc>
              <a:spcPct val="90000"/>
            </a:lnSpc>
            <a:spcBef>
              <a:spcPct val="0"/>
            </a:spcBef>
            <a:spcAft>
              <a:spcPct val="15000"/>
            </a:spcAft>
            <a:buChar char="•"/>
          </a:pPr>
          <a:endParaRPr lang="en-US" sz="400" kern="1200" dirty="0"/>
        </a:p>
      </dsp:txBody>
      <dsp:txXfrm>
        <a:off x="8623215" y="4800597"/>
        <a:ext cx="63584" cy="71004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CA5A6-7352-43C5-A341-F3B839B3C02F}" type="datetimeFigureOut">
              <a:rPr lang="en-US" smtClean="0"/>
              <a:pPr/>
              <a:t>2/24/2021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B5073-0228-4630-B259-DF3CD2765F5C}" type="slidenum">
              <a:rPr lang="en-US" smtClean="0"/>
              <a:pPr/>
              <a:t>‹#›</a:t>
            </a:fld>
            <a:endParaRPr lang="en-US"/>
          </a:p>
        </p:txBody>
      </p:sp>
    </p:spTree>
    <p:extLst>
      <p:ext uri="{BB962C8B-B14F-4D97-AF65-F5344CB8AC3E}">
        <p14:creationId xmlns:p14="http://schemas.microsoft.com/office/powerpoint/2010/main" val="146651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prstClr val="black">
                  <a:tint val="75000"/>
                </a:prst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solidFill>
                <a:prstClr val="black">
                  <a:tint val="75000"/>
                </a:prstClr>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2"/>
          </p:nvPr>
        </p:nvSpPr>
        <p:spPr/>
        <p:txBody>
          <a:bodyPr/>
          <a:lstStyle/>
          <a:p>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0" name="Slide Number Placeholder 9"/>
          <p:cNvSpPr>
            <a:spLocks noGrp="1"/>
          </p:cNvSpPr>
          <p:nvPr>
            <p:ph type="sldNum" sz="quarter" idx="16"/>
          </p:nvPr>
        </p:nvSpPr>
        <p:spPr/>
        <p:txBody>
          <a:bodyPr rtlCol="0"/>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2" name="Footer Placeholder 11"/>
          <p:cNvSpPr>
            <a:spLocks noGrp="1"/>
          </p:cNvSpPr>
          <p:nvPr>
            <p:ph type="ftr" sz="quarter" idx="17"/>
          </p:nvPr>
        </p:nvSpPr>
        <p:spPr/>
        <p:txBody>
          <a:bodyPr rtlCol="0"/>
          <a:lstStyle/>
          <a:p>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2" name="Slide Number Placeholder 11"/>
          <p:cNvSpPr>
            <a:spLocks noGrp="1"/>
          </p:cNvSpPr>
          <p:nvPr>
            <p:ph type="sldNum" sz="quarter" idx="16"/>
          </p:nvPr>
        </p:nvSpPr>
        <p:spPr/>
        <p:txBody>
          <a:bodyPr rtlCol="0"/>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7"/>
          </p:nvPr>
        </p:nvSpPr>
        <p:spPr/>
        <p:txBody>
          <a:bodyPr rtlCol="0"/>
          <a:lstStyle/>
          <a:p>
            <a:endParaRPr lang="en-US">
              <a:solidFill>
                <a:prstClr val="black">
                  <a:tint val="75000"/>
                </a:prstClr>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2"/>
          </p:nvPr>
        </p:nvSpPr>
        <p:spPr>
          <a:xfrm>
            <a:off x="1600200" y="6248206"/>
            <a:ext cx="4572000" cy="365125"/>
          </a:xfrm>
        </p:spPr>
        <p:txBody>
          <a:bodyPr rtlCol="0"/>
          <a:lstStyle/>
          <a:p>
            <a:endParaRPr lang="en-US">
              <a:solidFill>
                <a:prstClr val="black">
                  <a:tint val="75000"/>
                </a:prstClr>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US">
              <a:solidFill>
                <a:prstClr val="black">
                  <a:tint val="75000"/>
                </a:prstClr>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solidFill>
                <a:prstClr val="black">
                  <a:tint val="75000"/>
                </a:prstClr>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2"/>
          </p:nvPr>
        </p:nvSpPr>
        <p:spPr/>
        <p:txBody>
          <a:bodyPr/>
          <a:lstStyle/>
          <a:p>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0" name="Slide Number Placeholder 9"/>
          <p:cNvSpPr>
            <a:spLocks noGrp="1"/>
          </p:cNvSpPr>
          <p:nvPr>
            <p:ph type="sldNum" sz="quarter" idx="16"/>
          </p:nvPr>
        </p:nvSpPr>
        <p:spPr/>
        <p:txBody>
          <a:bodyPr rtlCol="0"/>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2" name="Footer Placeholder 11"/>
          <p:cNvSpPr>
            <a:spLocks noGrp="1"/>
          </p:cNvSpPr>
          <p:nvPr>
            <p:ph type="ftr" sz="quarter" idx="17"/>
          </p:nvPr>
        </p:nvSpPr>
        <p:spPr/>
        <p:txBody>
          <a:bodyPr rtlCol="0"/>
          <a:lstStyle/>
          <a:p>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2" name="Slide Number Placeholder 11"/>
          <p:cNvSpPr>
            <a:spLocks noGrp="1"/>
          </p:cNvSpPr>
          <p:nvPr>
            <p:ph type="sldNum" sz="quarter" idx="16"/>
          </p:nvPr>
        </p:nvSpPr>
        <p:spPr/>
        <p:txBody>
          <a:bodyPr rtlCol="0"/>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7"/>
          </p:nvPr>
        </p:nvSpPr>
        <p:spPr/>
        <p:txBody>
          <a:bodyPr rtlCol="0"/>
          <a:lstStyle/>
          <a:p>
            <a:endParaRPr lang="en-US">
              <a:solidFill>
                <a:prstClr val="black">
                  <a:tint val="75000"/>
                </a:prstClr>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14" name="Footer Placeholder 13"/>
          <p:cNvSpPr>
            <a:spLocks noGrp="1"/>
          </p:cNvSpPr>
          <p:nvPr>
            <p:ph type="ftr" sz="quarter" idx="12"/>
          </p:nvPr>
        </p:nvSpPr>
        <p:spPr>
          <a:xfrm>
            <a:off x="1600200" y="6248206"/>
            <a:ext cx="4572000" cy="365125"/>
          </a:xfrm>
        </p:spPr>
        <p:txBody>
          <a:bodyPr rtlCol="0"/>
          <a:lstStyle/>
          <a:p>
            <a:endParaRPr lang="en-US">
              <a:solidFill>
                <a:prstClr val="black">
                  <a:tint val="75000"/>
                </a:prstClr>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US">
              <a:solidFill>
                <a:prstClr val="black">
                  <a:tint val="75000"/>
                </a:prstClr>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56F4839-2B69-4360-955C-CFB0C1DC0202}" type="datetimeFigureOut">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9DC9DC-EA1A-482C-9546-0EED2F305650}" type="slidenum">
              <a:rPr lang="en-US" smtClean="0">
                <a:solidFill>
                  <a:prstClr val="black">
                    <a:tint val="75000"/>
                  </a:prstClr>
                </a:solidFill>
              </a:rPr>
              <a:pPr/>
              <a:t>‹#›</a:t>
            </a:fld>
            <a:endParaRPr lang="en-US">
              <a:solidFill>
                <a:prstClr val="black">
                  <a:tint val="75000"/>
                </a:prst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white">
                    <a:shade val="50000"/>
                  </a:prstClr>
                </a:solidFill>
              </a:rPr>
              <a:pPr/>
              <a:t>2/24/2021</a:t>
            </a:fld>
            <a:endParaRPr lang="en-US">
              <a:solidFill>
                <a:prstClr val="white">
                  <a:shade val="50000"/>
                </a:prst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white">
                  <a:shade val="50000"/>
                </a:prst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white">
                    <a:shade val="50000"/>
                  </a:prstClr>
                </a:solidFill>
              </a:rPr>
              <a:pPr/>
              <a:t>‹#›</a:t>
            </a:fld>
            <a:endParaRPr lang="en-US">
              <a:solidFill>
                <a:prstClr val="white">
                  <a:shade val="50000"/>
                </a:prstClr>
              </a:solidFill>
            </a:endParaRP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solidFill>
                  <a:prstClr val="white">
                    <a:shade val="50000"/>
                  </a:prstClr>
                </a:solidFill>
              </a:rPr>
              <a:pPr/>
              <a:t>2/24/2021</a:t>
            </a:fld>
            <a:endParaRPr lang="en-US">
              <a:solidFill>
                <a:prstClr val="white">
                  <a:shade val="50000"/>
                </a:prstClr>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solidFill>
                <a:prstClr val="white">
                  <a:shade val="50000"/>
                </a:prstClr>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solidFill>
                  <a:prstClr val="white">
                    <a:shade val="50000"/>
                  </a:prstClr>
                </a:solidFill>
              </a:rPr>
              <a:pPr/>
              <a:t>‹#›</a:t>
            </a:fld>
            <a:endParaRPr lang="en-US">
              <a:solidFill>
                <a:prstClr val="white">
                  <a:shade val="50000"/>
                </a:prstClr>
              </a:solidFill>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solidFill>
                  <a:prstClr val="white">
                    <a:shade val="50000"/>
                  </a:prstClr>
                </a:solidFill>
              </a:rPr>
              <a:pPr/>
              <a:t>2/24/2021</a:t>
            </a:fld>
            <a:endParaRPr lang="en-US">
              <a:solidFill>
                <a:prstClr val="white">
                  <a:shade val="50000"/>
                </a:prstClr>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solidFill>
                <a:prstClr val="white">
                  <a:shade val="50000"/>
                </a:prstClr>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solidFill>
                  <a:prstClr val="white">
                    <a:shade val="50000"/>
                  </a:prstClr>
                </a:solidFill>
              </a:rPr>
              <a:pPr/>
              <a:t>‹#›</a:t>
            </a:fld>
            <a:endParaRPr lang="en-US">
              <a:solidFill>
                <a:prstClr val="white">
                  <a:shade val="50000"/>
                </a:prstClr>
              </a:solidFill>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bconsi.blogspot.com/2013/08/definition-of-business-organization.html" TargetMode="External"/><Relationship Id="rId2" Type="http://schemas.openxmlformats.org/officeDocument/2006/relationships/hyperlink" Target="http://bconsi.blogspot.com/2012/11/definition-of-communication-wide.html"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pPr algn="ctr"/>
            <a:r>
              <a:rPr lang="en-US" sz="48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BUSINESS REPORT WRITING</a:t>
            </a:r>
          </a:p>
        </p:txBody>
      </p:sp>
      <p:sp>
        <p:nvSpPr>
          <p:cNvPr id="3" name="Content Placeholder 2"/>
          <p:cNvSpPr>
            <a:spLocks noGrp="1"/>
          </p:cNvSpPr>
          <p:nvPr>
            <p:ph sz="quarter" idx="1"/>
          </p:nvPr>
        </p:nvSpPr>
        <p:spPr>
          <a:xfrm>
            <a:off x="457200" y="1752600"/>
            <a:ext cx="8229600" cy="4648200"/>
          </a:xfrm>
        </p:spPr>
        <p:txBody>
          <a:bodyPr>
            <a:normAutofit/>
          </a:bodyPr>
          <a:lstStyle/>
          <a:p>
            <a:pPr marL="0" indent="0" algn="ctr">
              <a:buNone/>
            </a:pPr>
            <a:endParaRPr lang="en-US" sz="6000" u="sng" dirty="0">
              <a:latin typeface="Times New Roman"/>
              <a:ea typeface="Calibri"/>
            </a:endParaRPr>
          </a:p>
          <a:p>
            <a:pPr marL="0" indent="0" algn="ctr">
              <a:buNone/>
            </a:pPr>
            <a:r>
              <a:rPr lang="en-US" sz="6000" u="sng" dirty="0">
                <a:latin typeface="Times New Roman"/>
                <a:ea typeface="Calibri"/>
              </a:rPr>
              <a:t>REPORT WRITING: </a:t>
            </a:r>
            <a:r>
              <a:rPr lang="en-US" sz="6000" dirty="0">
                <a:latin typeface="Times New Roman"/>
                <a:ea typeface="Calibri"/>
              </a:rPr>
              <a:t>TYPES, FORMATS and STRUCTURE </a:t>
            </a:r>
            <a:endParaRPr lang="en-US" sz="6000" dirty="0"/>
          </a:p>
        </p:txBody>
      </p:sp>
    </p:spTree>
    <p:extLst>
      <p:ext uri="{BB962C8B-B14F-4D97-AF65-F5344CB8AC3E}">
        <p14:creationId xmlns:p14="http://schemas.microsoft.com/office/powerpoint/2010/main" val="219488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ln>
            <a:solidFill>
              <a:schemeClr val="bg2">
                <a:lumMod val="10000"/>
              </a:schemeClr>
            </a:solidFill>
          </a:ln>
        </p:spPr>
        <p:txBody>
          <a:bodyPr>
            <a:normAutofit/>
          </a:bodyPr>
          <a:lstStyle/>
          <a:p>
            <a:pPr eaLnBrk="1" hangingPunct="1">
              <a:defRPr/>
            </a:pPr>
            <a:r>
              <a:rPr lang="en-US" sz="3200" b="1" dirty="0">
                <a:latin typeface="Times New Roman" panose="02020603050405020304" pitchFamily="18" charset="0"/>
                <a:cs typeface="Times New Roman" panose="02020603050405020304" pitchFamily="18" charset="0"/>
              </a:rPr>
              <a:t>The Plan for Preparing a Formal Report</a:t>
            </a:r>
          </a:p>
        </p:txBody>
      </p:sp>
      <p:sp>
        <p:nvSpPr>
          <p:cNvPr id="9219" name="Rectangle 3"/>
          <p:cNvSpPr>
            <a:spLocks noGrp="1" noChangeArrowheads="1"/>
          </p:cNvSpPr>
          <p:nvPr>
            <p:ph sz="quarter" idx="1"/>
          </p:nvPr>
        </p:nvSpPr>
        <p:spPr>
          <a:xfrm>
            <a:off x="457200" y="1752600"/>
            <a:ext cx="8229600" cy="4648200"/>
          </a:xfrm>
        </p:spPr>
        <p:txBody>
          <a:bodyPr>
            <a:normAutofit lnSpcReduction="10000"/>
          </a:bodyPr>
          <a:lstStyle/>
          <a:p>
            <a:pPr eaLnBrk="1" hangingPunct="1">
              <a:defRPr/>
            </a:pPr>
            <a:r>
              <a:rPr lang="en-US" sz="4000" dirty="0">
                <a:latin typeface="Times New Roman" panose="02020603050405020304" pitchFamily="18" charset="0"/>
                <a:cs typeface="Times New Roman" panose="02020603050405020304" pitchFamily="18" charset="0"/>
              </a:rPr>
              <a:t>Identify the readers</a:t>
            </a:r>
          </a:p>
          <a:p>
            <a:pPr eaLnBrk="1" hangingPunct="1">
              <a:defRPr/>
            </a:pPr>
            <a:r>
              <a:rPr lang="en-US" sz="4000" dirty="0">
                <a:latin typeface="Times New Roman" panose="02020603050405020304" pitchFamily="18" charset="0"/>
                <a:cs typeface="Times New Roman" panose="02020603050405020304" pitchFamily="18" charset="0"/>
              </a:rPr>
              <a:t>Determine your purpose</a:t>
            </a:r>
          </a:p>
          <a:p>
            <a:pPr eaLnBrk="1" hangingPunct="1">
              <a:defRPr/>
            </a:pPr>
            <a:r>
              <a:rPr lang="en-US" sz="4000" dirty="0">
                <a:latin typeface="Times New Roman" panose="02020603050405020304" pitchFamily="18" charset="0"/>
                <a:cs typeface="Times New Roman" panose="02020603050405020304" pitchFamily="18" charset="0"/>
              </a:rPr>
              <a:t>Formulate specific questions</a:t>
            </a:r>
          </a:p>
          <a:p>
            <a:pPr eaLnBrk="1" hangingPunct="1">
              <a:defRPr/>
            </a:pPr>
            <a:r>
              <a:rPr lang="en-US" sz="4000" dirty="0">
                <a:latin typeface="Times New Roman" panose="02020603050405020304" pitchFamily="18" charset="0"/>
                <a:cs typeface="Times New Roman" panose="02020603050405020304" pitchFamily="18" charset="0"/>
              </a:rPr>
              <a:t>Conduct research to answer the questions</a:t>
            </a:r>
          </a:p>
          <a:p>
            <a:pPr eaLnBrk="1" hangingPunct="1">
              <a:defRPr/>
            </a:pPr>
            <a:r>
              <a:rPr lang="en-US" sz="4000" dirty="0">
                <a:latin typeface="Times New Roman" panose="02020603050405020304" pitchFamily="18" charset="0"/>
                <a:cs typeface="Times New Roman" panose="02020603050405020304" pitchFamily="18" charset="0"/>
              </a:rPr>
              <a:t>Draw valid conclusions</a:t>
            </a:r>
          </a:p>
          <a:p>
            <a:pPr eaLnBrk="1" hangingPunct="1">
              <a:defRPr/>
            </a:pPr>
            <a:r>
              <a:rPr lang="en-US" sz="4000" dirty="0">
                <a:latin typeface="Times New Roman" panose="02020603050405020304" pitchFamily="18" charset="0"/>
                <a:cs typeface="Times New Roman" panose="02020603050405020304" pitchFamily="18" charset="0"/>
              </a:rPr>
              <a:t>Write the report</a:t>
            </a:r>
          </a:p>
        </p:txBody>
      </p:sp>
    </p:spTree>
    <p:extLst>
      <p:ext uri="{BB962C8B-B14F-4D97-AF65-F5344CB8AC3E}">
        <p14:creationId xmlns:p14="http://schemas.microsoft.com/office/powerpoint/2010/main" val="124776060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848600" cy="762000"/>
          </a:xfrm>
          <a:ln>
            <a:solidFill>
              <a:schemeClr val="bg2">
                <a:lumMod val="10000"/>
              </a:schemeClr>
            </a:solidFill>
          </a:ln>
        </p:spPr>
        <p:txBody>
          <a:bodyPr>
            <a:noAutofit/>
          </a:bodyPr>
          <a:lstStyle/>
          <a:p>
            <a:r>
              <a:rPr lang="en-US" sz="3500" dirty="0">
                <a:latin typeface="Times New Roman" panose="02020603050405020304" pitchFamily="18" charset="0"/>
                <a:cs typeface="Times New Roman" panose="02020603050405020304" pitchFamily="18" charset="0"/>
              </a:rPr>
              <a:t>FORMAT /STRUCTURE OF A REPORT</a:t>
            </a:r>
            <a:endParaRPr lang="en-I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676400"/>
            <a:ext cx="8229600" cy="4776936"/>
          </a:xfrm>
        </p:spPr>
        <p:txBody>
          <a:bodyPr>
            <a:normAutofit lnSpcReduction="10000"/>
          </a:bodyPr>
          <a:lstStyle/>
          <a:p>
            <a:pPr algn="just"/>
            <a:r>
              <a:rPr lang="en-IN" sz="2800" dirty="0">
                <a:latin typeface="Times New Roman" pitchFamily="18" charset="0"/>
                <a:cs typeface="Times New Roman" pitchFamily="18" charset="0"/>
              </a:rPr>
              <a:t> Although, there is no set report writing format, however, there are general sections that should be included. </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Unlike essays, reports are written in sections with headings and sub-headings, which are usually numbered.</a:t>
            </a:r>
          </a:p>
          <a:p>
            <a:pPr algn="just"/>
            <a:endParaRPr lang="en-I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There are numerous possible formats available for writing a report, and it mostly depends on the context of topic</a:t>
            </a:r>
            <a:endParaRPr lang="en-IN" sz="2800" dirty="0">
              <a:latin typeface="Times New Roman" pitchFamily="18" charset="0"/>
              <a:cs typeface="Times New Roman" pitchFamily="18" charset="0"/>
            </a:endParaRPr>
          </a:p>
          <a:p>
            <a:pPr algn="just"/>
            <a:endParaRPr lang="en-IN" dirty="0"/>
          </a:p>
          <a:p>
            <a:pPr algn="just">
              <a:buNone/>
            </a:pPr>
            <a:endParaRPr lang="en-IN" dirty="0"/>
          </a:p>
        </p:txBody>
      </p:sp>
    </p:spTree>
    <p:extLst>
      <p:ext uri="{BB962C8B-B14F-4D97-AF65-F5344CB8AC3E}">
        <p14:creationId xmlns:p14="http://schemas.microsoft.com/office/powerpoint/2010/main" val="376496481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609600"/>
            <a:ext cx="8640960" cy="6477000"/>
          </a:xfrm>
        </p:spPr>
        <p:txBody>
          <a:bodyPr>
            <a:normAutofit/>
          </a:bodyPr>
          <a:lstStyle/>
          <a:p>
            <a:pPr algn="just">
              <a:buNone/>
            </a:pPr>
            <a:r>
              <a:rPr lang="en-US" sz="3600"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Below given are the components of a report</a:t>
            </a:r>
            <a:r>
              <a:rPr lang="en-US" sz="3600" dirty="0">
                <a:latin typeface="Times New Roman" pitchFamily="18" charset="0"/>
                <a:cs typeface="Times New Roman" pitchFamily="18" charset="0"/>
              </a:rPr>
              <a:t> </a:t>
            </a:r>
          </a:p>
          <a:p>
            <a:pPr algn="just">
              <a:buNone/>
            </a:pPr>
            <a:endParaRPr lang="en-US" sz="2800" dirty="0">
              <a:solidFill>
                <a:schemeClr val="accent4"/>
              </a:solidFill>
              <a:latin typeface="Times New Roman" pitchFamily="18" charset="0"/>
              <a:cs typeface="Times New Roman" pitchFamily="18" charset="0"/>
            </a:endParaRPr>
          </a:p>
          <a:p>
            <a:pPr marL="514350" indent="-514350" algn="just">
              <a:buFont typeface="+mj-lt"/>
              <a:buAutoNum type="arabicPeriod"/>
            </a:pPr>
            <a:r>
              <a:rPr lang="en-US" sz="2800" b="1" u="sng" dirty="0">
                <a:solidFill>
                  <a:schemeClr val="accent4"/>
                </a:solidFill>
                <a:latin typeface="Times New Roman" pitchFamily="18" charset="0"/>
                <a:cs typeface="Times New Roman" pitchFamily="18" charset="0"/>
              </a:rPr>
              <a:t>Title page:</a:t>
            </a:r>
            <a:r>
              <a:rPr lang="en-US" sz="2800" b="1" dirty="0">
                <a:solidFill>
                  <a:schemeClr val="accent4"/>
                </a:solidFill>
                <a:latin typeface="Times New Roman" pitchFamily="18" charset="0"/>
                <a:cs typeface="Times New Roman" pitchFamily="18" charset="0"/>
              </a:rPr>
              <a:t> </a:t>
            </a:r>
            <a:r>
              <a:rPr lang="en-US" sz="2800" dirty="0">
                <a:latin typeface="Times New Roman" pitchFamily="18" charset="0"/>
                <a:cs typeface="Times New Roman" pitchFamily="18" charset="0"/>
              </a:rPr>
              <a:t>It</a:t>
            </a:r>
            <a:r>
              <a:rPr lang="en-IN" sz="2800" dirty="0">
                <a:latin typeface="Times New Roman" pitchFamily="18" charset="0"/>
                <a:cs typeface="Times New Roman" pitchFamily="18" charset="0"/>
              </a:rPr>
              <a:t> should include the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title,</a:t>
            </a:r>
            <a:r>
              <a:rPr lang="en-IN" sz="2800" dirty="0">
                <a:latin typeface="Times New Roman" pitchFamily="18" charset="0"/>
                <a:cs typeface="Times New Roman" pitchFamily="18" charset="0"/>
              </a:rPr>
              <a:t> your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name</a:t>
            </a:r>
            <a:r>
              <a:rPr lang="en-IN" sz="2800" dirty="0">
                <a:latin typeface="Times New Roman" pitchFamily="18" charset="0"/>
                <a:cs typeface="Times New Roman" pitchFamily="18" charset="0"/>
              </a:rPr>
              <a:t> and the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name of the tutor</a:t>
            </a:r>
            <a:r>
              <a:rPr lang="en-IN" sz="2800" dirty="0">
                <a:latin typeface="Times New Roman" pitchFamily="18" charset="0"/>
                <a:cs typeface="Times New Roman" pitchFamily="18" charset="0"/>
              </a:rPr>
              <a:t> to whom it is being submitted,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date of submission</a:t>
            </a:r>
            <a:r>
              <a:rPr lang="en-IN" sz="2800" dirty="0">
                <a:latin typeface="Times New Roman" pitchFamily="18" charset="0"/>
                <a:cs typeface="Times New Roman" pitchFamily="18" charset="0"/>
              </a:rPr>
              <a:t>, your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course/department</a:t>
            </a:r>
            <a:r>
              <a:rPr lang="en-IN" sz="2800" dirty="0">
                <a:latin typeface="Times New Roman" pitchFamily="18" charset="0"/>
                <a:cs typeface="Times New Roman" pitchFamily="18" charset="0"/>
              </a:rPr>
              <a:t>. The </a:t>
            </a:r>
            <a:r>
              <a:rPr lang="en-IN" sz="28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logo </a:t>
            </a:r>
            <a:r>
              <a:rPr lang="en-IN" sz="2800" dirty="0">
                <a:latin typeface="Times New Roman" pitchFamily="18" charset="0"/>
                <a:cs typeface="Times New Roman" pitchFamily="18" charset="0"/>
              </a:rPr>
              <a:t>of the organisation should also be printed.</a:t>
            </a:r>
          </a:p>
          <a:p>
            <a:pPr marL="514350" indent="-514350" algn="just">
              <a:buFont typeface="+mj-lt"/>
              <a:buAutoNum type="arabicPeriod"/>
            </a:pPr>
            <a:endParaRPr lang="en-IN" sz="2800" dirty="0">
              <a:latin typeface="Times New Roman" pitchFamily="18" charset="0"/>
              <a:cs typeface="Times New Roman" pitchFamily="18" charset="0"/>
            </a:endParaRPr>
          </a:p>
          <a:p>
            <a:pPr marL="514350" indent="-514350" algn="just">
              <a:buFont typeface="+mj-lt"/>
              <a:buAutoNum type="arabicPeriod"/>
            </a:pPr>
            <a:r>
              <a:rPr lang="en-IN" sz="2800" b="1" u="sng" dirty="0">
                <a:solidFill>
                  <a:schemeClr val="accent4"/>
                </a:solidFill>
                <a:latin typeface="Times New Roman" pitchFamily="18" charset="0"/>
                <a:cs typeface="Times New Roman" pitchFamily="18" charset="0"/>
              </a:rPr>
              <a:t>Acknowledgements:</a:t>
            </a:r>
            <a:r>
              <a:rPr lang="en-IN" sz="2800" dirty="0">
                <a:solidFill>
                  <a:schemeClr val="accent4"/>
                </a:solidFill>
                <a:latin typeface="Times New Roman" pitchFamily="18" charset="0"/>
                <a:cs typeface="Times New Roman" pitchFamily="18" charset="0"/>
              </a:rPr>
              <a:t> </a:t>
            </a:r>
            <a:r>
              <a:rPr lang="en-IN" sz="2800" dirty="0">
                <a:latin typeface="Times New Roman" pitchFamily="18" charset="0"/>
                <a:cs typeface="Times New Roman" pitchFamily="18" charset="0"/>
              </a:rPr>
              <a:t>A list of people and or  organisations who have helped you in the compilation of report and other related work.</a:t>
            </a:r>
          </a:p>
          <a:p>
            <a:pPr marL="514350" indent="-514350">
              <a:buFont typeface="+mj-lt"/>
              <a:buAutoNum type="arabicPeriod"/>
            </a:pPr>
            <a:endParaRPr lang="en-IN" dirty="0"/>
          </a:p>
          <a:p>
            <a:pPr marL="514350" indent="-514350" algn="just">
              <a:buFont typeface="+mj-lt"/>
              <a:buAutoNum type="arabicPeriod"/>
            </a:pPr>
            <a:endParaRPr lang="en-US" b="1" u="sng" dirty="0"/>
          </a:p>
          <a:p>
            <a:endParaRPr lang="en-IN" dirty="0"/>
          </a:p>
        </p:txBody>
      </p:sp>
    </p:spTree>
    <p:extLst>
      <p:ext uri="{BB962C8B-B14F-4D97-AF65-F5344CB8AC3E}">
        <p14:creationId xmlns:p14="http://schemas.microsoft.com/office/powerpoint/2010/main" val="88678558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29600" cy="5865515"/>
          </a:xfrm>
        </p:spPr>
        <p:txBody>
          <a:bodyPr>
            <a:normAutofit fontScale="92500" lnSpcReduction="20000"/>
          </a:bodyPr>
          <a:lstStyle/>
          <a:p>
            <a:pPr marL="514350" indent="-514350" algn="just">
              <a:buNone/>
            </a:pPr>
            <a:r>
              <a:rPr lang="en-US" dirty="0"/>
              <a:t> </a:t>
            </a:r>
          </a:p>
          <a:p>
            <a:pPr marL="514350" indent="-514350" algn="just">
              <a:buNone/>
            </a:pPr>
            <a:r>
              <a:rPr lang="en-US" sz="3000" b="1" dirty="0"/>
              <a:t>Cont…</a:t>
            </a:r>
          </a:p>
          <a:p>
            <a:pPr marL="514350" indent="-514350" algn="just">
              <a:buNone/>
            </a:pPr>
            <a:endParaRPr lang="en-US" sz="3000"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lgn="just">
              <a:buNone/>
            </a:pPr>
            <a:r>
              <a:rPr lang="en-US" sz="3000" b="1"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3. </a:t>
            </a:r>
            <a:r>
              <a:rPr lang="en-US" sz="3000"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Contents page:</a:t>
            </a:r>
            <a:r>
              <a:rPr lang="en-US" sz="3000"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IN" sz="3000" dirty="0">
                <a:latin typeface="Times New Roman" pitchFamily="18" charset="0"/>
                <a:cs typeface="Times New Roman" pitchFamily="18" charset="0"/>
              </a:rPr>
              <a:t>A clear, well-formatted list of all the sections and sub-sections of the report. Page numbers should be marked correctly.</a:t>
            </a:r>
          </a:p>
          <a:p>
            <a:pPr marL="514350" indent="-514350" algn="just">
              <a:buNone/>
            </a:pPr>
            <a:endParaRPr lang="en-IN" sz="3000" dirty="0">
              <a:latin typeface="Times New Roman" pitchFamily="18" charset="0"/>
              <a:cs typeface="Times New Roman" pitchFamily="18" charset="0"/>
            </a:endParaRPr>
          </a:p>
          <a:p>
            <a:pPr marL="514350" indent="-514350" algn="just">
              <a:buAutoNum type="arabicPeriod" startAt="4"/>
            </a:pPr>
            <a:r>
              <a:rPr lang="en-US" sz="3000"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Abstract:</a:t>
            </a:r>
            <a:r>
              <a:rPr lang="en-US" sz="3000"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IN" sz="3000" dirty="0">
                <a:latin typeface="Times New Roman" pitchFamily="18" charset="0"/>
                <a:cs typeface="Times New Roman" pitchFamily="18" charset="0"/>
              </a:rPr>
              <a:t>A summary of the major points, conclusions, and recommendations should be written to give a general overview of report.</a:t>
            </a:r>
          </a:p>
          <a:p>
            <a:pPr marL="514350" indent="-514350" algn="just">
              <a:buAutoNum type="arabicPeriod" startAt="4"/>
            </a:pPr>
            <a:endParaRPr lang="en-IN" sz="3000" dirty="0">
              <a:latin typeface="Times New Roman" pitchFamily="18" charset="0"/>
              <a:cs typeface="Times New Roman" pitchFamily="18" charset="0"/>
            </a:endParaRPr>
          </a:p>
          <a:p>
            <a:pPr marL="514350" indent="-514350" algn="just">
              <a:buFont typeface="Wingdings"/>
              <a:buAutoNum type="arabicPeriod" startAt="4"/>
            </a:pPr>
            <a:r>
              <a:rPr lang="en-US" sz="3000"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Introduction:</a:t>
            </a:r>
            <a:r>
              <a:rPr lang="en-US" sz="3000"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GB" sz="3200" dirty="0">
                <a:latin typeface="Times New Roman" pitchFamily="18" charset="0"/>
                <a:cs typeface="Times New Roman" pitchFamily="18" charset="0"/>
              </a:rPr>
              <a:t>It provides the general picture of the report. What it is all about, background of the study, and methodology used.</a:t>
            </a:r>
          </a:p>
          <a:p>
            <a:pPr marL="514350" indent="-514350" algn="just">
              <a:buNone/>
            </a:pPr>
            <a:endParaRPr lang="en-IN" sz="3000" dirty="0">
              <a:latin typeface="Times New Roman" pitchFamily="18" charset="0"/>
              <a:cs typeface="Times New Roman" pitchFamily="18" charset="0"/>
            </a:endParaRPr>
          </a:p>
          <a:p>
            <a:pPr marL="514350" indent="-514350" algn="just">
              <a:buNone/>
            </a:pPr>
            <a:endParaRPr lang="en-IN" b="1" u="sng" dirty="0"/>
          </a:p>
        </p:txBody>
      </p:sp>
    </p:spTree>
    <p:extLst>
      <p:ext uri="{BB962C8B-B14F-4D97-AF65-F5344CB8AC3E}">
        <p14:creationId xmlns:p14="http://schemas.microsoft.com/office/powerpoint/2010/main" val="210586406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45152" cy="6629400"/>
          </a:xfrm>
        </p:spPr>
        <p:txBody>
          <a:bodyPr>
            <a:normAutofit fontScale="77500" lnSpcReduction="20000"/>
          </a:bodyPr>
          <a:lstStyle/>
          <a:p>
            <a:pPr marL="514350" indent="-514350" algn="just">
              <a:buAutoNum type="arabicPeriod" startAt="6"/>
            </a:pPr>
            <a:endParaRPr lang="en-US" sz="2800" b="1" u="sng" dirty="0">
              <a:latin typeface="Times New Roman" pitchFamily="18" charset="0"/>
              <a:cs typeface="Times New Roman" pitchFamily="18" charset="0"/>
            </a:endParaRPr>
          </a:p>
          <a:p>
            <a:pPr marL="514350" indent="-514350" algn="just">
              <a:buNone/>
            </a:pPr>
            <a:r>
              <a:rPr lang="en-US" b="1" dirty="0">
                <a:latin typeface="Times New Roman" pitchFamily="18" charset="0"/>
                <a:cs typeface="Times New Roman" pitchFamily="18" charset="0"/>
              </a:rPr>
              <a:t>Cont…</a:t>
            </a:r>
          </a:p>
          <a:p>
            <a:pPr marL="514350" indent="-514350" algn="just">
              <a:buAutoNum type="arabicPeriod" startAt="6"/>
            </a:pPr>
            <a:endParaRPr lang="en-US"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lgn="just">
              <a:buAutoNum type="arabicPeriod" startAt="6"/>
            </a:pPr>
            <a:endParaRPr lang="en-US"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lgn="just">
              <a:buAutoNum type="arabicPeriod" startAt="6"/>
            </a:pPr>
            <a:r>
              <a:rPr lang="en-US"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Body:</a:t>
            </a:r>
            <a:r>
              <a:rPr lang="en-US" b="1"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IN" dirty="0">
                <a:latin typeface="Times New Roman" pitchFamily="18" charset="0"/>
                <a:cs typeface="Times New Roman" pitchFamily="18" charset="0"/>
              </a:rPr>
              <a:t>This is the main section of the report. There needs to be several sections, with each having a subtitle. The various sections include Review of Literature, Materials and Methods and Results. A discussion section can also be included at the end of the body to go over by findings and their significance. </a:t>
            </a:r>
          </a:p>
          <a:p>
            <a:pPr marL="514350" indent="-514350" algn="just">
              <a:buAutoNum type="arabicPeriod" startAt="6"/>
            </a:pPr>
            <a:r>
              <a:rPr lang="en-IN"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Conclusion</a:t>
            </a:r>
            <a:r>
              <a:rPr lang="en-IN"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IN" dirty="0">
                <a:latin typeface="Times New Roman" pitchFamily="18" charset="0"/>
                <a:cs typeface="Times New Roman" pitchFamily="18" charset="0"/>
              </a:rPr>
              <a:t>A conclusion should draw out the implications of your findings, with deductions based on the facts described in your main body. The significance and relevance of study is discussed in this section.</a:t>
            </a:r>
          </a:p>
          <a:p>
            <a:pPr marL="514350" indent="-514350" algn="just">
              <a:buAutoNum type="arabicPeriod" startAt="6"/>
            </a:pPr>
            <a:endParaRPr lang="en-IN" dirty="0">
              <a:latin typeface="Times New Roman" pitchFamily="18" charset="0"/>
              <a:cs typeface="Times New Roman" pitchFamily="18" charset="0"/>
            </a:endParaRPr>
          </a:p>
          <a:p>
            <a:pPr marL="514350" indent="-514350" algn="just">
              <a:buAutoNum type="arabicPeriod" startAt="6"/>
            </a:pPr>
            <a:r>
              <a:rPr lang="en-US"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References</a:t>
            </a:r>
            <a:r>
              <a:rPr lang="en-US" sz="2800"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a:latin typeface="Times New Roman" pitchFamily="18" charset="0"/>
                <a:cs typeface="Times New Roman" pitchFamily="18" charset="0"/>
              </a:rPr>
              <a:t>This is a list giving the full details of all the sources to which you have made reference within your text.</a:t>
            </a:r>
          </a:p>
          <a:p>
            <a:pPr marL="514350" indent="-514350" algn="just">
              <a:buNone/>
            </a:pPr>
            <a:endParaRPr lang="en-US" dirty="0">
              <a:latin typeface="Times New Roman" pitchFamily="18" charset="0"/>
              <a:cs typeface="Times New Roman" pitchFamily="18" charset="0"/>
            </a:endParaRPr>
          </a:p>
          <a:p>
            <a:pPr marL="0" indent="0">
              <a:buNone/>
              <a:defRPr/>
            </a:pPr>
            <a:r>
              <a:rPr lang="en-GB" b="1" dirty="0">
                <a:solidFill>
                  <a:schemeClr val="accent2"/>
                </a:solidFill>
                <a:latin typeface="Times New Roman" pitchFamily="18" charset="0"/>
                <a:cs typeface="Times New Roman" pitchFamily="18" charset="0"/>
              </a:rPr>
              <a:t>9. </a:t>
            </a:r>
            <a:r>
              <a:rPr lang="en-GB"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t>
            </a:r>
            <a:r>
              <a:rPr lang="en-GB" b="1" u="sng"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t>Appendices </a:t>
            </a:r>
          </a:p>
          <a:p>
            <a:pPr marL="0" indent="0">
              <a:buNone/>
              <a:defRPr/>
            </a:pPr>
            <a:r>
              <a:rPr lang="en-GB" dirty="0">
                <a:latin typeface="Times New Roman" pitchFamily="18" charset="0"/>
                <a:cs typeface="Times New Roman" pitchFamily="18" charset="0"/>
              </a:rPr>
              <a:t>     Attached additional information like maps, questionnaires, list of                      items, letters etc.</a:t>
            </a:r>
          </a:p>
          <a:p>
            <a:pPr marL="514350" indent="-514350" algn="just">
              <a:buAutoNum type="arabicPeriod" startAt="6"/>
            </a:pPr>
            <a:endParaRPr lang="en-US" dirty="0">
              <a:latin typeface="Times New Roman" pitchFamily="18" charset="0"/>
              <a:cs typeface="Times New Roman" pitchFamily="18" charset="0"/>
            </a:endParaRPr>
          </a:p>
          <a:p>
            <a:pPr marL="514350" indent="-514350" algn="just">
              <a:buAutoNum type="arabicPeriod" startAt="6"/>
            </a:pPr>
            <a:endParaRPr lang="en-US" dirty="0">
              <a:latin typeface="Times New Roman" pitchFamily="18" charset="0"/>
              <a:cs typeface="Times New Roman" pitchFamily="18" charset="0"/>
            </a:endParaRPr>
          </a:p>
          <a:p>
            <a:pPr marL="514350" indent="-514350" algn="just">
              <a:buAutoNum type="arabicPeriod" startAt="6"/>
            </a:pPr>
            <a:endParaRPr lang="en-IN" sz="2800" dirty="0">
              <a:latin typeface="Times New Roman" pitchFamily="18" charset="0"/>
              <a:cs typeface="Times New Roman" pitchFamily="18" charset="0"/>
            </a:endParaRPr>
          </a:p>
          <a:p>
            <a:pPr marL="514350" indent="-514350" algn="just">
              <a:buAutoNum type="arabicPeriod" startAt="6"/>
            </a:pPr>
            <a:endParaRPr lang="en-IN" dirty="0"/>
          </a:p>
        </p:txBody>
      </p:sp>
    </p:spTree>
    <p:extLst>
      <p:ext uri="{BB962C8B-B14F-4D97-AF65-F5344CB8AC3E}">
        <p14:creationId xmlns:p14="http://schemas.microsoft.com/office/powerpoint/2010/main" val="355438386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IMPORTANCE OF A REPORT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Report as a means of internal communication</a:t>
            </a:r>
            <a:endParaRPr lang="en-US" dirty="0"/>
          </a:p>
          <a:p>
            <a:pPr>
              <a:buNone/>
            </a:pPr>
            <a:r>
              <a:rPr lang="en-US" sz="2800" dirty="0"/>
              <a:t>A report acts as an effective means of communication within the organization.</a:t>
            </a:r>
          </a:p>
          <a:p>
            <a:pPr>
              <a:buNone/>
            </a:pPr>
            <a:r>
              <a:rPr lang="en-US" sz="2800" dirty="0"/>
              <a:t>It provides feedback to employees. </a:t>
            </a:r>
          </a:p>
          <a:p>
            <a:pPr>
              <a:buNone/>
            </a:pPr>
            <a:r>
              <a:rPr lang="en-US" sz="2800" dirty="0"/>
              <a:t>It is prepared for the information and guidance of others connected with the matter / problem.</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Report facilitates decision making and planning. </a:t>
            </a:r>
            <a:r>
              <a:rPr lang="en-US" sz="2800" dirty="0"/>
              <a:t>Report provide reliable data which can be used in the planning and decision making process. </a:t>
            </a:r>
          </a:p>
          <a:p>
            <a:r>
              <a:rPr lang="en-US" sz="2800" dirty="0"/>
              <a:t>It acts as a source of reliable information for long term planning and decision making.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END OF THE LECTURE</a:t>
            </a:r>
          </a:p>
        </p:txBody>
      </p:sp>
      <p:sp>
        <p:nvSpPr>
          <p:cNvPr id="3" name="Content Placeholder 2"/>
          <p:cNvSpPr>
            <a:spLocks noGrp="1"/>
          </p:cNvSpPr>
          <p:nvPr>
            <p:ph sz="quarter" idx="1"/>
          </p:nvPr>
        </p:nvSpPr>
        <p:spPr/>
        <p:txBody>
          <a:bodyPr/>
          <a:lstStyle/>
          <a:p>
            <a:pPr algn="ctr">
              <a:buNone/>
            </a:pPr>
            <a:r>
              <a:rPr lang="en-US"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6248400"/>
          </a:xfrm>
        </p:spPr>
        <p:txBody>
          <a:bodyPr>
            <a:noAutofit/>
          </a:bodyPr>
          <a:lstStyle/>
          <a:p>
            <a:pPr algn="ctr">
              <a:buNone/>
              <a:defRPr/>
            </a:pPr>
            <a:endParaRPr lang="en-US" dirty="0">
              <a:latin typeface="Times New Roman" pitchFamily="18" charset="0"/>
              <a:cs typeface="Times New Roman" pitchFamily="18" charset="0"/>
            </a:endParaRPr>
          </a:p>
          <a:p>
            <a:pPr algn="just">
              <a:defRPr/>
            </a:pPr>
            <a:endParaRPr lang="en-US" dirty="0">
              <a:latin typeface="Times New Roman" pitchFamily="18" charset="0"/>
              <a:cs typeface="Times New Roman" pitchFamily="18" charset="0"/>
            </a:endParaRPr>
          </a:p>
          <a:p>
            <a:pPr algn="just">
              <a:defRPr/>
            </a:pPr>
            <a:r>
              <a:rPr lang="en-US" dirty="0">
                <a:latin typeface="Times New Roman" pitchFamily="18" charset="0"/>
                <a:cs typeface="Times New Roman" pitchFamily="18" charset="0"/>
              </a:rPr>
              <a:t>It is any informational work made with an intention to provide information or recounting certain events in a presentable manner.</a:t>
            </a:r>
          </a:p>
          <a:p>
            <a:pPr algn="just">
              <a:defRPr/>
            </a:pPr>
            <a:endParaRPr lang="en-US" dirty="0">
              <a:latin typeface="Times New Roman" pitchFamily="18" charset="0"/>
              <a:cs typeface="Times New Roman" pitchFamily="18" charset="0"/>
            </a:endParaRPr>
          </a:p>
          <a:p>
            <a:pPr algn="just">
              <a:defRPr/>
            </a:pPr>
            <a:r>
              <a:rPr lang="en-US" dirty="0">
                <a:latin typeface="Times New Roman" pitchFamily="18" charset="0"/>
                <a:cs typeface="Times New Roman" pitchFamily="18" charset="0"/>
              </a:rPr>
              <a:t>Or  </a:t>
            </a:r>
            <a:r>
              <a:rPr lang="en-GB" dirty="0">
                <a:latin typeface="Times New Roman" pitchFamily="18" charset="0"/>
                <a:cs typeface="Times New Roman" pitchFamily="18" charset="0"/>
              </a:rPr>
              <a:t>A </a:t>
            </a:r>
            <a:r>
              <a:rPr lang="en-GB" b="1" dirty="0">
                <a:latin typeface="Times New Roman" pitchFamily="18" charset="0"/>
                <a:cs typeface="Times New Roman" pitchFamily="18" charset="0"/>
              </a:rPr>
              <a:t>report</a:t>
            </a:r>
            <a:r>
              <a:rPr lang="en-GB" dirty="0">
                <a:latin typeface="Times New Roman" pitchFamily="18" charset="0"/>
                <a:cs typeface="Times New Roman" pitchFamily="18" charset="0"/>
              </a:rPr>
              <a:t> is an official document that describes the process, progress, or results of certain project. </a:t>
            </a:r>
          </a:p>
          <a:p>
            <a:pPr algn="just">
              <a:defRPr/>
            </a:pPr>
            <a:r>
              <a:rPr lang="en-GB" dirty="0">
                <a:latin typeface="Times New Roman" pitchFamily="18" charset="0"/>
                <a:cs typeface="Times New Roman" pitchFamily="18" charset="0"/>
              </a:rPr>
              <a:t>Also, it can be defined as an official document describing or detailing the progress or results of the project and is submitted to the project sponsor or project management team. </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1430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12648" y="228600"/>
            <a:ext cx="8153400" cy="762000"/>
          </a:xfrm>
        </p:spPr>
        <p:txBody>
          <a:bodyPr/>
          <a:lstStyle/>
          <a:p>
            <a:pPr algn="ctr"/>
            <a:r>
              <a:rPr lang="en-US" dirty="0">
                <a:effectLst>
                  <a:outerShdw blurRad="38100" dist="38100" dir="2700000" algn="tl">
                    <a:srgbClr val="000000">
                      <a:alpha val="43137"/>
                    </a:srgbClr>
                  </a:outerShdw>
                </a:effectLst>
                <a:latin typeface="Times New Roman" pitchFamily="18" charset="0"/>
                <a:cs typeface="Times New Roman" pitchFamily="18" charset="0"/>
              </a:rPr>
              <a:t>REPORT</a:t>
            </a:r>
          </a:p>
        </p:txBody>
      </p:sp>
    </p:spTree>
    <p:extLst>
      <p:ext uri="{BB962C8B-B14F-4D97-AF65-F5344CB8AC3E}">
        <p14:creationId xmlns:p14="http://schemas.microsoft.com/office/powerpoint/2010/main" val="19118859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Features of a good report</a:t>
            </a:r>
          </a:p>
        </p:txBody>
      </p:sp>
      <p:sp>
        <p:nvSpPr>
          <p:cNvPr id="3" name="Content Placeholder 2"/>
          <p:cNvSpPr>
            <a:spLocks noGrp="1"/>
          </p:cNvSpPr>
          <p:nvPr>
            <p:ph sz="quarter" idx="1"/>
          </p:nvPr>
        </p:nvSpPr>
        <p:spPr>
          <a:xfrm>
            <a:off x="457200" y="1676400"/>
            <a:ext cx="8229600" cy="4876800"/>
          </a:xfrm>
        </p:spPr>
        <p:txBody>
          <a:bodyPr>
            <a:normAutofit/>
          </a:bodyPr>
          <a:lstStyle/>
          <a:p>
            <a:r>
              <a:rPr lang="en-GB" dirty="0"/>
              <a:t>They should be systematically organised</a:t>
            </a:r>
          </a:p>
          <a:p>
            <a:r>
              <a:rPr lang="en-GB" dirty="0"/>
              <a:t>They should contain accurate facts</a:t>
            </a:r>
          </a:p>
          <a:p>
            <a:r>
              <a:rPr lang="en-GB" dirty="0"/>
              <a:t>Information presented has to be related to the prevailing situation</a:t>
            </a:r>
          </a:p>
          <a:p>
            <a:r>
              <a:rPr lang="en-GB" dirty="0"/>
              <a:t>Reports need to be reader oriented</a:t>
            </a:r>
          </a:p>
          <a:p>
            <a:pPr>
              <a:defRPr/>
            </a:pPr>
            <a:r>
              <a:rPr lang="en-GB" dirty="0"/>
              <a:t>They are formal</a:t>
            </a:r>
          </a:p>
          <a:p>
            <a:pPr>
              <a:defRPr/>
            </a:pPr>
            <a:r>
              <a:rPr lang="en-GB" dirty="0"/>
              <a:t>They are accurate</a:t>
            </a:r>
          </a:p>
          <a:p>
            <a:pPr>
              <a:defRPr/>
            </a:pPr>
            <a:r>
              <a:rPr lang="en-GB" dirty="0"/>
              <a:t>They involve use of diagrams and figures to represent data</a:t>
            </a:r>
          </a:p>
          <a:p>
            <a:pPr>
              <a:buNone/>
              <a:defRPr/>
            </a:pPr>
            <a:endParaRPr lang="en-GB"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sz="quarter" idx="1"/>
          </p:nvPr>
        </p:nvSpPr>
        <p:spPr/>
        <p:txBody>
          <a:bodyPr/>
          <a:lstStyle/>
          <a:p>
            <a:r>
              <a:rPr lang="en-GB" dirty="0"/>
              <a:t>They are logically organised to attain continuity.</a:t>
            </a:r>
          </a:p>
          <a:p>
            <a:r>
              <a:rPr lang="en-GB" dirty="0"/>
              <a:t>They are objective (Evaluated honestly and without bias)</a:t>
            </a:r>
          </a:p>
          <a:p>
            <a:r>
              <a:rPr lang="en-GB" dirty="0"/>
              <a:t>They are precise</a:t>
            </a:r>
          </a:p>
          <a:p>
            <a:r>
              <a:rPr lang="en-GB" dirty="0"/>
              <a:t>High level of clarity</a:t>
            </a:r>
          </a:p>
          <a:p>
            <a:r>
              <a:rPr lang="en-GB" dirty="0"/>
              <a:t>They are concise. They entail word economy. They are not too wordy. Redundant expressions are avoided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a:t>Functions of a report</a:t>
            </a:r>
          </a:p>
        </p:txBody>
      </p:sp>
      <p:sp>
        <p:nvSpPr>
          <p:cNvPr id="3" name="Content Placeholder 2"/>
          <p:cNvSpPr>
            <a:spLocks noGrp="1"/>
          </p:cNvSpPr>
          <p:nvPr>
            <p:ph sz="quarter" idx="1"/>
          </p:nvPr>
        </p:nvSpPr>
        <p:spPr>
          <a:xfrm>
            <a:off x="457200" y="1600200"/>
            <a:ext cx="8229600" cy="4953000"/>
          </a:xfrm>
        </p:spPr>
        <p:txBody>
          <a:bodyPr>
            <a:normAutofit/>
          </a:bodyPr>
          <a:lstStyle/>
          <a:p>
            <a:pPr>
              <a:defRPr/>
            </a:pPr>
            <a:r>
              <a:rPr lang="en-GB" dirty="0"/>
              <a:t>To communicate technical information that assists in decision making</a:t>
            </a:r>
          </a:p>
          <a:p>
            <a:pPr>
              <a:defRPr/>
            </a:pPr>
            <a:r>
              <a:rPr lang="en-GB" dirty="0"/>
              <a:t>To persuade funders or administration or government to support certain activity.</a:t>
            </a:r>
          </a:p>
          <a:p>
            <a:pPr>
              <a:defRPr/>
            </a:pPr>
            <a:r>
              <a:rPr lang="en-GB" dirty="0"/>
              <a:t>It provides a picture on the status of performance or implementation of certain decisions.</a:t>
            </a:r>
          </a:p>
          <a:p>
            <a:pPr>
              <a:defRPr/>
            </a:pPr>
            <a:r>
              <a:rPr lang="en-GB" dirty="0"/>
              <a:t>It reassures recipients that you are making progress, that the project is going on smoothly, and that it will be completed by the expected date.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a:t>Cont…</a:t>
            </a:r>
          </a:p>
        </p:txBody>
      </p:sp>
      <p:sp>
        <p:nvSpPr>
          <p:cNvPr id="3" name="Content Placeholder 2"/>
          <p:cNvSpPr>
            <a:spLocks noGrp="1"/>
          </p:cNvSpPr>
          <p:nvPr>
            <p:ph sz="quarter" idx="1"/>
          </p:nvPr>
        </p:nvSpPr>
        <p:spPr>
          <a:xfrm>
            <a:off x="457200" y="1600200"/>
            <a:ext cx="8229600" cy="4953000"/>
          </a:xfrm>
        </p:spPr>
        <p:txBody>
          <a:bodyPr/>
          <a:lstStyle/>
          <a:p>
            <a:pPr>
              <a:defRPr/>
            </a:pPr>
            <a:r>
              <a:rPr lang="en-GB" dirty="0"/>
              <a:t>It provides the recipients with a brief look at some of the findings or some of the work of the project.</a:t>
            </a:r>
          </a:p>
          <a:p>
            <a:pPr>
              <a:defRPr/>
            </a:pPr>
            <a:r>
              <a:rPr lang="en-GB" dirty="0"/>
              <a:t>It gives the recipients a chance to evaluate your work on the project and to request changes.</a:t>
            </a:r>
          </a:p>
          <a:p>
            <a:pPr>
              <a:defRPr/>
            </a:pPr>
            <a:r>
              <a:rPr lang="en-GB" dirty="0"/>
              <a:t>It gives you a chance to discuss problems in the project and thus to forewarn recipients.</a:t>
            </a:r>
          </a:p>
          <a:p>
            <a:pPr>
              <a:defRPr/>
            </a:pPr>
            <a:r>
              <a:rPr lang="en-GB" dirty="0"/>
              <a:t>It forces you to establish a work schedule so that you will complete the project on time. It gives the writer a motivation to work more and produce results more efficiently.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079243144"/>
              </p:ext>
            </p:extLst>
          </p:nvPr>
        </p:nvGraphicFramePr>
        <p:xfrm>
          <a:off x="457200" y="228600"/>
          <a:ext cx="86868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693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143000"/>
            <a:ext cx="8534400" cy="5715000"/>
          </a:xfrm>
        </p:spPr>
        <p:txBody>
          <a:bodyPr>
            <a:noAutofit/>
          </a:bodyPr>
          <a:lstStyle/>
          <a:p>
            <a:pPr algn="just"/>
            <a:endParaRPr lang="en-US" sz="2300" dirty="0"/>
          </a:p>
          <a:p>
            <a:pPr algn="just"/>
            <a:r>
              <a:rPr lang="en-US" sz="2300" dirty="0"/>
              <a:t>An </a:t>
            </a:r>
            <a:r>
              <a:rPr lang="en-US" sz="2300" b="1" dirty="0"/>
              <a:t>informal report</a:t>
            </a:r>
            <a:r>
              <a:rPr lang="en-US" sz="2300" dirty="0"/>
              <a:t> is a document which is in the form of a person to person </a:t>
            </a:r>
            <a:r>
              <a:rPr lang="en-US" sz="2300" dirty="0">
                <a:hlinkClick r:id="rId2"/>
              </a:rPr>
              <a:t>communication</a:t>
            </a:r>
            <a:r>
              <a:rPr lang="en-US" sz="2300" dirty="0"/>
              <a:t>. It does not follow the rules and procedure directed by an </a:t>
            </a:r>
            <a:r>
              <a:rPr lang="en-US" sz="2300" dirty="0">
                <a:hlinkClick r:id="rId3"/>
              </a:rPr>
              <a:t>organization</a:t>
            </a:r>
            <a:r>
              <a:rPr lang="en-US" sz="2300" dirty="0"/>
              <a:t>.</a:t>
            </a:r>
            <a:br>
              <a:rPr lang="en-US" sz="2300" dirty="0"/>
            </a:br>
            <a:r>
              <a:rPr lang="en-US" sz="2300" dirty="0"/>
              <a:t>It  can be prepared in one page or more if required.</a:t>
            </a:r>
            <a:r>
              <a:rPr lang="en-US" sz="2300" dirty="0">
                <a:latin typeface="Times New Roman" panose="02020603050405020304" pitchFamily="18" charset="0"/>
                <a:cs typeface="Times New Roman" panose="02020603050405020304" pitchFamily="18" charset="0"/>
              </a:rPr>
              <a:t> It  functions to </a:t>
            </a:r>
            <a:r>
              <a:rPr lang="en-US" sz="2300" u="sng" dirty="0">
                <a:latin typeface="Times New Roman" panose="02020603050405020304" pitchFamily="18" charset="0"/>
                <a:cs typeface="Times New Roman" panose="02020603050405020304" pitchFamily="18" charset="0"/>
              </a:rPr>
              <a:t>inform some information</a:t>
            </a:r>
            <a:r>
              <a:rPr lang="en-US" sz="2300" dirty="0">
                <a:latin typeface="Times New Roman" panose="02020603050405020304" pitchFamily="18" charset="0"/>
                <a:cs typeface="Times New Roman" panose="02020603050405020304" pitchFamily="18" charset="0"/>
              </a:rPr>
              <a:t>. </a:t>
            </a:r>
          </a:p>
          <a:p>
            <a:pPr algn="just"/>
            <a:r>
              <a:rPr lang="en-US" sz="2300" dirty="0">
                <a:latin typeface="Times New Roman" panose="02020603050405020304" pitchFamily="18" charset="0"/>
                <a:cs typeface="Times New Roman" panose="02020603050405020304" pitchFamily="18" charset="0"/>
              </a:rPr>
              <a:t>It usually takes the form of a </a:t>
            </a:r>
            <a:r>
              <a:rPr lang="en-US" sz="2300" u="sng" dirty="0">
                <a:latin typeface="Times New Roman" panose="02020603050405020304" pitchFamily="18" charset="0"/>
                <a:cs typeface="Times New Roman" panose="02020603050405020304" pitchFamily="18" charset="0"/>
              </a:rPr>
              <a:t>memo</a:t>
            </a:r>
            <a:r>
              <a:rPr lang="en-US" sz="2300" dirty="0">
                <a:latin typeface="Times New Roman" panose="02020603050405020304" pitchFamily="18" charset="0"/>
                <a:cs typeface="Times New Roman" panose="02020603050405020304" pitchFamily="18" charset="0"/>
              </a:rPr>
              <a:t>, </a:t>
            </a:r>
            <a:r>
              <a:rPr lang="en-US" sz="2300" u="sng" dirty="0">
                <a:latin typeface="Times New Roman" panose="02020603050405020304" pitchFamily="18" charset="0"/>
                <a:cs typeface="Times New Roman" panose="02020603050405020304" pitchFamily="18" charset="0"/>
              </a:rPr>
              <a:t>letter</a:t>
            </a:r>
            <a:r>
              <a:rPr lang="en-US" sz="2300" dirty="0">
                <a:latin typeface="Times New Roman" panose="02020603050405020304" pitchFamily="18" charset="0"/>
                <a:cs typeface="Times New Roman" panose="02020603050405020304" pitchFamily="18" charset="0"/>
              </a:rPr>
              <a:t> or </a:t>
            </a:r>
            <a:r>
              <a:rPr lang="en-US" sz="2300" u="sng" dirty="0">
                <a:latin typeface="Times New Roman" panose="02020603050405020304" pitchFamily="18" charset="0"/>
                <a:cs typeface="Times New Roman" panose="02020603050405020304" pitchFamily="18" charset="0"/>
              </a:rPr>
              <a:t>a very short international document</a:t>
            </a:r>
            <a:r>
              <a:rPr lang="en-US" sz="2300" dirty="0">
                <a:latin typeface="Times New Roman" panose="02020603050405020304" pitchFamily="18" charset="0"/>
                <a:cs typeface="Times New Roman" panose="02020603050405020304" pitchFamily="18" charset="0"/>
              </a:rPr>
              <a:t> like a monthly financial report, monthly activities report, research and development report, etc. </a:t>
            </a:r>
          </a:p>
          <a:p>
            <a:pPr algn="just"/>
            <a:r>
              <a:rPr lang="en-US" sz="2300" dirty="0">
                <a:latin typeface="Times New Roman" panose="02020603050405020304" pitchFamily="18" charset="0"/>
                <a:cs typeface="Times New Roman" panose="02020603050405020304" pitchFamily="18" charset="0"/>
              </a:rPr>
              <a:t>This report differs from the formal report in </a:t>
            </a:r>
            <a:r>
              <a:rPr lang="en-US" sz="2300" u="sng" dirty="0">
                <a:latin typeface="Times New Roman" panose="02020603050405020304" pitchFamily="18" charset="0"/>
                <a:cs typeface="Times New Roman" panose="02020603050405020304" pitchFamily="18" charset="0"/>
              </a:rPr>
              <a:t>length and formality</a:t>
            </a:r>
            <a:r>
              <a:rPr lang="en-US" sz="2300" dirty="0">
                <a:latin typeface="Times New Roman" panose="02020603050405020304" pitchFamily="18" charset="0"/>
                <a:cs typeface="Times New Roman" panose="02020603050405020304" pitchFamily="18" charset="0"/>
              </a:rPr>
              <a:t>. </a:t>
            </a:r>
          </a:p>
          <a:p>
            <a:pPr algn="just"/>
            <a:r>
              <a:rPr lang="en-US" sz="2300" dirty="0">
                <a:latin typeface="Times New Roman" panose="02020603050405020304" pitchFamily="18" charset="0"/>
                <a:cs typeface="Times New Roman" panose="02020603050405020304" pitchFamily="18" charset="0"/>
              </a:rPr>
              <a:t>It is written according to </a:t>
            </a:r>
            <a:r>
              <a:rPr lang="en-US" sz="2300" u="sng" dirty="0">
                <a:latin typeface="Times New Roman" panose="02020603050405020304" pitchFamily="18" charset="0"/>
                <a:cs typeface="Times New Roman" panose="02020603050405020304" pitchFamily="18" charset="0"/>
              </a:rPr>
              <a:t>organization style and rules</a:t>
            </a:r>
            <a:r>
              <a:rPr lang="en-US" sz="2300" dirty="0">
                <a:latin typeface="Times New Roman" panose="02020603050405020304" pitchFamily="18" charset="0"/>
                <a:cs typeface="Times New Roman" panose="02020603050405020304" pitchFamily="18" charset="0"/>
              </a:rPr>
              <a:t>, but usually does not include the preliminary (front) and supplemental (back) material. </a:t>
            </a:r>
          </a:p>
        </p:txBody>
      </p:sp>
      <p:sp>
        <p:nvSpPr>
          <p:cNvPr id="2" name="Rectangle 1"/>
          <p:cNvSpPr/>
          <p:nvPr/>
        </p:nvSpPr>
        <p:spPr>
          <a:xfrm>
            <a:off x="609600" y="228600"/>
            <a:ext cx="7848599" cy="923330"/>
          </a:xfrm>
          <a:prstGeom prst="rect">
            <a:avLst/>
          </a:prstGeom>
          <a:noFill/>
          <a:ln>
            <a:solidFill>
              <a:schemeClr val="tx1">
                <a:lumMod val="95000"/>
                <a:lumOff val="5000"/>
              </a:schemeClr>
            </a:solidFill>
          </a:ln>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nformal Report</a:t>
            </a:r>
          </a:p>
        </p:txBody>
      </p:sp>
    </p:spTree>
    <p:extLst>
      <p:ext uri="{BB962C8B-B14F-4D97-AF65-F5344CB8AC3E}">
        <p14:creationId xmlns:p14="http://schemas.microsoft.com/office/powerpoint/2010/main" val="3467782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600200"/>
            <a:ext cx="8839200" cy="52578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informal report is usually </a:t>
            </a:r>
            <a:r>
              <a:rPr lang="en-US" sz="2400" u="sng" dirty="0">
                <a:latin typeface="Times New Roman" panose="02020603050405020304" pitchFamily="18" charset="0"/>
                <a:cs typeface="Times New Roman" panose="02020603050405020304" pitchFamily="18" charset="0"/>
              </a:rPr>
              <a:t>more controversial in tone</a:t>
            </a:r>
            <a:r>
              <a:rPr lang="en-US" sz="2400" dirty="0">
                <a:latin typeface="Times New Roman" panose="02020603050405020304" pitchFamily="18" charset="0"/>
                <a:cs typeface="Times New Roman" panose="02020603050405020304" pitchFamily="18" charset="0"/>
              </a:rPr>
              <a:t> and typically deals with </a:t>
            </a:r>
            <a:r>
              <a:rPr lang="en-US" sz="2400" u="sng" dirty="0">
                <a:latin typeface="Times New Roman" panose="02020603050405020304" pitchFamily="18" charset="0"/>
                <a:cs typeface="Times New Roman" panose="02020603050405020304" pitchFamily="18" charset="0"/>
              </a:rPr>
              <a:t>everyday problems and issues</a:t>
            </a:r>
            <a:r>
              <a:rPr lang="en-US" sz="2400" dirty="0">
                <a:latin typeface="Times New Roman" panose="02020603050405020304" pitchFamily="18" charset="0"/>
                <a:cs typeface="Times New Roman" panose="02020603050405020304" pitchFamily="18" charset="0"/>
              </a:rPr>
              <a:t> addressed to a narrow readership inside the organization.</a:t>
            </a:r>
            <a:endParaRPr lang="en-US" sz="2400" dirty="0"/>
          </a:p>
          <a:p>
            <a:pPr algn="just"/>
            <a:r>
              <a:rPr lang="en-US" sz="2400" dirty="0"/>
              <a:t>A </a:t>
            </a:r>
            <a:r>
              <a:rPr lang="en-US" sz="2400" b="1" dirty="0"/>
              <a:t>formal report</a:t>
            </a:r>
            <a:r>
              <a:rPr lang="en-US" sz="2400" dirty="0"/>
              <a:t> is an official document that contains detailed information, research, and data necessary to make business decisions. This report is generally written for the purpose of solving a problem.  Or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is the </a:t>
            </a:r>
            <a:r>
              <a:rPr lang="en-US" sz="2200" u="sng" dirty="0">
                <a:latin typeface="Times New Roman" panose="02020603050405020304" pitchFamily="18" charset="0"/>
                <a:cs typeface="Times New Roman" panose="02020603050405020304" pitchFamily="18" charset="0"/>
              </a:rPr>
              <a:t>collection and interpretation of</a:t>
            </a:r>
            <a:r>
              <a:rPr lang="en-US" sz="2200" dirty="0">
                <a:latin typeface="Times New Roman" panose="02020603050405020304" pitchFamily="18" charset="0"/>
                <a:cs typeface="Times New Roman" panose="02020603050405020304" pitchFamily="18" charset="0"/>
              </a:rPr>
              <a:t> data and information that helps the organization to make decision. </a:t>
            </a:r>
          </a:p>
          <a:p>
            <a:pPr algn="just"/>
            <a:r>
              <a:rPr lang="en-US" sz="2200" dirty="0">
                <a:latin typeface="Times New Roman" panose="02020603050405020304" pitchFamily="18" charset="0"/>
                <a:cs typeface="Times New Roman" panose="02020603050405020304" pitchFamily="18" charset="0"/>
              </a:rPr>
              <a:t>The formal report is </a:t>
            </a:r>
            <a:r>
              <a:rPr lang="en-US" sz="2200" u="sng" dirty="0">
                <a:latin typeface="Times New Roman" panose="02020603050405020304" pitchFamily="18" charset="0"/>
                <a:cs typeface="Times New Roman" panose="02020603050405020304" pitchFamily="18" charset="0"/>
              </a:rPr>
              <a:t>complex</a:t>
            </a:r>
            <a:r>
              <a:rPr lang="en-US" sz="2200" dirty="0">
                <a:latin typeface="Times New Roman" panose="02020603050405020304" pitchFamily="18" charset="0"/>
                <a:cs typeface="Times New Roman" panose="02020603050405020304" pitchFamily="18" charset="0"/>
              </a:rPr>
              <a:t> and used at an official level. </a:t>
            </a:r>
          </a:p>
          <a:p>
            <a:pPr algn="just"/>
            <a:r>
              <a:rPr lang="en-US" sz="2200" dirty="0">
                <a:latin typeface="Times New Roman" panose="02020603050405020304" pitchFamily="18" charset="0"/>
                <a:cs typeface="Times New Roman" panose="02020603050405020304" pitchFamily="18" charset="0"/>
              </a:rPr>
              <a:t>It is often a written account of a </a:t>
            </a:r>
            <a:r>
              <a:rPr lang="en-US" sz="2200" u="sng" dirty="0">
                <a:latin typeface="Times New Roman" panose="02020603050405020304" pitchFamily="18" charset="0"/>
                <a:cs typeface="Times New Roman" panose="02020603050405020304" pitchFamily="18" charset="0"/>
              </a:rPr>
              <a:t>major project</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Examples of subject matter include new technologies, the advisability of launching a new project line, results of a study or experiment, an annual report, or a year old review of developments in the field.</a:t>
            </a:r>
          </a:p>
          <a:p>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609600" y="1"/>
            <a:ext cx="7924800" cy="1200329"/>
          </a:xfrm>
          <a:prstGeom prst="rect">
            <a:avLst/>
          </a:prstGeom>
          <a:noFill/>
          <a:ln>
            <a:solidFill>
              <a:schemeClr val="tx2">
                <a:lumMod val="50000"/>
              </a:schemeClr>
            </a:solidFill>
          </a:ln>
        </p:spPr>
        <p:txBody>
          <a:bodyPr wrap="square" lIns="91440" tIns="45720" rIns="91440" bIns="45720">
            <a:spAutoFit/>
          </a:bodyPr>
          <a:lstStyle/>
          <a:p>
            <a:pPr algn="ctr"/>
            <a:r>
              <a:rPr lang="en-US" sz="7200" b="1" cap="none" spc="0" dirty="0">
                <a:ln w="10541" cmpd="sng">
                  <a:solidFill>
                    <a:srgbClr val="7D7D7D">
                      <a:tint val="100000"/>
                      <a:shade val="100000"/>
                      <a:satMod val="110000"/>
                    </a:srgbClr>
                  </a:solidFill>
                  <a:prstDash val="solid"/>
                </a:ln>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Formal Report</a:t>
            </a:r>
          </a:p>
        </p:txBody>
      </p:sp>
    </p:spTree>
    <p:extLst>
      <p:ext uri="{BB962C8B-B14F-4D97-AF65-F5344CB8AC3E}">
        <p14:creationId xmlns:p14="http://schemas.microsoft.com/office/powerpoint/2010/main" val="14385191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420</TotalTime>
  <Words>1095</Words>
  <Application>Microsoft Office PowerPoint</Application>
  <PresentationFormat>On-screen Show (4:3)</PresentationFormat>
  <Paragraphs>101</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Calibri</vt:lpstr>
      <vt:lpstr>Lucida Sans Unicode</vt:lpstr>
      <vt:lpstr>Times New Roman</vt:lpstr>
      <vt:lpstr>Tw Cen MT</vt:lpstr>
      <vt:lpstr>Verdana</vt:lpstr>
      <vt:lpstr>Wingdings</vt:lpstr>
      <vt:lpstr>Wingdings 2</vt:lpstr>
      <vt:lpstr>Wingdings 3</vt:lpstr>
      <vt:lpstr>Concourse</vt:lpstr>
      <vt:lpstr>Median</vt:lpstr>
      <vt:lpstr>1_Median</vt:lpstr>
      <vt:lpstr>BUSINESS REPORT WRITING</vt:lpstr>
      <vt:lpstr>REPORT</vt:lpstr>
      <vt:lpstr>Features of a good report</vt:lpstr>
      <vt:lpstr>Cont….</vt:lpstr>
      <vt:lpstr>Functions of a report</vt:lpstr>
      <vt:lpstr>Cont…</vt:lpstr>
      <vt:lpstr>PowerPoint Presentation</vt:lpstr>
      <vt:lpstr>PowerPoint Presentation</vt:lpstr>
      <vt:lpstr>PowerPoint Presentation</vt:lpstr>
      <vt:lpstr>The Plan for Preparing a Formal Report</vt:lpstr>
      <vt:lpstr>FORMAT /STRUCTURE OF A REPORT</vt:lpstr>
      <vt:lpstr>PowerPoint Presentation</vt:lpstr>
      <vt:lpstr>PowerPoint Presentation</vt:lpstr>
      <vt:lpstr>PowerPoint Presentation</vt:lpstr>
      <vt:lpstr>IMPORTANCE OF A REPORT</vt:lpstr>
      <vt:lpstr>END OF THE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Tulika Paul</dc:creator>
  <cp:lastModifiedBy>MASHAURI</cp:lastModifiedBy>
  <cp:revision>59</cp:revision>
  <dcterms:created xsi:type="dcterms:W3CDTF">2015-09-15T11:29:08Z</dcterms:created>
  <dcterms:modified xsi:type="dcterms:W3CDTF">2021-02-24T08:46:06Z</dcterms:modified>
</cp:coreProperties>
</file>