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39"/>
  </p:notesMasterIdLst>
  <p:sldIdLst>
    <p:sldId id="311" r:id="rId3"/>
    <p:sldId id="257" r:id="rId4"/>
    <p:sldId id="310" r:id="rId5"/>
    <p:sldId id="262" r:id="rId6"/>
    <p:sldId id="367" r:id="rId7"/>
    <p:sldId id="320" r:id="rId8"/>
    <p:sldId id="319" r:id="rId9"/>
    <p:sldId id="287" r:id="rId10"/>
    <p:sldId id="321" r:id="rId11"/>
    <p:sldId id="322" r:id="rId12"/>
    <p:sldId id="325" r:id="rId13"/>
    <p:sldId id="326" r:id="rId14"/>
    <p:sldId id="327" r:id="rId15"/>
    <p:sldId id="332" r:id="rId16"/>
    <p:sldId id="340" r:id="rId17"/>
    <p:sldId id="333" r:id="rId18"/>
    <p:sldId id="335" r:id="rId19"/>
    <p:sldId id="365" r:id="rId20"/>
    <p:sldId id="339" r:id="rId21"/>
    <p:sldId id="364" r:id="rId22"/>
    <p:sldId id="336" r:id="rId23"/>
    <p:sldId id="337" r:id="rId24"/>
    <p:sldId id="338" r:id="rId25"/>
    <p:sldId id="342" r:id="rId26"/>
    <p:sldId id="341" r:id="rId27"/>
    <p:sldId id="343" r:id="rId28"/>
    <p:sldId id="366" r:id="rId29"/>
    <p:sldId id="345" r:id="rId30"/>
    <p:sldId id="368" r:id="rId31"/>
    <p:sldId id="355" r:id="rId32"/>
    <p:sldId id="356" r:id="rId33"/>
    <p:sldId id="357" r:id="rId34"/>
    <p:sldId id="360" r:id="rId35"/>
    <p:sldId id="361" r:id="rId36"/>
    <p:sldId id="362" r:id="rId37"/>
    <p:sldId id="363"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leymane zongo" initials="sz" lastIdx="1" clrIdx="0">
    <p:extLst>
      <p:ext uri="{19B8F6BF-5375-455C-9EA6-DF929625EA0E}">
        <p15:presenceInfo xmlns:p15="http://schemas.microsoft.com/office/powerpoint/2012/main" userId="db1d4cfa845347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BA1F1"/>
    <a:srgbClr val="1E88E5"/>
    <a:srgbClr val="FF6C37"/>
    <a:srgbClr val="30475E"/>
    <a:srgbClr val="FF9800"/>
    <a:srgbClr val="D7D8DA"/>
    <a:srgbClr val="ECC58E"/>
    <a:srgbClr val="01579B"/>
    <a:srgbClr val="F3DF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67759" autoAdjust="0"/>
  </p:normalViewPr>
  <p:slideViewPr>
    <p:cSldViewPr snapToGrid="0">
      <p:cViewPr varScale="1">
        <p:scale>
          <a:sx n="52" d="100"/>
          <a:sy n="52" d="100"/>
        </p:scale>
        <p:origin x="63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CC62-7E89-4E1F-88A6-1D110932993F}" type="datetimeFigureOut">
              <a:rPr lang="fr-FR" smtClean="0"/>
              <a:t>28/07/2022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BCED9-A9C7-4244-844A-D3117EBA5E27}" type="slidenum">
              <a:rPr lang="fr-FR" smtClean="0"/>
              <a:t>‹N°›</a:t>
            </a:fld>
            <a:endParaRPr lang="fr-FR"/>
          </a:p>
        </p:txBody>
      </p:sp>
    </p:spTree>
    <p:extLst>
      <p:ext uri="{BB962C8B-B14F-4D97-AF65-F5344CB8AC3E}">
        <p14:creationId xmlns:p14="http://schemas.microsoft.com/office/powerpoint/2010/main" val="220498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M le président du jury, honorable membres du jury, chaleureux public , Bonjour,</a:t>
            </a:r>
          </a:p>
          <a:p>
            <a:r>
              <a:rPr lang="fr-FR" altLang="zh-CN" dirty="0"/>
              <a:t>Avant tout propos ,JE voudrais adresser mes remerciement au Jury pour m’avoir donner l’occasion de pouvoir présenter  le fruit de nos 3 mois de travaux dont le thème est : …………,</a:t>
            </a:r>
          </a:p>
          <a:p>
            <a:r>
              <a:rPr lang="fr-FR" altLang="zh-CN" dirty="0"/>
              <a:t>Il faut dire que nos travaux ont été supervisé par M Ousmane Bara, </a:t>
            </a:r>
            <a:r>
              <a:rPr lang="fr-FR" altLang="zh-CN" dirty="0" err="1"/>
              <a:t>enseign</a:t>
            </a:r>
            <a:r>
              <a:rPr lang="fr-FR" altLang="zh-CN" dirty="0"/>
              <a:t>…… et  </a:t>
            </a:r>
          </a:p>
          <a:p>
            <a:r>
              <a:rPr lang="fr-FR" altLang="zh-CN" dirty="0"/>
              <a:t>Dirigé par M Antoine SAMPEGDO ici présent, notre Maitre de Stage qui est </a:t>
            </a:r>
            <a:r>
              <a:rPr lang="fr-FR" altLang="zh-CN" dirty="0" err="1"/>
              <a:t>Ingenieur</a:t>
            </a:r>
            <a:r>
              <a:rPr lang="fr-FR" altLang="zh-CN" dirty="0"/>
              <a:t> en Conception au sein de l’ANPTIC,</a:t>
            </a:r>
          </a:p>
          <a:p>
            <a:endParaRPr lang="fr-FR" altLang="zh-CN" dirty="0"/>
          </a:p>
          <a:p>
            <a:r>
              <a:rPr lang="fr-FR" altLang="zh-CN" dirty="0"/>
              <a:t>Sans plus tardé, </a:t>
            </a:r>
            <a:r>
              <a:rPr lang="fr-FR" altLang="zh-CN" dirty="0" err="1"/>
              <a:t>presentons</a:t>
            </a:r>
            <a:r>
              <a:rPr lang="fr-FR" altLang="zh-CN" dirty="0"/>
              <a:t> le plan de notre Présentation</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4E7DC6A-F9F9-48DB-9FE7-E174AE0538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804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Concernant l’application mobile CIMAPP, elle devra permettre  : ……….</a:t>
            </a:r>
          </a:p>
          <a:p>
            <a:endParaRPr lang="fr-FR" altLang="zh-CN" dirty="0"/>
          </a:p>
          <a:p>
            <a:r>
              <a:rPr lang="fr-FR" altLang="zh-CN" dirty="0"/>
              <a:t>Le contexte et la problématique ayant déterminé , passons a la phase d’analyse et conception</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10</a:t>
            </a:fld>
            <a:endParaRPr lang="zh-CN" altLang="en-US"/>
          </a:p>
        </p:txBody>
      </p:sp>
    </p:spTree>
    <p:extLst>
      <p:ext uri="{BB962C8B-B14F-4D97-AF65-F5344CB8AC3E}">
        <p14:creationId xmlns:p14="http://schemas.microsoft.com/office/powerpoint/2010/main" val="319434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Tout projet informatique doit  passer par une phase d’analyse et de conception,</a:t>
            </a:r>
          </a:p>
          <a:p>
            <a:r>
              <a:rPr lang="fr-FR" altLang="zh-CN" dirty="0"/>
              <a:t>C’est une étape cruciale car elle nous permet de porter ……… une Reflexion … Du projet en question ,</a:t>
            </a:r>
          </a:p>
          <a:p>
            <a:endParaRPr lang="fr-FR" altLang="zh-CN" dirty="0"/>
          </a:p>
          <a:p>
            <a:r>
              <a:rPr lang="fr-FR" altLang="zh-CN" dirty="0"/>
              <a:t>Apres le recensement des besoins , il faut passer a leur  …………modélisation de ceux-ci ,,,</a:t>
            </a:r>
          </a:p>
          <a:p>
            <a:endParaRPr lang="fr-FR" altLang="zh-CN" dirty="0"/>
          </a:p>
          <a:p>
            <a:r>
              <a:rPr lang="fr-FR" altLang="zh-CN" dirty="0"/>
              <a:t>Bien entendu que Tout cela se fait après avoir choisi une méthodologie de travail bien précise qui nous permettra ……… de dégager</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12</a:t>
            </a:fld>
            <a:endParaRPr lang="zh-CN" altLang="en-US"/>
          </a:p>
        </p:txBody>
      </p:sp>
    </p:spTree>
    <p:extLst>
      <p:ext uri="{BB962C8B-B14F-4D97-AF65-F5344CB8AC3E}">
        <p14:creationId xmlns:p14="http://schemas.microsoft.com/office/powerpoint/2010/main" val="185262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1200" b="0" dirty="0">
                <a:solidFill>
                  <a:srgbClr val="3F5378"/>
                </a:solidFill>
                <a:effectLst/>
                <a:latin typeface="Cambria" panose="02040503050406030204" pitchFamily="18" charset="0"/>
                <a:ea typeface="Cambria" panose="02040503050406030204" pitchFamily="18" charset="0"/>
                <a:cs typeface="Times New Roman" panose="02020603050405020304" pitchFamily="18" charset="0"/>
              </a:rPr>
              <a:t>Le choix d’une méthodologie de conduite de projet ……..</a:t>
            </a:r>
            <a:endParaRPr lang="fr-FR" sz="1200" b="0" dirty="0">
              <a:effectLst/>
              <a:latin typeface="Cambria" panose="02040503050406030204" pitchFamily="18" charset="0"/>
              <a:ea typeface="Cambria" panose="02040503050406030204" pitchFamily="18" charset="0"/>
              <a:cs typeface="Times New Roman" panose="02020603050405020304" pitchFamily="18" charset="0"/>
            </a:endParaRPr>
          </a:p>
          <a:p>
            <a:r>
              <a:rPr lang="fr-FR" sz="1200" dirty="0">
                <a:effectLst/>
                <a:latin typeface="Cambria" panose="02040503050406030204" pitchFamily="18" charset="0"/>
                <a:ea typeface="Calibri" panose="020F0502020204030204" pitchFamily="34" charset="0"/>
                <a:cs typeface="Times New Roman" panose="02020603050405020304" pitchFamily="18" charset="0"/>
              </a:rPr>
              <a:t>Ce choix dépend de la nature du projet et de sa taille. Lorsqu’il s’agit d’un projet, où toutes les données ne sont pas réunies dès le départ et où les besoins peuvent évoluer, il est recommandé de s’orienter vers une méthode agile. </a:t>
            </a:r>
          </a:p>
          <a:p>
            <a:endParaRPr lang="fr-FR" altLang="zh-CN" dirty="0"/>
          </a:p>
          <a:p>
            <a:endParaRPr lang="fr-FR" altLang="zh-CN" dirty="0"/>
          </a:p>
          <a:p>
            <a:r>
              <a:rPr lang="fr-FR" altLang="zh-CN" dirty="0"/>
              <a:t>Il existe plusieurs méthodes agiles … </a:t>
            </a:r>
          </a:p>
          <a:p>
            <a:r>
              <a:rPr lang="fr-FR" altLang="zh-CN" dirty="0"/>
              <a:t>Notre choix s’est porté sur la méthode agile SCRUM  car elle </a:t>
            </a:r>
            <a:r>
              <a:rPr lang="fr-FR" sz="1200" kern="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Focalise l'équipe de façon itérative sur un ensemble de fonctionnalités à réaliser.</a:t>
            </a:r>
            <a:endParaRPr lang="en-US" altLang="zh-CN" sz="1200" dirty="0">
              <a:solidFill>
                <a:srgbClr val="3F5378"/>
              </a:solidFill>
              <a:latin typeface="Fira Sans Medium" panose="020B0604020202020204" pitchFamily="34" charset="0"/>
              <a:cs typeface="+mn-ea"/>
              <a:sym typeface="+mn-lt"/>
            </a:endParaRPr>
          </a:p>
          <a:p>
            <a:r>
              <a:rPr lang="fr-FR" altLang="zh-CN" dirty="0"/>
              <a:t> c’est aussi la méthode utilisée par les agents de la DSA…..</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13</a:t>
            </a:fld>
            <a:endParaRPr lang="zh-CN" altLang="en-US"/>
          </a:p>
        </p:txBody>
      </p:sp>
    </p:spTree>
    <p:extLst>
      <p:ext uri="{BB962C8B-B14F-4D97-AF65-F5344CB8AC3E}">
        <p14:creationId xmlns:p14="http://schemas.microsoft.com/office/powerpoint/2010/main" val="276214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t>14</a:t>
            </a:fld>
            <a:endParaRPr lang="zh-CN" altLang="en-US"/>
          </a:p>
        </p:txBody>
      </p:sp>
    </p:spTree>
    <p:extLst>
      <p:ext uri="{BB962C8B-B14F-4D97-AF65-F5344CB8AC3E}">
        <p14:creationId xmlns:p14="http://schemas.microsoft.com/office/powerpoint/2010/main" val="428109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Elle s’appuie sur le découpage de projet en itérations nommées « Sprint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Un Sprint peut avoir une durée qui varie entre (1) semaines et (1) mois.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Avant chaque Sprint les tâches sont estimées en temps et en complexité.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Avec des livraisons fréquentes, le client reçoit un logiciel fonctionnel à chaque Sprint.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Plus le projet avance, plus le logiciel est complet et possède toujours de plus en plus de fonctionnalités.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Pour la </a:t>
            </a:r>
            <a:r>
              <a:rPr lang="fr-FR" sz="1800" dirty="0" err="1">
                <a:effectLst/>
                <a:latin typeface="Cambria" panose="02040503050406030204" pitchFamily="18" charset="0"/>
                <a:ea typeface="Calibri" panose="020F0502020204030204" pitchFamily="34" charset="0"/>
                <a:cs typeface="Times New Roman" panose="02020603050405020304" pitchFamily="18" charset="0"/>
              </a:rPr>
              <a:t>modelisation</a:t>
            </a:r>
            <a:r>
              <a:rPr lang="fr-FR" sz="1800" dirty="0">
                <a:effectLst/>
                <a:latin typeface="Cambria" panose="02040503050406030204" pitchFamily="18" charset="0"/>
                <a:ea typeface="Calibri" panose="020F0502020204030204" pitchFamily="34" charset="0"/>
                <a:cs typeface="Times New Roman" panose="02020603050405020304" pitchFamily="18" charset="0"/>
              </a:rPr>
              <a:t> , on a eu recours a 3 diagrammes dont : ,,,,,</a:t>
            </a:r>
            <a:endParaRPr lang="fr-FR" sz="1800" dirty="0">
              <a:effectLst/>
              <a:latin typeface="Calibri" panose="020F0502020204030204" pitchFamily="34" charset="0"/>
              <a:ea typeface="Calibri" panose="020F050202020403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15</a:t>
            </a:fld>
            <a:endParaRPr lang="zh-CN" altLang="en-US"/>
          </a:p>
        </p:txBody>
      </p:sp>
    </p:spTree>
    <p:extLst>
      <p:ext uri="{BB962C8B-B14F-4D97-AF65-F5344CB8AC3E}">
        <p14:creationId xmlns:p14="http://schemas.microsoft.com/office/powerpoint/2010/main" val="418510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Le diagramme des cas d’utilisation ……</a:t>
            </a:r>
          </a:p>
          <a:p>
            <a:endParaRPr lang="fr-FR" altLang="zh-CN" dirty="0"/>
          </a:p>
          <a:p>
            <a:r>
              <a:rPr lang="fr-FR" altLang="zh-CN" dirty="0"/>
              <a:t>C’est le premier diagramme du modèle UML , il permet d assurer …..</a:t>
            </a:r>
          </a:p>
          <a:p>
            <a:endParaRPr lang="fr-FR" altLang="zh-CN" dirty="0"/>
          </a:p>
          <a:p>
            <a:r>
              <a:rPr lang="fr-FR" altLang="zh-CN" dirty="0"/>
              <a:t>Apres avoir relever toutes les fonctionnalités de notre projet , Voila comment se présente notre diagramme de cas d’utilisation ,,,,</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16</a:t>
            </a:fld>
            <a:endParaRPr lang="zh-CN" altLang="en-US"/>
          </a:p>
        </p:txBody>
      </p:sp>
    </p:spTree>
    <p:extLst>
      <p:ext uri="{BB962C8B-B14F-4D97-AF65-F5344CB8AC3E}">
        <p14:creationId xmlns:p14="http://schemas.microsoft.com/office/powerpoint/2010/main" val="62976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17</a:t>
            </a:fld>
            <a:endParaRPr lang="zh-CN" altLang="en-US"/>
          </a:p>
        </p:txBody>
      </p:sp>
    </p:spTree>
    <p:extLst>
      <p:ext uri="{BB962C8B-B14F-4D97-AF65-F5344CB8AC3E}">
        <p14:creationId xmlns:p14="http://schemas.microsoft.com/office/powerpoint/2010/main" val="1062106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18</a:t>
            </a:fld>
            <a:endParaRPr lang="zh-CN" altLang="en-US"/>
          </a:p>
        </p:txBody>
      </p:sp>
    </p:spTree>
    <p:extLst>
      <p:ext uri="{BB962C8B-B14F-4D97-AF65-F5344CB8AC3E}">
        <p14:creationId xmlns:p14="http://schemas.microsoft.com/office/powerpoint/2010/main" val="37658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19</a:t>
            </a:fld>
            <a:endParaRPr lang="zh-CN" altLang="en-US"/>
          </a:p>
        </p:txBody>
      </p:sp>
    </p:spTree>
    <p:extLst>
      <p:ext uri="{BB962C8B-B14F-4D97-AF65-F5344CB8AC3E}">
        <p14:creationId xmlns:p14="http://schemas.microsoft.com/office/powerpoint/2010/main" val="49458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premier lieu , nous avons l’introduction </a:t>
            </a:r>
          </a:p>
          <a:p>
            <a:pPr marL="0" lvl="0" indent="0" algn="l" rtl="0">
              <a:spcBef>
                <a:spcPts val="0"/>
              </a:spcBef>
              <a:spcAft>
                <a:spcPts val="0"/>
              </a:spcAft>
              <a:buNone/>
            </a:pPr>
            <a:r>
              <a:rPr lang="fr-FR" dirty="0"/>
              <a:t>Celle-ci sera suivi par  la présentation de notre structure d’accueil,</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Ensuite nous entrerons dans le contexte et …….  De nos travaux ,</a:t>
            </a:r>
          </a:p>
          <a:p>
            <a:pPr marL="0" lvl="0" indent="0" algn="l" rtl="0">
              <a:spcBef>
                <a:spcPts val="0"/>
              </a:spcBef>
              <a:spcAft>
                <a:spcPts val="0"/>
              </a:spcAft>
              <a:buNone/>
            </a:pPr>
            <a:r>
              <a:rPr lang="fr-FR" dirty="0"/>
              <a:t>Nous poursuivrons avec l’analyse et ……… qui nous permettrons de faire </a:t>
            </a:r>
          </a:p>
          <a:p>
            <a:pPr marL="0" lvl="0" indent="0" algn="l" rtl="0">
              <a:spcBef>
                <a:spcPts val="0"/>
              </a:spcBef>
              <a:spcAft>
                <a:spcPts val="0"/>
              </a:spcAft>
              <a:buNone/>
            </a:pPr>
            <a:r>
              <a:rPr lang="fr-FR" dirty="0"/>
              <a:t>La mise en œuvre de nos travaux,</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Enfin nous vous ferons une </a:t>
            </a:r>
            <a:r>
              <a:rPr lang="fr-FR" dirty="0" err="1"/>
              <a:t>demonstration</a:t>
            </a:r>
            <a:r>
              <a:rPr lang="fr-FR" dirty="0"/>
              <a:t> de nos travaux et terminerons par une conclusion,,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20</a:t>
            </a:fld>
            <a:endParaRPr lang="zh-CN" altLang="en-US"/>
          </a:p>
        </p:txBody>
      </p:sp>
    </p:spTree>
    <p:extLst>
      <p:ext uri="{BB962C8B-B14F-4D97-AF65-F5344CB8AC3E}">
        <p14:creationId xmlns:p14="http://schemas.microsoft.com/office/powerpoint/2010/main" val="3290477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Le diagramme d’activité est un diagramme qui  permet de ………</a:t>
            </a:r>
          </a:p>
          <a:p>
            <a:endParaRPr lang="fr-FR" altLang="zh-CN" dirty="0"/>
          </a:p>
          <a:p>
            <a:r>
              <a:rPr lang="fr-FR" altLang="zh-CN" dirty="0"/>
              <a:t>Il permet de ,,,,,,,</a:t>
            </a:r>
          </a:p>
          <a:p>
            <a:endParaRPr lang="fr-FR" altLang="zh-CN" dirty="0"/>
          </a:p>
          <a:p>
            <a:r>
              <a:rPr lang="fr-FR" altLang="zh-CN" dirty="0"/>
              <a:t>Pour notre Projet, notre Diagramme présente comme suite :</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21</a:t>
            </a:fld>
            <a:endParaRPr lang="zh-CN" altLang="en-US"/>
          </a:p>
        </p:txBody>
      </p:sp>
    </p:spTree>
    <p:extLst>
      <p:ext uri="{BB962C8B-B14F-4D97-AF65-F5344CB8AC3E}">
        <p14:creationId xmlns:p14="http://schemas.microsoft.com/office/powerpoint/2010/main" val="1619865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22</a:t>
            </a:fld>
            <a:endParaRPr lang="zh-CN" altLang="en-US"/>
          </a:p>
        </p:txBody>
      </p:sp>
    </p:spTree>
    <p:extLst>
      <p:ext uri="{BB962C8B-B14F-4D97-AF65-F5344CB8AC3E}">
        <p14:creationId xmlns:p14="http://schemas.microsoft.com/office/powerpoint/2010/main" val="349928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23</a:t>
            </a:fld>
            <a:endParaRPr lang="zh-CN" altLang="en-US"/>
          </a:p>
        </p:txBody>
      </p:sp>
    </p:spTree>
    <p:extLst>
      <p:ext uri="{BB962C8B-B14F-4D97-AF65-F5344CB8AC3E}">
        <p14:creationId xmlns:p14="http://schemas.microsoft.com/office/powerpoint/2010/main" val="1531079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0" dirty="0">
                <a:solidFill>
                  <a:srgbClr val="3F5378"/>
                </a:solidFill>
                <a:latin typeface="Cambria" panose="02040503050406030204" pitchFamily="18" charset="0"/>
                <a:ea typeface="Cambria" panose="02040503050406030204" pitchFamily="18" charset="0"/>
                <a:cs typeface="Times New Roman" panose="02020603050405020304" pitchFamily="18" charset="0"/>
              </a:rPr>
              <a:t>Considéré comme Le plus important  diagramme de la modélisation UML</a:t>
            </a:r>
            <a:endParaRPr lang="fr-FR" sz="1200" b="0" dirty="0">
              <a:solidFill>
                <a:srgbClr val="3F5378"/>
              </a:solidFill>
              <a:latin typeface="Cambria" panose="02040503050406030204" pitchFamily="18" charset="0"/>
              <a:ea typeface="Cambria" panose="02040503050406030204" pitchFamily="18" charset="0"/>
              <a:cs typeface="Times New Roman" panose="02020603050405020304" pitchFamily="18" charset="0"/>
            </a:endParaRPr>
          </a:p>
          <a:p>
            <a:endParaRPr lang="fr-FR" altLang="zh-CN" dirty="0"/>
          </a:p>
          <a:p>
            <a:r>
              <a:rPr lang="fr-FR" altLang="zh-CN" dirty="0"/>
              <a:t>Le diagramme d’activité permet de ………</a:t>
            </a:r>
          </a:p>
          <a:p>
            <a:endParaRPr lang="fr-FR" altLang="zh-CN" dirty="0"/>
          </a:p>
          <a:p>
            <a:r>
              <a:rPr lang="fr-FR" altLang="zh-CN" dirty="0"/>
              <a:t>Il permet de ,,,,,,,</a:t>
            </a:r>
          </a:p>
          <a:p>
            <a:endParaRPr lang="fr-FR" altLang="zh-CN" dirty="0"/>
          </a:p>
          <a:p>
            <a:r>
              <a:rPr lang="fr-FR" altLang="zh-CN" dirty="0"/>
              <a:t>Pour notre Projet, notre Diagramme présente comme suite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24</a:t>
            </a:fld>
            <a:endParaRPr lang="zh-CN" altLang="en-US"/>
          </a:p>
        </p:txBody>
      </p:sp>
    </p:spTree>
    <p:extLst>
      <p:ext uri="{BB962C8B-B14F-4D97-AF65-F5344CB8AC3E}">
        <p14:creationId xmlns:p14="http://schemas.microsoft.com/office/powerpoint/2010/main" val="3558475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25</a:t>
            </a:fld>
            <a:endParaRPr lang="zh-CN" altLang="en-US"/>
          </a:p>
        </p:txBody>
      </p:sp>
    </p:spTree>
    <p:extLst>
      <p:ext uri="{BB962C8B-B14F-4D97-AF65-F5344CB8AC3E}">
        <p14:creationId xmlns:p14="http://schemas.microsoft.com/office/powerpoint/2010/main" val="407509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26</a:t>
            </a:fld>
            <a:endParaRPr lang="zh-CN" altLang="en-US"/>
          </a:p>
        </p:txBody>
      </p:sp>
    </p:spTree>
    <p:extLst>
      <p:ext uri="{BB962C8B-B14F-4D97-AF65-F5344CB8AC3E}">
        <p14:creationId xmlns:p14="http://schemas.microsoft.com/office/powerpoint/2010/main" val="2407254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27</a:t>
            </a:fld>
            <a:endParaRPr lang="zh-CN" altLang="en-US"/>
          </a:p>
        </p:txBody>
      </p:sp>
    </p:spTree>
    <p:extLst>
      <p:ext uri="{BB962C8B-B14F-4D97-AF65-F5344CB8AC3E}">
        <p14:creationId xmlns:p14="http://schemas.microsoft.com/office/powerpoint/2010/main" val="3613311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après avoir déterminé les besoins et faire les différentes modélisations , nous pouvons passer a l’implémentation de notre projet</a:t>
            </a:r>
            <a:endParaRPr dirty="0"/>
          </a:p>
        </p:txBody>
      </p:sp>
    </p:spTree>
    <p:extLst>
      <p:ext uri="{BB962C8B-B14F-4D97-AF65-F5344CB8AC3E}">
        <p14:creationId xmlns:p14="http://schemas.microsoft.com/office/powerpoint/2010/main" val="3762750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Pour la mise en œuvre de notre Solution , nous avons eu recours a certains outils technologiques , on peut citer entre autres : </a:t>
            </a:r>
          </a:p>
          <a:p>
            <a:endParaRPr lang="fr-FR" altLang="zh-CN" dirty="0"/>
          </a:p>
          <a:p>
            <a:r>
              <a:rPr lang="fr-FR" altLang="zh-CN" dirty="0"/>
              <a:t>Flutter et Dart pour le front end ,,,, nous avions plusieurs choix </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29</a:t>
            </a:fld>
            <a:endParaRPr lang="zh-CN" altLang="en-US"/>
          </a:p>
        </p:txBody>
      </p:sp>
    </p:spTree>
    <p:extLst>
      <p:ext uri="{BB962C8B-B14F-4D97-AF65-F5344CB8AC3E}">
        <p14:creationId xmlns:p14="http://schemas.microsoft.com/office/powerpoint/2010/main" val="316566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30</a:t>
            </a:fld>
            <a:endParaRPr lang="zh-CN" altLang="en-US"/>
          </a:p>
        </p:txBody>
      </p:sp>
    </p:spTree>
    <p:extLst>
      <p:ext uri="{BB962C8B-B14F-4D97-AF65-F5344CB8AC3E}">
        <p14:creationId xmlns:p14="http://schemas.microsoft.com/office/powerpoint/2010/main" val="591967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système </a:t>
            </a:r>
            <a:r>
              <a:rPr lang="fr-FR" dirty="0" err="1"/>
              <a:t>etant</a:t>
            </a:r>
            <a:r>
              <a:rPr lang="fr-FR" dirty="0"/>
              <a:t> mis en place, il s’</a:t>
            </a:r>
            <a:r>
              <a:rPr lang="fr-FR" dirty="0" err="1"/>
              <a:t>avere</a:t>
            </a:r>
            <a:r>
              <a:rPr lang="fr-FR" dirty="0"/>
              <a:t> normal de faire une petite </a:t>
            </a:r>
            <a:r>
              <a:rPr lang="fr-FR" dirty="0" err="1"/>
              <a:t>demonstration</a:t>
            </a:r>
            <a:r>
              <a:rPr lang="fr-FR" dirty="0"/>
              <a:t> sur le fonctionnement de celui-ci …   </a:t>
            </a:r>
            <a:endParaRPr dirty="0"/>
          </a:p>
        </p:txBody>
      </p:sp>
    </p:spTree>
    <p:extLst>
      <p:ext uri="{BB962C8B-B14F-4D97-AF65-F5344CB8AC3E}">
        <p14:creationId xmlns:p14="http://schemas.microsoft.com/office/powerpoint/2010/main" val="177476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t>32</a:t>
            </a:fld>
            <a:endParaRPr lang="zh-CN" altLang="en-US"/>
          </a:p>
        </p:txBody>
      </p:sp>
    </p:spTree>
    <p:extLst>
      <p:ext uri="{BB962C8B-B14F-4D97-AF65-F5344CB8AC3E}">
        <p14:creationId xmlns:p14="http://schemas.microsoft.com/office/powerpoint/2010/main" val="1901455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03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Il faut dire qu’au bout de ses 3 mois de stage , nous avons pu mettre en exergue nos acquis afin d’implémenter les différentes fonctionnalités de notre application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cs typeface="Times New Roman" panose="02020603050405020304" pitchFamily="18" charset="0"/>
              </a:rPr>
              <a:t>Comme perspectives , Nous souhaiterons continuer nos travaux afin de faire la liaison entre l’application  mobile et  la plateforme Web de CIM et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cs typeface="Times New Roman" panose="02020603050405020304" pitchFamily="18" charset="0"/>
              </a:rPr>
              <a:t> intégré le système de notifications via sms ou WhatsApp a notre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3F5378"/>
              </a:solidFill>
              <a:effectLst/>
              <a:latin typeface="Fira Sans Medium"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cs typeface="Times New Roman" panose="02020603050405020304" pitchFamily="18" charset="0"/>
              </a:rPr>
              <a:t>Je vous remercie ………….</a:t>
            </a:r>
            <a:endParaRPr lang="fr-FR" sz="1200" dirty="0">
              <a:solidFill>
                <a:srgbClr val="3F5378"/>
              </a:solidFill>
              <a:latin typeface="Fira Sans Medium"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34</a:t>
            </a:fld>
            <a:endParaRPr lang="zh-CN" altLang="en-US"/>
          </a:p>
        </p:txBody>
      </p:sp>
    </p:spTree>
    <p:extLst>
      <p:ext uri="{BB962C8B-B14F-4D97-AF65-F5344CB8AC3E}">
        <p14:creationId xmlns:p14="http://schemas.microsoft.com/office/powerpoint/2010/main" val="1826557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CIM est une application qui ambitionne de devenir la plateforme de référence de gestion de mission au sein de l’administration publique au Burkina Faso. </a:t>
            </a:r>
            <a:endParaRPr lang="fr-FR" sz="1200" dirty="0">
              <a:solidFill>
                <a:srgbClr val="3F5378"/>
              </a:solidFill>
              <a:latin typeface="Fira Sans Medium" panose="020B0604020202020204" pitchFamily="34" charset="0"/>
            </a:endParaRPr>
          </a:p>
          <a:p>
            <a:endParaRPr lang="fr-FR"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Sa version Mobile permettra aux agents d’</a:t>
            </a:r>
            <a:r>
              <a:rPr lang="fr-FR" sz="1200" dirty="0">
                <a:solidFill>
                  <a:srgbClr val="3F5378"/>
                </a:solidFill>
                <a:latin typeface="Fira Sans Medium" panose="020B0604020202020204" pitchFamily="34" charset="0"/>
                <a:ea typeface="Calibri" panose="020F0502020204030204" pitchFamily="34" charset="0"/>
                <a:cs typeface="Times New Roman" panose="02020603050405020304" pitchFamily="18" charset="0"/>
              </a:rPr>
              <a:t>ê</a:t>
            </a: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tre plus réactifs et plus productifs tout en étant sur le terrain</a:t>
            </a:r>
            <a:endParaRPr lang="fr-FR" sz="1200" dirty="0">
              <a:solidFill>
                <a:srgbClr val="3F5378"/>
              </a:solidFill>
              <a:latin typeface="Fira Sans Medium"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35</a:t>
            </a:fld>
            <a:endParaRPr lang="zh-CN" altLang="en-US"/>
          </a:p>
        </p:txBody>
      </p:sp>
    </p:spTree>
    <p:extLst>
      <p:ext uri="{BB962C8B-B14F-4D97-AF65-F5344CB8AC3E}">
        <p14:creationId xmlns:p14="http://schemas.microsoft.com/office/powerpoint/2010/main" val="1995751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4E7DC6A-F9F9-48DB-9FE7-E174AE0538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6135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4000" dirty="0">
                <a:effectLst/>
                <a:latin typeface="Fira Sans Medium" panose="020B0604020202020204" pitchFamily="34" charset="0"/>
                <a:ea typeface="Calibri" panose="020F0502020204030204" pitchFamily="34" charset="0"/>
                <a:cs typeface="Times New Roman" panose="02020603050405020304" pitchFamily="18" charset="0"/>
              </a:rPr>
              <a:t>L’administration publique burkinabé compte plus de 180 000 agents repartis dans les ministères et institutions. </a:t>
            </a:r>
          </a:p>
          <a:p>
            <a:r>
              <a:rPr lang="fr-FR" sz="4000" dirty="0">
                <a:effectLst/>
                <a:latin typeface="Fira Sans Medium" panose="020B0604020202020204" pitchFamily="34" charset="0"/>
                <a:ea typeface="Calibri" panose="020F0502020204030204" pitchFamily="34" charset="0"/>
                <a:cs typeface="Times New Roman" panose="02020603050405020304" pitchFamily="18" charset="0"/>
              </a:rPr>
              <a:t>Ces agents ont la lourde tâche de réaliser plusieurs activités pour l’atteinte des objectifs des programmes de leur structure. </a:t>
            </a:r>
          </a:p>
          <a:p>
            <a:endParaRPr lang="fr-FR" altLang="zh-CN" sz="4000" dirty="0">
              <a:effectLst/>
              <a:latin typeface="Fira Sans Medium"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Afin d’optimiser l’allocation des budgets et de suivre efficacement l’exécution des missions par les agents, il est apparu opportun de mettre en place un système informatique de gestion des missions.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C’est ainsi que la plateforme de Circuit</a:t>
            </a:r>
            <a:r>
              <a:rPr lang="fr-FR" sz="1800" dirty="0">
                <a:effectLst/>
                <a:latin typeface="Cambria" panose="02040503050406030204" pitchFamily="18" charset="0"/>
                <a:ea typeface="Calibri" panose="020F0502020204030204" pitchFamily="34" charset="0"/>
              </a:rPr>
              <a:t> </a:t>
            </a:r>
            <a:r>
              <a:rPr lang="fr-FR" sz="1800" dirty="0">
                <a:effectLst/>
                <a:latin typeface="Cambria" panose="02040503050406030204" pitchFamily="18" charset="0"/>
                <a:ea typeface="Calibri" panose="020F0502020204030204" pitchFamily="34" charset="0"/>
                <a:cs typeface="Times New Roman" panose="02020603050405020304" pitchFamily="18" charset="0"/>
              </a:rPr>
              <a:t>Intégré de Mission (CIM) a été mise en place par l’ANPTIC a travers le projet E-Burkina.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Passons a la </a:t>
            </a:r>
            <a:r>
              <a:rPr lang="fr-FR" sz="1800" dirty="0" err="1">
                <a:effectLst/>
                <a:latin typeface="Cambria" panose="02040503050406030204" pitchFamily="18" charset="0"/>
                <a:ea typeface="Calibri" panose="020F0502020204030204" pitchFamily="34" charset="0"/>
                <a:cs typeface="Times New Roman" panose="02020603050405020304" pitchFamily="18" charset="0"/>
              </a:rPr>
              <a:t>presentation</a:t>
            </a:r>
            <a:r>
              <a:rPr lang="fr-FR" sz="1800" dirty="0">
                <a:effectLst/>
                <a:latin typeface="Cambria" panose="02040503050406030204" pitchFamily="18" charset="0"/>
                <a:ea typeface="Calibri" panose="020F0502020204030204" pitchFamily="34" charset="0"/>
                <a:cs typeface="Times New Roman" panose="02020603050405020304" pitchFamily="18" charset="0"/>
              </a:rPr>
              <a:t> de notre structure d’accueil</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4E7DC6A-F9F9-48DB-9FE7-E174AE0538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882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281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spcAft>
                <a:spcPts val="800"/>
              </a:spcAft>
            </a:pP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Ayant une forte volonté de faire des TIC un levier de développement de l’économie nationale, les autorités Burkinabé ont permis la </a:t>
            </a:r>
            <a:r>
              <a:rPr lang="fr-FR"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creation</a:t>
            </a: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fr-FR" sz="1800" b="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de </a:t>
            </a:r>
            <a:r>
              <a:rPr lang="fr-FR"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L'ANPTIC</a:t>
            </a: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via un Décret </a:t>
            </a:r>
            <a:r>
              <a:rPr lang="fr-FR"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erigée</a:t>
            </a: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le  07 février 2014.. L’ANPTIC </a:t>
            </a:r>
            <a:r>
              <a:rPr lang="fr-FR"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signfie</a:t>
            </a: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p>
          <a:p>
            <a:pPr indent="0" algn="just">
              <a:lnSpc>
                <a:spcPct val="150000"/>
              </a:lnSpc>
              <a:spcAft>
                <a:spcPts val="800"/>
              </a:spcAft>
            </a:pP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Elle est l'autorité nationale en matière de réalisation de grands programmes des TIC.</a:t>
            </a:r>
          </a:p>
          <a:p>
            <a:pPr indent="0" algn="just">
              <a:lnSpc>
                <a:spcPct val="150000"/>
              </a:lnSpc>
              <a:spcAft>
                <a:spcPts val="800"/>
              </a:spcAft>
            </a:pPr>
            <a:r>
              <a:rPr lang="fr-FR"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Elle permet d'assurer la mise en œuvre des grands programmes de développement des TIC .</a:t>
            </a:r>
            <a:endParaRPr lang="fr-FR"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indent="0" algn="just">
              <a:lnSpc>
                <a:spcPct val="150000"/>
              </a:lnSpc>
              <a:spcAft>
                <a:spcPts val="800"/>
              </a:spcAft>
            </a:pPr>
            <a:r>
              <a:rPr lang="fr-FR"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Notons aussi que notre structure d’accueil est subdivisé en plusieurs Directions et sous Direction,, Pour notre Stage nous nous sommes intégrés a la DSA , l’acronyme (Direction des Systèmes Applicatifs),????</a:t>
            </a:r>
          </a:p>
          <a:p>
            <a:pPr indent="0" algn="just">
              <a:lnSpc>
                <a:spcPct val="150000"/>
              </a:lnSpc>
              <a:spcAft>
                <a:spcPts val="800"/>
              </a:spcAft>
            </a:pPr>
            <a:r>
              <a:rPr lang="fr-FR"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Notre structure d’accueil étant présenté , passons a la suite de notre présentation</a:t>
            </a:r>
            <a:endParaRPr lang="fr-FR" sz="1800" dirty="0">
              <a:effectLst/>
              <a:latin typeface="Calibri" panose="020F0502020204030204" pitchFamily="34" charset="0"/>
              <a:ea typeface="Calibri" panose="020F050202020403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6</a:t>
            </a:fld>
            <a:endParaRPr lang="zh-CN" altLang="en-US"/>
          </a:p>
        </p:txBody>
      </p:sp>
    </p:spTree>
    <p:extLst>
      <p:ext uri="{BB962C8B-B14F-4D97-AF65-F5344CB8AC3E}">
        <p14:creationId xmlns:p14="http://schemas.microsoft.com/office/powerpoint/2010/main" val="298552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97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1800" b="0" i="0" u="none" strike="noStrike" baseline="0" dirty="0">
                <a:solidFill>
                  <a:srgbClr val="000000"/>
                </a:solidFill>
                <a:latin typeface="Cambria" panose="02040503050406030204" pitchFamily="18" charset="0"/>
              </a:rPr>
              <a:t>L’ANPTIC possède une application  ………  </a:t>
            </a:r>
          </a:p>
          <a:p>
            <a:r>
              <a:rPr lang="fr-FR" sz="1800" b="0" i="0" u="none" strike="noStrike" baseline="0" dirty="0">
                <a:solidFill>
                  <a:srgbClr val="000000"/>
                </a:solidFill>
                <a:latin typeface="Cambria" panose="02040503050406030204" pitchFamily="18" charset="0"/>
              </a:rPr>
              <a:t>adoptée dans l’administration publique qu’elle met à la disposition de ses agents. </a:t>
            </a:r>
          </a:p>
          <a:p>
            <a:endParaRPr lang="fr-FR"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Le projet qui nous a été soumis entre dans le cadre d’une solution mobile car ……..</a:t>
            </a:r>
          </a:p>
          <a:p>
            <a:r>
              <a:rPr lang="fr-FR" sz="1800" b="0" i="0" u="none" strike="noStrike" baseline="0" dirty="0">
                <a:solidFill>
                  <a:srgbClr val="000000"/>
                </a:solidFill>
                <a:latin typeface="Cambria" panose="02040503050406030204" pitchFamily="18" charset="0"/>
              </a:rPr>
              <a:t>Tout en collaborant avec les agents de l’ANPTIC, nous devrions mettre en place une version mobile ,</a:t>
            </a:r>
          </a:p>
          <a:p>
            <a:endParaRPr lang="fr-FR"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Le but étant de permettre aux agents de mieux ………. gérer leurs missions,</a:t>
            </a:r>
          </a:p>
          <a:p>
            <a:endParaRPr lang="fr-FR"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…………De leur permettre  d’être plus productifs et plus réactifs tout en étant sur le terrain. </a:t>
            </a: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8</a:t>
            </a:fld>
            <a:endParaRPr lang="zh-CN" altLang="en-US"/>
          </a:p>
        </p:txBody>
      </p:sp>
    </p:spTree>
    <p:extLst>
      <p:ext uri="{BB962C8B-B14F-4D97-AF65-F5344CB8AC3E}">
        <p14:creationId xmlns:p14="http://schemas.microsoft.com/office/powerpoint/2010/main" val="56627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Pourquoi développer une instance mobile , si la plateforme web fonctionne a merveille,,</a:t>
            </a:r>
          </a:p>
          <a:p>
            <a:r>
              <a:rPr lang="fr-FR" altLang="zh-CN" dirty="0"/>
              <a:t>Etant donné que toutes les fonctionnalités de CIM ne sont pas adapté a une utilisation mobile, </a:t>
            </a:r>
          </a:p>
          <a:p>
            <a:endParaRPr lang="fr-FR" altLang="zh-CN" dirty="0"/>
          </a:p>
          <a:p>
            <a:r>
              <a:rPr lang="fr-FR" altLang="zh-CN" dirty="0"/>
              <a:t>cela entraine des difficultés a savoir  ……..</a:t>
            </a:r>
          </a:p>
          <a:p>
            <a:endParaRPr lang="fr-FR" altLang="zh-CN" dirty="0"/>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9</a:t>
            </a:fld>
            <a:endParaRPr lang="zh-CN" altLang="en-US"/>
          </a:p>
        </p:txBody>
      </p:sp>
    </p:spTree>
    <p:extLst>
      <p:ext uri="{BB962C8B-B14F-4D97-AF65-F5344CB8AC3E}">
        <p14:creationId xmlns:p14="http://schemas.microsoft.com/office/powerpoint/2010/main" val="276423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192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219718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3849136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186851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885325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667">
                <a:solidFill>
                  <a:schemeClr val="accent5"/>
                </a:solidFill>
              </a:defRPr>
            </a:lvl1pPr>
            <a:lvl2pPr lvl="1" rtl="0">
              <a:spcBef>
                <a:spcPts val="1333"/>
              </a:spcBef>
              <a:spcAft>
                <a:spcPts val="0"/>
              </a:spcAft>
              <a:buClr>
                <a:schemeClr val="accent5"/>
              </a:buClr>
              <a:buSzPts val="2000"/>
              <a:buNone/>
              <a:defRPr sz="2667">
                <a:solidFill>
                  <a:schemeClr val="accent5"/>
                </a:solidFill>
              </a:defRPr>
            </a:lvl2pPr>
            <a:lvl3pPr lvl="2" rtl="0">
              <a:spcBef>
                <a:spcPts val="1333"/>
              </a:spcBef>
              <a:spcAft>
                <a:spcPts val="0"/>
              </a:spcAft>
              <a:buClr>
                <a:schemeClr val="accent5"/>
              </a:buClr>
              <a:buSzPts val="2000"/>
              <a:buNone/>
              <a:defRPr sz="2667">
                <a:solidFill>
                  <a:schemeClr val="accent5"/>
                </a:solidFill>
              </a:defRPr>
            </a:lvl3pPr>
            <a:lvl4pPr lvl="3" rtl="0">
              <a:spcBef>
                <a:spcPts val="1333"/>
              </a:spcBef>
              <a:spcAft>
                <a:spcPts val="0"/>
              </a:spcAft>
              <a:buClr>
                <a:schemeClr val="accent5"/>
              </a:buClr>
              <a:buSzPts val="2000"/>
              <a:buNone/>
              <a:defRPr sz="2667">
                <a:solidFill>
                  <a:schemeClr val="accent5"/>
                </a:solidFill>
              </a:defRPr>
            </a:lvl4pPr>
            <a:lvl5pPr lvl="4" rtl="0">
              <a:spcBef>
                <a:spcPts val="1333"/>
              </a:spcBef>
              <a:spcAft>
                <a:spcPts val="0"/>
              </a:spcAft>
              <a:buClr>
                <a:schemeClr val="accent5"/>
              </a:buClr>
              <a:buSzPts val="2000"/>
              <a:buNone/>
              <a:defRPr sz="2667">
                <a:solidFill>
                  <a:schemeClr val="accent5"/>
                </a:solidFill>
              </a:defRPr>
            </a:lvl5pPr>
            <a:lvl6pPr lvl="5" rtl="0">
              <a:spcBef>
                <a:spcPts val="1333"/>
              </a:spcBef>
              <a:spcAft>
                <a:spcPts val="0"/>
              </a:spcAft>
              <a:buClr>
                <a:schemeClr val="accent5"/>
              </a:buClr>
              <a:buSzPts val="2000"/>
              <a:buNone/>
              <a:defRPr sz="2667">
                <a:solidFill>
                  <a:schemeClr val="accent5"/>
                </a:solidFill>
              </a:defRPr>
            </a:lvl6pPr>
            <a:lvl7pPr lvl="6" rtl="0">
              <a:spcBef>
                <a:spcPts val="1333"/>
              </a:spcBef>
              <a:spcAft>
                <a:spcPts val="0"/>
              </a:spcAft>
              <a:buClr>
                <a:schemeClr val="accent5"/>
              </a:buClr>
              <a:buSzPts val="2000"/>
              <a:buNone/>
              <a:defRPr sz="2667">
                <a:solidFill>
                  <a:schemeClr val="accent5"/>
                </a:solidFill>
              </a:defRPr>
            </a:lvl7pPr>
            <a:lvl8pPr lvl="7" rtl="0">
              <a:spcBef>
                <a:spcPts val="1333"/>
              </a:spcBef>
              <a:spcAft>
                <a:spcPts val="0"/>
              </a:spcAft>
              <a:buClr>
                <a:schemeClr val="accent5"/>
              </a:buClr>
              <a:buSzPts val="2000"/>
              <a:buNone/>
              <a:defRPr sz="2667">
                <a:solidFill>
                  <a:schemeClr val="accent5"/>
                </a:solidFill>
              </a:defRPr>
            </a:lvl8pPr>
            <a:lvl9pPr lvl="8" rtl="0">
              <a:spcBef>
                <a:spcPts val="1333"/>
              </a:spcBef>
              <a:spcAft>
                <a:spcPts val="1333"/>
              </a:spcAft>
              <a:buClr>
                <a:schemeClr val="accent5"/>
              </a:buClr>
              <a:buSzPts val="2000"/>
              <a:buNone/>
              <a:defRPr sz="2667">
                <a:solidFill>
                  <a:schemeClr val="accent5"/>
                </a:solidFill>
              </a:defRPr>
            </a:lvl9pPr>
          </a:lstStyle>
          <a:p>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33796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9262456" y="5963632"/>
            <a:ext cx="2937107"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4"/>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52" name="Google Shape;52;p4"/>
          <p:cNvGrpSpPr/>
          <p:nvPr/>
        </p:nvGrpSpPr>
        <p:grpSpPr>
          <a:xfrm>
            <a:off x="0" y="-9451"/>
            <a:ext cx="11548531"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55" name="Google Shape;55;p4"/>
          <p:cNvGrpSpPr/>
          <p:nvPr/>
        </p:nvGrpSpPr>
        <p:grpSpPr>
          <a:xfrm rot="10800000" flipH="1">
            <a:off x="2" y="1454351"/>
            <a:ext cx="11796669"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8" name="Google Shape;58;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endParaRPr/>
          </a:p>
        </p:txBody>
      </p:sp>
      <p:sp>
        <p:nvSpPr>
          <p:cNvPr id="59" name="Google Shape;59;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890254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0"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endParaRP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09719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884102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934476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513993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211328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endParaRP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67203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11" y="-2"/>
            <a:ext cx="2937107"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1" name="Google Shape;171;p10"/>
          <p:cNvGrpSpPr/>
          <p:nvPr/>
        </p:nvGrpSpPr>
        <p:grpSpPr>
          <a:xfrm>
            <a:off x="9262456" y="5963632"/>
            <a:ext cx="2937107"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9" name="Google Shape;179;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690263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2409833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2495859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1602842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t>‹N°›</a:t>
            </a:fld>
            <a:endParaRPr lang="zh-CN" altLang="en-US"/>
          </a:p>
        </p:txBody>
      </p:sp>
      <p:sp>
        <p:nvSpPr>
          <p:cNvPr id="11" name="TextBox 10"/>
          <p:cNvSpPr txBox="1"/>
          <p:nvPr userDrawn="1"/>
        </p:nvSpPr>
        <p:spPr>
          <a:xfrm>
            <a:off x="2543606" y="6700094"/>
            <a:ext cx="1632181" cy="127151"/>
          </a:xfrm>
          <a:prstGeom prst="rect">
            <a:avLst/>
          </a:prstGeom>
          <a:noFill/>
        </p:spPr>
        <p:txBody>
          <a:bodyPr wrap="square" rtlCol="0">
            <a:spAutoFit/>
          </a:bodyPr>
          <a:lstStyle/>
          <a:p>
            <a:pPr defTabSz="1219170">
              <a:lnSpc>
                <a:spcPct val="200000"/>
              </a:lnSpc>
            </a:pPr>
            <a:r>
              <a:rPr lang="en-US" altLang="zh-CN" sz="133" dirty="0">
                <a:solidFill>
                  <a:prstClr val="black"/>
                </a:solidFill>
                <a:latin typeface="微软雅黑" panose="020B0503020204020204" pitchFamily="34" charset="-122"/>
                <a:hlinkClick r:id="rId2"/>
              </a:rPr>
              <a:t>PPT</a:t>
            </a:r>
            <a:r>
              <a:rPr lang="zh-CN" altLang="en-US" sz="133" dirty="0">
                <a:solidFill>
                  <a:prstClr val="black"/>
                </a:solidFill>
                <a:latin typeface="微软雅黑" panose="020B0503020204020204" pitchFamily="34" charset="-122"/>
                <a:hlinkClick r:id="rId2"/>
              </a:rPr>
              <a:t>下载</a:t>
            </a:r>
            <a:r>
              <a:rPr lang="zh-CN" altLang="en-US" sz="133" dirty="0">
                <a:solidFill>
                  <a:prstClr val="black"/>
                </a:solidFill>
                <a:latin typeface="微软雅黑" panose="020B0503020204020204" pitchFamily="34" charset="-122"/>
              </a:rPr>
              <a:t> </a:t>
            </a:r>
            <a:r>
              <a:rPr lang="en-US" altLang="zh-CN" sz="133"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328867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3001430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2564412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ABA252-8979-4908-8138-C8EC2530AE3A}" type="datetimeFigureOut">
              <a:rPr lang="zh-CN" altLang="en-US" smtClean="0"/>
              <a:t>2022/7/28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t>‹N°›</a:t>
            </a:fld>
            <a:endParaRPr lang="zh-CN" altLang="en-US"/>
          </a:p>
        </p:txBody>
      </p:sp>
    </p:spTree>
    <p:extLst>
      <p:ext uri="{BB962C8B-B14F-4D97-AF65-F5344CB8AC3E}">
        <p14:creationId xmlns:p14="http://schemas.microsoft.com/office/powerpoint/2010/main" val="3021898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BA252-8979-4908-8138-C8EC2530AE3A}" type="datetimeFigureOut">
              <a:rPr lang="zh-CN" altLang="en-US" smtClean="0"/>
              <a:t>2022/7/28</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1D121-70C2-4F51-8E6A-85BDEC1299C1}" type="slidenum">
              <a:rPr lang="zh-CN" altLang="en-US" smtClean="0"/>
              <a:t>‹N°›</a:t>
            </a:fld>
            <a:endParaRPr lang="zh-CN" altLang="en-US" dirty="0"/>
          </a:p>
        </p:txBody>
      </p:sp>
    </p:spTree>
    <p:extLst>
      <p:ext uri="{BB962C8B-B14F-4D97-AF65-F5344CB8AC3E}">
        <p14:creationId xmlns:p14="http://schemas.microsoft.com/office/powerpoint/2010/main" val="376054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chemeClr val="lt1"/>
                </a:solidFill>
                <a:latin typeface="Roboto Condensed"/>
                <a:ea typeface="Roboto Condensed"/>
                <a:cs typeface="Roboto Condensed"/>
                <a:sym typeface="Roboto Condensed"/>
              </a:defRPr>
            </a:lvl1pPr>
            <a:lvl2pPr lvl="1" algn="r">
              <a:buNone/>
              <a:defRPr sz="1600" b="1">
                <a:solidFill>
                  <a:schemeClr val="lt1"/>
                </a:solidFill>
                <a:latin typeface="Roboto Condensed"/>
                <a:ea typeface="Roboto Condensed"/>
                <a:cs typeface="Roboto Condensed"/>
                <a:sym typeface="Roboto Condensed"/>
              </a:defRPr>
            </a:lvl2pPr>
            <a:lvl3pPr lvl="2" algn="r">
              <a:buNone/>
              <a:defRPr sz="1600" b="1">
                <a:solidFill>
                  <a:schemeClr val="lt1"/>
                </a:solidFill>
                <a:latin typeface="Roboto Condensed"/>
                <a:ea typeface="Roboto Condensed"/>
                <a:cs typeface="Roboto Condensed"/>
                <a:sym typeface="Roboto Condensed"/>
              </a:defRPr>
            </a:lvl3pPr>
            <a:lvl4pPr lvl="3" algn="r">
              <a:buNone/>
              <a:defRPr sz="1600" b="1">
                <a:solidFill>
                  <a:schemeClr val="lt1"/>
                </a:solidFill>
                <a:latin typeface="Roboto Condensed"/>
                <a:ea typeface="Roboto Condensed"/>
                <a:cs typeface="Roboto Condensed"/>
                <a:sym typeface="Roboto Condensed"/>
              </a:defRPr>
            </a:lvl4pPr>
            <a:lvl5pPr lvl="4" algn="r">
              <a:buNone/>
              <a:defRPr sz="1600" b="1">
                <a:solidFill>
                  <a:schemeClr val="lt1"/>
                </a:solidFill>
                <a:latin typeface="Roboto Condensed"/>
                <a:ea typeface="Roboto Condensed"/>
                <a:cs typeface="Roboto Condensed"/>
                <a:sym typeface="Roboto Condensed"/>
              </a:defRPr>
            </a:lvl5pPr>
            <a:lvl6pPr lvl="5" algn="r">
              <a:buNone/>
              <a:defRPr sz="1600" b="1">
                <a:solidFill>
                  <a:schemeClr val="lt1"/>
                </a:solidFill>
                <a:latin typeface="Roboto Condensed"/>
                <a:ea typeface="Roboto Condensed"/>
                <a:cs typeface="Roboto Condensed"/>
                <a:sym typeface="Roboto Condensed"/>
              </a:defRPr>
            </a:lvl6pPr>
            <a:lvl7pPr lvl="6" algn="r">
              <a:buNone/>
              <a:defRPr sz="1600" b="1">
                <a:solidFill>
                  <a:schemeClr val="lt1"/>
                </a:solidFill>
                <a:latin typeface="Roboto Condensed"/>
                <a:ea typeface="Roboto Condensed"/>
                <a:cs typeface="Roboto Condensed"/>
                <a:sym typeface="Roboto Condensed"/>
              </a:defRPr>
            </a:lvl7pPr>
            <a:lvl8pPr lvl="7" algn="r">
              <a:buNone/>
              <a:defRPr sz="1600" b="1">
                <a:solidFill>
                  <a:schemeClr val="lt1"/>
                </a:solidFill>
                <a:latin typeface="Roboto Condensed"/>
                <a:ea typeface="Roboto Condensed"/>
                <a:cs typeface="Roboto Condensed"/>
                <a:sym typeface="Roboto Condensed"/>
              </a:defRPr>
            </a:lvl8pPr>
            <a:lvl9pPr lvl="8" algn="r">
              <a:buNone/>
              <a:defRPr sz="1600" b="1">
                <a:solidFill>
                  <a:schemeClr val="lt1"/>
                </a:solidFill>
                <a:latin typeface="Roboto Condensed"/>
                <a:ea typeface="Roboto Condensed"/>
                <a:cs typeface="Roboto Condensed"/>
                <a:sym typeface="Roboto Condensed"/>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516767291"/>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descr="A picture containing logo&#10;&#10;Description automatically generated">
            <a:extLst>
              <a:ext uri="{FF2B5EF4-FFF2-40B4-BE49-F238E27FC236}">
                <a16:creationId xmlns:a16="http://schemas.microsoft.com/office/drawing/2014/main" id="{A43D3727-81DA-EA93-C466-F7D3EE0C88C1}"/>
              </a:ext>
            </a:extLst>
          </p:cNvPr>
          <p:cNvPicPr>
            <a:picLocks noChangeAspect="1"/>
          </p:cNvPicPr>
          <p:nvPr/>
        </p:nvPicPr>
        <p:blipFill>
          <a:blip r:embed="rId3"/>
          <a:stretch>
            <a:fillRect/>
          </a:stretch>
        </p:blipFill>
        <p:spPr>
          <a:xfrm>
            <a:off x="231585" y="56772"/>
            <a:ext cx="1843359" cy="1883240"/>
          </a:xfrm>
          <a:prstGeom prst="rect">
            <a:avLst/>
          </a:prstGeom>
        </p:spPr>
      </p:pic>
      <p:pic>
        <p:nvPicPr>
          <p:cNvPr id="27" name="Image 26">
            <a:extLst>
              <a:ext uri="{FF2B5EF4-FFF2-40B4-BE49-F238E27FC236}">
                <a16:creationId xmlns:a16="http://schemas.microsoft.com/office/drawing/2014/main" id="{67B358CD-2C10-2C37-2E4D-AE94FAFFD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7828" y="56772"/>
            <a:ext cx="1695152" cy="1883240"/>
          </a:xfrm>
          <a:prstGeom prst="rect">
            <a:avLst/>
          </a:prstGeom>
        </p:spPr>
      </p:pic>
      <p:grpSp>
        <p:nvGrpSpPr>
          <p:cNvPr id="30" name="Groupe 29">
            <a:extLst>
              <a:ext uri="{FF2B5EF4-FFF2-40B4-BE49-F238E27FC236}">
                <a16:creationId xmlns:a16="http://schemas.microsoft.com/office/drawing/2014/main" id="{456B354A-C758-4FB3-0FD4-91AA89E06009}"/>
              </a:ext>
            </a:extLst>
          </p:cNvPr>
          <p:cNvGrpSpPr/>
          <p:nvPr/>
        </p:nvGrpSpPr>
        <p:grpSpPr>
          <a:xfrm>
            <a:off x="914400" y="2038861"/>
            <a:ext cx="10268465" cy="2211198"/>
            <a:chOff x="12088303" y="2113002"/>
            <a:chExt cx="8314247" cy="2211198"/>
          </a:xfrm>
        </p:grpSpPr>
        <p:grpSp>
          <p:nvGrpSpPr>
            <p:cNvPr id="31" name="Groupe 30">
              <a:extLst>
                <a:ext uri="{FF2B5EF4-FFF2-40B4-BE49-F238E27FC236}">
                  <a16:creationId xmlns:a16="http://schemas.microsoft.com/office/drawing/2014/main" id="{8CEB4D52-4E53-4876-2311-20F010B02697}"/>
                </a:ext>
              </a:extLst>
            </p:cNvPr>
            <p:cNvGrpSpPr/>
            <p:nvPr/>
          </p:nvGrpSpPr>
          <p:grpSpPr>
            <a:xfrm>
              <a:off x="12088303" y="2113002"/>
              <a:ext cx="8314247" cy="1572383"/>
              <a:chOff x="12088303" y="2875002"/>
              <a:chExt cx="8314247" cy="1572383"/>
            </a:xfrm>
          </p:grpSpPr>
          <p:sp>
            <p:nvSpPr>
              <p:cNvPr id="33" name="ZoneTexte 32">
                <a:extLst>
                  <a:ext uri="{FF2B5EF4-FFF2-40B4-BE49-F238E27FC236}">
                    <a16:creationId xmlns:a16="http://schemas.microsoft.com/office/drawing/2014/main" id="{291A6B62-4FE3-DF75-91A1-D5D2FAA10165}"/>
                  </a:ext>
                </a:extLst>
              </p:cNvPr>
              <p:cNvSpPr txBox="1"/>
              <p:nvPr/>
            </p:nvSpPr>
            <p:spPr>
              <a:xfrm>
                <a:off x="12088303" y="2875002"/>
                <a:ext cx="8314247" cy="1261884"/>
              </a:xfrm>
              <a:prstGeom prst="rect">
                <a:avLst/>
              </a:prstGeom>
              <a:noFill/>
            </p:spPr>
            <p:txBody>
              <a:bodyPr wrap="square">
                <a:spAutoFit/>
              </a:bodyPr>
              <a:lstStyle/>
              <a:p>
                <a:pPr algn="ctr">
                  <a:spcBef>
                    <a:spcPts val="600"/>
                  </a:spcBef>
                  <a:spcAft>
                    <a:spcPts val="600"/>
                  </a:spcAft>
                </a:pPr>
                <a:r>
                  <a:rPr lang="fr-FR" sz="3300" b="1" dirty="0">
                    <a:effectLst/>
                    <a:latin typeface="Times New Roman" panose="02020603050405020304" pitchFamily="18" charset="0"/>
                    <a:ea typeface="Calibri" panose="020F0502020204030204" pitchFamily="34" charset="0"/>
                  </a:rPr>
                  <a:t>Développement d’une application </a:t>
                </a:r>
                <a:r>
                  <a:rPr lang="fr-FR" sz="3300" b="1" dirty="0">
                    <a:latin typeface="Times New Roman" panose="02020603050405020304" pitchFamily="18" charset="0"/>
                    <a:ea typeface="Calibri" panose="020F0502020204030204" pitchFamily="34" charset="0"/>
                  </a:rPr>
                  <a:t>mobile </a:t>
                </a:r>
              </a:p>
              <a:p>
                <a:pPr algn="ctr">
                  <a:spcBef>
                    <a:spcPts val="600"/>
                  </a:spcBef>
                  <a:spcAft>
                    <a:spcPts val="600"/>
                  </a:spcAft>
                </a:pPr>
                <a:r>
                  <a:rPr lang="fr-FR" sz="3300" b="1" dirty="0">
                    <a:latin typeface="Times New Roman" panose="02020603050405020304" pitchFamily="18" charset="0"/>
                    <a:ea typeface="Calibri" panose="020F0502020204030204" pitchFamily="34" charset="0"/>
                  </a:rPr>
                  <a:t>de gestion des missions : cas de CIM/ANPTIC</a:t>
                </a:r>
                <a:endParaRPr lang="fr-FR" sz="3300" dirty="0">
                  <a:effectLst/>
                  <a:latin typeface="Times New Roman" panose="02020603050405020304" pitchFamily="18" charset="0"/>
                  <a:ea typeface="Calibri" panose="020F0502020204030204" pitchFamily="34" charset="0"/>
                </a:endParaRPr>
              </a:p>
            </p:txBody>
          </p:sp>
          <p:grpSp>
            <p:nvGrpSpPr>
              <p:cNvPr id="34" name="Groupe 33">
                <a:extLst>
                  <a:ext uri="{FF2B5EF4-FFF2-40B4-BE49-F238E27FC236}">
                    <a16:creationId xmlns:a16="http://schemas.microsoft.com/office/drawing/2014/main" id="{340909C8-3F10-61BA-7B92-A6090A87F6EE}"/>
                  </a:ext>
                </a:extLst>
              </p:cNvPr>
              <p:cNvGrpSpPr/>
              <p:nvPr/>
            </p:nvGrpSpPr>
            <p:grpSpPr>
              <a:xfrm>
                <a:off x="12881238" y="4333085"/>
                <a:ext cx="6597065" cy="114300"/>
                <a:chOff x="12881238" y="4333085"/>
                <a:chExt cx="6597065" cy="114300"/>
              </a:xfrm>
            </p:grpSpPr>
            <p:cxnSp>
              <p:nvCxnSpPr>
                <p:cNvPr id="35" name="直接连接符 74">
                  <a:extLst>
                    <a:ext uri="{FF2B5EF4-FFF2-40B4-BE49-F238E27FC236}">
                      <a16:creationId xmlns:a16="http://schemas.microsoft.com/office/drawing/2014/main" id="{C8056FE7-1E4C-D7F2-75E7-15DFDAB6D09F}"/>
                    </a:ext>
                  </a:extLst>
                </p:cNvPr>
                <p:cNvCxnSpPr/>
                <p:nvPr/>
              </p:nvCxnSpPr>
              <p:spPr>
                <a:xfrm>
                  <a:off x="13382303" y="4333085"/>
                  <a:ext cx="6096000" cy="0"/>
                </a:xfrm>
                <a:prstGeom prst="line">
                  <a:avLst/>
                </a:prstGeom>
                <a:ln w="19050">
                  <a:solidFill>
                    <a:srgbClr val="45D1FD"/>
                  </a:solidFill>
                </a:ln>
              </p:spPr>
              <p:style>
                <a:lnRef idx="1">
                  <a:schemeClr val="accent1"/>
                </a:lnRef>
                <a:fillRef idx="0">
                  <a:schemeClr val="accent1"/>
                </a:fillRef>
                <a:effectRef idx="0">
                  <a:schemeClr val="accent1"/>
                </a:effectRef>
                <a:fontRef idx="minor">
                  <a:schemeClr val="tx1"/>
                </a:fontRef>
              </p:style>
            </p:cxnSp>
            <p:cxnSp>
              <p:nvCxnSpPr>
                <p:cNvPr id="36" name="直接连接符 75">
                  <a:extLst>
                    <a:ext uri="{FF2B5EF4-FFF2-40B4-BE49-F238E27FC236}">
                      <a16:creationId xmlns:a16="http://schemas.microsoft.com/office/drawing/2014/main" id="{DD298D99-B1E8-1A19-CC25-FA1250BDF014}"/>
                    </a:ext>
                  </a:extLst>
                </p:cNvPr>
                <p:cNvCxnSpPr>
                  <a:cxnSpLocks/>
                </p:cNvCxnSpPr>
                <p:nvPr/>
              </p:nvCxnSpPr>
              <p:spPr>
                <a:xfrm>
                  <a:off x="12881238" y="4447385"/>
                  <a:ext cx="3848100" cy="0"/>
                </a:xfrm>
                <a:prstGeom prst="line">
                  <a:avLst/>
                </a:prstGeom>
                <a:ln w="12700">
                  <a:solidFill>
                    <a:srgbClr val="02539A"/>
                  </a:solidFill>
                </a:ln>
              </p:spPr>
              <p:style>
                <a:lnRef idx="1">
                  <a:schemeClr val="accent1"/>
                </a:lnRef>
                <a:fillRef idx="0">
                  <a:schemeClr val="accent1"/>
                </a:fillRef>
                <a:effectRef idx="0">
                  <a:schemeClr val="accent1"/>
                </a:effectRef>
                <a:fontRef idx="minor">
                  <a:schemeClr val="tx1"/>
                </a:fontRef>
              </p:style>
            </p:cxnSp>
          </p:grpSp>
        </p:grpSp>
        <p:sp>
          <p:nvSpPr>
            <p:cNvPr id="32" name="ZoneTexte 31">
              <a:extLst>
                <a:ext uri="{FF2B5EF4-FFF2-40B4-BE49-F238E27FC236}">
                  <a16:creationId xmlns:a16="http://schemas.microsoft.com/office/drawing/2014/main" id="{0070D1B2-93EB-585A-BB20-9CA95DA470F7}"/>
                </a:ext>
              </a:extLst>
            </p:cNvPr>
            <p:cNvSpPr txBox="1"/>
            <p:nvPr/>
          </p:nvSpPr>
          <p:spPr>
            <a:xfrm>
              <a:off x="13661692" y="3862535"/>
              <a:ext cx="4683457" cy="461665"/>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Présenté par : </a:t>
              </a:r>
              <a:r>
                <a:rPr lang="fr-FR" sz="2400" b="1" dirty="0">
                  <a:latin typeface="Times New Roman" panose="02020603050405020304" pitchFamily="18" charset="0"/>
                  <a:cs typeface="Times New Roman" panose="02020603050405020304" pitchFamily="18" charset="0"/>
                </a:rPr>
                <a:t>ZONGO Souleymane</a:t>
              </a:r>
            </a:p>
          </p:txBody>
        </p:sp>
      </p:grpSp>
      <p:sp>
        <p:nvSpPr>
          <p:cNvPr id="38" name="Zone de texte 454">
            <a:extLst>
              <a:ext uri="{FF2B5EF4-FFF2-40B4-BE49-F238E27FC236}">
                <a16:creationId xmlns:a16="http://schemas.microsoft.com/office/drawing/2014/main" id="{666E27C5-29D6-2167-358E-5EBF25BD79FF}"/>
              </a:ext>
            </a:extLst>
          </p:cNvPr>
          <p:cNvSpPr txBox="1"/>
          <p:nvPr/>
        </p:nvSpPr>
        <p:spPr>
          <a:xfrm>
            <a:off x="786713" y="5010716"/>
            <a:ext cx="3352193" cy="14842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Superviseur</a:t>
            </a:r>
            <a:r>
              <a:rPr lang="fr-FR" sz="1800" b="1" dirty="0">
                <a:effectLst/>
                <a:latin typeface="Times New Roman" panose="02020603050405020304" pitchFamily="18" charset="0"/>
                <a:ea typeface="Calibri" panose="020F0502020204030204" pitchFamily="34" charset="0"/>
              </a:rPr>
              <a:t> :</a:t>
            </a:r>
            <a:endParaRPr lang="fr-FR" sz="1800"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t>
            </a:r>
            <a:r>
              <a:rPr lang="fr-FR" b="1" dirty="0">
                <a:latin typeface="Times New Roman" panose="02020603050405020304" pitchFamily="18" charset="0"/>
                <a:ea typeface="Calibri" panose="020F0502020204030204" pitchFamily="34" charset="0"/>
              </a:rPr>
              <a:t>Ousmane BARA</a:t>
            </a:r>
            <a:endParaRPr lang="fr-FR" dirty="0">
              <a:effectLst/>
              <a:latin typeface="Times New Roman" panose="02020603050405020304" pitchFamily="18" charset="0"/>
              <a:ea typeface="Calibri" panose="020F0502020204030204" pitchFamily="34" charset="0"/>
            </a:endParaRPr>
          </a:p>
          <a:p>
            <a:pPr algn="ctr"/>
            <a:r>
              <a:rPr lang="fr-FR" dirty="0">
                <a:effectLst/>
                <a:latin typeface="Times New Roman" panose="02020603050405020304" pitchFamily="18" charset="0"/>
                <a:ea typeface="Calibri" panose="020F0502020204030204" pitchFamily="34" charset="0"/>
              </a:rPr>
              <a:t>Enseignant en Informatique à l’Université Joseph KI-ZERBO</a:t>
            </a:r>
          </a:p>
        </p:txBody>
      </p:sp>
      <p:sp>
        <p:nvSpPr>
          <p:cNvPr id="40" name="Zone de texte 455">
            <a:extLst>
              <a:ext uri="{FF2B5EF4-FFF2-40B4-BE49-F238E27FC236}">
                <a16:creationId xmlns:a16="http://schemas.microsoft.com/office/drawing/2014/main" id="{B90CE6B8-1EDF-E6D1-71E5-17BA2EEFFDAB}"/>
              </a:ext>
            </a:extLst>
          </p:cNvPr>
          <p:cNvSpPr txBox="1"/>
          <p:nvPr/>
        </p:nvSpPr>
        <p:spPr>
          <a:xfrm>
            <a:off x="6911173" y="5010716"/>
            <a:ext cx="4044231" cy="12219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Maitre de stage :</a:t>
            </a:r>
            <a:endParaRPr lang="fr-FR" b="1"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Antoine SAMPEBGO</a:t>
            </a:r>
            <a:endParaRPr lang="fr-FR" b="1" dirty="0">
              <a:latin typeface="Times New Roman" panose="02020603050405020304" pitchFamily="18" charset="0"/>
              <a:ea typeface="Calibri" panose="020F0502020204030204" pitchFamily="34" charset="0"/>
            </a:endParaRPr>
          </a:p>
          <a:p>
            <a:pPr algn="ctr"/>
            <a:r>
              <a:rPr lang="fr-FR" dirty="0">
                <a:latin typeface="Times New Roman" panose="02020603050405020304" pitchFamily="18" charset="0"/>
                <a:ea typeface="Calibri" panose="020F0502020204030204" pitchFamily="34" charset="0"/>
              </a:rPr>
              <a:t>Ingénieur de Conception en ILSII à l’ANPTIC</a:t>
            </a:r>
            <a:endParaRPr lang="fr-FR"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57409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CONTEXTE ET PROBLÉMATIQUE</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7478707" y="245955"/>
            <a:ext cx="4545581"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RESULTAT ATTENDUS</a:t>
                </a: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10</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75" name="Groupe 74">
            <a:extLst>
              <a:ext uri="{FF2B5EF4-FFF2-40B4-BE49-F238E27FC236}">
                <a16:creationId xmlns:a16="http://schemas.microsoft.com/office/drawing/2014/main" id="{743736E2-8D0D-1EAD-C1AD-0C5E3AB1A536}"/>
              </a:ext>
            </a:extLst>
          </p:cNvPr>
          <p:cNvGrpSpPr/>
          <p:nvPr/>
        </p:nvGrpSpPr>
        <p:grpSpPr>
          <a:xfrm>
            <a:off x="6118379" y="1377662"/>
            <a:ext cx="5550200" cy="543973"/>
            <a:chOff x="5892863" y="1312637"/>
            <a:chExt cx="5550200" cy="543973"/>
          </a:xfrm>
        </p:grpSpPr>
        <p:sp>
          <p:nvSpPr>
            <p:cNvPr id="66" name="圆角矩形 4">
              <a:extLst>
                <a:ext uri="{FF2B5EF4-FFF2-40B4-BE49-F238E27FC236}">
                  <a16:creationId xmlns:a16="http://schemas.microsoft.com/office/drawing/2014/main" id="{8C162977-436E-8E1A-0743-4700028FBB5D}"/>
                </a:ext>
              </a:extLst>
            </p:cNvPr>
            <p:cNvSpPr/>
            <p:nvPr/>
          </p:nvSpPr>
          <p:spPr>
            <a:xfrm>
              <a:off x="5892863" y="1312637"/>
              <a:ext cx="5550200" cy="54397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dirty="0">
                  <a:solidFill>
                    <a:srgbClr val="3F5378"/>
                  </a:solidFill>
                  <a:latin typeface="Fira Sans Medium" panose="020B0604020202020204" pitchFamily="34" charset="0"/>
                </a:rPr>
                <a:t>d’approuver les missions</a:t>
              </a:r>
              <a:endParaRPr lang="zh-CN" altLang="en-US" sz="2600" b="1" dirty="0">
                <a:solidFill>
                  <a:srgbClr val="3F5378"/>
                </a:solidFill>
                <a:latin typeface="Fira Sans Medium" panose="020B0604020202020204" pitchFamily="34" charset="0"/>
                <a:cs typeface="+mn-ea"/>
                <a:sym typeface="+mn-lt"/>
              </a:endParaRPr>
            </a:p>
          </p:txBody>
        </p:sp>
        <p:pic>
          <p:nvPicPr>
            <p:cNvPr id="68" name="Image 67">
              <a:extLst>
                <a:ext uri="{FF2B5EF4-FFF2-40B4-BE49-F238E27FC236}">
                  <a16:creationId xmlns:a16="http://schemas.microsoft.com/office/drawing/2014/main" id="{66AF66FA-B6DF-F083-7241-C89F095A25FC}"/>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79" name="Groupe 78">
            <a:extLst>
              <a:ext uri="{FF2B5EF4-FFF2-40B4-BE49-F238E27FC236}">
                <a16:creationId xmlns:a16="http://schemas.microsoft.com/office/drawing/2014/main" id="{4FA2DEC4-4305-63D1-BAA9-A4B88E7AC807}"/>
              </a:ext>
            </a:extLst>
          </p:cNvPr>
          <p:cNvGrpSpPr/>
          <p:nvPr/>
        </p:nvGrpSpPr>
        <p:grpSpPr>
          <a:xfrm>
            <a:off x="6131669" y="2788390"/>
            <a:ext cx="5550200" cy="481811"/>
            <a:chOff x="5892863" y="1312637"/>
            <a:chExt cx="5550200" cy="481811"/>
          </a:xfrm>
        </p:grpSpPr>
        <p:sp>
          <p:nvSpPr>
            <p:cNvPr id="80" name="圆角矩形 4">
              <a:extLst>
                <a:ext uri="{FF2B5EF4-FFF2-40B4-BE49-F238E27FC236}">
                  <a16:creationId xmlns:a16="http://schemas.microsoft.com/office/drawing/2014/main" id="{AE0164F6-B11B-F3C4-A697-A13D2D9180B7}"/>
                </a:ext>
              </a:extLst>
            </p:cNvPr>
            <p:cNvSpPr/>
            <p:nvPr/>
          </p:nvSpPr>
          <p:spPr>
            <a:xfrm>
              <a:off x="5892863" y="1312637"/>
              <a:ext cx="5550200" cy="48005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de valider des missions </a:t>
              </a:r>
              <a:endParaRPr lang="zh-CN" altLang="en-US" sz="2600" b="1" dirty="0">
                <a:solidFill>
                  <a:srgbClr val="3F5378"/>
                </a:solidFill>
                <a:latin typeface="Fira Sans Medium" panose="020B0604020202020204" pitchFamily="34" charset="0"/>
                <a:cs typeface="+mn-ea"/>
                <a:sym typeface="+mn-lt"/>
              </a:endParaRPr>
            </a:p>
          </p:txBody>
        </p:sp>
        <p:pic>
          <p:nvPicPr>
            <p:cNvPr id="81" name="Image 80">
              <a:extLst>
                <a:ext uri="{FF2B5EF4-FFF2-40B4-BE49-F238E27FC236}">
                  <a16:creationId xmlns:a16="http://schemas.microsoft.com/office/drawing/2014/main" id="{ACB0AB6E-5F03-C566-2B6B-A7CEAEF532A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82" name="Groupe 81">
            <a:extLst>
              <a:ext uri="{FF2B5EF4-FFF2-40B4-BE49-F238E27FC236}">
                <a16:creationId xmlns:a16="http://schemas.microsoft.com/office/drawing/2014/main" id="{384669B1-FD19-A663-160B-6AA122BBC0C4}"/>
              </a:ext>
            </a:extLst>
          </p:cNvPr>
          <p:cNvGrpSpPr/>
          <p:nvPr/>
        </p:nvGrpSpPr>
        <p:grpSpPr>
          <a:xfrm>
            <a:off x="6151485" y="3531132"/>
            <a:ext cx="5550200" cy="481811"/>
            <a:chOff x="5892863" y="1312637"/>
            <a:chExt cx="5550200" cy="481811"/>
          </a:xfrm>
        </p:grpSpPr>
        <p:sp>
          <p:nvSpPr>
            <p:cNvPr id="83" name="圆角矩形 4">
              <a:extLst>
                <a:ext uri="{FF2B5EF4-FFF2-40B4-BE49-F238E27FC236}">
                  <a16:creationId xmlns:a16="http://schemas.microsoft.com/office/drawing/2014/main" id="{4A5DC46B-53A7-0D44-6E4D-C3DDBCA196A8}"/>
                </a:ext>
              </a:extLst>
            </p:cNvPr>
            <p:cNvSpPr/>
            <p:nvPr/>
          </p:nvSpPr>
          <p:spPr>
            <a:xfrm>
              <a:off x="5892863" y="1312637"/>
              <a:ext cx="5550200" cy="48005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de vérifier les missions </a:t>
              </a:r>
              <a:endParaRPr lang="zh-CN" altLang="en-US" sz="2600" b="1" dirty="0">
                <a:solidFill>
                  <a:srgbClr val="3F5378"/>
                </a:solidFill>
                <a:latin typeface="Fira Sans Medium" panose="020B0604020202020204" pitchFamily="34" charset="0"/>
                <a:cs typeface="+mn-ea"/>
                <a:sym typeface="+mn-lt"/>
              </a:endParaRPr>
            </a:p>
          </p:txBody>
        </p:sp>
        <p:pic>
          <p:nvPicPr>
            <p:cNvPr id="84" name="Image 83">
              <a:extLst>
                <a:ext uri="{FF2B5EF4-FFF2-40B4-BE49-F238E27FC236}">
                  <a16:creationId xmlns:a16="http://schemas.microsoft.com/office/drawing/2014/main" id="{E2B7F245-B1D7-5AFE-778E-BBB9F39F285F}"/>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85" name="Groupe 84">
            <a:extLst>
              <a:ext uri="{FF2B5EF4-FFF2-40B4-BE49-F238E27FC236}">
                <a16:creationId xmlns:a16="http://schemas.microsoft.com/office/drawing/2014/main" id="{F69B826F-019E-7762-8749-7F11729D14B3}"/>
              </a:ext>
            </a:extLst>
          </p:cNvPr>
          <p:cNvGrpSpPr/>
          <p:nvPr/>
        </p:nvGrpSpPr>
        <p:grpSpPr>
          <a:xfrm>
            <a:off x="6151485" y="4339045"/>
            <a:ext cx="5550200" cy="481811"/>
            <a:chOff x="5892863" y="1312637"/>
            <a:chExt cx="5550200" cy="481811"/>
          </a:xfrm>
        </p:grpSpPr>
        <p:sp>
          <p:nvSpPr>
            <p:cNvPr id="86" name="圆角矩形 4">
              <a:extLst>
                <a:ext uri="{FF2B5EF4-FFF2-40B4-BE49-F238E27FC236}">
                  <a16:creationId xmlns:a16="http://schemas.microsoft.com/office/drawing/2014/main" id="{E4294661-801C-0D50-C2E9-5FF9AFB04E45}"/>
                </a:ext>
              </a:extLst>
            </p:cNvPr>
            <p:cNvSpPr/>
            <p:nvPr/>
          </p:nvSpPr>
          <p:spPr>
            <a:xfrm>
              <a:off x="5892863" y="1312637"/>
              <a:ext cx="5550200" cy="48005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de consulter les missions </a:t>
              </a:r>
              <a:endParaRPr lang="zh-CN" altLang="en-US" sz="2600" b="1" dirty="0">
                <a:solidFill>
                  <a:srgbClr val="3F5378"/>
                </a:solidFill>
                <a:latin typeface="Fira Sans Medium" panose="020B0604020202020204" pitchFamily="34" charset="0"/>
                <a:cs typeface="+mn-ea"/>
                <a:sym typeface="+mn-lt"/>
              </a:endParaRPr>
            </a:p>
          </p:txBody>
        </p:sp>
        <p:pic>
          <p:nvPicPr>
            <p:cNvPr id="87" name="Image 86">
              <a:extLst>
                <a:ext uri="{FF2B5EF4-FFF2-40B4-BE49-F238E27FC236}">
                  <a16:creationId xmlns:a16="http://schemas.microsoft.com/office/drawing/2014/main" id="{793606DC-7AF9-7DB3-8A1B-A87B87F349A9}"/>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88" name="Groupe 87">
            <a:extLst>
              <a:ext uri="{FF2B5EF4-FFF2-40B4-BE49-F238E27FC236}">
                <a16:creationId xmlns:a16="http://schemas.microsoft.com/office/drawing/2014/main" id="{99A63DB7-357B-4DF6-33A9-B442EB31230F}"/>
              </a:ext>
            </a:extLst>
          </p:cNvPr>
          <p:cNvGrpSpPr/>
          <p:nvPr/>
        </p:nvGrpSpPr>
        <p:grpSpPr>
          <a:xfrm>
            <a:off x="6131669" y="5145200"/>
            <a:ext cx="5550200" cy="481811"/>
            <a:chOff x="5892863" y="1312637"/>
            <a:chExt cx="5550200" cy="481811"/>
          </a:xfrm>
        </p:grpSpPr>
        <p:sp>
          <p:nvSpPr>
            <p:cNvPr id="89" name="圆角矩形 4">
              <a:extLst>
                <a:ext uri="{FF2B5EF4-FFF2-40B4-BE49-F238E27FC236}">
                  <a16:creationId xmlns:a16="http://schemas.microsoft.com/office/drawing/2014/main" id="{1FF33046-1E60-41D5-43AF-0740C9592EC0}"/>
                </a:ext>
              </a:extLst>
            </p:cNvPr>
            <p:cNvSpPr/>
            <p:nvPr/>
          </p:nvSpPr>
          <p:spPr>
            <a:xfrm>
              <a:off x="5892863" y="1312637"/>
              <a:ext cx="5550200" cy="48005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kern="0" dirty="0">
                  <a:solidFill>
                    <a:srgbClr val="3F5378"/>
                  </a:solidFill>
                  <a:latin typeface="Fira Sans Medium" panose="020B0604020202020204" pitchFamily="34" charset="0"/>
                  <a:ea typeface="Times New Roman" panose="02020603050405020304" pitchFamily="18" charset="0"/>
                  <a:cs typeface="Times New Roman" panose="02020603050405020304" pitchFamily="18" charset="0"/>
                </a:rPr>
                <a:t>d</a:t>
              </a:r>
              <a:r>
                <a:rPr lang="fr-FR" sz="26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’envoyer de notifications </a:t>
              </a:r>
              <a:endParaRPr lang="zh-CN" altLang="en-US" sz="2600" b="1" dirty="0">
                <a:solidFill>
                  <a:srgbClr val="3F5378"/>
                </a:solidFill>
                <a:latin typeface="Fira Sans Medium" panose="020B0604020202020204" pitchFamily="34" charset="0"/>
                <a:cs typeface="+mn-ea"/>
                <a:sym typeface="+mn-lt"/>
              </a:endParaRPr>
            </a:p>
          </p:txBody>
        </p:sp>
        <p:pic>
          <p:nvPicPr>
            <p:cNvPr id="90" name="Image 89">
              <a:extLst>
                <a:ext uri="{FF2B5EF4-FFF2-40B4-BE49-F238E27FC236}">
                  <a16:creationId xmlns:a16="http://schemas.microsoft.com/office/drawing/2014/main" id="{2FE44693-E179-EC64-C45F-37BE0A88620B}"/>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92" name="Groupe 91">
            <a:extLst>
              <a:ext uri="{FF2B5EF4-FFF2-40B4-BE49-F238E27FC236}">
                <a16:creationId xmlns:a16="http://schemas.microsoft.com/office/drawing/2014/main" id="{F6A15DC7-29CF-7E07-8905-B53413F04C6C}"/>
              </a:ext>
            </a:extLst>
          </p:cNvPr>
          <p:cNvGrpSpPr/>
          <p:nvPr/>
        </p:nvGrpSpPr>
        <p:grpSpPr>
          <a:xfrm>
            <a:off x="1308337" y="2458054"/>
            <a:ext cx="3321733" cy="1946164"/>
            <a:chOff x="1308337" y="2458054"/>
            <a:chExt cx="3321733" cy="1946164"/>
          </a:xfrm>
        </p:grpSpPr>
        <p:grpSp>
          <p:nvGrpSpPr>
            <p:cNvPr id="28" name="Groupe 27">
              <a:extLst>
                <a:ext uri="{FF2B5EF4-FFF2-40B4-BE49-F238E27FC236}">
                  <a16:creationId xmlns:a16="http://schemas.microsoft.com/office/drawing/2014/main" id="{1FC2813F-8B2B-299F-7822-707BEF2F9534}"/>
                </a:ext>
              </a:extLst>
            </p:cNvPr>
            <p:cNvGrpSpPr/>
            <p:nvPr/>
          </p:nvGrpSpPr>
          <p:grpSpPr>
            <a:xfrm>
              <a:off x="1308337" y="2458054"/>
              <a:ext cx="3321733" cy="1946164"/>
              <a:chOff x="-14240" y="2526738"/>
              <a:chExt cx="3321733" cy="1946164"/>
            </a:xfrm>
          </p:grpSpPr>
          <p:grpSp>
            <p:nvGrpSpPr>
              <p:cNvPr id="12" name="Google Shape;513;p32">
                <a:extLst>
                  <a:ext uri="{FF2B5EF4-FFF2-40B4-BE49-F238E27FC236}">
                    <a16:creationId xmlns:a16="http://schemas.microsoft.com/office/drawing/2014/main" id="{0809D92E-EF43-7264-00DC-DBD78AB31B06}"/>
                  </a:ext>
                </a:extLst>
              </p:cNvPr>
              <p:cNvGrpSpPr/>
              <p:nvPr/>
            </p:nvGrpSpPr>
            <p:grpSpPr>
              <a:xfrm>
                <a:off x="-14240" y="2526738"/>
                <a:ext cx="3321733" cy="1946164"/>
                <a:chOff x="1177450" y="241631"/>
                <a:chExt cx="6173152" cy="3616776"/>
              </a:xfrm>
            </p:grpSpPr>
            <p:sp>
              <p:nvSpPr>
                <p:cNvPr id="13" name="Google Shape;514;p32">
                  <a:extLst>
                    <a:ext uri="{FF2B5EF4-FFF2-40B4-BE49-F238E27FC236}">
                      <a16:creationId xmlns:a16="http://schemas.microsoft.com/office/drawing/2014/main" id="{27B69FB7-5A56-0BD0-2375-F2BAF147A36A}"/>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9800"/>
                </a:solidFill>
                <a:ln w="9525"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 name="Google Shape;515;p32">
                  <a:extLst>
                    <a:ext uri="{FF2B5EF4-FFF2-40B4-BE49-F238E27FC236}">
                      <a16:creationId xmlns:a16="http://schemas.microsoft.com/office/drawing/2014/main" id="{F7741132-8D57-BB8E-9150-2857425932F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9800"/>
                </a:solidFill>
                <a:ln w="9525"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 name="Google Shape;516;p32">
                  <a:extLst>
                    <a:ext uri="{FF2B5EF4-FFF2-40B4-BE49-F238E27FC236}">
                      <a16:creationId xmlns:a16="http://schemas.microsoft.com/office/drawing/2014/main" id="{7D891E49-3750-3614-AEB0-EA803B0C271F}"/>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 name="Google Shape;517;p32">
                  <a:extLst>
                    <a:ext uri="{FF2B5EF4-FFF2-40B4-BE49-F238E27FC236}">
                      <a16:creationId xmlns:a16="http://schemas.microsoft.com/office/drawing/2014/main" id="{E12EC7F3-F1F4-F2FE-3283-1245DC0B5074}"/>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3" name="Rectangle 22">
                <a:extLst>
                  <a:ext uri="{FF2B5EF4-FFF2-40B4-BE49-F238E27FC236}">
                    <a16:creationId xmlns:a16="http://schemas.microsoft.com/office/drawing/2014/main" id="{56D129BE-DD54-C287-B8CB-B43061E073BA}"/>
                  </a:ext>
                </a:extLst>
              </p:cNvPr>
              <p:cNvSpPr/>
              <p:nvPr/>
            </p:nvSpPr>
            <p:spPr>
              <a:xfrm>
                <a:off x="381712" y="2637257"/>
                <a:ext cx="2531305" cy="161702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a:extLst>
                <a:ext uri="{FF2B5EF4-FFF2-40B4-BE49-F238E27FC236}">
                  <a16:creationId xmlns:a16="http://schemas.microsoft.com/office/drawing/2014/main" id="{5DBBE354-EE60-2B89-4837-0827316727DA}"/>
                </a:ext>
              </a:extLst>
            </p:cNvPr>
            <p:cNvSpPr txBox="1"/>
            <p:nvPr/>
          </p:nvSpPr>
          <p:spPr>
            <a:xfrm>
              <a:off x="2061797" y="3042252"/>
              <a:ext cx="1727089" cy="584775"/>
            </a:xfrm>
            <a:prstGeom prst="rect">
              <a:avLst/>
            </a:prstGeom>
            <a:noFill/>
          </p:spPr>
          <p:txBody>
            <a:bodyPr wrap="square">
              <a:spAutoFit/>
            </a:bodyPr>
            <a:lstStyle/>
            <a:p>
              <a:pPr algn="ctr"/>
              <a:r>
                <a:rPr lang="fr-FR" sz="3200" dirty="0">
                  <a:ln w="0"/>
                  <a:solidFill>
                    <a:schemeClr val="bg1"/>
                  </a:solidFill>
                  <a:effectLst>
                    <a:outerShdw blurRad="38100" dist="19050" dir="2700000" algn="tl" rotWithShape="0">
                      <a:schemeClr val="dk1">
                        <a:alpha val="40000"/>
                      </a:schemeClr>
                    </a:outerShdw>
                  </a:effectLst>
                  <a:latin typeface="Calibri (Corps)"/>
                </a:rPr>
                <a:t>CIM</a:t>
              </a:r>
            </a:p>
          </p:txBody>
        </p:sp>
      </p:grpSp>
      <p:grpSp>
        <p:nvGrpSpPr>
          <p:cNvPr id="11" name="Groupe 10">
            <a:extLst>
              <a:ext uri="{FF2B5EF4-FFF2-40B4-BE49-F238E27FC236}">
                <a16:creationId xmlns:a16="http://schemas.microsoft.com/office/drawing/2014/main" id="{A869B3DE-9148-FB39-1C6C-B9AF287B3CC7}"/>
              </a:ext>
            </a:extLst>
          </p:cNvPr>
          <p:cNvGrpSpPr/>
          <p:nvPr/>
        </p:nvGrpSpPr>
        <p:grpSpPr>
          <a:xfrm>
            <a:off x="6106337" y="2084172"/>
            <a:ext cx="5550200" cy="481811"/>
            <a:chOff x="5892863" y="1312637"/>
            <a:chExt cx="5550200" cy="481811"/>
          </a:xfrm>
        </p:grpSpPr>
        <p:sp>
          <p:nvSpPr>
            <p:cNvPr id="21" name="圆角矩形 4">
              <a:extLst>
                <a:ext uri="{FF2B5EF4-FFF2-40B4-BE49-F238E27FC236}">
                  <a16:creationId xmlns:a16="http://schemas.microsoft.com/office/drawing/2014/main" id="{8F36BA74-92BE-91E4-47CA-D2F4BE1405B6}"/>
                </a:ext>
              </a:extLst>
            </p:cNvPr>
            <p:cNvSpPr/>
            <p:nvPr/>
          </p:nvSpPr>
          <p:spPr>
            <a:xfrm>
              <a:off x="5892863" y="1312637"/>
              <a:ext cx="5550200" cy="480053"/>
            </a:xfrm>
            <a:prstGeom prst="round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fr-FR" sz="260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de budgétiser les missions </a:t>
              </a:r>
              <a:endParaRPr lang="fr-FR" sz="2600" dirty="0"/>
            </a:p>
          </p:txBody>
        </p:sp>
        <p:pic>
          <p:nvPicPr>
            <p:cNvPr id="22" name="Image 21">
              <a:extLst>
                <a:ext uri="{FF2B5EF4-FFF2-40B4-BE49-F238E27FC236}">
                  <a16:creationId xmlns:a16="http://schemas.microsoft.com/office/drawing/2014/main" id="{BE0990CD-6B7D-B505-E9A3-8EDAC3373A72}"/>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4303" y="1312637"/>
              <a:ext cx="481811" cy="481811"/>
            </a:xfrm>
            <a:prstGeom prst="rect">
              <a:avLst/>
            </a:prstGeom>
          </p:spPr>
        </p:pic>
      </p:grpSp>
      <p:grpSp>
        <p:nvGrpSpPr>
          <p:cNvPr id="24" name="组合 44">
            <a:extLst>
              <a:ext uri="{FF2B5EF4-FFF2-40B4-BE49-F238E27FC236}">
                <a16:creationId xmlns:a16="http://schemas.microsoft.com/office/drawing/2014/main" id="{78983E53-3063-A612-BDB2-23E51FA275B7}"/>
              </a:ext>
            </a:extLst>
          </p:cNvPr>
          <p:cNvGrpSpPr/>
          <p:nvPr/>
        </p:nvGrpSpPr>
        <p:grpSpPr>
          <a:xfrm>
            <a:off x="120964" y="6242984"/>
            <a:ext cx="566887" cy="590190"/>
            <a:chOff x="1775793" y="4523754"/>
            <a:chExt cx="449065" cy="467525"/>
          </a:xfrm>
        </p:grpSpPr>
        <p:sp>
          <p:nvSpPr>
            <p:cNvPr id="29" name="椭圆 45">
              <a:extLst>
                <a:ext uri="{FF2B5EF4-FFF2-40B4-BE49-F238E27FC236}">
                  <a16:creationId xmlns:a16="http://schemas.microsoft.com/office/drawing/2014/main" id="{7241D9DC-0D8F-51EB-F5E4-55D17E8FA626}"/>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1" name="文本框 46">
              <a:extLst>
                <a:ext uri="{FF2B5EF4-FFF2-40B4-BE49-F238E27FC236}">
                  <a16:creationId xmlns:a16="http://schemas.microsoft.com/office/drawing/2014/main" id="{5218864F-1CEC-5DD8-E59D-A2378145F3B0}"/>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9</a:t>
              </a:r>
              <a:endParaRPr lang="zh-CN" altLang="en-US" sz="3200" dirty="0">
                <a:solidFill>
                  <a:schemeClr val="bg1"/>
                </a:solidFill>
                <a:latin typeface="Fira Sans Medium" panose="020B0603050000020004" pitchFamily="34" charset="0"/>
                <a:cs typeface="+mn-ea"/>
                <a:sym typeface="+mn-lt"/>
              </a:endParaRPr>
            </a:p>
          </p:txBody>
        </p:sp>
      </p:grpSp>
      <p:grpSp>
        <p:nvGrpSpPr>
          <p:cNvPr id="91" name="Groupe 90">
            <a:extLst>
              <a:ext uri="{FF2B5EF4-FFF2-40B4-BE49-F238E27FC236}">
                <a16:creationId xmlns:a16="http://schemas.microsoft.com/office/drawing/2014/main" id="{1C73E4DD-32B9-ADF5-569B-3D9F673911AE}"/>
              </a:ext>
            </a:extLst>
          </p:cNvPr>
          <p:cNvGrpSpPr/>
          <p:nvPr/>
        </p:nvGrpSpPr>
        <p:grpSpPr>
          <a:xfrm>
            <a:off x="711573" y="1807759"/>
            <a:ext cx="1451808" cy="3011339"/>
            <a:chOff x="442414" y="1792690"/>
            <a:chExt cx="1451808" cy="3011339"/>
          </a:xfrm>
        </p:grpSpPr>
        <p:grpSp>
          <p:nvGrpSpPr>
            <p:cNvPr id="26" name="Groupe 25">
              <a:extLst>
                <a:ext uri="{FF2B5EF4-FFF2-40B4-BE49-F238E27FC236}">
                  <a16:creationId xmlns:a16="http://schemas.microsoft.com/office/drawing/2014/main" id="{A949C7A7-4CA8-EDEB-6BB6-6CAC3095191E}"/>
                </a:ext>
              </a:extLst>
            </p:cNvPr>
            <p:cNvGrpSpPr/>
            <p:nvPr/>
          </p:nvGrpSpPr>
          <p:grpSpPr>
            <a:xfrm>
              <a:off x="442414" y="1792690"/>
              <a:ext cx="1451808" cy="3011339"/>
              <a:chOff x="3933886" y="1242946"/>
              <a:chExt cx="1451808" cy="3011339"/>
            </a:xfrm>
            <a:solidFill>
              <a:srgbClr val="FF9800"/>
            </a:solidFill>
          </p:grpSpPr>
          <p:grpSp>
            <p:nvGrpSpPr>
              <p:cNvPr id="4" name="Google Shape;489;p30">
                <a:extLst>
                  <a:ext uri="{FF2B5EF4-FFF2-40B4-BE49-F238E27FC236}">
                    <a16:creationId xmlns:a16="http://schemas.microsoft.com/office/drawing/2014/main" id="{0DA1D588-21BE-28E8-025A-A69A70CF1FAD}"/>
                  </a:ext>
                </a:extLst>
              </p:cNvPr>
              <p:cNvGrpSpPr/>
              <p:nvPr/>
            </p:nvGrpSpPr>
            <p:grpSpPr>
              <a:xfrm>
                <a:off x="3933886" y="1242946"/>
                <a:ext cx="1451808" cy="3011339"/>
                <a:chOff x="2547150" y="238125"/>
                <a:chExt cx="2525675" cy="5238750"/>
              </a:xfrm>
              <a:grpFill/>
            </p:grpSpPr>
            <p:sp>
              <p:nvSpPr>
                <p:cNvPr id="5" name="Google Shape;490;p30">
                  <a:extLst>
                    <a:ext uri="{FF2B5EF4-FFF2-40B4-BE49-F238E27FC236}">
                      <a16:creationId xmlns:a16="http://schemas.microsoft.com/office/drawing/2014/main" id="{0267F5DE-201B-6C9E-F15A-65B41EE77A9D}"/>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p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491;p30">
                  <a:extLst>
                    <a:ext uri="{FF2B5EF4-FFF2-40B4-BE49-F238E27FC236}">
                      <a16:creationId xmlns:a16="http://schemas.microsoft.com/office/drawing/2014/main" id="{68747A74-2A37-B941-9FCD-9DB9105FD28B}"/>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p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492;p30">
                  <a:extLst>
                    <a:ext uri="{FF2B5EF4-FFF2-40B4-BE49-F238E27FC236}">
                      <a16:creationId xmlns:a16="http://schemas.microsoft.com/office/drawing/2014/main" id="{63E296BC-AEF9-C1E2-2229-C69ACF5153D1}"/>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p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493;p30">
                  <a:extLst>
                    <a:ext uri="{FF2B5EF4-FFF2-40B4-BE49-F238E27FC236}">
                      <a16:creationId xmlns:a16="http://schemas.microsoft.com/office/drawing/2014/main" id="{F30C4F67-EA61-B686-D2BB-D2E4FC7CEBC4}"/>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p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5" name="Rectangle 24">
                <a:extLst>
                  <a:ext uri="{FF2B5EF4-FFF2-40B4-BE49-F238E27FC236}">
                    <a16:creationId xmlns:a16="http://schemas.microsoft.com/office/drawing/2014/main" id="{77E94335-5464-5611-B1B0-498AD966C991}"/>
                  </a:ext>
                </a:extLst>
              </p:cNvPr>
              <p:cNvSpPr/>
              <p:nvPr/>
            </p:nvSpPr>
            <p:spPr>
              <a:xfrm>
                <a:off x="3986139" y="1519735"/>
                <a:ext cx="1342460" cy="2458837"/>
              </a:xfrm>
              <a:prstGeom prst="rect">
                <a:avLst/>
              </a:prstGeom>
              <a:solidFill>
                <a:srgbClr val="5B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a:extLst>
                <a:ext uri="{FF2B5EF4-FFF2-40B4-BE49-F238E27FC236}">
                  <a16:creationId xmlns:a16="http://schemas.microsoft.com/office/drawing/2014/main" id="{43A8C2C3-1733-4488-1737-BDF3C9102E6B}"/>
                </a:ext>
              </a:extLst>
            </p:cNvPr>
            <p:cNvSpPr txBox="1"/>
            <p:nvPr/>
          </p:nvSpPr>
          <p:spPr>
            <a:xfrm>
              <a:off x="554817" y="3131022"/>
              <a:ext cx="1066133" cy="400110"/>
            </a:xfrm>
            <a:prstGeom prst="rect">
              <a:avLst/>
            </a:prstGeom>
            <a:noFill/>
          </p:spPr>
          <p:txBody>
            <a:bodyPr wrap="square">
              <a:spAutoFit/>
            </a:bodyPr>
            <a:lstStyle/>
            <a:p>
              <a:r>
                <a:rPr lang="fr-FR" sz="2000" dirty="0">
                  <a:ln w="0"/>
                  <a:solidFill>
                    <a:schemeClr val="bg1"/>
                  </a:solidFill>
                  <a:effectLst>
                    <a:outerShdw blurRad="38100" dist="19050" dir="2700000" algn="tl" rotWithShape="0">
                      <a:schemeClr val="dk1">
                        <a:alpha val="40000"/>
                      </a:schemeClr>
                    </a:outerShdw>
                  </a:effectLst>
                  <a:latin typeface="Calibri (Corps)"/>
                </a:rPr>
                <a:t>CIMAPP</a:t>
              </a:r>
            </a:p>
          </p:txBody>
        </p:sp>
      </p:grpSp>
    </p:spTree>
    <p:extLst>
      <p:ext uri="{BB962C8B-B14F-4D97-AF65-F5344CB8AC3E}">
        <p14:creationId xmlns:p14="http://schemas.microsoft.com/office/powerpoint/2010/main" val="18537929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ppt_x</p:attrName>
                                        </p:attrNameLst>
                                      </p:cBhvr>
                                      <p:tavLst>
                                        <p:tav tm="0">
                                          <p:val>
                                            <p:strVal val="#ppt_x-#ppt_w*1.125000"/>
                                          </p:val>
                                        </p:tav>
                                        <p:tav tm="100000">
                                          <p:val>
                                            <p:strVal val="#ppt_x"/>
                                          </p:val>
                                        </p:tav>
                                      </p:tavLst>
                                    </p:anim>
                                    <p:animEffect transition="in" filter="wipe(right)">
                                      <p:cBhvr>
                                        <p:cTn id="8" dur="1000"/>
                                        <p:tgtEl>
                                          <p:spTgt spid="71"/>
                                        </p:tgtEl>
                                      </p:cBhvr>
                                    </p:animEffect>
                                  </p:childTnLst>
                                </p:cTn>
                              </p:par>
                            </p:childTnLst>
                          </p:cTn>
                        </p:par>
                        <p:par>
                          <p:cTn id="9" fill="hold">
                            <p:stCondLst>
                              <p:cond delay="1500"/>
                            </p:stCondLst>
                            <p:childTnLst>
                              <p:par>
                                <p:cTn id="10" presetID="23" presetClass="entr" presetSubtype="528" fill="hold" nodeType="afterEffect">
                                  <p:stCondLst>
                                    <p:cond delay="0"/>
                                  </p:stCondLst>
                                  <p:childTnLst>
                                    <p:set>
                                      <p:cBhvr>
                                        <p:cTn id="11" dur="1" fill="hold">
                                          <p:stCondLst>
                                            <p:cond delay="0"/>
                                          </p:stCondLst>
                                        </p:cTn>
                                        <p:tgtEl>
                                          <p:spTgt spid="91"/>
                                        </p:tgtEl>
                                        <p:attrNameLst>
                                          <p:attrName>style.visibility</p:attrName>
                                        </p:attrNameLst>
                                      </p:cBhvr>
                                      <p:to>
                                        <p:strVal val="visible"/>
                                      </p:to>
                                    </p:set>
                                    <p:anim calcmode="lin" valueType="num">
                                      <p:cBhvr>
                                        <p:cTn id="12" dur="1000" fill="hold"/>
                                        <p:tgtEl>
                                          <p:spTgt spid="91"/>
                                        </p:tgtEl>
                                        <p:attrNameLst>
                                          <p:attrName>ppt_w</p:attrName>
                                        </p:attrNameLst>
                                      </p:cBhvr>
                                      <p:tavLst>
                                        <p:tav tm="0">
                                          <p:val>
                                            <p:fltVal val="0"/>
                                          </p:val>
                                        </p:tav>
                                        <p:tav tm="100000">
                                          <p:val>
                                            <p:strVal val="#ppt_w"/>
                                          </p:val>
                                        </p:tav>
                                      </p:tavLst>
                                    </p:anim>
                                    <p:anim calcmode="lin" valueType="num">
                                      <p:cBhvr>
                                        <p:cTn id="13" dur="1000" fill="hold"/>
                                        <p:tgtEl>
                                          <p:spTgt spid="91"/>
                                        </p:tgtEl>
                                        <p:attrNameLst>
                                          <p:attrName>ppt_h</p:attrName>
                                        </p:attrNameLst>
                                      </p:cBhvr>
                                      <p:tavLst>
                                        <p:tav tm="0">
                                          <p:val>
                                            <p:fltVal val="0"/>
                                          </p:val>
                                        </p:tav>
                                        <p:tav tm="100000">
                                          <p:val>
                                            <p:strVal val="#ppt_h"/>
                                          </p:val>
                                        </p:tav>
                                      </p:tavLst>
                                    </p:anim>
                                    <p:anim calcmode="lin" valueType="num">
                                      <p:cBhvr>
                                        <p:cTn id="14" dur="1000" fill="hold"/>
                                        <p:tgtEl>
                                          <p:spTgt spid="91"/>
                                        </p:tgtEl>
                                        <p:attrNameLst>
                                          <p:attrName>ppt_x</p:attrName>
                                        </p:attrNameLst>
                                      </p:cBhvr>
                                      <p:tavLst>
                                        <p:tav tm="0">
                                          <p:val>
                                            <p:fltVal val="0.5"/>
                                          </p:val>
                                        </p:tav>
                                        <p:tav tm="100000">
                                          <p:val>
                                            <p:strVal val="#ppt_x"/>
                                          </p:val>
                                        </p:tav>
                                      </p:tavLst>
                                    </p:anim>
                                    <p:anim calcmode="lin" valueType="num">
                                      <p:cBhvr>
                                        <p:cTn id="15" dur="1000" fill="hold"/>
                                        <p:tgtEl>
                                          <p:spTgt spid="91"/>
                                        </p:tgtEl>
                                        <p:attrNameLst>
                                          <p:attrName>ppt_y</p:attrName>
                                        </p:attrNameLst>
                                      </p:cBhvr>
                                      <p:tavLst>
                                        <p:tav tm="0">
                                          <p:val>
                                            <p:fltVal val="0.5"/>
                                          </p:val>
                                        </p:tav>
                                        <p:tav tm="100000">
                                          <p:val>
                                            <p:strVal val="#ppt_y"/>
                                          </p:val>
                                        </p:tav>
                                      </p:tavLst>
                                    </p:anim>
                                  </p:childTnLst>
                                </p:cTn>
                              </p:par>
                              <p:par>
                                <p:cTn id="16" presetID="23" presetClass="entr" presetSubtype="528"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 calcmode="lin" valueType="num">
                                      <p:cBhvr>
                                        <p:cTn id="18" dur="1000" fill="hold"/>
                                        <p:tgtEl>
                                          <p:spTgt spid="92"/>
                                        </p:tgtEl>
                                        <p:attrNameLst>
                                          <p:attrName>ppt_w</p:attrName>
                                        </p:attrNameLst>
                                      </p:cBhvr>
                                      <p:tavLst>
                                        <p:tav tm="0">
                                          <p:val>
                                            <p:fltVal val="0"/>
                                          </p:val>
                                        </p:tav>
                                        <p:tav tm="100000">
                                          <p:val>
                                            <p:strVal val="#ppt_w"/>
                                          </p:val>
                                        </p:tav>
                                      </p:tavLst>
                                    </p:anim>
                                    <p:anim calcmode="lin" valueType="num">
                                      <p:cBhvr>
                                        <p:cTn id="19" dur="1000" fill="hold"/>
                                        <p:tgtEl>
                                          <p:spTgt spid="92"/>
                                        </p:tgtEl>
                                        <p:attrNameLst>
                                          <p:attrName>ppt_h</p:attrName>
                                        </p:attrNameLst>
                                      </p:cBhvr>
                                      <p:tavLst>
                                        <p:tav tm="0">
                                          <p:val>
                                            <p:fltVal val="0"/>
                                          </p:val>
                                        </p:tav>
                                        <p:tav tm="100000">
                                          <p:val>
                                            <p:strVal val="#ppt_h"/>
                                          </p:val>
                                        </p:tav>
                                      </p:tavLst>
                                    </p:anim>
                                    <p:anim calcmode="lin" valueType="num">
                                      <p:cBhvr>
                                        <p:cTn id="20" dur="1000" fill="hold"/>
                                        <p:tgtEl>
                                          <p:spTgt spid="92"/>
                                        </p:tgtEl>
                                        <p:attrNameLst>
                                          <p:attrName>ppt_x</p:attrName>
                                        </p:attrNameLst>
                                      </p:cBhvr>
                                      <p:tavLst>
                                        <p:tav tm="0">
                                          <p:val>
                                            <p:fltVal val="0.5"/>
                                          </p:val>
                                        </p:tav>
                                        <p:tav tm="100000">
                                          <p:val>
                                            <p:strVal val="#ppt_x"/>
                                          </p:val>
                                        </p:tav>
                                      </p:tavLst>
                                    </p:anim>
                                    <p:anim calcmode="lin" valueType="num">
                                      <p:cBhvr>
                                        <p:cTn id="21" dur="1000" fill="hold"/>
                                        <p:tgtEl>
                                          <p:spTgt spid="92"/>
                                        </p:tgtEl>
                                        <p:attrNameLst>
                                          <p:attrName>ppt_y</p:attrName>
                                        </p:attrNameLst>
                                      </p:cBhvr>
                                      <p:tavLst>
                                        <p:tav tm="0">
                                          <p:val>
                                            <p:fltVal val="0.5"/>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p:tgtEl>
                                          <p:spTgt spid="75"/>
                                        </p:tgtEl>
                                        <p:attrNameLst>
                                          <p:attrName>ppt_y</p:attrName>
                                        </p:attrNameLst>
                                      </p:cBhvr>
                                      <p:tavLst>
                                        <p:tav tm="0">
                                          <p:val>
                                            <p:strVal val="#ppt_y+#ppt_h*1.125000"/>
                                          </p:val>
                                        </p:tav>
                                        <p:tav tm="100000">
                                          <p:val>
                                            <p:strVal val="#ppt_y"/>
                                          </p:val>
                                        </p:tav>
                                      </p:tavLst>
                                    </p:anim>
                                    <p:animEffect transition="in" filter="wipe(up)">
                                      <p:cBhvr>
                                        <p:cTn id="27" dur="500"/>
                                        <p:tgtEl>
                                          <p:spTgt spid="75"/>
                                        </p:tgtEl>
                                      </p:cBhvr>
                                    </p:animEffect>
                                  </p:childTnLst>
                                </p:cTn>
                              </p:par>
                              <p:par>
                                <p:cTn id="28" presetID="12" presetClass="entr" presetSubtype="4" fill="hold" nodeType="withEffect">
                                  <p:stCondLst>
                                    <p:cond delay="0"/>
                                  </p:stCondLst>
                                  <p:childTnLst>
                                    <p:set>
                                      <p:cBhvr>
                                        <p:cTn id="29" dur="1" fill="hold">
                                          <p:stCondLst>
                                            <p:cond delay="0"/>
                                          </p:stCondLst>
                                        </p:cTn>
                                        <p:tgtEl>
                                          <p:spTgt spid="79"/>
                                        </p:tgtEl>
                                        <p:attrNameLst>
                                          <p:attrName>style.visibility</p:attrName>
                                        </p:attrNameLst>
                                      </p:cBhvr>
                                      <p:to>
                                        <p:strVal val="visible"/>
                                      </p:to>
                                    </p:set>
                                    <p:anim calcmode="lin" valueType="num">
                                      <p:cBhvr additive="base">
                                        <p:cTn id="30" dur="500"/>
                                        <p:tgtEl>
                                          <p:spTgt spid="79"/>
                                        </p:tgtEl>
                                        <p:attrNameLst>
                                          <p:attrName>ppt_y</p:attrName>
                                        </p:attrNameLst>
                                      </p:cBhvr>
                                      <p:tavLst>
                                        <p:tav tm="0">
                                          <p:val>
                                            <p:strVal val="#ppt_y+#ppt_h*1.125000"/>
                                          </p:val>
                                        </p:tav>
                                        <p:tav tm="100000">
                                          <p:val>
                                            <p:strVal val="#ppt_y"/>
                                          </p:val>
                                        </p:tav>
                                      </p:tavLst>
                                    </p:anim>
                                    <p:animEffect transition="in" filter="wipe(up)">
                                      <p:cBhvr>
                                        <p:cTn id="31" dur="500"/>
                                        <p:tgtEl>
                                          <p:spTgt spid="79"/>
                                        </p:tgtEl>
                                      </p:cBhvr>
                                    </p:animEffect>
                                  </p:childTnLst>
                                </p:cTn>
                              </p:par>
                              <p:par>
                                <p:cTn id="32" presetID="12" presetClass="entr" presetSubtype="4"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additive="base">
                                        <p:cTn id="34" dur="500"/>
                                        <p:tgtEl>
                                          <p:spTgt spid="82"/>
                                        </p:tgtEl>
                                        <p:attrNameLst>
                                          <p:attrName>ppt_y</p:attrName>
                                        </p:attrNameLst>
                                      </p:cBhvr>
                                      <p:tavLst>
                                        <p:tav tm="0">
                                          <p:val>
                                            <p:strVal val="#ppt_y+#ppt_h*1.125000"/>
                                          </p:val>
                                        </p:tav>
                                        <p:tav tm="100000">
                                          <p:val>
                                            <p:strVal val="#ppt_y"/>
                                          </p:val>
                                        </p:tav>
                                      </p:tavLst>
                                    </p:anim>
                                    <p:animEffect transition="in" filter="wipe(up)">
                                      <p:cBhvr>
                                        <p:cTn id="35" dur="500"/>
                                        <p:tgtEl>
                                          <p:spTgt spid="82"/>
                                        </p:tgtEl>
                                      </p:cBhvr>
                                    </p:animEffect>
                                  </p:childTnLst>
                                </p:cTn>
                              </p:par>
                              <p:par>
                                <p:cTn id="36" presetID="12" presetClass="entr" presetSubtype="4"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 calcmode="lin" valueType="num">
                                      <p:cBhvr additive="base">
                                        <p:cTn id="38" dur="500"/>
                                        <p:tgtEl>
                                          <p:spTgt spid="85"/>
                                        </p:tgtEl>
                                        <p:attrNameLst>
                                          <p:attrName>ppt_y</p:attrName>
                                        </p:attrNameLst>
                                      </p:cBhvr>
                                      <p:tavLst>
                                        <p:tav tm="0">
                                          <p:val>
                                            <p:strVal val="#ppt_y+#ppt_h*1.125000"/>
                                          </p:val>
                                        </p:tav>
                                        <p:tav tm="100000">
                                          <p:val>
                                            <p:strVal val="#ppt_y"/>
                                          </p:val>
                                        </p:tav>
                                      </p:tavLst>
                                    </p:anim>
                                    <p:animEffect transition="in" filter="wipe(up)">
                                      <p:cBhvr>
                                        <p:cTn id="39" dur="500"/>
                                        <p:tgtEl>
                                          <p:spTgt spid="85"/>
                                        </p:tgtEl>
                                      </p:cBhvr>
                                    </p:animEffect>
                                  </p:childTnLst>
                                </p:cTn>
                              </p:par>
                              <p:par>
                                <p:cTn id="40" presetID="12" presetClass="entr" presetSubtype="4"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 calcmode="lin" valueType="num">
                                      <p:cBhvr additive="base">
                                        <p:cTn id="42" dur="500"/>
                                        <p:tgtEl>
                                          <p:spTgt spid="88"/>
                                        </p:tgtEl>
                                        <p:attrNameLst>
                                          <p:attrName>ppt_y</p:attrName>
                                        </p:attrNameLst>
                                      </p:cBhvr>
                                      <p:tavLst>
                                        <p:tav tm="0">
                                          <p:val>
                                            <p:strVal val="#ppt_y+#ppt_h*1.125000"/>
                                          </p:val>
                                        </p:tav>
                                        <p:tav tm="100000">
                                          <p:val>
                                            <p:strVal val="#ppt_y"/>
                                          </p:val>
                                        </p:tav>
                                      </p:tavLst>
                                    </p:anim>
                                    <p:animEffect transition="in" filter="wipe(up)">
                                      <p:cBhvr>
                                        <p:cTn id="43" dur="500"/>
                                        <p:tgtEl>
                                          <p:spTgt spid="88"/>
                                        </p:tgtEl>
                                      </p:cBhvr>
                                    </p:animEffect>
                                  </p:childTnLst>
                                </p:cTn>
                              </p:par>
                              <p:par>
                                <p:cTn id="44" presetID="1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ppt_y</p:attrName>
                                        </p:attrNameLst>
                                      </p:cBhvr>
                                      <p:tavLst>
                                        <p:tav tm="0">
                                          <p:val>
                                            <p:strVal val="#ppt_y+#ppt_h*1.125000"/>
                                          </p:val>
                                        </p:tav>
                                        <p:tav tm="100000">
                                          <p:val>
                                            <p:strVal val="#ppt_y"/>
                                          </p:val>
                                        </p:tav>
                                      </p:tavLst>
                                    </p:anim>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4" y="4057900"/>
            <a:ext cx="6354266" cy="1866650"/>
          </a:xfrm>
          <a:prstGeom prst="rect">
            <a:avLst/>
          </a:prstGeom>
        </p:spPr>
        <p:txBody>
          <a:bodyPr spcFirstLastPara="1" wrap="square" lIns="121900" tIns="121900" rIns="121900" bIns="121900" anchor="b" anchorCtr="0">
            <a:noAutofit/>
          </a:bodyPr>
          <a:lstStyle/>
          <a:p>
            <a:r>
              <a:rPr lang="en" sz="5400" dirty="0"/>
              <a:t>ANALYSE &amp; CONCEPTION</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4</a:t>
            </a:r>
            <a:endParaRPr sz="4000" b="1" kern="0" dirty="0">
              <a:solidFill>
                <a:srgbClr val="3F5378"/>
              </a:solidFill>
              <a:latin typeface="Roboto Condensed"/>
              <a:ea typeface="Roboto Condensed"/>
              <a:cs typeface="Roboto Condensed"/>
              <a:sym typeface="Roboto Condensed"/>
            </a:endParaRPr>
          </a:p>
        </p:txBody>
      </p:sp>
      <p:grpSp>
        <p:nvGrpSpPr>
          <p:cNvPr id="5" name="组合 44">
            <a:extLst>
              <a:ext uri="{FF2B5EF4-FFF2-40B4-BE49-F238E27FC236}">
                <a16:creationId xmlns:a16="http://schemas.microsoft.com/office/drawing/2014/main" id="{2BE1AAB2-6776-0542-D36D-8A8DEF12E698}"/>
              </a:ext>
            </a:extLst>
          </p:cNvPr>
          <p:cNvGrpSpPr/>
          <p:nvPr/>
        </p:nvGrpSpPr>
        <p:grpSpPr>
          <a:xfrm>
            <a:off x="99593" y="6242981"/>
            <a:ext cx="622303" cy="590191"/>
            <a:chOff x="1758863" y="4523754"/>
            <a:chExt cx="492963" cy="467526"/>
          </a:xfrm>
        </p:grpSpPr>
        <p:sp>
          <p:nvSpPr>
            <p:cNvPr id="6" name="椭圆 45">
              <a:extLst>
                <a:ext uri="{FF2B5EF4-FFF2-40B4-BE49-F238E27FC236}">
                  <a16:creationId xmlns:a16="http://schemas.microsoft.com/office/drawing/2014/main" id="{0D2DEFAF-AAEB-473D-B0D6-6FF72CD6C0ED}"/>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A3023463-6983-E700-A7F4-4C8AD16BB71F}"/>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10</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42583907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7">
            <a:extLst>
              <a:ext uri="{FF2B5EF4-FFF2-40B4-BE49-F238E27FC236}">
                <a16:creationId xmlns:a16="http://schemas.microsoft.com/office/drawing/2014/main" id="{4504F559-B6AF-DFBD-715D-02235F7A24BE}"/>
              </a:ext>
            </a:extLst>
          </p:cNvPr>
          <p:cNvCxnSpPr/>
          <p:nvPr/>
        </p:nvCxnSpPr>
        <p:spPr>
          <a:xfrm>
            <a:off x="2537981" y="2681851"/>
            <a:ext cx="1619240" cy="230956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49" name="Groupe 48">
            <a:extLst>
              <a:ext uri="{FF2B5EF4-FFF2-40B4-BE49-F238E27FC236}">
                <a16:creationId xmlns:a16="http://schemas.microsoft.com/office/drawing/2014/main" id="{23CB71F2-3633-F09A-22B7-7F7A25A89761}"/>
              </a:ext>
            </a:extLst>
          </p:cNvPr>
          <p:cNvGrpSpPr/>
          <p:nvPr/>
        </p:nvGrpSpPr>
        <p:grpSpPr>
          <a:xfrm>
            <a:off x="1514327" y="2212932"/>
            <a:ext cx="940925" cy="951437"/>
            <a:chOff x="1514327" y="2212932"/>
            <a:chExt cx="940925" cy="951437"/>
          </a:xfrm>
        </p:grpSpPr>
        <p:sp>
          <p:nvSpPr>
            <p:cNvPr id="22" name="Oval 4">
              <a:extLst>
                <a:ext uri="{FF2B5EF4-FFF2-40B4-BE49-F238E27FC236}">
                  <a16:creationId xmlns:a16="http://schemas.microsoft.com/office/drawing/2014/main" id="{AB85E092-E551-F1AA-49EC-4E98AF7E90D4}"/>
                </a:ext>
              </a:extLst>
            </p:cNvPr>
            <p:cNvSpPr>
              <a:spLocks noChangeArrowheads="1"/>
            </p:cNvSpPr>
            <p:nvPr/>
          </p:nvSpPr>
          <p:spPr bwMode="auto">
            <a:xfrm rot="2700000">
              <a:off x="1509071" y="2218188"/>
              <a:ext cx="951437" cy="940925"/>
            </a:xfrm>
            <a:prstGeom prst="roundRect">
              <a:avLst/>
            </a:prstGeom>
            <a:solidFill>
              <a:srgbClr val="3F5378"/>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mn-lt"/>
                <a:ea typeface="+mn-ea"/>
                <a:cs typeface="+mn-ea"/>
                <a:sym typeface="+mn-lt"/>
              </a:endParaRPr>
            </a:p>
          </p:txBody>
        </p:sp>
        <p:sp>
          <p:nvSpPr>
            <p:cNvPr id="31" name="Freeform 11">
              <a:extLst>
                <a:ext uri="{FF2B5EF4-FFF2-40B4-BE49-F238E27FC236}">
                  <a16:creationId xmlns:a16="http://schemas.microsoft.com/office/drawing/2014/main" id="{89435346-276F-6AEF-2E8B-203E21642673}"/>
                </a:ext>
              </a:extLst>
            </p:cNvPr>
            <p:cNvSpPr>
              <a:spLocks noEditPoints="1" noChangeArrowheads="1"/>
            </p:cNvSpPr>
            <p:nvPr/>
          </p:nvSpPr>
          <p:spPr bwMode="auto">
            <a:xfrm>
              <a:off x="1792060" y="2486258"/>
              <a:ext cx="434189" cy="427305"/>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0 w 152"/>
                <a:gd name="T9" fmla="*/ 2147483647 h 152"/>
                <a:gd name="T10" fmla="*/ 2147483647 w 152"/>
                <a:gd name="T11" fmla="*/ 0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2"/>
                <a:gd name="T50" fmla="*/ 152 w 152"/>
                <a:gd name="T51" fmla="*/ 152 h 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4F5F7"/>
            </a:solidFill>
            <a:ln>
              <a:noFill/>
            </a:ln>
          </p:spPr>
          <p:txBody>
            <a:bodyPr/>
            <a:lstStyle/>
            <a:p>
              <a:endParaRPr lang="zh-CN" altLang="en-US" dirty="0">
                <a:solidFill>
                  <a:schemeClr val="tx1">
                    <a:lumMod val="75000"/>
                    <a:lumOff val="25000"/>
                  </a:schemeClr>
                </a:solidFill>
                <a:cs typeface="+mn-ea"/>
                <a:sym typeface="+mn-lt"/>
              </a:endParaRPr>
            </a:p>
          </p:txBody>
        </p:sp>
      </p:grpSp>
      <p:sp>
        <p:nvSpPr>
          <p:cNvPr id="34" name="TextBox 76">
            <a:extLst>
              <a:ext uri="{FF2B5EF4-FFF2-40B4-BE49-F238E27FC236}">
                <a16:creationId xmlns:a16="http://schemas.microsoft.com/office/drawing/2014/main" id="{4F60B3D9-5A4C-D931-EB38-70E8327F26E6}"/>
              </a:ext>
            </a:extLst>
          </p:cNvPr>
          <p:cNvSpPr txBox="1"/>
          <p:nvPr/>
        </p:nvSpPr>
        <p:spPr>
          <a:xfrm>
            <a:off x="3549524" y="5651559"/>
            <a:ext cx="2235050" cy="892552"/>
          </a:xfrm>
          <a:prstGeom prst="rect">
            <a:avLst/>
          </a:prstGeom>
          <a:noFill/>
        </p:spPr>
        <p:txBody>
          <a:bodyPr wrap="square" rtlCol="0">
            <a:spAutoFit/>
          </a:bodyPr>
          <a:lstStyle/>
          <a:p>
            <a:pPr algn="ctr"/>
            <a:r>
              <a:rPr lang="en-US" altLang="zh-CN" sz="2600" b="1" dirty="0">
                <a:solidFill>
                  <a:srgbClr val="3F5378"/>
                </a:solidFill>
                <a:latin typeface="Fira Sans Medium" panose="020B0604020202020204" pitchFamily="34" charset="0"/>
                <a:cs typeface="+mn-ea"/>
                <a:sym typeface="+mn-lt"/>
              </a:rPr>
              <a:t>Modéliser les Besoins</a:t>
            </a:r>
            <a:endParaRPr lang="zh-CN" altLang="en-US" sz="2600" b="1" dirty="0">
              <a:solidFill>
                <a:srgbClr val="3F5378"/>
              </a:solidFill>
              <a:latin typeface="Fira Sans Medium" panose="020B0604020202020204" pitchFamily="34" charset="0"/>
              <a:cs typeface="+mn-ea"/>
              <a:sym typeface="+mn-lt"/>
            </a:endParaRPr>
          </a:p>
        </p:txBody>
      </p:sp>
      <p:sp>
        <p:nvSpPr>
          <p:cNvPr id="37" name="TextBox 76">
            <a:extLst>
              <a:ext uri="{FF2B5EF4-FFF2-40B4-BE49-F238E27FC236}">
                <a16:creationId xmlns:a16="http://schemas.microsoft.com/office/drawing/2014/main" id="{6D415FDD-BE1D-B483-E4A8-CA66586A4128}"/>
              </a:ext>
            </a:extLst>
          </p:cNvPr>
          <p:cNvSpPr txBox="1"/>
          <p:nvPr/>
        </p:nvSpPr>
        <p:spPr>
          <a:xfrm>
            <a:off x="5962649" y="1253101"/>
            <a:ext cx="3445341" cy="892552"/>
          </a:xfrm>
          <a:prstGeom prst="rect">
            <a:avLst/>
          </a:prstGeom>
          <a:noFill/>
        </p:spPr>
        <p:txBody>
          <a:bodyPr wrap="square" rtlCol="0">
            <a:spAutoFit/>
          </a:bodyPr>
          <a:lstStyle/>
          <a:p>
            <a:pPr algn="ctr"/>
            <a:r>
              <a:rPr lang="fr-FR" altLang="zh-CN" sz="2600" b="1" dirty="0">
                <a:solidFill>
                  <a:srgbClr val="3F5378"/>
                </a:solidFill>
                <a:latin typeface="Fira Sans Medium" panose="020B0604020202020204" pitchFamily="34" charset="0"/>
                <a:cs typeface="+mn-ea"/>
                <a:sym typeface="+mn-lt"/>
              </a:rPr>
              <a:t>Choisir une méthode de Travail</a:t>
            </a:r>
          </a:p>
        </p:txBody>
      </p:sp>
      <p:sp>
        <p:nvSpPr>
          <p:cNvPr id="41" name="TextBox 76">
            <a:extLst>
              <a:ext uri="{FF2B5EF4-FFF2-40B4-BE49-F238E27FC236}">
                <a16:creationId xmlns:a16="http://schemas.microsoft.com/office/drawing/2014/main" id="{12A4C63E-C91B-7306-6FFF-1994932192F9}"/>
              </a:ext>
            </a:extLst>
          </p:cNvPr>
          <p:cNvSpPr txBox="1"/>
          <p:nvPr/>
        </p:nvSpPr>
        <p:spPr>
          <a:xfrm>
            <a:off x="7272941" y="5593246"/>
            <a:ext cx="4674161" cy="1292662"/>
          </a:xfrm>
          <a:prstGeom prst="rect">
            <a:avLst/>
          </a:prstGeom>
          <a:noFill/>
        </p:spPr>
        <p:txBody>
          <a:bodyPr wrap="square" rtlCol="0">
            <a:spAutoFit/>
          </a:bodyPr>
          <a:lstStyle/>
          <a:p>
            <a:pPr algn="ctr"/>
            <a:r>
              <a:rPr lang="fr-FR" altLang="zh-CN" sz="2600" b="1" dirty="0">
                <a:solidFill>
                  <a:srgbClr val="3F5378"/>
                </a:solidFill>
                <a:latin typeface="Fira Sans Medium" panose="020B0604020202020204" pitchFamily="34" charset="0"/>
                <a:cs typeface="+mn-ea"/>
                <a:sym typeface="+mn-lt"/>
              </a:rPr>
              <a:t>Dégager les Fonctionnalités et mettre en place la base de Donnée</a:t>
            </a:r>
          </a:p>
        </p:txBody>
      </p:sp>
      <p:cxnSp>
        <p:nvCxnSpPr>
          <p:cNvPr id="44" name="直接连接符 48">
            <a:extLst>
              <a:ext uri="{FF2B5EF4-FFF2-40B4-BE49-F238E27FC236}">
                <a16:creationId xmlns:a16="http://schemas.microsoft.com/office/drawing/2014/main" id="{C1DE8DC7-1B78-BC21-5877-79661A84CE22}"/>
              </a:ext>
            </a:extLst>
          </p:cNvPr>
          <p:cNvCxnSpPr/>
          <p:nvPr/>
        </p:nvCxnSpPr>
        <p:spPr>
          <a:xfrm>
            <a:off x="8079285" y="2681851"/>
            <a:ext cx="1715164" cy="232992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9">
            <a:extLst>
              <a:ext uri="{FF2B5EF4-FFF2-40B4-BE49-F238E27FC236}">
                <a16:creationId xmlns:a16="http://schemas.microsoft.com/office/drawing/2014/main" id="{B083494A-07D2-58BE-A92F-C553D933F87D}"/>
              </a:ext>
            </a:extLst>
          </p:cNvPr>
          <p:cNvCxnSpPr/>
          <p:nvPr/>
        </p:nvCxnSpPr>
        <p:spPr>
          <a:xfrm flipH="1">
            <a:off x="5351418" y="2688652"/>
            <a:ext cx="1582160" cy="231446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TextBox 76">
            <a:extLst>
              <a:ext uri="{FF2B5EF4-FFF2-40B4-BE49-F238E27FC236}">
                <a16:creationId xmlns:a16="http://schemas.microsoft.com/office/drawing/2014/main" id="{0E160A2E-79D9-8DDA-FA12-66117F04F4E2}"/>
              </a:ext>
            </a:extLst>
          </p:cNvPr>
          <p:cNvSpPr txBox="1"/>
          <p:nvPr/>
        </p:nvSpPr>
        <p:spPr>
          <a:xfrm>
            <a:off x="167712" y="3245375"/>
            <a:ext cx="2486129" cy="892552"/>
          </a:xfrm>
          <a:prstGeom prst="rect">
            <a:avLst/>
          </a:prstGeom>
          <a:noFill/>
        </p:spPr>
        <p:txBody>
          <a:bodyPr wrap="square" rtlCol="0">
            <a:spAutoFit/>
          </a:bodyPr>
          <a:lstStyle/>
          <a:p>
            <a:pPr algn="ctr"/>
            <a:r>
              <a:rPr lang="en-US" altLang="zh-CN" sz="2600" b="1" dirty="0">
                <a:solidFill>
                  <a:srgbClr val="3F5378"/>
                </a:solidFill>
                <a:latin typeface="Fira Sans Medium" panose="020B0604020202020204" pitchFamily="34" charset="0"/>
                <a:cs typeface="+mn-ea"/>
                <a:sym typeface="+mn-lt"/>
              </a:rPr>
              <a:t>Réflexion sur les Besoins</a:t>
            </a:r>
            <a:endParaRPr lang="zh-CN" altLang="en-US" sz="2600" b="1" dirty="0">
              <a:solidFill>
                <a:srgbClr val="3F5378"/>
              </a:solidFill>
              <a:latin typeface="Fira Sans Medium" panose="020B0604020202020204" pitchFamily="34" charset="0"/>
              <a:cs typeface="+mn-ea"/>
              <a:sym typeface="+mn-lt"/>
            </a:endParaRPr>
          </a:p>
        </p:txBody>
      </p:sp>
      <p:grpSp>
        <p:nvGrpSpPr>
          <p:cNvPr id="50" name="Groupe 49">
            <a:extLst>
              <a:ext uri="{FF2B5EF4-FFF2-40B4-BE49-F238E27FC236}">
                <a16:creationId xmlns:a16="http://schemas.microsoft.com/office/drawing/2014/main" id="{0B728E30-B723-0B1B-AC3A-D6C0E949CB55}"/>
              </a:ext>
            </a:extLst>
          </p:cNvPr>
          <p:cNvGrpSpPr/>
          <p:nvPr/>
        </p:nvGrpSpPr>
        <p:grpSpPr>
          <a:xfrm>
            <a:off x="4273146" y="4527395"/>
            <a:ext cx="940925" cy="951437"/>
            <a:chOff x="4273146" y="4527395"/>
            <a:chExt cx="940925" cy="951437"/>
          </a:xfrm>
        </p:grpSpPr>
        <p:sp>
          <p:nvSpPr>
            <p:cNvPr id="3" name="Oval 7">
              <a:extLst>
                <a:ext uri="{FF2B5EF4-FFF2-40B4-BE49-F238E27FC236}">
                  <a16:creationId xmlns:a16="http://schemas.microsoft.com/office/drawing/2014/main" id="{BC1E0FEB-31E6-6E34-CC7C-52063A1C26E9}"/>
                </a:ext>
              </a:extLst>
            </p:cNvPr>
            <p:cNvSpPr>
              <a:spLocks noChangeArrowheads="1"/>
            </p:cNvSpPr>
            <p:nvPr/>
          </p:nvSpPr>
          <p:spPr bwMode="auto">
            <a:xfrm rot="2700000">
              <a:off x="4267890" y="4532651"/>
              <a:ext cx="951437" cy="940925"/>
            </a:xfrm>
            <a:prstGeom prst="roundRect">
              <a:avLst/>
            </a:prstGeom>
            <a:solidFill>
              <a:schemeClr val="accent2"/>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mn-lt"/>
                <a:ea typeface="+mn-ea"/>
                <a:cs typeface="+mn-ea"/>
                <a:sym typeface="+mn-lt"/>
              </a:endParaRPr>
            </a:p>
          </p:txBody>
        </p:sp>
        <p:sp>
          <p:nvSpPr>
            <p:cNvPr id="24" name="Freeform 8">
              <a:extLst>
                <a:ext uri="{FF2B5EF4-FFF2-40B4-BE49-F238E27FC236}">
                  <a16:creationId xmlns:a16="http://schemas.microsoft.com/office/drawing/2014/main" id="{C1460E4E-432F-AAD1-CC60-07D8B6142CBF}"/>
                </a:ext>
              </a:extLst>
            </p:cNvPr>
            <p:cNvSpPr>
              <a:spLocks noEditPoints="1" noChangeArrowheads="1"/>
            </p:cNvSpPr>
            <p:nvPr/>
          </p:nvSpPr>
          <p:spPr bwMode="auto">
            <a:xfrm>
              <a:off x="4622060" y="4798324"/>
              <a:ext cx="343888" cy="506756"/>
            </a:xfrm>
            <a:custGeom>
              <a:avLst/>
              <a:gdLst>
                <a:gd name="T0" fmla="*/ 2147483647 w 94"/>
                <a:gd name="T1" fmla="*/ 2147483647 h 140"/>
                <a:gd name="T2" fmla="*/ 2147483647 w 94"/>
                <a:gd name="T3" fmla="*/ 2147483647 h 140"/>
                <a:gd name="T4" fmla="*/ 2147483647 w 94"/>
                <a:gd name="T5" fmla="*/ 2147483647 h 140"/>
                <a:gd name="T6" fmla="*/ 2147483647 w 94"/>
                <a:gd name="T7" fmla="*/ 2147483647 h 140"/>
                <a:gd name="T8" fmla="*/ 2147483647 w 94"/>
                <a:gd name="T9" fmla="*/ 2147483647 h 140"/>
                <a:gd name="T10" fmla="*/ 2147483647 w 94"/>
                <a:gd name="T11" fmla="*/ 2147483647 h 140"/>
                <a:gd name="T12" fmla="*/ 0 w 94"/>
                <a:gd name="T13" fmla="*/ 2147483647 h 140"/>
                <a:gd name="T14" fmla="*/ 2147483647 w 94"/>
                <a:gd name="T15" fmla="*/ 2147483647 h 140"/>
                <a:gd name="T16" fmla="*/ 2147483647 w 94"/>
                <a:gd name="T17" fmla="*/ 2147483647 h 140"/>
                <a:gd name="T18" fmla="*/ 0 w 94"/>
                <a:gd name="T19" fmla="*/ 2147483647 h 140"/>
                <a:gd name="T20" fmla="*/ 2147483647 w 94"/>
                <a:gd name="T21" fmla="*/ 0 h 140"/>
                <a:gd name="T22" fmla="*/ 2147483647 w 94"/>
                <a:gd name="T23" fmla="*/ 2147483647 h 140"/>
                <a:gd name="T24" fmla="*/ 2147483647 w 94"/>
                <a:gd name="T25" fmla="*/ 2147483647 h 140"/>
                <a:gd name="T26" fmla="*/ 2147483647 w 94"/>
                <a:gd name="T27" fmla="*/ 2147483647 h 140"/>
                <a:gd name="T28" fmla="*/ 2147483647 w 94"/>
                <a:gd name="T29" fmla="*/ 2147483647 h 140"/>
                <a:gd name="T30" fmla="*/ 2147483647 w 94"/>
                <a:gd name="T31" fmla="*/ 2147483647 h 140"/>
                <a:gd name="T32" fmla="*/ 2147483647 w 94"/>
                <a:gd name="T33" fmla="*/ 2147483647 h 140"/>
                <a:gd name="T34" fmla="*/ 2147483647 w 94"/>
                <a:gd name="T35" fmla="*/ 2147483647 h 140"/>
                <a:gd name="T36" fmla="*/ 2147483647 w 94"/>
                <a:gd name="T37" fmla="*/ 2147483647 h 140"/>
                <a:gd name="T38" fmla="*/ 2147483647 w 94"/>
                <a:gd name="T39" fmla="*/ 2147483647 h 140"/>
                <a:gd name="T40" fmla="*/ 2147483647 w 94"/>
                <a:gd name="T41" fmla="*/ 2147483647 h 140"/>
                <a:gd name="T42" fmla="*/ 2147483647 w 94"/>
                <a:gd name="T43" fmla="*/ 2147483647 h 140"/>
                <a:gd name="T44" fmla="*/ 2147483647 w 94"/>
                <a:gd name="T45" fmla="*/ 2147483647 h 140"/>
                <a:gd name="T46" fmla="*/ 2147483647 w 94"/>
                <a:gd name="T47" fmla="*/ 2147483647 h 140"/>
                <a:gd name="T48" fmla="*/ 2147483647 w 94"/>
                <a:gd name="T49" fmla="*/ 2147483647 h 140"/>
                <a:gd name="T50" fmla="*/ 2147483647 w 94"/>
                <a:gd name="T51" fmla="*/ 2147483647 h 140"/>
                <a:gd name="T52" fmla="*/ 2147483647 w 94"/>
                <a:gd name="T53" fmla="*/ 2147483647 h 140"/>
                <a:gd name="T54" fmla="*/ 2147483647 w 94"/>
                <a:gd name="T55" fmla="*/ 2147483647 h 140"/>
                <a:gd name="T56" fmla="*/ 2147483647 w 94"/>
                <a:gd name="T57" fmla="*/ 2147483647 h 140"/>
                <a:gd name="T58" fmla="*/ 2147483647 w 94"/>
                <a:gd name="T59" fmla="*/ 2147483647 h 140"/>
                <a:gd name="T60" fmla="*/ 2147483647 w 94"/>
                <a:gd name="T61" fmla="*/ 2147483647 h 140"/>
                <a:gd name="T62" fmla="*/ 2147483647 w 94"/>
                <a:gd name="T63" fmla="*/ 2147483647 h 140"/>
                <a:gd name="T64" fmla="*/ 2147483647 w 94"/>
                <a:gd name="T65" fmla="*/ 2147483647 h 140"/>
                <a:gd name="T66" fmla="*/ 2147483647 w 94"/>
                <a:gd name="T67" fmla="*/ 2147483647 h 140"/>
                <a:gd name="T68" fmla="*/ 2147483647 w 94"/>
                <a:gd name="T69" fmla="*/ 2147483647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40"/>
                <a:gd name="T107" fmla="*/ 94 w 94"/>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4F5F7"/>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51" name="Groupe 50">
            <a:extLst>
              <a:ext uri="{FF2B5EF4-FFF2-40B4-BE49-F238E27FC236}">
                <a16:creationId xmlns:a16="http://schemas.microsoft.com/office/drawing/2014/main" id="{96F2884A-5EEA-6519-6CB6-4D3F3AC483F1}"/>
              </a:ext>
            </a:extLst>
          </p:cNvPr>
          <p:cNvGrpSpPr/>
          <p:nvPr/>
        </p:nvGrpSpPr>
        <p:grpSpPr>
          <a:xfrm>
            <a:off x="7043353" y="2212932"/>
            <a:ext cx="940925" cy="951438"/>
            <a:chOff x="7043353" y="2212932"/>
            <a:chExt cx="940925" cy="951438"/>
          </a:xfrm>
        </p:grpSpPr>
        <p:sp>
          <p:nvSpPr>
            <p:cNvPr id="29" name="Oval 10">
              <a:extLst>
                <a:ext uri="{FF2B5EF4-FFF2-40B4-BE49-F238E27FC236}">
                  <a16:creationId xmlns:a16="http://schemas.microsoft.com/office/drawing/2014/main" id="{E1927759-4D4A-63B0-3580-E9AE7AB5065B}"/>
                </a:ext>
              </a:extLst>
            </p:cNvPr>
            <p:cNvSpPr>
              <a:spLocks noChangeArrowheads="1"/>
            </p:cNvSpPr>
            <p:nvPr/>
          </p:nvSpPr>
          <p:spPr bwMode="auto">
            <a:xfrm rot="2700000">
              <a:off x="7038097" y="2218188"/>
              <a:ext cx="951438" cy="940925"/>
            </a:xfrm>
            <a:prstGeom prst="roundRect">
              <a:avLst/>
            </a:prstGeom>
            <a:solidFill>
              <a:srgbClr val="3F5378"/>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mn-lt"/>
                <a:ea typeface="+mn-ea"/>
                <a:cs typeface="+mn-ea"/>
                <a:sym typeface="+mn-lt"/>
              </a:endParaRPr>
            </a:p>
          </p:txBody>
        </p:sp>
        <p:sp>
          <p:nvSpPr>
            <p:cNvPr id="21" name="Freeform 7">
              <a:extLst>
                <a:ext uri="{FF2B5EF4-FFF2-40B4-BE49-F238E27FC236}">
                  <a16:creationId xmlns:a16="http://schemas.microsoft.com/office/drawing/2014/main" id="{0F2ED1E9-1607-897E-930C-77CB0CD00DFB}"/>
                </a:ext>
              </a:extLst>
            </p:cNvPr>
            <p:cNvSpPr>
              <a:spLocks noEditPoints="1" noChangeArrowheads="1"/>
            </p:cNvSpPr>
            <p:nvPr/>
          </p:nvSpPr>
          <p:spPr bwMode="auto">
            <a:xfrm>
              <a:off x="7272941" y="2501784"/>
              <a:ext cx="510625" cy="467532"/>
            </a:xfrm>
            <a:custGeom>
              <a:avLst/>
              <a:gdLst>
                <a:gd name="T0" fmla="*/ 2147483647 w 177"/>
                <a:gd name="T1" fmla="*/ 2147483647 h 164"/>
                <a:gd name="T2" fmla="*/ 2147483647 w 177"/>
                <a:gd name="T3" fmla="*/ 2147483647 h 164"/>
                <a:gd name="T4" fmla="*/ 2147483647 w 177"/>
                <a:gd name="T5" fmla="*/ 2147483647 h 164"/>
                <a:gd name="T6" fmla="*/ 2147483647 w 177"/>
                <a:gd name="T7" fmla="*/ 2147483647 h 164"/>
                <a:gd name="T8" fmla="*/ 2147483647 w 177"/>
                <a:gd name="T9" fmla="*/ 2147483647 h 164"/>
                <a:gd name="T10" fmla="*/ 2147483647 w 177"/>
                <a:gd name="T11" fmla="*/ 2147483647 h 164"/>
                <a:gd name="T12" fmla="*/ 2147483647 w 177"/>
                <a:gd name="T13" fmla="*/ 2147483647 h 164"/>
                <a:gd name="T14" fmla="*/ 2147483647 w 177"/>
                <a:gd name="T15" fmla="*/ 2147483647 h 164"/>
                <a:gd name="T16" fmla="*/ 2147483647 w 177"/>
                <a:gd name="T17" fmla="*/ 2147483647 h 164"/>
                <a:gd name="T18" fmla="*/ 2147483647 w 177"/>
                <a:gd name="T19" fmla="*/ 2147483647 h 164"/>
                <a:gd name="T20" fmla="*/ 2147483647 w 177"/>
                <a:gd name="T21" fmla="*/ 2147483647 h 164"/>
                <a:gd name="T22" fmla="*/ 2147483647 w 177"/>
                <a:gd name="T23" fmla="*/ 0 h 164"/>
                <a:gd name="T24" fmla="*/ 2147483647 w 177"/>
                <a:gd name="T25" fmla="*/ 2147483647 h 164"/>
                <a:gd name="T26" fmla="*/ 2147483647 w 177"/>
                <a:gd name="T27" fmla="*/ 2147483647 h 164"/>
                <a:gd name="T28" fmla="*/ 2147483647 w 177"/>
                <a:gd name="T29" fmla="*/ 2147483647 h 164"/>
                <a:gd name="T30" fmla="*/ 2147483647 w 177"/>
                <a:gd name="T31" fmla="*/ 2147483647 h 164"/>
                <a:gd name="T32" fmla="*/ 2147483647 w 177"/>
                <a:gd name="T33" fmla="*/ 2147483647 h 164"/>
                <a:gd name="T34" fmla="*/ 2147483647 w 177"/>
                <a:gd name="T35" fmla="*/ 2147483647 h 164"/>
                <a:gd name="T36" fmla="*/ 2147483647 w 177"/>
                <a:gd name="T37" fmla="*/ 2147483647 h 164"/>
                <a:gd name="T38" fmla="*/ 2147483647 w 177"/>
                <a:gd name="T39" fmla="*/ 2147483647 h 164"/>
                <a:gd name="T40" fmla="*/ 2147483647 w 177"/>
                <a:gd name="T41" fmla="*/ 2147483647 h 164"/>
                <a:gd name="T42" fmla="*/ 2147483647 w 177"/>
                <a:gd name="T43" fmla="*/ 2147483647 h 164"/>
                <a:gd name="T44" fmla="*/ 2147483647 w 177"/>
                <a:gd name="T45" fmla="*/ 2147483647 h 164"/>
                <a:gd name="T46" fmla="*/ 2147483647 w 177"/>
                <a:gd name="T47" fmla="*/ 2147483647 h 164"/>
                <a:gd name="T48" fmla="*/ 2147483647 w 177"/>
                <a:gd name="T49" fmla="*/ 2147483647 h 164"/>
                <a:gd name="T50" fmla="*/ 2147483647 w 177"/>
                <a:gd name="T51" fmla="*/ 2147483647 h 164"/>
                <a:gd name="T52" fmla="*/ 2147483647 w 177"/>
                <a:gd name="T53" fmla="*/ 2147483647 h 164"/>
                <a:gd name="T54" fmla="*/ 2147483647 w 177"/>
                <a:gd name="T55" fmla="*/ 2147483647 h 164"/>
                <a:gd name="T56" fmla="*/ 2147483647 w 177"/>
                <a:gd name="T57" fmla="*/ 2147483647 h 164"/>
                <a:gd name="T58" fmla="*/ 2147483647 w 177"/>
                <a:gd name="T59" fmla="*/ 0 h 164"/>
                <a:gd name="T60" fmla="*/ 2147483647 w 177"/>
                <a:gd name="T61" fmla="*/ 2147483647 h 164"/>
                <a:gd name="T62" fmla="*/ 2147483647 w 177"/>
                <a:gd name="T63" fmla="*/ 2147483647 h 164"/>
                <a:gd name="T64" fmla="*/ 2147483647 w 177"/>
                <a:gd name="T65" fmla="*/ 2147483647 h 164"/>
                <a:gd name="T66" fmla="*/ 2147483647 w 177"/>
                <a:gd name="T67" fmla="*/ 2147483647 h 164"/>
                <a:gd name="T68" fmla="*/ 2147483647 w 177"/>
                <a:gd name="T69" fmla="*/ 2147483647 h 164"/>
                <a:gd name="T70" fmla="*/ 2147483647 w 177"/>
                <a:gd name="T71" fmla="*/ 2147483647 h 164"/>
                <a:gd name="T72" fmla="*/ 2147483647 w 177"/>
                <a:gd name="T73" fmla="*/ 2147483647 h 164"/>
                <a:gd name="T74" fmla="*/ 2147483647 w 177"/>
                <a:gd name="T75" fmla="*/ 2147483647 h 164"/>
                <a:gd name="T76" fmla="*/ 2147483647 w 177"/>
                <a:gd name="T77" fmla="*/ 2147483647 h 164"/>
                <a:gd name="T78" fmla="*/ 2147483647 w 177"/>
                <a:gd name="T79" fmla="*/ 2147483647 h 164"/>
                <a:gd name="T80" fmla="*/ 2147483647 w 177"/>
                <a:gd name="T81" fmla="*/ 2147483647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
                <a:gd name="T124" fmla="*/ 0 h 164"/>
                <a:gd name="T125" fmla="*/ 177 w 177"/>
                <a:gd name="T126" fmla="*/ 164 h 1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lIns="90170" tIns="46990" rIns="90170" bIns="46990"/>
            <a:lstStyle/>
            <a:p>
              <a:endParaRPr lang="zh-CN" altLang="en-US" dirty="0">
                <a:solidFill>
                  <a:schemeClr val="tx1">
                    <a:lumMod val="75000"/>
                    <a:lumOff val="25000"/>
                  </a:schemeClr>
                </a:solidFill>
                <a:cs typeface="+mn-ea"/>
                <a:sym typeface="+mn-lt"/>
              </a:endParaRPr>
            </a:p>
          </p:txBody>
        </p:sp>
      </p:grpSp>
      <p:grpSp>
        <p:nvGrpSpPr>
          <p:cNvPr id="52" name="Groupe 51">
            <a:extLst>
              <a:ext uri="{FF2B5EF4-FFF2-40B4-BE49-F238E27FC236}">
                <a16:creationId xmlns:a16="http://schemas.microsoft.com/office/drawing/2014/main" id="{6D256F2C-F935-A584-EDE9-13495E3B0F9D}"/>
              </a:ext>
            </a:extLst>
          </p:cNvPr>
          <p:cNvGrpSpPr/>
          <p:nvPr/>
        </p:nvGrpSpPr>
        <p:grpSpPr>
          <a:xfrm>
            <a:off x="9912269" y="4527395"/>
            <a:ext cx="940925" cy="951437"/>
            <a:chOff x="9912269" y="4527395"/>
            <a:chExt cx="940925" cy="951437"/>
          </a:xfrm>
        </p:grpSpPr>
        <p:sp>
          <p:nvSpPr>
            <p:cNvPr id="11" name="Oval 13">
              <a:extLst>
                <a:ext uri="{FF2B5EF4-FFF2-40B4-BE49-F238E27FC236}">
                  <a16:creationId xmlns:a16="http://schemas.microsoft.com/office/drawing/2014/main" id="{4A5B49ED-1186-0A4B-31B3-87019D798C6F}"/>
                </a:ext>
              </a:extLst>
            </p:cNvPr>
            <p:cNvSpPr>
              <a:spLocks noChangeArrowheads="1"/>
            </p:cNvSpPr>
            <p:nvPr/>
          </p:nvSpPr>
          <p:spPr bwMode="auto">
            <a:xfrm rot="2700000">
              <a:off x="9907013" y="4532651"/>
              <a:ext cx="951437" cy="940925"/>
            </a:xfrm>
            <a:prstGeom prst="roundRect">
              <a:avLst/>
            </a:prstGeom>
            <a:solidFill>
              <a:schemeClr val="accent2"/>
            </a:solidFill>
            <a:ln>
              <a:noFill/>
            </a:ln>
            <a:effectLst>
              <a:outerShdw blurRad="190500" dist="38100" dir="2700000" algn="tl" rotWithShape="0">
                <a:prstClr val="black">
                  <a:alpha val="20000"/>
                </a:prstClr>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800" dirty="0">
                <a:solidFill>
                  <a:schemeClr val="tx1">
                    <a:lumMod val="75000"/>
                    <a:lumOff val="25000"/>
                  </a:schemeClr>
                </a:solidFill>
                <a:latin typeface="+mn-lt"/>
                <a:ea typeface="+mn-ea"/>
                <a:cs typeface="+mn-ea"/>
                <a:sym typeface="+mn-lt"/>
              </a:endParaRPr>
            </a:p>
          </p:txBody>
        </p:sp>
        <p:sp>
          <p:nvSpPr>
            <p:cNvPr id="10" name="Freeform 6">
              <a:extLst>
                <a:ext uri="{FF2B5EF4-FFF2-40B4-BE49-F238E27FC236}">
                  <a16:creationId xmlns:a16="http://schemas.microsoft.com/office/drawing/2014/main" id="{CF85DF41-6E87-8838-FE45-340CF6BFDDD3}"/>
                </a:ext>
              </a:extLst>
            </p:cNvPr>
            <p:cNvSpPr>
              <a:spLocks noEditPoints="1" noChangeArrowheads="1"/>
            </p:cNvSpPr>
            <p:nvPr/>
          </p:nvSpPr>
          <p:spPr bwMode="auto">
            <a:xfrm>
              <a:off x="10139231" y="4812903"/>
              <a:ext cx="542916" cy="357029"/>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2" name="组合 44">
            <a:extLst>
              <a:ext uri="{FF2B5EF4-FFF2-40B4-BE49-F238E27FC236}">
                <a16:creationId xmlns:a16="http://schemas.microsoft.com/office/drawing/2014/main" id="{C89FFA39-1292-8479-FF09-928463A5E28A}"/>
              </a:ext>
            </a:extLst>
          </p:cNvPr>
          <p:cNvGrpSpPr/>
          <p:nvPr/>
        </p:nvGrpSpPr>
        <p:grpSpPr>
          <a:xfrm>
            <a:off x="99593" y="6242981"/>
            <a:ext cx="622303" cy="590191"/>
            <a:chOff x="1758863" y="4523754"/>
            <a:chExt cx="492963" cy="467526"/>
          </a:xfrm>
        </p:grpSpPr>
        <p:sp>
          <p:nvSpPr>
            <p:cNvPr id="4" name="椭圆 45">
              <a:extLst>
                <a:ext uri="{FF2B5EF4-FFF2-40B4-BE49-F238E27FC236}">
                  <a16:creationId xmlns:a16="http://schemas.microsoft.com/office/drawing/2014/main" id="{B3FC8C3F-298D-2555-5512-902E32B89333}"/>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 name="文本框 46">
              <a:extLst>
                <a:ext uri="{FF2B5EF4-FFF2-40B4-BE49-F238E27FC236}">
                  <a16:creationId xmlns:a16="http://schemas.microsoft.com/office/drawing/2014/main" id="{E9B402D3-BB5C-33CB-B00A-E4F51A2C8CE3}"/>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11</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7080334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p:tgtEl>
                                          <p:spTgt spid="17"/>
                                        </p:tgtEl>
                                        <p:attrNameLst>
                                          <p:attrName>ppt_x</p:attrName>
                                        </p:attrNameLst>
                                      </p:cBhvr>
                                      <p:tavLst>
                                        <p:tav tm="0">
                                          <p:val>
                                            <p:strVal val="#ppt_x-#ppt_w*1.125000"/>
                                          </p:val>
                                        </p:tav>
                                        <p:tav tm="100000">
                                          <p:val>
                                            <p:strVal val="#ppt_x"/>
                                          </p:val>
                                        </p:tav>
                                      </p:tavLst>
                                    </p:anim>
                                    <p:animEffect transition="in" filter="wipe(right)">
                                      <p:cBhvr>
                                        <p:cTn id="8" dur="10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1000"/>
                                        <p:tgtEl>
                                          <p:spTgt spid="4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1000"/>
                                        <p:tgtEl>
                                          <p:spTgt spid="4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up)">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1000"/>
                                        <p:tgtEl>
                                          <p:spTgt spid="5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1000"/>
                                        <p:tgtEl>
                                          <p:spTgt spid="34"/>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down)">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1000"/>
                                        <p:tgtEl>
                                          <p:spTgt spid="5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1000"/>
                                        <p:tgtEl>
                                          <p:spTgt spid="37"/>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up)">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down)">
                                      <p:cBhvr>
                                        <p:cTn id="49" dur="1000"/>
                                        <p:tgtEl>
                                          <p:spTgt spid="5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4" grpId="0"/>
      <p:bldP spid="37" grpId="0"/>
      <p:bldP spid="41"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5252302"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13</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3" name="Groupe 2">
            <a:extLst>
              <a:ext uri="{FF2B5EF4-FFF2-40B4-BE49-F238E27FC236}">
                <a16:creationId xmlns:a16="http://schemas.microsoft.com/office/drawing/2014/main" id="{EDF7843A-F9A1-A4F1-3850-BBC7D0FA82B1}"/>
              </a:ext>
            </a:extLst>
          </p:cNvPr>
          <p:cNvGrpSpPr/>
          <p:nvPr/>
        </p:nvGrpSpPr>
        <p:grpSpPr>
          <a:xfrm>
            <a:off x="6617565" y="275634"/>
            <a:ext cx="3753737" cy="580821"/>
            <a:chOff x="7565831" y="291658"/>
            <a:chExt cx="3753737" cy="580821"/>
          </a:xfrm>
        </p:grpSpPr>
        <p:grpSp>
          <p:nvGrpSpPr>
            <p:cNvPr id="71" name="Groupe 70">
              <a:extLst>
                <a:ext uri="{FF2B5EF4-FFF2-40B4-BE49-F238E27FC236}">
                  <a16:creationId xmlns:a16="http://schemas.microsoft.com/office/drawing/2014/main" id="{24B28224-A74B-114E-90C2-042884369709}"/>
                </a:ext>
              </a:extLst>
            </p:cNvPr>
            <p:cNvGrpSpPr/>
            <p:nvPr/>
          </p:nvGrpSpPr>
          <p:grpSpPr>
            <a:xfrm>
              <a:off x="7565831" y="291658"/>
              <a:ext cx="3753737"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4" name="文本框 7">
              <a:extLst>
                <a:ext uri="{FF2B5EF4-FFF2-40B4-BE49-F238E27FC236}">
                  <a16:creationId xmlns:a16="http://schemas.microsoft.com/office/drawing/2014/main" id="{F110F3E1-CC3C-D599-0A81-3CC7A74F87EC}"/>
                </a:ext>
              </a:extLst>
            </p:cNvPr>
            <p:cNvSpPr txBox="1"/>
            <p:nvPr/>
          </p:nvSpPr>
          <p:spPr>
            <a:xfrm>
              <a:off x="7811001" y="349259"/>
              <a:ext cx="3263399"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METHODOLOGIE</a:t>
              </a:r>
              <a:endParaRPr lang="zh-CN" altLang="en-US" sz="2800" b="1" dirty="0">
                <a:solidFill>
                  <a:srgbClr val="3F5378"/>
                </a:solidFill>
                <a:latin typeface="Fira Sans Medium" panose="020B0604020202020204" pitchFamily="34" charset="0"/>
                <a:cs typeface="+mn-ea"/>
                <a:sym typeface="+mn-lt"/>
              </a:endParaRPr>
            </a:p>
          </p:txBody>
        </p:sp>
      </p:gr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64" name="ZoneTexte 63">
            <a:extLst>
              <a:ext uri="{FF2B5EF4-FFF2-40B4-BE49-F238E27FC236}">
                <a16:creationId xmlns:a16="http://schemas.microsoft.com/office/drawing/2014/main" id="{EA8EEC1F-E711-8915-4CCA-0FD67635E606}"/>
              </a:ext>
            </a:extLst>
          </p:cNvPr>
          <p:cNvSpPr txBox="1"/>
          <p:nvPr/>
        </p:nvSpPr>
        <p:spPr>
          <a:xfrm>
            <a:off x="1238250" y="1762204"/>
            <a:ext cx="10495301" cy="1318566"/>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q"/>
            </a:pPr>
            <a:r>
              <a:rPr lang="fr-FR"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permet à tous les acteurs de travailler en parfaite symbiose tout en respectant les règles définies à cet effet.</a:t>
            </a:r>
            <a:endParaRPr lang="fr-FR" sz="2800" b="1" dirty="0">
              <a:solidFill>
                <a:srgbClr val="3F5378"/>
              </a:solidFill>
              <a:effectLst/>
              <a:latin typeface="Fira Sans Medium" panose="020B0604020202020204" pitchFamily="34" charset="0"/>
              <a:ea typeface="Calibri" panose="020F0502020204030204" pitchFamily="34" charset="0"/>
            </a:endParaRPr>
          </a:p>
        </p:txBody>
      </p:sp>
      <p:sp>
        <p:nvSpPr>
          <p:cNvPr id="66" name="ZoneTexte 65">
            <a:extLst>
              <a:ext uri="{FF2B5EF4-FFF2-40B4-BE49-F238E27FC236}">
                <a16:creationId xmlns:a16="http://schemas.microsoft.com/office/drawing/2014/main" id="{9F79424D-7595-48D1-3E1B-65A595CD85EB}"/>
              </a:ext>
            </a:extLst>
          </p:cNvPr>
          <p:cNvSpPr txBox="1"/>
          <p:nvPr/>
        </p:nvSpPr>
        <p:spPr>
          <a:xfrm>
            <a:off x="1238250" y="3586048"/>
            <a:ext cx="10267950" cy="2842060"/>
          </a:xfrm>
          <a:prstGeom prst="rect">
            <a:avLst/>
          </a:prstGeom>
          <a:noFill/>
        </p:spPr>
        <p:txBody>
          <a:bodyPr wrap="square">
            <a:spAutoFit/>
          </a:bodyPr>
          <a:lstStyle/>
          <a:p>
            <a:pPr marL="342900" indent="-342900">
              <a:lnSpc>
                <a:spcPct val="150000"/>
              </a:lnSpc>
              <a:spcAft>
                <a:spcPts val="800"/>
              </a:spcAft>
              <a:buFont typeface="Wingdings" panose="05000000000000000000" pitchFamily="2" charset="2"/>
              <a:buChar char="q"/>
            </a:pPr>
            <a:r>
              <a:rPr lang="fr-FR"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plusieurs méthodes AGILES dont les plus connues sont :</a:t>
            </a:r>
            <a:endParaRPr lang="fr-FR" sz="2800" b="1" dirty="0">
              <a:solidFill>
                <a:srgbClr val="3F5378"/>
              </a:solidFill>
              <a:effectLst/>
              <a:latin typeface="Fira Sans Medium" panose="020B0604020202020204" pitchFamily="34" charset="0"/>
              <a:ea typeface="Calibri" panose="020F0502020204030204" pitchFamily="34" charset="0"/>
            </a:endParaRPr>
          </a:p>
          <a:p>
            <a:pPr marL="1257300" lvl="2" indent="-342900">
              <a:lnSpc>
                <a:spcPct val="150000"/>
              </a:lnSpc>
              <a:buFont typeface="Courier New" panose="02070309020205020404" pitchFamily="49" charset="0"/>
              <a:buChar char="o"/>
            </a:pPr>
            <a:r>
              <a:rPr lang="fr-FR"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XP (eXtreme Programming) ;</a:t>
            </a:r>
            <a:endParaRPr lang="fr-FR" sz="2800" b="1" dirty="0">
              <a:solidFill>
                <a:srgbClr val="3F5378"/>
              </a:solidFill>
              <a:effectLst/>
              <a:latin typeface="Fira Sans Medium" panose="020B0604020202020204" pitchFamily="34" charset="0"/>
              <a:ea typeface="Calibri" panose="020F0502020204030204" pitchFamily="34" charset="0"/>
            </a:endParaRPr>
          </a:p>
          <a:p>
            <a:pPr marL="1257300" lvl="2" indent="-342900" algn="just">
              <a:lnSpc>
                <a:spcPct val="150000"/>
              </a:lnSpc>
              <a:spcAft>
                <a:spcPts val="1000"/>
              </a:spcAft>
              <a:buFont typeface="Courier New" panose="02070309020205020404" pitchFamily="49" charset="0"/>
              <a:buChar char="o"/>
            </a:pPr>
            <a:r>
              <a:rPr lang="en-US"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FDD (</a:t>
            </a:r>
            <a:r>
              <a:rPr lang="fr-FR"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Feature Driven Development</a:t>
            </a:r>
            <a:r>
              <a:rPr lang="en-US"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a:t>
            </a:r>
            <a:endParaRPr lang="fr-FR" sz="2800" b="1" dirty="0">
              <a:solidFill>
                <a:srgbClr val="3F5378"/>
              </a:solidFill>
              <a:effectLst/>
              <a:latin typeface="Fira Sans Medium" panose="020B0604020202020204" pitchFamily="34" charset="0"/>
              <a:ea typeface="Calibri" panose="020F0502020204030204" pitchFamily="34" charset="0"/>
            </a:endParaRPr>
          </a:p>
          <a:p>
            <a:pPr marL="1257300" lvl="2" indent="-342900">
              <a:lnSpc>
                <a:spcPct val="150000"/>
              </a:lnSpc>
              <a:spcAft>
                <a:spcPts val="800"/>
              </a:spcAft>
              <a:buFont typeface="Courier New" panose="02070309020205020404" pitchFamily="49" charset="0"/>
              <a:buChar char="o"/>
            </a:pPr>
            <a:r>
              <a:rPr lang="fr-FR" sz="2800" b="1"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Scrum</a:t>
            </a:r>
            <a:endParaRPr lang="fr-FR" sz="2800" b="1" dirty="0">
              <a:solidFill>
                <a:srgbClr val="3F5378"/>
              </a:solidFill>
              <a:effectLst/>
              <a:latin typeface="Fira Sans Medium" panose="020B0604020202020204" pitchFamily="34" charset="0"/>
              <a:ea typeface="Calibri" panose="020F0502020204030204" pitchFamily="34" charset="0"/>
            </a:endParaRPr>
          </a:p>
        </p:txBody>
      </p:sp>
      <p:pic>
        <p:nvPicPr>
          <p:cNvPr id="7" name="Image 6">
            <a:extLst>
              <a:ext uri="{FF2B5EF4-FFF2-40B4-BE49-F238E27FC236}">
                <a16:creationId xmlns:a16="http://schemas.microsoft.com/office/drawing/2014/main" id="{AD7B9302-BCF5-1EDD-BDE1-A6B83C864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0600" y="1691340"/>
            <a:ext cx="6304915" cy="3358515"/>
          </a:xfrm>
          <a:prstGeom prst="rect">
            <a:avLst/>
          </a:prstGeom>
          <a:ln>
            <a:noFill/>
          </a:ln>
        </p:spPr>
      </p:pic>
      <p:grpSp>
        <p:nvGrpSpPr>
          <p:cNvPr id="9" name="组合 44">
            <a:extLst>
              <a:ext uri="{FF2B5EF4-FFF2-40B4-BE49-F238E27FC236}">
                <a16:creationId xmlns:a16="http://schemas.microsoft.com/office/drawing/2014/main" id="{F07155C7-11B3-57ED-A359-1791A9E626D5}"/>
              </a:ext>
            </a:extLst>
          </p:cNvPr>
          <p:cNvGrpSpPr/>
          <p:nvPr/>
        </p:nvGrpSpPr>
        <p:grpSpPr>
          <a:xfrm>
            <a:off x="99593" y="6242981"/>
            <a:ext cx="622303" cy="590191"/>
            <a:chOff x="1758863" y="4523754"/>
            <a:chExt cx="492963" cy="467526"/>
          </a:xfrm>
        </p:grpSpPr>
        <p:sp>
          <p:nvSpPr>
            <p:cNvPr id="10" name="椭圆 45">
              <a:extLst>
                <a:ext uri="{FF2B5EF4-FFF2-40B4-BE49-F238E27FC236}">
                  <a16:creationId xmlns:a16="http://schemas.microsoft.com/office/drawing/2014/main" id="{63220049-ED7C-F853-3BCB-54E6097C3ECE}"/>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文本框 46">
              <a:extLst>
                <a:ext uri="{FF2B5EF4-FFF2-40B4-BE49-F238E27FC236}">
                  <a16:creationId xmlns:a16="http://schemas.microsoft.com/office/drawing/2014/main" id="{399E9981-B151-3E87-95B3-6C9670D5DDD0}"/>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12</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004406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p:tgtEl>
                                          <p:spTgt spid="64"/>
                                        </p:tgtEl>
                                        <p:attrNameLst>
                                          <p:attrName>ppt_y</p:attrName>
                                        </p:attrNameLst>
                                      </p:cBhvr>
                                      <p:tavLst>
                                        <p:tav tm="0">
                                          <p:val>
                                            <p:strVal val="#ppt_y+#ppt_h*1.125000"/>
                                          </p:val>
                                        </p:tav>
                                        <p:tav tm="100000">
                                          <p:val>
                                            <p:strVal val="#ppt_y"/>
                                          </p:val>
                                        </p:tav>
                                      </p:tavLst>
                                    </p:anim>
                                    <p:animEffect transition="in" filter="wipe(up)">
                                      <p:cBhvr>
                                        <p:cTn id="14" dur="5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p:tgtEl>
                                          <p:spTgt spid="66"/>
                                        </p:tgtEl>
                                        <p:attrNameLst>
                                          <p:attrName>ppt_y</p:attrName>
                                        </p:attrNameLst>
                                      </p:cBhvr>
                                      <p:tavLst>
                                        <p:tav tm="0">
                                          <p:val>
                                            <p:strVal val="#ppt_y-#ppt_h*1.125000"/>
                                          </p:val>
                                        </p:tav>
                                        <p:tav tm="100000">
                                          <p:val>
                                            <p:strVal val="#ppt_y"/>
                                          </p:val>
                                        </p:tav>
                                      </p:tavLst>
                                    </p:anim>
                                    <p:animEffect transition="in" filter="wipe(down)">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14</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0AF1F6F1-7354-6FB7-AC04-C72FCE344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16" y="1476888"/>
            <a:ext cx="9850496" cy="4922131"/>
          </a:xfrm>
          <a:prstGeom prst="rect">
            <a:avLst/>
          </a:prstGeom>
          <a:ln>
            <a:noFill/>
          </a:ln>
        </p:spPr>
      </p:pic>
      <p:grpSp>
        <p:nvGrpSpPr>
          <p:cNvPr id="5" name="Groupe 4">
            <a:extLst>
              <a:ext uri="{FF2B5EF4-FFF2-40B4-BE49-F238E27FC236}">
                <a16:creationId xmlns:a16="http://schemas.microsoft.com/office/drawing/2014/main" id="{54FCEEC0-682C-F0B4-D0A4-9C5554E2776C}"/>
              </a:ext>
            </a:extLst>
          </p:cNvPr>
          <p:cNvGrpSpPr/>
          <p:nvPr/>
        </p:nvGrpSpPr>
        <p:grpSpPr>
          <a:xfrm>
            <a:off x="6617565" y="275634"/>
            <a:ext cx="3753737" cy="580821"/>
            <a:chOff x="7565831" y="291658"/>
            <a:chExt cx="3753737" cy="580821"/>
          </a:xfrm>
        </p:grpSpPr>
        <p:grpSp>
          <p:nvGrpSpPr>
            <p:cNvPr id="9" name="Groupe 8">
              <a:extLst>
                <a:ext uri="{FF2B5EF4-FFF2-40B4-BE49-F238E27FC236}">
                  <a16:creationId xmlns:a16="http://schemas.microsoft.com/office/drawing/2014/main" id="{599761E0-E6D2-80A2-7973-56C9AFF8E97A}"/>
                </a:ext>
              </a:extLst>
            </p:cNvPr>
            <p:cNvGrpSpPr/>
            <p:nvPr/>
          </p:nvGrpSpPr>
          <p:grpSpPr>
            <a:xfrm>
              <a:off x="7565831" y="291658"/>
              <a:ext cx="3753737" cy="543973"/>
              <a:chOff x="8764738" y="347556"/>
              <a:chExt cx="2912752" cy="543973"/>
            </a:xfrm>
          </p:grpSpPr>
          <p:grpSp>
            <p:nvGrpSpPr>
              <p:cNvPr id="11" name="Groupe 10">
                <a:extLst>
                  <a:ext uri="{FF2B5EF4-FFF2-40B4-BE49-F238E27FC236}">
                    <a16:creationId xmlns:a16="http://schemas.microsoft.com/office/drawing/2014/main" id="{A1AD065A-0E58-8BFE-701A-AC596397DAF3}"/>
                  </a:ext>
                </a:extLst>
              </p:cNvPr>
              <p:cNvGrpSpPr/>
              <p:nvPr/>
            </p:nvGrpSpPr>
            <p:grpSpPr>
              <a:xfrm>
                <a:off x="8833490" y="347556"/>
                <a:ext cx="2844000" cy="543973"/>
                <a:chOff x="9234322" y="698284"/>
                <a:chExt cx="2844000" cy="543973"/>
              </a:xfrm>
            </p:grpSpPr>
            <p:grpSp>
              <p:nvGrpSpPr>
                <p:cNvPr id="16" name="Groupe 15">
                  <a:extLst>
                    <a:ext uri="{FF2B5EF4-FFF2-40B4-BE49-F238E27FC236}">
                      <a16:creationId xmlns:a16="http://schemas.microsoft.com/office/drawing/2014/main" id="{0B6954D3-B20E-2F3A-3DE2-22DE75D8FFBE}"/>
                    </a:ext>
                  </a:extLst>
                </p:cNvPr>
                <p:cNvGrpSpPr/>
                <p:nvPr/>
              </p:nvGrpSpPr>
              <p:grpSpPr>
                <a:xfrm>
                  <a:off x="9234322" y="698284"/>
                  <a:ext cx="2844000" cy="543973"/>
                  <a:chOff x="3748728" y="-1351206"/>
                  <a:chExt cx="2965896" cy="543973"/>
                </a:xfrm>
              </p:grpSpPr>
              <p:sp>
                <p:nvSpPr>
                  <p:cNvPr id="20" name="矩形 72">
                    <a:extLst>
                      <a:ext uri="{FF2B5EF4-FFF2-40B4-BE49-F238E27FC236}">
                        <a16:creationId xmlns:a16="http://schemas.microsoft.com/office/drawing/2014/main" id="{0B7AA944-DFF0-0BC4-F531-33DADC3BDC9D}"/>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1" name="矩形 73">
                    <a:extLst>
                      <a:ext uri="{FF2B5EF4-FFF2-40B4-BE49-F238E27FC236}">
                        <a16:creationId xmlns:a16="http://schemas.microsoft.com/office/drawing/2014/main" id="{D0160FD9-0D8E-085F-5016-B387844F56C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8" name="文本框 7">
                  <a:extLst>
                    <a:ext uri="{FF2B5EF4-FFF2-40B4-BE49-F238E27FC236}">
                      <a16:creationId xmlns:a16="http://schemas.microsoft.com/office/drawing/2014/main" id="{6E194B00-190E-26B2-3AC7-100FB69A142E}"/>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3" name="箭头: V 形 11">
                <a:extLst>
                  <a:ext uri="{FF2B5EF4-FFF2-40B4-BE49-F238E27FC236}">
                    <a16:creationId xmlns:a16="http://schemas.microsoft.com/office/drawing/2014/main" id="{88F851CB-ECEC-506C-9CDF-D049732CAEB4}"/>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10" name="文本框 7">
              <a:extLst>
                <a:ext uri="{FF2B5EF4-FFF2-40B4-BE49-F238E27FC236}">
                  <a16:creationId xmlns:a16="http://schemas.microsoft.com/office/drawing/2014/main" id="{078AF5DA-6247-4C92-4017-57D64E4AD093}"/>
                </a:ext>
              </a:extLst>
            </p:cNvPr>
            <p:cNvSpPr txBox="1"/>
            <p:nvPr/>
          </p:nvSpPr>
          <p:spPr>
            <a:xfrm>
              <a:off x="7811001" y="349259"/>
              <a:ext cx="3263399"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METHODOLOGIE</a:t>
              </a:r>
              <a:endParaRPr lang="zh-CN" altLang="en-US" sz="2800" b="1" dirty="0">
                <a:solidFill>
                  <a:srgbClr val="3F5378"/>
                </a:solidFill>
                <a:latin typeface="Fira Sans Medium" panose="020B0604020202020204" pitchFamily="34" charset="0"/>
                <a:cs typeface="+mn-ea"/>
                <a:sym typeface="+mn-lt"/>
              </a:endParaRPr>
            </a:p>
          </p:txBody>
        </p:sp>
      </p:grpSp>
      <p:grpSp>
        <p:nvGrpSpPr>
          <p:cNvPr id="24" name="组合 44">
            <a:extLst>
              <a:ext uri="{FF2B5EF4-FFF2-40B4-BE49-F238E27FC236}">
                <a16:creationId xmlns:a16="http://schemas.microsoft.com/office/drawing/2014/main" id="{38D41BBE-E178-F89D-612B-0A9CDB85A4F8}"/>
              </a:ext>
            </a:extLst>
          </p:cNvPr>
          <p:cNvGrpSpPr/>
          <p:nvPr/>
        </p:nvGrpSpPr>
        <p:grpSpPr>
          <a:xfrm>
            <a:off x="99593" y="6242981"/>
            <a:ext cx="622303" cy="590191"/>
            <a:chOff x="1758863" y="4523754"/>
            <a:chExt cx="492963" cy="467526"/>
          </a:xfrm>
        </p:grpSpPr>
        <p:sp>
          <p:nvSpPr>
            <p:cNvPr id="25" name="椭圆 45">
              <a:extLst>
                <a:ext uri="{FF2B5EF4-FFF2-40B4-BE49-F238E27FC236}">
                  <a16:creationId xmlns:a16="http://schemas.microsoft.com/office/drawing/2014/main" id="{ADD00A1A-0F7C-3B65-6AAF-004E349FD33E}"/>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文本框 46">
              <a:extLst>
                <a:ext uri="{FF2B5EF4-FFF2-40B4-BE49-F238E27FC236}">
                  <a16:creationId xmlns:a16="http://schemas.microsoft.com/office/drawing/2014/main" id="{A0032595-9533-09D7-FC1A-0898787C1A7C}"/>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13</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84852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7478707" y="347556"/>
            <a:ext cx="4545581"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811001" y="349259"/>
            <a:ext cx="4307435"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METHODOLOGIE</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0AF1F6F1-7354-6FB7-AC04-C72FCE344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89361"/>
          </a:xfrm>
          <a:prstGeom prst="rect">
            <a:avLst/>
          </a:prstGeom>
          <a:ln>
            <a:noFill/>
          </a:ln>
        </p:spPr>
      </p:pic>
      <p:grpSp>
        <p:nvGrpSpPr>
          <p:cNvPr id="2" name="组合 44">
            <a:extLst>
              <a:ext uri="{FF2B5EF4-FFF2-40B4-BE49-F238E27FC236}">
                <a16:creationId xmlns:a16="http://schemas.microsoft.com/office/drawing/2014/main" id="{0E648F53-4E3B-480E-C82C-6363A367A579}"/>
              </a:ext>
            </a:extLst>
          </p:cNvPr>
          <p:cNvGrpSpPr/>
          <p:nvPr/>
        </p:nvGrpSpPr>
        <p:grpSpPr>
          <a:xfrm>
            <a:off x="43610" y="6242981"/>
            <a:ext cx="622303" cy="590191"/>
            <a:chOff x="1758863" y="4523754"/>
            <a:chExt cx="492963" cy="467526"/>
          </a:xfrm>
        </p:grpSpPr>
        <p:sp>
          <p:nvSpPr>
            <p:cNvPr id="5" name="椭圆 45">
              <a:extLst>
                <a:ext uri="{FF2B5EF4-FFF2-40B4-BE49-F238E27FC236}">
                  <a16:creationId xmlns:a16="http://schemas.microsoft.com/office/drawing/2014/main" id="{37F61664-1CAE-C0AB-38F3-D85C4D2F7CA2}"/>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6B4B282F-C55F-D0DC-407C-3F19C66814C6}"/>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13</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260005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16</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3" name="Groupe 2">
            <a:extLst>
              <a:ext uri="{FF2B5EF4-FFF2-40B4-BE49-F238E27FC236}">
                <a16:creationId xmlns:a16="http://schemas.microsoft.com/office/drawing/2014/main" id="{94FFE153-C2E6-5276-5D40-8B3462905AC2}"/>
              </a:ext>
            </a:extLst>
          </p:cNvPr>
          <p:cNvGrpSpPr/>
          <p:nvPr/>
        </p:nvGrpSpPr>
        <p:grpSpPr>
          <a:xfrm>
            <a:off x="5472047" y="181874"/>
            <a:ext cx="6803250" cy="746847"/>
            <a:chOff x="5472047" y="181874"/>
            <a:chExt cx="6803250" cy="746847"/>
          </a:xfrm>
        </p:grpSpPr>
        <p:grpSp>
          <p:nvGrpSpPr>
            <p:cNvPr id="71" name="Groupe 70">
              <a:extLst>
                <a:ext uri="{FF2B5EF4-FFF2-40B4-BE49-F238E27FC236}">
                  <a16:creationId xmlns:a16="http://schemas.microsoft.com/office/drawing/2014/main" id="{24B28224-A74B-114E-90C2-042884369709}"/>
                </a:ext>
              </a:extLst>
            </p:cNvPr>
            <p:cNvGrpSpPr/>
            <p:nvPr/>
          </p:nvGrpSpPr>
          <p:grpSpPr>
            <a:xfrm>
              <a:off x="5724939" y="181874"/>
              <a:ext cx="6299349" cy="746847"/>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4" name="文本框 7">
              <a:extLst>
                <a:ext uri="{FF2B5EF4-FFF2-40B4-BE49-F238E27FC236}">
                  <a16:creationId xmlns:a16="http://schemas.microsoft.com/office/drawing/2014/main" id="{F110F3E1-CC3C-D599-0A81-3CC7A74F87EC}"/>
                </a:ext>
              </a:extLst>
            </p:cNvPr>
            <p:cNvSpPr txBox="1"/>
            <p:nvPr/>
          </p:nvSpPr>
          <p:spPr>
            <a:xfrm>
              <a:off x="5472047" y="307046"/>
              <a:ext cx="6803250" cy="492443"/>
            </a:xfrm>
            <a:prstGeom prst="rect">
              <a:avLst/>
            </a:prstGeom>
            <a:noFill/>
          </p:spPr>
          <p:txBody>
            <a:bodyPr wrap="square" rtlCol="0">
              <a:spAutoFit/>
            </a:bodyPr>
            <a:lstStyle/>
            <a:p>
              <a:pPr algn="ctr" defTabSz="258089">
                <a:defRPr/>
              </a:pPr>
              <a:r>
                <a:rPr lang="en-US" altLang="zh-CN" sz="2600" b="1" dirty="0">
                  <a:solidFill>
                    <a:srgbClr val="3F5378"/>
                  </a:solidFill>
                  <a:latin typeface="Fira Sans Medium" panose="020B0604020202020204" pitchFamily="34" charset="0"/>
                  <a:cs typeface="+mn-ea"/>
                  <a:sym typeface="+mn-lt"/>
                </a:rPr>
                <a:t>DIAGRAMME DES CAS D’UTILISATIONS</a:t>
              </a:r>
              <a:endParaRPr lang="zh-CN" altLang="en-US" sz="2600" b="1" dirty="0">
                <a:solidFill>
                  <a:srgbClr val="3F5378"/>
                </a:solidFill>
                <a:latin typeface="Fira Sans Medium" panose="020B0604020202020204" pitchFamily="34" charset="0"/>
                <a:cs typeface="+mn-ea"/>
                <a:sym typeface="+mn-lt"/>
              </a:endParaRPr>
            </a:p>
          </p:txBody>
        </p:sp>
      </p:gr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0" name="ZoneTexte 9">
            <a:extLst>
              <a:ext uri="{FF2B5EF4-FFF2-40B4-BE49-F238E27FC236}">
                <a16:creationId xmlns:a16="http://schemas.microsoft.com/office/drawing/2014/main" id="{6AB2443F-0417-22C3-B9C8-644CC72B74C1}"/>
              </a:ext>
            </a:extLst>
          </p:cNvPr>
          <p:cNvSpPr txBox="1"/>
          <p:nvPr/>
        </p:nvSpPr>
        <p:spPr>
          <a:xfrm>
            <a:off x="1112232" y="2086772"/>
            <a:ext cx="9680212" cy="954107"/>
          </a:xfrm>
          <a:prstGeom prst="rect">
            <a:avLst/>
          </a:prstGeom>
          <a:noFill/>
        </p:spPr>
        <p:txBody>
          <a:bodyPr wrap="square" rtlCol="0">
            <a:spAutoFit/>
          </a:bodyPr>
          <a:lstStyle/>
          <a:p>
            <a:pPr marL="571500" indent="-571500">
              <a:buFont typeface="Wingdings" panose="05000000000000000000" pitchFamily="2" charset="2"/>
              <a:buChar char="ü"/>
            </a:pPr>
            <a:r>
              <a:rPr lang="fr-FR" sz="2800" b="1" dirty="0">
                <a:solidFill>
                  <a:srgbClr val="3F5378"/>
                </a:solidFill>
                <a:latin typeface="Fira Sans Medium" panose="020B0604020202020204" pitchFamily="34" charset="0"/>
                <a:cs typeface="Times New Roman" panose="02020603050405020304" pitchFamily="18" charset="0"/>
              </a:rPr>
              <a:t>Représente la structure des grandes fonctionnalités nécessaires aux utilisateurs</a:t>
            </a:r>
          </a:p>
        </p:txBody>
      </p:sp>
      <p:sp>
        <p:nvSpPr>
          <p:cNvPr id="13" name="ZoneTexte 12">
            <a:extLst>
              <a:ext uri="{FF2B5EF4-FFF2-40B4-BE49-F238E27FC236}">
                <a16:creationId xmlns:a16="http://schemas.microsoft.com/office/drawing/2014/main" id="{5153919F-96D3-C94D-226C-ECC761EEFFA8}"/>
              </a:ext>
            </a:extLst>
          </p:cNvPr>
          <p:cNvSpPr txBox="1"/>
          <p:nvPr/>
        </p:nvSpPr>
        <p:spPr>
          <a:xfrm>
            <a:off x="1169158" y="4232797"/>
            <a:ext cx="9853683" cy="954107"/>
          </a:xfrm>
          <a:prstGeom prst="rect">
            <a:avLst/>
          </a:prstGeom>
          <a:noFill/>
        </p:spPr>
        <p:txBody>
          <a:bodyPr wrap="square" rtlCol="0">
            <a:spAutoFit/>
          </a:bodyPr>
          <a:lstStyle/>
          <a:p>
            <a:pPr marL="342900" indent="-342900">
              <a:buFont typeface="Wingdings" panose="05000000000000000000" pitchFamily="2" charset="2"/>
              <a:buChar char="ü"/>
            </a:pPr>
            <a:r>
              <a:rPr lang="fr-FR" sz="2800" b="1" dirty="0">
                <a:solidFill>
                  <a:srgbClr val="3F5378"/>
                </a:solidFill>
                <a:latin typeface="Fira Sans Medium" panose="020B0604020202020204" pitchFamily="34" charset="0"/>
                <a:cs typeface="Times New Roman" panose="02020603050405020304" pitchFamily="18" charset="0"/>
              </a:rPr>
              <a:t>Assure la relation entre l’utilisateur et les objets que le système met en œuvre</a:t>
            </a:r>
          </a:p>
        </p:txBody>
      </p:sp>
      <p:pic>
        <p:nvPicPr>
          <p:cNvPr id="18" name="Image 17">
            <a:extLst>
              <a:ext uri="{FF2B5EF4-FFF2-40B4-BE49-F238E27FC236}">
                <a16:creationId xmlns:a16="http://schemas.microsoft.com/office/drawing/2014/main" id="{5461E22B-6138-1E14-3D33-E77B5D9F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2823" y="7087578"/>
            <a:ext cx="1402023" cy="700568"/>
          </a:xfrm>
          <a:prstGeom prst="rect">
            <a:avLst/>
          </a:prstGeom>
          <a:ln>
            <a:noFill/>
          </a:ln>
        </p:spPr>
      </p:pic>
      <p:pic>
        <p:nvPicPr>
          <p:cNvPr id="7" name="Image 6">
            <a:extLst>
              <a:ext uri="{FF2B5EF4-FFF2-40B4-BE49-F238E27FC236}">
                <a16:creationId xmlns:a16="http://schemas.microsoft.com/office/drawing/2014/main" id="{68C3FBE7-B4E5-05DB-F085-CDD7FC664E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72823" y="1545701"/>
            <a:ext cx="7414802" cy="4594469"/>
          </a:xfrm>
          <a:prstGeom prst="rect">
            <a:avLst/>
          </a:prstGeom>
          <a:ln>
            <a:noFill/>
          </a:ln>
        </p:spPr>
      </p:pic>
      <p:grpSp>
        <p:nvGrpSpPr>
          <p:cNvPr id="16" name="组合 44">
            <a:extLst>
              <a:ext uri="{FF2B5EF4-FFF2-40B4-BE49-F238E27FC236}">
                <a16:creationId xmlns:a16="http://schemas.microsoft.com/office/drawing/2014/main" id="{33165DDA-3B80-A727-5BB5-7DF298FAC8C6}"/>
              </a:ext>
            </a:extLst>
          </p:cNvPr>
          <p:cNvGrpSpPr/>
          <p:nvPr/>
        </p:nvGrpSpPr>
        <p:grpSpPr>
          <a:xfrm>
            <a:off x="99593" y="6242981"/>
            <a:ext cx="622303" cy="590191"/>
            <a:chOff x="1758863" y="4523754"/>
            <a:chExt cx="492963" cy="467526"/>
          </a:xfrm>
        </p:grpSpPr>
        <p:sp>
          <p:nvSpPr>
            <p:cNvPr id="20" name="椭圆 45">
              <a:extLst>
                <a:ext uri="{FF2B5EF4-FFF2-40B4-BE49-F238E27FC236}">
                  <a16:creationId xmlns:a16="http://schemas.microsoft.com/office/drawing/2014/main" id="{571E909D-47D8-BD16-DDFB-42F127497663}"/>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文本框 46">
              <a:extLst>
                <a:ext uri="{FF2B5EF4-FFF2-40B4-BE49-F238E27FC236}">
                  <a16:creationId xmlns:a16="http://schemas.microsoft.com/office/drawing/2014/main" id="{D5930F92-39FE-B899-27C1-AB2EA1FEA403}"/>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14</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05734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right)">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17</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9CDEA0AD-209F-E48C-7EE2-100305142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237" y="1066798"/>
            <a:ext cx="9756137" cy="5609328"/>
          </a:xfrm>
          <a:prstGeom prst="rect">
            <a:avLst/>
          </a:prstGeom>
          <a:ln>
            <a:noFill/>
          </a:ln>
        </p:spPr>
      </p:pic>
      <p:grpSp>
        <p:nvGrpSpPr>
          <p:cNvPr id="5" name="Groupe 4">
            <a:extLst>
              <a:ext uri="{FF2B5EF4-FFF2-40B4-BE49-F238E27FC236}">
                <a16:creationId xmlns:a16="http://schemas.microsoft.com/office/drawing/2014/main" id="{B996A72D-5261-FC72-6FAA-642B93C8BF50}"/>
              </a:ext>
            </a:extLst>
          </p:cNvPr>
          <p:cNvGrpSpPr/>
          <p:nvPr/>
        </p:nvGrpSpPr>
        <p:grpSpPr>
          <a:xfrm>
            <a:off x="5531681" y="181874"/>
            <a:ext cx="6803250" cy="746847"/>
            <a:chOff x="5472047" y="181874"/>
            <a:chExt cx="6803250" cy="746847"/>
          </a:xfrm>
        </p:grpSpPr>
        <p:grpSp>
          <p:nvGrpSpPr>
            <p:cNvPr id="7" name="Groupe 6">
              <a:extLst>
                <a:ext uri="{FF2B5EF4-FFF2-40B4-BE49-F238E27FC236}">
                  <a16:creationId xmlns:a16="http://schemas.microsoft.com/office/drawing/2014/main" id="{095362F6-5912-329A-ECA0-58D73CE761BE}"/>
                </a:ext>
              </a:extLst>
            </p:cNvPr>
            <p:cNvGrpSpPr/>
            <p:nvPr/>
          </p:nvGrpSpPr>
          <p:grpSpPr>
            <a:xfrm>
              <a:off x="5724939" y="181874"/>
              <a:ext cx="6299349" cy="746847"/>
              <a:chOff x="8764738" y="347556"/>
              <a:chExt cx="2912752" cy="543973"/>
            </a:xfrm>
          </p:grpSpPr>
          <p:grpSp>
            <p:nvGrpSpPr>
              <p:cNvPr id="11" name="Groupe 10">
                <a:extLst>
                  <a:ext uri="{FF2B5EF4-FFF2-40B4-BE49-F238E27FC236}">
                    <a16:creationId xmlns:a16="http://schemas.microsoft.com/office/drawing/2014/main" id="{4C7EB8E3-3ED1-FBB5-6AD2-6D1E6CBBB063}"/>
                  </a:ext>
                </a:extLst>
              </p:cNvPr>
              <p:cNvGrpSpPr/>
              <p:nvPr/>
            </p:nvGrpSpPr>
            <p:grpSpPr>
              <a:xfrm>
                <a:off x="8833490" y="347556"/>
                <a:ext cx="2844000" cy="543973"/>
                <a:chOff x="9234322" y="698284"/>
                <a:chExt cx="2844000" cy="543973"/>
              </a:xfrm>
            </p:grpSpPr>
            <p:grpSp>
              <p:nvGrpSpPr>
                <p:cNvPr id="16" name="Groupe 15">
                  <a:extLst>
                    <a:ext uri="{FF2B5EF4-FFF2-40B4-BE49-F238E27FC236}">
                      <a16:creationId xmlns:a16="http://schemas.microsoft.com/office/drawing/2014/main" id="{3FE4A4E3-C9AF-28A6-7BA2-CFBBDB7F8FC7}"/>
                    </a:ext>
                  </a:extLst>
                </p:cNvPr>
                <p:cNvGrpSpPr/>
                <p:nvPr/>
              </p:nvGrpSpPr>
              <p:grpSpPr>
                <a:xfrm>
                  <a:off x="9234322" y="698284"/>
                  <a:ext cx="2844000" cy="543973"/>
                  <a:chOff x="3748728" y="-1351206"/>
                  <a:chExt cx="2965896" cy="543973"/>
                </a:xfrm>
              </p:grpSpPr>
              <p:sp>
                <p:nvSpPr>
                  <p:cNvPr id="20" name="矩形 72">
                    <a:extLst>
                      <a:ext uri="{FF2B5EF4-FFF2-40B4-BE49-F238E27FC236}">
                        <a16:creationId xmlns:a16="http://schemas.microsoft.com/office/drawing/2014/main" id="{3641155C-2F6F-795D-8A0D-EC189CEBD074}"/>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1" name="矩形 73">
                    <a:extLst>
                      <a:ext uri="{FF2B5EF4-FFF2-40B4-BE49-F238E27FC236}">
                        <a16:creationId xmlns:a16="http://schemas.microsoft.com/office/drawing/2014/main" id="{673A9744-EB8B-1285-A016-4A26A7825613}"/>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8" name="文本框 7">
                  <a:extLst>
                    <a:ext uri="{FF2B5EF4-FFF2-40B4-BE49-F238E27FC236}">
                      <a16:creationId xmlns:a16="http://schemas.microsoft.com/office/drawing/2014/main" id="{3B81B592-D13B-F1D7-B829-D7DCB5BB3B03}"/>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2" name="箭头: V 形 11">
                <a:extLst>
                  <a:ext uri="{FF2B5EF4-FFF2-40B4-BE49-F238E27FC236}">
                    <a16:creationId xmlns:a16="http://schemas.microsoft.com/office/drawing/2014/main" id="{C3FDD52C-A7A8-B693-35D0-9E4A21DE1D49}"/>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9" name="文本框 7">
              <a:extLst>
                <a:ext uri="{FF2B5EF4-FFF2-40B4-BE49-F238E27FC236}">
                  <a16:creationId xmlns:a16="http://schemas.microsoft.com/office/drawing/2014/main" id="{A197B266-5E55-F9EE-83FB-C012CD2D8B65}"/>
                </a:ext>
              </a:extLst>
            </p:cNvPr>
            <p:cNvSpPr txBox="1"/>
            <p:nvPr/>
          </p:nvSpPr>
          <p:spPr>
            <a:xfrm>
              <a:off x="5472047" y="307046"/>
              <a:ext cx="6803250" cy="492443"/>
            </a:xfrm>
            <a:prstGeom prst="rect">
              <a:avLst/>
            </a:prstGeom>
            <a:noFill/>
          </p:spPr>
          <p:txBody>
            <a:bodyPr wrap="square" rtlCol="0">
              <a:spAutoFit/>
            </a:bodyPr>
            <a:lstStyle/>
            <a:p>
              <a:pPr algn="ctr" defTabSz="258089">
                <a:defRPr/>
              </a:pPr>
              <a:r>
                <a:rPr lang="en-US" altLang="zh-CN" sz="2600" b="1" dirty="0">
                  <a:solidFill>
                    <a:srgbClr val="3F5378"/>
                  </a:solidFill>
                  <a:latin typeface="Fira Sans Medium" panose="020B0604020202020204" pitchFamily="34" charset="0"/>
                  <a:cs typeface="+mn-ea"/>
                  <a:sym typeface="+mn-lt"/>
                </a:rPr>
                <a:t>DIAGRAMME DES CAS D’UTILISATIONS</a:t>
              </a:r>
              <a:endParaRPr lang="zh-CN" altLang="en-US" sz="2600" b="1" dirty="0">
                <a:solidFill>
                  <a:srgbClr val="3F5378"/>
                </a:solidFill>
                <a:latin typeface="Fira Sans Medium" panose="020B0604020202020204" pitchFamily="34" charset="0"/>
                <a:cs typeface="+mn-ea"/>
                <a:sym typeface="+mn-lt"/>
              </a:endParaRPr>
            </a:p>
          </p:txBody>
        </p:sp>
      </p:grpSp>
      <p:grpSp>
        <p:nvGrpSpPr>
          <p:cNvPr id="22" name="组合 44">
            <a:extLst>
              <a:ext uri="{FF2B5EF4-FFF2-40B4-BE49-F238E27FC236}">
                <a16:creationId xmlns:a16="http://schemas.microsoft.com/office/drawing/2014/main" id="{9457F8E2-1C4E-E91B-2F19-73D65402FC60}"/>
              </a:ext>
            </a:extLst>
          </p:cNvPr>
          <p:cNvGrpSpPr/>
          <p:nvPr/>
        </p:nvGrpSpPr>
        <p:grpSpPr>
          <a:xfrm>
            <a:off x="99593" y="6242981"/>
            <a:ext cx="622303" cy="590191"/>
            <a:chOff x="1758863" y="4523754"/>
            <a:chExt cx="492963" cy="467526"/>
          </a:xfrm>
        </p:grpSpPr>
        <p:sp>
          <p:nvSpPr>
            <p:cNvPr id="23" name="椭圆 45">
              <a:extLst>
                <a:ext uri="{FF2B5EF4-FFF2-40B4-BE49-F238E27FC236}">
                  <a16:creationId xmlns:a16="http://schemas.microsoft.com/office/drawing/2014/main" id="{4C0726B3-0773-5FC8-BC5B-81601D06B75B}"/>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文本框 46">
              <a:extLst>
                <a:ext uri="{FF2B5EF4-FFF2-40B4-BE49-F238E27FC236}">
                  <a16:creationId xmlns:a16="http://schemas.microsoft.com/office/drawing/2014/main" id="{D3E645E5-9268-B2C1-4BF9-BA202445863D}"/>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381830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18</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nvGrpSpPr>
          <p:cNvPr id="5" name="Groupe 4">
            <a:extLst>
              <a:ext uri="{FF2B5EF4-FFF2-40B4-BE49-F238E27FC236}">
                <a16:creationId xmlns:a16="http://schemas.microsoft.com/office/drawing/2014/main" id="{B996A72D-5261-FC72-6FAA-642B93C8BF50}"/>
              </a:ext>
            </a:extLst>
          </p:cNvPr>
          <p:cNvGrpSpPr/>
          <p:nvPr/>
        </p:nvGrpSpPr>
        <p:grpSpPr>
          <a:xfrm>
            <a:off x="5531681" y="181874"/>
            <a:ext cx="6803250" cy="746847"/>
            <a:chOff x="5472047" y="181874"/>
            <a:chExt cx="6803250" cy="746847"/>
          </a:xfrm>
        </p:grpSpPr>
        <p:grpSp>
          <p:nvGrpSpPr>
            <p:cNvPr id="7" name="Groupe 6">
              <a:extLst>
                <a:ext uri="{FF2B5EF4-FFF2-40B4-BE49-F238E27FC236}">
                  <a16:creationId xmlns:a16="http://schemas.microsoft.com/office/drawing/2014/main" id="{095362F6-5912-329A-ECA0-58D73CE761BE}"/>
                </a:ext>
              </a:extLst>
            </p:cNvPr>
            <p:cNvGrpSpPr/>
            <p:nvPr/>
          </p:nvGrpSpPr>
          <p:grpSpPr>
            <a:xfrm>
              <a:off x="5724939" y="181874"/>
              <a:ext cx="6299349" cy="746847"/>
              <a:chOff x="8764738" y="347556"/>
              <a:chExt cx="2912752" cy="543973"/>
            </a:xfrm>
          </p:grpSpPr>
          <p:grpSp>
            <p:nvGrpSpPr>
              <p:cNvPr id="11" name="Groupe 10">
                <a:extLst>
                  <a:ext uri="{FF2B5EF4-FFF2-40B4-BE49-F238E27FC236}">
                    <a16:creationId xmlns:a16="http://schemas.microsoft.com/office/drawing/2014/main" id="{4C7EB8E3-3ED1-FBB5-6AD2-6D1E6CBBB063}"/>
                  </a:ext>
                </a:extLst>
              </p:cNvPr>
              <p:cNvGrpSpPr/>
              <p:nvPr/>
            </p:nvGrpSpPr>
            <p:grpSpPr>
              <a:xfrm>
                <a:off x="8833490" y="347556"/>
                <a:ext cx="2844000" cy="543973"/>
                <a:chOff x="9234322" y="698284"/>
                <a:chExt cx="2844000" cy="543973"/>
              </a:xfrm>
            </p:grpSpPr>
            <p:grpSp>
              <p:nvGrpSpPr>
                <p:cNvPr id="16" name="Groupe 15">
                  <a:extLst>
                    <a:ext uri="{FF2B5EF4-FFF2-40B4-BE49-F238E27FC236}">
                      <a16:creationId xmlns:a16="http://schemas.microsoft.com/office/drawing/2014/main" id="{3FE4A4E3-C9AF-28A6-7BA2-CFBBDB7F8FC7}"/>
                    </a:ext>
                  </a:extLst>
                </p:cNvPr>
                <p:cNvGrpSpPr/>
                <p:nvPr/>
              </p:nvGrpSpPr>
              <p:grpSpPr>
                <a:xfrm>
                  <a:off x="9234322" y="698284"/>
                  <a:ext cx="2844000" cy="543973"/>
                  <a:chOff x="3748728" y="-1351206"/>
                  <a:chExt cx="2965896" cy="543973"/>
                </a:xfrm>
              </p:grpSpPr>
              <p:sp>
                <p:nvSpPr>
                  <p:cNvPr id="20" name="矩形 72">
                    <a:extLst>
                      <a:ext uri="{FF2B5EF4-FFF2-40B4-BE49-F238E27FC236}">
                        <a16:creationId xmlns:a16="http://schemas.microsoft.com/office/drawing/2014/main" id="{3641155C-2F6F-795D-8A0D-EC189CEBD074}"/>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1" name="矩形 73">
                    <a:extLst>
                      <a:ext uri="{FF2B5EF4-FFF2-40B4-BE49-F238E27FC236}">
                        <a16:creationId xmlns:a16="http://schemas.microsoft.com/office/drawing/2014/main" id="{673A9744-EB8B-1285-A016-4A26A7825613}"/>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8" name="文本框 7">
                  <a:extLst>
                    <a:ext uri="{FF2B5EF4-FFF2-40B4-BE49-F238E27FC236}">
                      <a16:creationId xmlns:a16="http://schemas.microsoft.com/office/drawing/2014/main" id="{3B81B592-D13B-F1D7-B829-D7DCB5BB3B03}"/>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2" name="箭头: V 形 11">
                <a:extLst>
                  <a:ext uri="{FF2B5EF4-FFF2-40B4-BE49-F238E27FC236}">
                    <a16:creationId xmlns:a16="http://schemas.microsoft.com/office/drawing/2014/main" id="{C3FDD52C-A7A8-B693-35D0-9E4A21DE1D49}"/>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9" name="文本框 7">
              <a:extLst>
                <a:ext uri="{FF2B5EF4-FFF2-40B4-BE49-F238E27FC236}">
                  <a16:creationId xmlns:a16="http://schemas.microsoft.com/office/drawing/2014/main" id="{A197B266-5E55-F9EE-83FB-C012CD2D8B65}"/>
                </a:ext>
              </a:extLst>
            </p:cNvPr>
            <p:cNvSpPr txBox="1"/>
            <p:nvPr/>
          </p:nvSpPr>
          <p:spPr>
            <a:xfrm>
              <a:off x="5472047" y="307046"/>
              <a:ext cx="6803250" cy="492443"/>
            </a:xfrm>
            <a:prstGeom prst="rect">
              <a:avLst/>
            </a:prstGeom>
            <a:noFill/>
          </p:spPr>
          <p:txBody>
            <a:bodyPr wrap="square" rtlCol="0">
              <a:spAutoFit/>
            </a:bodyPr>
            <a:lstStyle/>
            <a:p>
              <a:pPr algn="ctr" defTabSz="258089">
                <a:defRPr/>
              </a:pPr>
              <a:r>
                <a:rPr lang="en-US" altLang="zh-CN" sz="2600" b="1" dirty="0">
                  <a:solidFill>
                    <a:srgbClr val="3F5378"/>
                  </a:solidFill>
                  <a:latin typeface="Fira Sans Medium" panose="020B0604020202020204" pitchFamily="34" charset="0"/>
                  <a:cs typeface="+mn-ea"/>
                  <a:sym typeface="+mn-lt"/>
                </a:rPr>
                <a:t>DIAGRAMME DES CAS D’UTILISATIONS</a:t>
              </a:r>
              <a:endParaRPr lang="zh-CN" altLang="en-US" sz="2600" b="1" dirty="0">
                <a:solidFill>
                  <a:srgbClr val="3F5378"/>
                </a:solidFill>
                <a:latin typeface="Fira Sans Medium" panose="020B0604020202020204" pitchFamily="34" charset="0"/>
                <a:cs typeface="+mn-ea"/>
                <a:sym typeface="+mn-lt"/>
              </a:endParaRPr>
            </a:p>
          </p:txBody>
        </p:sp>
      </p:grpSp>
      <p:grpSp>
        <p:nvGrpSpPr>
          <p:cNvPr id="22" name="组合 44">
            <a:extLst>
              <a:ext uri="{FF2B5EF4-FFF2-40B4-BE49-F238E27FC236}">
                <a16:creationId xmlns:a16="http://schemas.microsoft.com/office/drawing/2014/main" id="{9457F8E2-1C4E-E91B-2F19-73D65402FC60}"/>
              </a:ext>
            </a:extLst>
          </p:cNvPr>
          <p:cNvGrpSpPr/>
          <p:nvPr/>
        </p:nvGrpSpPr>
        <p:grpSpPr>
          <a:xfrm>
            <a:off x="99593" y="6242981"/>
            <a:ext cx="622303" cy="590191"/>
            <a:chOff x="1758863" y="4523754"/>
            <a:chExt cx="492963" cy="467526"/>
          </a:xfrm>
        </p:grpSpPr>
        <p:sp>
          <p:nvSpPr>
            <p:cNvPr id="23" name="椭圆 45">
              <a:extLst>
                <a:ext uri="{FF2B5EF4-FFF2-40B4-BE49-F238E27FC236}">
                  <a16:creationId xmlns:a16="http://schemas.microsoft.com/office/drawing/2014/main" id="{4C0726B3-0773-5FC8-BC5B-81601D06B75B}"/>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文本框 46">
              <a:extLst>
                <a:ext uri="{FF2B5EF4-FFF2-40B4-BE49-F238E27FC236}">
                  <a16:creationId xmlns:a16="http://schemas.microsoft.com/office/drawing/2014/main" id="{D3E645E5-9268-B2C1-4BF9-BA202445863D}"/>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14</a:t>
              </a:r>
              <a:endParaRPr lang="zh-CN" altLang="en-US" sz="3200" dirty="0">
                <a:solidFill>
                  <a:schemeClr val="bg1"/>
                </a:solidFill>
                <a:latin typeface="Fira Sans Medium" panose="020B0603050000020004" pitchFamily="34" charset="0"/>
                <a:cs typeface="+mn-ea"/>
                <a:sym typeface="+mn-lt"/>
              </a:endParaRPr>
            </a:p>
          </p:txBody>
        </p:sp>
      </p:grpSp>
      <p:pic>
        <p:nvPicPr>
          <p:cNvPr id="3" name="Image 2">
            <a:extLst>
              <a:ext uri="{FF2B5EF4-FFF2-40B4-BE49-F238E27FC236}">
                <a16:creationId xmlns:a16="http://schemas.microsoft.com/office/drawing/2014/main" id="{9CDEA0AD-209F-E48C-7EE2-100305142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24" y="0"/>
            <a:ext cx="12156576" cy="6833172"/>
          </a:xfrm>
          <a:prstGeom prst="rect">
            <a:avLst/>
          </a:prstGeom>
          <a:ln>
            <a:noFill/>
          </a:ln>
        </p:spPr>
      </p:pic>
      <p:grpSp>
        <p:nvGrpSpPr>
          <p:cNvPr id="19" name="组合 44">
            <a:extLst>
              <a:ext uri="{FF2B5EF4-FFF2-40B4-BE49-F238E27FC236}">
                <a16:creationId xmlns:a16="http://schemas.microsoft.com/office/drawing/2014/main" id="{F1018254-D11B-859E-978D-50F66E6A7CED}"/>
              </a:ext>
            </a:extLst>
          </p:cNvPr>
          <p:cNvGrpSpPr/>
          <p:nvPr/>
        </p:nvGrpSpPr>
        <p:grpSpPr>
          <a:xfrm>
            <a:off x="251993" y="6395381"/>
            <a:ext cx="622303" cy="590191"/>
            <a:chOff x="1758863" y="4523754"/>
            <a:chExt cx="492963" cy="467526"/>
          </a:xfrm>
        </p:grpSpPr>
        <p:sp>
          <p:nvSpPr>
            <p:cNvPr id="25" name="椭圆 45">
              <a:extLst>
                <a:ext uri="{FF2B5EF4-FFF2-40B4-BE49-F238E27FC236}">
                  <a16:creationId xmlns:a16="http://schemas.microsoft.com/office/drawing/2014/main" id="{EA7CE8C0-08CE-8E79-DACE-34F4F6081207}"/>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文本框 46">
              <a:extLst>
                <a:ext uri="{FF2B5EF4-FFF2-40B4-BE49-F238E27FC236}">
                  <a16:creationId xmlns:a16="http://schemas.microsoft.com/office/drawing/2014/main" id="{FF4B3A46-23CE-D08C-D165-2846D31AA84E}"/>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52530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6754768" y="181874"/>
            <a:ext cx="5269520" cy="1342125"/>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19</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224355" y="349258"/>
            <a:ext cx="4741011" cy="954107"/>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DES CAS D’UTILISATIONS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9CDEA0AD-209F-E48C-7EE2-100305142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422" y="72189"/>
            <a:ext cx="16522590" cy="9840686"/>
          </a:xfrm>
          <a:prstGeom prst="rect">
            <a:avLst/>
          </a:prstGeom>
          <a:ln>
            <a:noFill/>
          </a:ln>
        </p:spPr>
      </p:pic>
      <p:grpSp>
        <p:nvGrpSpPr>
          <p:cNvPr id="10" name="组合 44">
            <a:extLst>
              <a:ext uri="{FF2B5EF4-FFF2-40B4-BE49-F238E27FC236}">
                <a16:creationId xmlns:a16="http://schemas.microsoft.com/office/drawing/2014/main" id="{09FB31F1-8035-17AD-7421-EF1F83ADF6AA}"/>
              </a:ext>
            </a:extLst>
          </p:cNvPr>
          <p:cNvGrpSpPr/>
          <p:nvPr/>
        </p:nvGrpSpPr>
        <p:grpSpPr>
          <a:xfrm>
            <a:off x="99593" y="6242981"/>
            <a:ext cx="622303" cy="590191"/>
            <a:chOff x="1758863" y="4523754"/>
            <a:chExt cx="492963" cy="467526"/>
          </a:xfrm>
        </p:grpSpPr>
        <p:sp>
          <p:nvSpPr>
            <p:cNvPr id="11" name="椭圆 45">
              <a:extLst>
                <a:ext uri="{FF2B5EF4-FFF2-40B4-BE49-F238E27FC236}">
                  <a16:creationId xmlns:a16="http://schemas.microsoft.com/office/drawing/2014/main" id="{B1289DF7-2D0D-2152-CD6E-6F6C2AB1826A}"/>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文本框 46">
              <a:extLst>
                <a:ext uri="{FF2B5EF4-FFF2-40B4-BE49-F238E27FC236}">
                  <a16:creationId xmlns:a16="http://schemas.microsoft.com/office/drawing/2014/main" id="{881D45EC-1F64-D6E8-32CD-2DABD54FC4D9}"/>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93186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514233" y="2001160"/>
            <a:ext cx="2182400" cy="398800"/>
          </a:xfrm>
          <a:prstGeom prst="rect">
            <a:avLst/>
          </a:prstGeom>
          <a:noFill/>
          <a:ln>
            <a:noFill/>
          </a:ln>
        </p:spPr>
        <p:txBody>
          <a:bodyPr spcFirstLastPara="1" wrap="square" lIns="121900" tIns="121900" rIns="121900" bIns="121900" anchor="ctr" anchorCtr="0">
            <a:noAutofit/>
          </a:bodyPr>
          <a:lstStyle/>
          <a:p>
            <a:r>
              <a:rPr lang="en" sz="2400" dirty="0">
                <a:latin typeface="Fira Sans Medium"/>
                <a:ea typeface="Cambria" panose="02040503050406030204" pitchFamily="18" charset="0"/>
                <a:cs typeface="Fira Sans Medium"/>
                <a:sym typeface="Fira Sans Medium"/>
              </a:rPr>
              <a:t>Introduction</a:t>
            </a:r>
            <a:endParaRPr sz="2400" dirty="0">
              <a:latin typeface="Fira Sans Medium"/>
              <a:ea typeface="Cambria" panose="02040503050406030204" pitchFamily="18" charset="0"/>
              <a:cs typeface="Fira Sans Medium"/>
              <a:sym typeface="Fira Sans Medium"/>
            </a:endParaRPr>
          </a:p>
        </p:txBody>
      </p:sp>
      <p:sp>
        <p:nvSpPr>
          <p:cNvPr id="172" name="Google Shape;172;p14"/>
          <p:cNvSpPr txBox="1"/>
          <p:nvPr/>
        </p:nvSpPr>
        <p:spPr>
          <a:xfrm>
            <a:off x="1444164" y="3489979"/>
            <a:ext cx="2337244" cy="621724"/>
          </a:xfrm>
          <a:prstGeom prst="rect">
            <a:avLst/>
          </a:prstGeom>
          <a:noFill/>
          <a:ln>
            <a:noFill/>
          </a:ln>
        </p:spPr>
        <p:txBody>
          <a:bodyPr spcFirstLastPara="1" wrap="square" lIns="121900" tIns="121900" rIns="121900" bIns="121900" anchor="ctr" anchorCtr="0">
            <a:noAutofit/>
          </a:bodyPr>
          <a:lstStyle/>
          <a:p>
            <a:r>
              <a:rPr lang="en" sz="2400" dirty="0">
                <a:latin typeface="Fira Sans Medium"/>
                <a:ea typeface="Fira Sans Medium"/>
                <a:cs typeface="Fira Sans Medium"/>
                <a:sym typeface="Fira Sans Medium"/>
              </a:rPr>
              <a:t>Structure d’accueil</a:t>
            </a:r>
            <a:endParaRPr sz="2400" dirty="0">
              <a:latin typeface="Fira Sans Medium"/>
              <a:ea typeface="Fira Sans Medium"/>
              <a:cs typeface="Fira Sans Medium"/>
              <a:sym typeface="Fira Sans Medium"/>
            </a:endParaRPr>
          </a:p>
        </p:txBody>
      </p:sp>
      <p:sp>
        <p:nvSpPr>
          <p:cNvPr id="174" name="Google Shape;174;p14"/>
          <p:cNvSpPr txBox="1"/>
          <p:nvPr/>
        </p:nvSpPr>
        <p:spPr>
          <a:xfrm>
            <a:off x="5209999" y="6167670"/>
            <a:ext cx="2182400" cy="398800"/>
          </a:xfrm>
          <a:prstGeom prst="rect">
            <a:avLst/>
          </a:prstGeom>
          <a:noFill/>
          <a:ln>
            <a:noFill/>
          </a:ln>
        </p:spPr>
        <p:txBody>
          <a:bodyPr spcFirstLastPara="1" wrap="square" lIns="121900" tIns="121900" rIns="121900" bIns="121900" anchor="ctr" anchorCtr="0">
            <a:noAutofit/>
          </a:bodyPr>
          <a:lstStyle/>
          <a:p>
            <a:r>
              <a:rPr lang="en" sz="2400" dirty="0">
                <a:latin typeface="Fira Sans Medium"/>
                <a:ea typeface="Fira Sans Medium"/>
                <a:cs typeface="Fira Sans Medium"/>
                <a:sym typeface="Fira Sans Medium"/>
              </a:rPr>
              <a:t>Analyse et Conception</a:t>
            </a:r>
            <a:endParaRPr sz="2400" dirty="0">
              <a:latin typeface="Fira Sans Medium"/>
              <a:ea typeface="Fira Sans Medium"/>
              <a:cs typeface="Fira Sans Medium"/>
              <a:sym typeface="Fira Sans Medium"/>
            </a:endParaRPr>
          </a:p>
        </p:txBody>
      </p:sp>
      <p:sp>
        <p:nvSpPr>
          <p:cNvPr id="176" name="Google Shape;176;p14"/>
          <p:cNvSpPr txBox="1"/>
          <p:nvPr/>
        </p:nvSpPr>
        <p:spPr>
          <a:xfrm>
            <a:off x="818794" y="415098"/>
            <a:ext cx="10298000" cy="641600"/>
          </a:xfrm>
          <a:prstGeom prst="rect">
            <a:avLst/>
          </a:prstGeom>
          <a:noFill/>
          <a:ln>
            <a:noFill/>
          </a:ln>
        </p:spPr>
        <p:txBody>
          <a:bodyPr spcFirstLastPara="1" wrap="square" lIns="121900" tIns="121900" rIns="121900" bIns="121900" anchor="ctr" anchorCtr="0">
            <a:noAutofit/>
          </a:bodyPr>
          <a:lstStyle/>
          <a:p>
            <a:pPr algn="ctr"/>
            <a:r>
              <a:rPr lang="en" sz="3733" dirty="0">
                <a:latin typeface="Fira Sans Medium"/>
                <a:ea typeface="Fira Sans Medium"/>
                <a:cs typeface="Fira Sans Medium"/>
                <a:sym typeface="Fira Sans Medium"/>
              </a:rPr>
              <a:t>PLAN</a:t>
            </a:r>
            <a:endParaRPr sz="3733" dirty="0">
              <a:latin typeface="Fira Sans Medium"/>
              <a:ea typeface="Fira Sans Medium"/>
              <a:cs typeface="Fira Sans Medium"/>
              <a:sym typeface="Fira Sans Medium"/>
            </a:endParaRPr>
          </a:p>
        </p:txBody>
      </p:sp>
      <p:sp>
        <p:nvSpPr>
          <p:cNvPr id="177" name="Google Shape;177;p14"/>
          <p:cNvSpPr txBox="1"/>
          <p:nvPr/>
        </p:nvSpPr>
        <p:spPr>
          <a:xfrm>
            <a:off x="8526503" y="5002343"/>
            <a:ext cx="2405895" cy="398800"/>
          </a:xfrm>
          <a:prstGeom prst="rect">
            <a:avLst/>
          </a:prstGeom>
          <a:noFill/>
          <a:ln>
            <a:noFill/>
          </a:ln>
        </p:spPr>
        <p:txBody>
          <a:bodyPr spcFirstLastPara="1" wrap="square" lIns="121900" tIns="121900" rIns="121900" bIns="121900" anchor="ctr" anchorCtr="0">
            <a:noAutofit/>
          </a:bodyPr>
          <a:lstStyle/>
          <a:p>
            <a:pPr algn="r"/>
            <a:r>
              <a:rPr lang="en" sz="2400" dirty="0">
                <a:latin typeface="Fira Sans Medium"/>
                <a:ea typeface="Fira Sans Medium"/>
                <a:cs typeface="Fira Sans Medium"/>
                <a:sym typeface="Fira Sans Medium"/>
              </a:rPr>
              <a:t>Mise en Oeuvre </a:t>
            </a:r>
            <a:endParaRPr sz="2400" dirty="0">
              <a:latin typeface="Fira Sans Medium"/>
              <a:ea typeface="Fira Sans Medium"/>
              <a:cs typeface="Fira Sans Medium"/>
              <a:sym typeface="Fira Sans Medium"/>
            </a:endParaRPr>
          </a:p>
        </p:txBody>
      </p:sp>
      <p:sp>
        <p:nvSpPr>
          <p:cNvPr id="179" name="Google Shape;179;p14"/>
          <p:cNvSpPr txBox="1"/>
          <p:nvPr/>
        </p:nvSpPr>
        <p:spPr>
          <a:xfrm>
            <a:off x="8440295" y="3582144"/>
            <a:ext cx="2366155" cy="398800"/>
          </a:xfrm>
          <a:prstGeom prst="rect">
            <a:avLst/>
          </a:prstGeom>
          <a:noFill/>
          <a:ln>
            <a:noFill/>
          </a:ln>
        </p:spPr>
        <p:txBody>
          <a:bodyPr spcFirstLastPara="1" wrap="square" lIns="121900" tIns="121900" rIns="121900" bIns="121900" anchor="ctr" anchorCtr="0">
            <a:noAutofit/>
          </a:bodyPr>
          <a:lstStyle/>
          <a:p>
            <a:pPr algn="r"/>
            <a:r>
              <a:rPr lang="en" sz="2400" dirty="0">
                <a:latin typeface="Fira Sans Medium"/>
                <a:ea typeface="Fira Sans Medium"/>
                <a:cs typeface="Fira Sans Medium"/>
                <a:sym typeface="Fira Sans Medium"/>
              </a:rPr>
              <a:t>Demonstration</a:t>
            </a:r>
            <a:endParaRPr sz="2400" dirty="0">
              <a:latin typeface="Fira Sans Medium"/>
              <a:ea typeface="Fira Sans Medium"/>
              <a:cs typeface="Fira Sans Medium"/>
              <a:sym typeface="Fira Sans Medium"/>
            </a:endParaRPr>
          </a:p>
        </p:txBody>
      </p:sp>
      <p:sp>
        <p:nvSpPr>
          <p:cNvPr id="181" name="Google Shape;181;p14"/>
          <p:cNvSpPr txBox="1"/>
          <p:nvPr/>
        </p:nvSpPr>
        <p:spPr>
          <a:xfrm>
            <a:off x="8572214" y="2052061"/>
            <a:ext cx="2182400" cy="398800"/>
          </a:xfrm>
          <a:prstGeom prst="rect">
            <a:avLst/>
          </a:prstGeom>
          <a:noFill/>
          <a:ln>
            <a:noFill/>
          </a:ln>
        </p:spPr>
        <p:txBody>
          <a:bodyPr spcFirstLastPara="1" wrap="square" lIns="121900" tIns="121900" rIns="121900" bIns="121900" anchor="ctr" anchorCtr="0">
            <a:noAutofit/>
          </a:bodyPr>
          <a:lstStyle/>
          <a:p>
            <a:pPr algn="r"/>
            <a:r>
              <a:rPr lang="en" sz="2400" dirty="0">
                <a:latin typeface="Fira Sans Medium"/>
                <a:ea typeface="Fira Sans Medium"/>
                <a:cs typeface="Fira Sans Medium"/>
                <a:sym typeface="Fira Sans Medium"/>
              </a:rPr>
              <a:t>Conclusion</a:t>
            </a:r>
            <a:endParaRPr sz="2400" dirty="0">
              <a:latin typeface="Fira Sans Medium"/>
              <a:ea typeface="Fira Sans Medium"/>
              <a:cs typeface="Fira Sans Medium"/>
              <a:sym typeface="Fira Sans Medium"/>
            </a:endParaRPr>
          </a:p>
        </p:txBody>
      </p:sp>
      <p:grpSp>
        <p:nvGrpSpPr>
          <p:cNvPr id="183" name="Google Shape;183;p14"/>
          <p:cNvGrpSpPr/>
          <p:nvPr/>
        </p:nvGrpSpPr>
        <p:grpSpPr>
          <a:xfrm>
            <a:off x="10858332" y="4805032"/>
            <a:ext cx="840175" cy="840175"/>
            <a:chOff x="6323089" y="1361318"/>
            <a:chExt cx="630131" cy="630131"/>
          </a:xfrm>
        </p:grpSpPr>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nvGrpSpPr>
          <p:cNvPr id="210" name="Google Shape;210;p14"/>
          <p:cNvGrpSpPr/>
          <p:nvPr/>
        </p:nvGrpSpPr>
        <p:grpSpPr>
          <a:xfrm>
            <a:off x="4291216" y="5969507"/>
            <a:ext cx="840139" cy="840174"/>
            <a:chOff x="2190776" y="3637093"/>
            <a:chExt cx="630104" cy="630130"/>
          </a:xfrm>
        </p:grpSpPr>
        <p:sp>
          <p:nvSpPr>
            <p:cNvPr id="211" name="Google Shape;211;p14"/>
            <p:cNvSpPr/>
            <p:nvPr/>
          </p:nvSpPr>
          <p:spPr>
            <a:xfrm>
              <a:off x="2236321" y="3682638"/>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FF9800"/>
            </a:solidFill>
            <a:ln>
              <a:noFill/>
            </a:ln>
          </p:spPr>
          <p:txBody>
            <a:bodyPr spcFirstLastPara="1" wrap="square" lIns="121900" tIns="121900" rIns="121900" bIns="121900" anchor="ctr" anchorCtr="0">
              <a:noAutofit/>
            </a:bodyPr>
            <a:lstStyle/>
            <a:p>
              <a:endParaRPr sz="2400" dirty="0"/>
            </a:p>
          </p:txBody>
        </p:sp>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nvGrpSpPr>
          <p:cNvPr id="221" name="Google Shape;221;p14"/>
          <p:cNvGrpSpPr/>
          <p:nvPr/>
        </p:nvGrpSpPr>
        <p:grpSpPr>
          <a:xfrm>
            <a:off x="3676740" y="1871344"/>
            <a:ext cx="4895473" cy="3935232"/>
            <a:chOff x="2757555" y="1403508"/>
            <a:chExt cx="3671605"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5" name="Google Shape;225;p14"/>
            <p:cNvSpPr/>
            <p:nvPr/>
          </p:nvSpPr>
          <p:spPr>
            <a:xfrm>
              <a:off x="2757555" y="2793899"/>
              <a:ext cx="190694" cy="34289"/>
            </a:xfrm>
            <a:custGeom>
              <a:avLst/>
              <a:gdLst/>
              <a:ahLst/>
              <a:cxnLst/>
              <a:rect l="l" t="t" r="r" b="b"/>
              <a:pathLst>
                <a:path w="4783" h="1" fill="none" extrusionOk="0">
                  <a:moveTo>
                    <a:pt x="1" y="1"/>
                  </a:moveTo>
                  <a:lnTo>
                    <a:pt x="4783" y="1"/>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6" name="Google Shape;226;p14"/>
            <p:cNvSpPr/>
            <p:nvPr/>
          </p:nvSpPr>
          <p:spPr>
            <a:xfrm flipV="1">
              <a:off x="5818676" y="1641669"/>
              <a:ext cx="504440" cy="34289"/>
            </a:xfrm>
            <a:custGeom>
              <a:avLst/>
              <a:gdLst/>
              <a:ahLst/>
              <a:cxnLst/>
              <a:rect l="l" t="t" r="r" b="b"/>
              <a:pathLst>
                <a:path w="18939" h="1" fill="none" extrusionOk="0">
                  <a:moveTo>
                    <a:pt x="18939" y="0"/>
                  </a:moveTo>
                  <a:lnTo>
                    <a:pt x="1" y="0"/>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7" name="Google Shape;227;p14"/>
            <p:cNvSpPr/>
            <p:nvPr/>
          </p:nvSpPr>
          <p:spPr>
            <a:xfrm flipV="1">
              <a:off x="5606954" y="3951163"/>
              <a:ext cx="822206" cy="34289"/>
            </a:xfrm>
            <a:custGeom>
              <a:avLst/>
              <a:gdLst/>
              <a:ahLst/>
              <a:cxnLst/>
              <a:rect l="l" t="t" r="r" b="b"/>
              <a:pathLst>
                <a:path w="26888" h="1" fill="none" extrusionOk="0">
                  <a:moveTo>
                    <a:pt x="26888" y="1"/>
                  </a:moveTo>
                  <a:lnTo>
                    <a:pt x="1" y="1"/>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228;p14"/>
            <p:cNvSpPr/>
            <p:nvPr/>
          </p:nvSpPr>
          <p:spPr>
            <a:xfrm>
              <a:off x="6195721" y="2828160"/>
              <a:ext cx="224144" cy="34289"/>
            </a:xfrm>
            <a:custGeom>
              <a:avLst/>
              <a:gdLst/>
              <a:ahLst/>
              <a:cxnLst/>
              <a:rect l="l" t="t" r="r" b="b"/>
              <a:pathLst>
                <a:path w="4783" h="1" fill="none" extrusionOk="0">
                  <a:moveTo>
                    <a:pt x="4783" y="1"/>
                  </a:moveTo>
                  <a:lnTo>
                    <a:pt x="1" y="1"/>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44" name="Groupe 43">
            <a:extLst>
              <a:ext uri="{FF2B5EF4-FFF2-40B4-BE49-F238E27FC236}">
                <a16:creationId xmlns:a16="http://schemas.microsoft.com/office/drawing/2014/main" id="{D4B7AE95-0493-1CB7-5B40-CFD96AA4C510}"/>
              </a:ext>
            </a:extLst>
          </p:cNvPr>
          <p:cNvGrpSpPr/>
          <p:nvPr/>
        </p:nvGrpSpPr>
        <p:grpSpPr>
          <a:xfrm>
            <a:off x="586155" y="3332292"/>
            <a:ext cx="840139" cy="840139"/>
            <a:chOff x="609601" y="3332292"/>
            <a:chExt cx="840139" cy="840139"/>
          </a:xfrm>
        </p:grpSpPr>
        <p:grpSp>
          <p:nvGrpSpPr>
            <p:cNvPr id="215" name="Google Shape;215;p14"/>
            <p:cNvGrpSpPr/>
            <p:nvPr/>
          </p:nvGrpSpPr>
          <p:grpSpPr>
            <a:xfrm>
              <a:off x="609601" y="3332292"/>
              <a:ext cx="840139" cy="840139"/>
              <a:chOff x="2190776" y="2499219"/>
              <a:chExt cx="630104" cy="630104"/>
            </a:xfrm>
          </p:grpSpPr>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F9800"/>
              </a:solidFill>
              <a:ln>
                <a:noFill/>
              </a:ln>
            </p:spPr>
            <p:txBody>
              <a:bodyPr spcFirstLastPara="1" wrap="square" lIns="121900" tIns="121900" rIns="121900" bIns="121900" anchor="ctr" anchorCtr="0">
                <a:noAutofit/>
              </a:bodyPr>
              <a:lstStyle/>
              <a:p>
                <a:endParaRPr sz="2400"/>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24" name="Google Shape;2540;p29">
              <a:extLst>
                <a:ext uri="{FF2B5EF4-FFF2-40B4-BE49-F238E27FC236}">
                  <a16:creationId xmlns:a16="http://schemas.microsoft.com/office/drawing/2014/main" id="{0D622B4F-3CF8-ACF5-67F1-6EED606F04B2}"/>
                </a:ext>
              </a:extLst>
            </p:cNvPr>
            <p:cNvSpPr/>
            <p:nvPr/>
          </p:nvSpPr>
          <p:spPr>
            <a:xfrm>
              <a:off x="801439" y="3519276"/>
              <a:ext cx="435269" cy="434256"/>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grpSp>
        <p:nvGrpSpPr>
          <p:cNvPr id="46" name="Groupe 45">
            <a:extLst>
              <a:ext uri="{FF2B5EF4-FFF2-40B4-BE49-F238E27FC236}">
                <a16:creationId xmlns:a16="http://schemas.microsoft.com/office/drawing/2014/main" id="{110DB8FC-7768-3B13-483D-1634AC22B940}"/>
              </a:ext>
            </a:extLst>
          </p:cNvPr>
          <p:cNvGrpSpPr/>
          <p:nvPr/>
        </p:nvGrpSpPr>
        <p:grpSpPr>
          <a:xfrm>
            <a:off x="10798664" y="3332292"/>
            <a:ext cx="840175" cy="840139"/>
            <a:chOff x="10742219" y="3332292"/>
            <a:chExt cx="840175" cy="840139"/>
          </a:xfrm>
        </p:grpSpPr>
        <p:grpSp>
          <p:nvGrpSpPr>
            <p:cNvPr id="196" name="Google Shape;196;p14"/>
            <p:cNvGrpSpPr/>
            <p:nvPr/>
          </p:nvGrpSpPr>
          <p:grpSpPr>
            <a:xfrm>
              <a:off x="10742219" y="3332292"/>
              <a:ext cx="840175" cy="840139"/>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F9800"/>
              </a:solidFill>
              <a:ln>
                <a:noFill/>
              </a:ln>
            </p:spPr>
            <p:txBody>
              <a:bodyPr spcFirstLastPara="1" wrap="square" lIns="121900" tIns="121900" rIns="121900" bIns="121900" anchor="ctr" anchorCtr="0">
                <a:noAutofit/>
              </a:bodyPr>
              <a:lstStyle/>
              <a:p>
                <a:endParaRPr sz="2400"/>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28" name="Freeform 6">
              <a:extLst>
                <a:ext uri="{FF2B5EF4-FFF2-40B4-BE49-F238E27FC236}">
                  <a16:creationId xmlns:a16="http://schemas.microsoft.com/office/drawing/2014/main" id="{13A44D24-B3CF-37AF-5365-14D697680F83}"/>
                </a:ext>
              </a:extLst>
            </p:cNvPr>
            <p:cNvSpPr>
              <a:spLocks noEditPoints="1" noChangeArrowheads="1"/>
            </p:cNvSpPr>
            <p:nvPr/>
          </p:nvSpPr>
          <p:spPr bwMode="auto">
            <a:xfrm>
              <a:off x="10885865" y="3555326"/>
              <a:ext cx="542916" cy="357029"/>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45" name="Groupe 44">
            <a:extLst>
              <a:ext uri="{FF2B5EF4-FFF2-40B4-BE49-F238E27FC236}">
                <a16:creationId xmlns:a16="http://schemas.microsoft.com/office/drawing/2014/main" id="{ED0D0DBB-7579-1109-5C26-F4D5989C85DA}"/>
              </a:ext>
            </a:extLst>
          </p:cNvPr>
          <p:cNvGrpSpPr/>
          <p:nvPr/>
        </p:nvGrpSpPr>
        <p:grpSpPr>
          <a:xfrm>
            <a:off x="10821676" y="1830486"/>
            <a:ext cx="840175" cy="840174"/>
            <a:chOff x="10742219" y="4849460"/>
            <a:chExt cx="840175" cy="840174"/>
          </a:xfrm>
        </p:grpSpPr>
        <p:grpSp>
          <p:nvGrpSpPr>
            <p:cNvPr id="188" name="Google Shape;188;p14"/>
            <p:cNvGrpSpPr/>
            <p:nvPr/>
          </p:nvGrpSpPr>
          <p:grpSpPr>
            <a:xfrm>
              <a:off x="10742219" y="4849460"/>
              <a:ext cx="840175" cy="840174"/>
              <a:chOff x="6323089" y="3637093"/>
              <a:chExt cx="630131" cy="630130"/>
            </a:xfrm>
          </p:grpSpPr>
          <p:sp>
            <p:nvSpPr>
              <p:cNvPr id="189"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30" name="Google Shape;2753;p31">
              <a:extLst>
                <a:ext uri="{FF2B5EF4-FFF2-40B4-BE49-F238E27FC236}">
                  <a16:creationId xmlns:a16="http://schemas.microsoft.com/office/drawing/2014/main" id="{ACA7B0FC-C4C4-99B7-C1B4-9096DD1852DE}"/>
                </a:ext>
              </a:extLst>
            </p:cNvPr>
            <p:cNvSpPr/>
            <p:nvPr/>
          </p:nvSpPr>
          <p:spPr>
            <a:xfrm>
              <a:off x="10850696" y="5128209"/>
              <a:ext cx="638094" cy="359200"/>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grpSp>
        <p:nvGrpSpPr>
          <p:cNvPr id="43" name="Groupe 42">
            <a:extLst>
              <a:ext uri="{FF2B5EF4-FFF2-40B4-BE49-F238E27FC236}">
                <a16:creationId xmlns:a16="http://schemas.microsoft.com/office/drawing/2014/main" id="{66C1715E-3A67-345C-C1DF-170BC4CA925C}"/>
              </a:ext>
            </a:extLst>
          </p:cNvPr>
          <p:cNvGrpSpPr/>
          <p:nvPr/>
        </p:nvGrpSpPr>
        <p:grpSpPr>
          <a:xfrm>
            <a:off x="609601" y="1815091"/>
            <a:ext cx="840139" cy="840175"/>
            <a:chOff x="609601" y="1815091"/>
            <a:chExt cx="840139" cy="840175"/>
          </a:xfrm>
        </p:grpSpPr>
        <p:grpSp>
          <p:nvGrpSpPr>
            <p:cNvPr id="202" name="Google Shape;202;p14"/>
            <p:cNvGrpSpPr/>
            <p:nvPr/>
          </p:nvGrpSpPr>
          <p:grpSpPr>
            <a:xfrm>
              <a:off x="609601" y="1815091"/>
              <a:ext cx="840139" cy="840175"/>
              <a:chOff x="2190776" y="1361318"/>
              <a:chExt cx="630104" cy="630131"/>
            </a:xfrm>
          </p:grpSpPr>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121900" tIns="121900" rIns="121900" bIns="121900" anchor="ctr" anchorCtr="0">
                <a:noAutofit/>
              </a:bodyPr>
              <a:lstStyle/>
              <a:p>
                <a:endParaRPr sz="2400" dirty="0"/>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nvGrpSpPr>
            <p:cNvPr id="40" name="Groupe 39">
              <a:extLst>
                <a:ext uri="{FF2B5EF4-FFF2-40B4-BE49-F238E27FC236}">
                  <a16:creationId xmlns:a16="http://schemas.microsoft.com/office/drawing/2014/main" id="{003FE313-DE51-A6AD-064D-3114470B479D}"/>
                </a:ext>
              </a:extLst>
            </p:cNvPr>
            <p:cNvGrpSpPr/>
            <p:nvPr/>
          </p:nvGrpSpPr>
          <p:grpSpPr>
            <a:xfrm>
              <a:off x="752178" y="2012402"/>
              <a:ext cx="556062" cy="364143"/>
              <a:chOff x="778657" y="2035522"/>
              <a:chExt cx="556062" cy="364143"/>
            </a:xfrm>
          </p:grpSpPr>
          <p:sp>
            <p:nvSpPr>
              <p:cNvPr id="32" name="Google Shape;2816;p31">
                <a:extLst>
                  <a:ext uri="{FF2B5EF4-FFF2-40B4-BE49-F238E27FC236}">
                    <a16:creationId xmlns:a16="http://schemas.microsoft.com/office/drawing/2014/main" id="{88958E38-E2EE-9707-962A-208DE9C050A5}"/>
                  </a:ext>
                </a:extLst>
              </p:cNvPr>
              <p:cNvSpPr/>
              <p:nvPr/>
            </p:nvSpPr>
            <p:spPr>
              <a:xfrm>
                <a:off x="778657" y="2035522"/>
                <a:ext cx="420656" cy="364143"/>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nvGrpSpPr>
              <p:cNvPr id="39" name="Groupe 38">
                <a:extLst>
                  <a:ext uri="{FF2B5EF4-FFF2-40B4-BE49-F238E27FC236}">
                    <a16:creationId xmlns:a16="http://schemas.microsoft.com/office/drawing/2014/main" id="{58A758AF-E75C-FDB3-4D0D-2DF5B94E4BCE}"/>
                  </a:ext>
                </a:extLst>
              </p:cNvPr>
              <p:cNvGrpSpPr/>
              <p:nvPr/>
            </p:nvGrpSpPr>
            <p:grpSpPr>
              <a:xfrm>
                <a:off x="1218153" y="2049717"/>
                <a:ext cx="116566" cy="331906"/>
                <a:chOff x="1218153" y="2049717"/>
                <a:chExt cx="116566" cy="331906"/>
              </a:xfrm>
            </p:grpSpPr>
            <p:sp>
              <p:nvSpPr>
                <p:cNvPr id="34" name="Google Shape;2818;p31">
                  <a:extLst>
                    <a:ext uri="{FF2B5EF4-FFF2-40B4-BE49-F238E27FC236}">
                      <a16:creationId xmlns:a16="http://schemas.microsoft.com/office/drawing/2014/main" id="{CDC374CC-8691-EA92-30A5-2CFEEA2EC431}"/>
                    </a:ext>
                  </a:extLst>
                </p:cNvPr>
                <p:cNvSpPr/>
                <p:nvPr/>
              </p:nvSpPr>
              <p:spPr>
                <a:xfrm>
                  <a:off x="1218153" y="2049717"/>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sp>
              <p:nvSpPr>
                <p:cNvPr id="36" name="Google Shape;2818;p31">
                  <a:extLst>
                    <a:ext uri="{FF2B5EF4-FFF2-40B4-BE49-F238E27FC236}">
                      <a16:creationId xmlns:a16="http://schemas.microsoft.com/office/drawing/2014/main" id="{B5013CDC-2C7A-E4FA-36B3-EBCD5E3E31AA}"/>
                    </a:ext>
                  </a:extLst>
                </p:cNvPr>
                <p:cNvSpPr/>
                <p:nvPr/>
              </p:nvSpPr>
              <p:spPr>
                <a:xfrm rot="2285962">
                  <a:off x="1276769" y="2213840"/>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sp>
              <p:nvSpPr>
                <p:cNvPr id="38" name="Google Shape;2818;p31">
                  <a:extLst>
                    <a:ext uri="{FF2B5EF4-FFF2-40B4-BE49-F238E27FC236}">
                      <a16:creationId xmlns:a16="http://schemas.microsoft.com/office/drawing/2014/main" id="{EADBB83B-6BB5-7D02-B8A0-C5510F0F5C8C}"/>
                    </a:ext>
                  </a:extLst>
                </p:cNvPr>
                <p:cNvSpPr/>
                <p:nvPr/>
              </p:nvSpPr>
              <p:spPr>
                <a:xfrm rot="14235721">
                  <a:off x="1253324" y="2331071"/>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grpSp>
        </p:grpSp>
      </p:grpSp>
      <p:grpSp>
        <p:nvGrpSpPr>
          <p:cNvPr id="61" name="Groupe 60">
            <a:extLst>
              <a:ext uri="{FF2B5EF4-FFF2-40B4-BE49-F238E27FC236}">
                <a16:creationId xmlns:a16="http://schemas.microsoft.com/office/drawing/2014/main" id="{EDF2FDDE-2F50-6EA6-0F5A-21DE7BD21A22}"/>
              </a:ext>
            </a:extLst>
          </p:cNvPr>
          <p:cNvGrpSpPr/>
          <p:nvPr/>
        </p:nvGrpSpPr>
        <p:grpSpPr>
          <a:xfrm>
            <a:off x="5275045" y="3045684"/>
            <a:ext cx="1531734" cy="509642"/>
            <a:chOff x="5287184" y="3011096"/>
            <a:chExt cx="1531734" cy="509642"/>
          </a:xfrm>
        </p:grpSpPr>
        <p:sp>
          <p:nvSpPr>
            <p:cNvPr id="52" name="Google Shape;125;p13">
              <a:extLst>
                <a:ext uri="{FF2B5EF4-FFF2-40B4-BE49-F238E27FC236}">
                  <a16:creationId xmlns:a16="http://schemas.microsoft.com/office/drawing/2014/main" id="{CF5F6989-5189-1934-7CC7-FBFDF7A65E56}"/>
                </a:ext>
              </a:extLst>
            </p:cNvPr>
            <p:cNvSpPr/>
            <p:nvPr/>
          </p:nvSpPr>
          <p:spPr>
            <a:xfrm rot="1337275">
              <a:off x="5287184" y="3173924"/>
              <a:ext cx="244509" cy="206977"/>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grpSp>
          <p:nvGrpSpPr>
            <p:cNvPr id="60" name="Groupe 59">
              <a:extLst>
                <a:ext uri="{FF2B5EF4-FFF2-40B4-BE49-F238E27FC236}">
                  <a16:creationId xmlns:a16="http://schemas.microsoft.com/office/drawing/2014/main" id="{236B3409-E61D-745D-B9BA-D357CD8265E8}"/>
                </a:ext>
              </a:extLst>
            </p:cNvPr>
            <p:cNvGrpSpPr/>
            <p:nvPr/>
          </p:nvGrpSpPr>
          <p:grpSpPr>
            <a:xfrm>
              <a:off x="5380724" y="3011096"/>
              <a:ext cx="1438194" cy="509642"/>
              <a:chOff x="5380724" y="3011096"/>
              <a:chExt cx="1438194" cy="509642"/>
            </a:xfrm>
          </p:grpSpPr>
          <p:grpSp>
            <p:nvGrpSpPr>
              <p:cNvPr id="59" name="Groupe 58">
                <a:extLst>
                  <a:ext uri="{FF2B5EF4-FFF2-40B4-BE49-F238E27FC236}">
                    <a16:creationId xmlns:a16="http://schemas.microsoft.com/office/drawing/2014/main" id="{51B708CB-6374-83D3-3740-163C9BBAFAA4}"/>
                  </a:ext>
                </a:extLst>
              </p:cNvPr>
              <p:cNvGrpSpPr/>
              <p:nvPr/>
            </p:nvGrpSpPr>
            <p:grpSpPr>
              <a:xfrm>
                <a:off x="6496706" y="3011096"/>
                <a:ext cx="322212" cy="509642"/>
                <a:chOff x="6496706" y="3011096"/>
                <a:chExt cx="322212" cy="509642"/>
              </a:xfrm>
            </p:grpSpPr>
            <p:sp>
              <p:nvSpPr>
                <p:cNvPr id="54" name="Google Shape;126;p13">
                  <a:extLst>
                    <a:ext uri="{FF2B5EF4-FFF2-40B4-BE49-F238E27FC236}">
                      <a16:creationId xmlns:a16="http://schemas.microsoft.com/office/drawing/2014/main" id="{2477EF3A-56EB-550A-5DA8-AA6DE8CDEB67}"/>
                    </a:ext>
                  </a:extLst>
                </p:cNvPr>
                <p:cNvSpPr/>
                <p:nvPr/>
              </p:nvSpPr>
              <p:spPr>
                <a:xfrm rot="881940">
                  <a:off x="6496706" y="3011096"/>
                  <a:ext cx="95729" cy="509642"/>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56" name="Google Shape;127;p13">
                  <a:extLst>
                    <a:ext uri="{FF2B5EF4-FFF2-40B4-BE49-F238E27FC236}">
                      <a16:creationId xmlns:a16="http://schemas.microsoft.com/office/drawing/2014/main" id="{ECE38EAB-E38F-FD52-4438-37F13688C095}"/>
                    </a:ext>
                  </a:extLst>
                </p:cNvPr>
                <p:cNvSpPr/>
                <p:nvPr/>
              </p:nvSpPr>
              <p:spPr>
                <a:xfrm rot="1506357">
                  <a:off x="6574450" y="3221960"/>
                  <a:ext cx="244468" cy="206977"/>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grpSp>
          <p:sp>
            <p:nvSpPr>
              <p:cNvPr id="58" name="Google Shape;176;p14">
                <a:extLst>
                  <a:ext uri="{FF2B5EF4-FFF2-40B4-BE49-F238E27FC236}">
                    <a16:creationId xmlns:a16="http://schemas.microsoft.com/office/drawing/2014/main" id="{28C288D5-C99D-BE73-C814-FE39D474E155}"/>
                  </a:ext>
                </a:extLst>
              </p:cNvPr>
              <p:cNvSpPr txBox="1"/>
              <p:nvPr/>
            </p:nvSpPr>
            <p:spPr>
              <a:xfrm>
                <a:off x="5380724" y="3052991"/>
                <a:ext cx="1210116" cy="464480"/>
              </a:xfrm>
              <a:prstGeom prst="rect">
                <a:avLst/>
              </a:prstGeom>
              <a:noFill/>
              <a:ln>
                <a:noFill/>
              </a:ln>
            </p:spPr>
            <p:txBody>
              <a:bodyPr spcFirstLastPara="1" wrap="square" lIns="121900" tIns="121900" rIns="121900" bIns="121900" anchor="ctr" anchorCtr="0">
                <a:noAutofit/>
              </a:bodyPr>
              <a:lstStyle/>
              <a:p>
                <a:pPr algn="ctr"/>
                <a:r>
                  <a:rPr lang="en" sz="1600" b="1" dirty="0">
                    <a:solidFill>
                      <a:srgbClr val="FF9800"/>
                    </a:solidFill>
                    <a:latin typeface="Fira Sans Medium"/>
                    <a:ea typeface="Fira Sans Medium"/>
                    <a:cs typeface="Fira Sans Medium"/>
                    <a:sym typeface="Fira Sans Medium"/>
                  </a:rPr>
                  <a:t>CIMAPP</a:t>
                </a:r>
                <a:endParaRPr sz="1600" b="1" dirty="0">
                  <a:solidFill>
                    <a:srgbClr val="FF9800"/>
                  </a:solidFill>
                  <a:latin typeface="Fira Sans Medium"/>
                  <a:ea typeface="Fira Sans Medium"/>
                  <a:cs typeface="Fira Sans Medium"/>
                  <a:sym typeface="Fira Sans Medium"/>
                </a:endParaRPr>
              </a:p>
            </p:txBody>
          </p:sp>
        </p:grpSp>
      </p:grpSp>
      <p:grpSp>
        <p:nvGrpSpPr>
          <p:cNvPr id="2" name="组合 44">
            <a:extLst>
              <a:ext uri="{FF2B5EF4-FFF2-40B4-BE49-F238E27FC236}">
                <a16:creationId xmlns:a16="http://schemas.microsoft.com/office/drawing/2014/main" id="{E0424696-5758-F77A-438E-E635537E0AA8}"/>
              </a:ext>
            </a:extLst>
          </p:cNvPr>
          <p:cNvGrpSpPr/>
          <p:nvPr/>
        </p:nvGrpSpPr>
        <p:grpSpPr>
          <a:xfrm>
            <a:off x="120964" y="6242984"/>
            <a:ext cx="566887" cy="590190"/>
            <a:chOff x="1775793" y="4523754"/>
            <a:chExt cx="449065" cy="467525"/>
          </a:xfrm>
        </p:grpSpPr>
        <p:sp>
          <p:nvSpPr>
            <p:cNvPr id="3" name="椭圆 45">
              <a:extLst>
                <a:ext uri="{FF2B5EF4-FFF2-40B4-BE49-F238E27FC236}">
                  <a16:creationId xmlns:a16="http://schemas.microsoft.com/office/drawing/2014/main" id="{00FFE9F1-B794-6E42-BC2D-7D206CA7553A}"/>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F96B31F0-480B-E149-D8ED-7EC5BEFF8691}"/>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a:t>
              </a:r>
              <a:endParaRPr lang="zh-CN" altLang="en-US" sz="3200" dirty="0">
                <a:solidFill>
                  <a:schemeClr val="bg1"/>
                </a:solidFill>
                <a:latin typeface="Fira Sans Medium" panose="020B0603050000020004" pitchFamily="34" charset="0"/>
                <a:cs typeface="+mn-ea"/>
                <a:sym typeface="+mn-lt"/>
              </a:endParaRPr>
            </a:p>
          </p:txBody>
        </p:sp>
      </p:grpSp>
      <p:sp>
        <p:nvSpPr>
          <p:cNvPr id="13" name="Google Shape;224;p14">
            <a:extLst>
              <a:ext uri="{FF2B5EF4-FFF2-40B4-BE49-F238E27FC236}">
                <a16:creationId xmlns:a16="http://schemas.microsoft.com/office/drawing/2014/main" id="{F81BD3BB-A71A-ABF8-2E30-57589BFAB798}"/>
              </a:ext>
            </a:extLst>
          </p:cNvPr>
          <p:cNvSpPr/>
          <p:nvPr/>
        </p:nvSpPr>
        <p:spPr>
          <a:xfrm rot="5400000">
            <a:off x="5920023" y="5896113"/>
            <a:ext cx="234514" cy="45719"/>
          </a:xfrm>
          <a:custGeom>
            <a:avLst/>
            <a:gdLst/>
            <a:ahLst/>
            <a:cxnLst/>
            <a:rect l="l" t="t" r="r" b="b"/>
            <a:pathLst>
              <a:path w="26888" h="1" fill="none" extrusionOk="0">
                <a:moveTo>
                  <a:pt x="1" y="1"/>
                </a:moveTo>
                <a:lnTo>
                  <a:pt x="26888" y="1"/>
                </a:lnTo>
              </a:path>
            </a:pathLst>
          </a:custGeom>
          <a:noFill/>
          <a:ln w="792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72;p14">
            <a:extLst>
              <a:ext uri="{FF2B5EF4-FFF2-40B4-BE49-F238E27FC236}">
                <a16:creationId xmlns:a16="http://schemas.microsoft.com/office/drawing/2014/main" id="{4548BD7E-76B4-C12A-4453-CFDFB0AA32F6}"/>
              </a:ext>
            </a:extLst>
          </p:cNvPr>
          <p:cNvSpPr txBox="1"/>
          <p:nvPr/>
        </p:nvSpPr>
        <p:spPr>
          <a:xfrm>
            <a:off x="1422395" y="4934152"/>
            <a:ext cx="2337244" cy="621724"/>
          </a:xfrm>
          <a:prstGeom prst="rect">
            <a:avLst/>
          </a:prstGeom>
          <a:noFill/>
          <a:ln>
            <a:noFill/>
          </a:ln>
        </p:spPr>
        <p:txBody>
          <a:bodyPr spcFirstLastPara="1" wrap="square" lIns="121900" tIns="121900" rIns="121900" bIns="121900" anchor="ctr" anchorCtr="0">
            <a:noAutofit/>
          </a:bodyPr>
          <a:lstStyle/>
          <a:p>
            <a:r>
              <a:rPr lang="en" sz="2400" dirty="0">
                <a:latin typeface="Fira Sans Medium"/>
                <a:ea typeface="Fira Sans Medium"/>
                <a:cs typeface="Fira Sans Medium"/>
                <a:sym typeface="Fira Sans Medium"/>
              </a:rPr>
              <a:t>Contexte &amp; Problematique</a:t>
            </a:r>
            <a:endParaRPr sz="2400" dirty="0">
              <a:latin typeface="Fira Sans Medium"/>
              <a:ea typeface="Fira Sans Medium"/>
              <a:cs typeface="Fira Sans Medium"/>
              <a:sym typeface="Fira Sans Medium"/>
            </a:endParaRPr>
          </a:p>
        </p:txBody>
      </p:sp>
      <p:grpSp>
        <p:nvGrpSpPr>
          <p:cNvPr id="21" name="Groupe 20">
            <a:extLst>
              <a:ext uri="{FF2B5EF4-FFF2-40B4-BE49-F238E27FC236}">
                <a16:creationId xmlns:a16="http://schemas.microsoft.com/office/drawing/2014/main" id="{49719981-0F6F-E9B3-57A5-07A44D61DE92}"/>
              </a:ext>
            </a:extLst>
          </p:cNvPr>
          <p:cNvGrpSpPr/>
          <p:nvPr/>
        </p:nvGrpSpPr>
        <p:grpSpPr>
          <a:xfrm>
            <a:off x="564386" y="4776465"/>
            <a:ext cx="840139" cy="840139"/>
            <a:chOff x="609601" y="3332292"/>
            <a:chExt cx="840139" cy="840139"/>
          </a:xfrm>
          <a:solidFill>
            <a:srgbClr val="30475E"/>
          </a:solidFill>
        </p:grpSpPr>
        <p:grpSp>
          <p:nvGrpSpPr>
            <p:cNvPr id="22" name="Google Shape;215;p14">
              <a:extLst>
                <a:ext uri="{FF2B5EF4-FFF2-40B4-BE49-F238E27FC236}">
                  <a16:creationId xmlns:a16="http://schemas.microsoft.com/office/drawing/2014/main" id="{25B57D83-472D-64A6-4152-85512FF57F81}"/>
                </a:ext>
              </a:extLst>
            </p:cNvPr>
            <p:cNvGrpSpPr/>
            <p:nvPr/>
          </p:nvGrpSpPr>
          <p:grpSpPr>
            <a:xfrm>
              <a:off x="609601" y="3332292"/>
              <a:ext cx="840139" cy="840139"/>
              <a:chOff x="2190776" y="2499219"/>
              <a:chExt cx="630104" cy="630104"/>
            </a:xfrm>
            <a:grpFill/>
          </p:grpSpPr>
          <p:sp>
            <p:nvSpPr>
              <p:cNvPr id="25" name="Google Shape;216;p14">
                <a:extLst>
                  <a:ext uri="{FF2B5EF4-FFF2-40B4-BE49-F238E27FC236}">
                    <a16:creationId xmlns:a16="http://schemas.microsoft.com/office/drawing/2014/main" id="{E25915ED-6CDE-E77E-4AF6-84BF2295B4F9}"/>
                  </a:ext>
                </a:extLst>
              </p:cNvPr>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grpFill/>
              <a:ln>
                <a:noFill/>
              </a:ln>
            </p:spPr>
            <p:txBody>
              <a:bodyPr spcFirstLastPara="1" wrap="square" lIns="121900" tIns="121900" rIns="121900" bIns="121900" anchor="ctr" anchorCtr="0">
                <a:noAutofit/>
              </a:bodyPr>
              <a:lstStyle/>
              <a:p>
                <a:endParaRPr sz="2400"/>
              </a:p>
            </p:txBody>
          </p:sp>
          <p:sp>
            <p:nvSpPr>
              <p:cNvPr id="26" name="Google Shape;219;p14">
                <a:extLst>
                  <a:ext uri="{FF2B5EF4-FFF2-40B4-BE49-F238E27FC236}">
                    <a16:creationId xmlns:a16="http://schemas.microsoft.com/office/drawing/2014/main" id="{FE036828-3AAC-757A-F124-30AEB5246734}"/>
                  </a:ext>
                </a:extLst>
              </p:cNvPr>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20;p14">
                <a:extLst>
                  <a:ext uri="{FF2B5EF4-FFF2-40B4-BE49-F238E27FC236}">
                    <a16:creationId xmlns:a16="http://schemas.microsoft.com/office/drawing/2014/main" id="{3A905EEC-FD5A-9D95-F19A-0FB1A7FCBB20}"/>
                  </a:ext>
                </a:extLst>
              </p:cNvPr>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23" name="Google Shape;2540;p29">
              <a:extLst>
                <a:ext uri="{FF2B5EF4-FFF2-40B4-BE49-F238E27FC236}">
                  <a16:creationId xmlns:a16="http://schemas.microsoft.com/office/drawing/2014/main" id="{1A5EEB7F-2303-FF0D-5565-A323ACDADBC3}"/>
                </a:ext>
              </a:extLst>
            </p:cNvPr>
            <p:cNvSpPr/>
            <p:nvPr/>
          </p:nvSpPr>
          <p:spPr>
            <a:xfrm>
              <a:off x="801439" y="3519276"/>
              <a:ext cx="435269" cy="434256"/>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grpFill/>
            <a:ln>
              <a:solidFill>
                <a:schemeClr val="bg1"/>
              </a:solidFill>
            </a:ln>
          </p:spPr>
          <p:txBody>
            <a:bodyPr spcFirstLastPara="1" wrap="square" lIns="121900" tIns="121900" rIns="121900" bIns="121900" anchor="ctr" anchorCtr="0">
              <a:noAutofit/>
            </a:bodyPr>
            <a:lstStyle/>
            <a:p>
              <a:endParaRPr sz="2400"/>
            </a:p>
          </p:txBody>
        </p:sp>
      </p:grpSp>
    </p:spTree>
  </p:cSld>
  <p:clrMapOvr>
    <a:masterClrMapping/>
  </p:clrMapOvr>
  <p:transition spd="slow">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6754768" y="181874"/>
            <a:ext cx="5269520" cy="1342125"/>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20</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224355" y="349258"/>
            <a:ext cx="4741011" cy="954107"/>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DES CAS D’UTILISATIONS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9CDEA0AD-209F-E48C-7EE2-100305142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997" y="-2721786"/>
            <a:ext cx="14905530" cy="9821547"/>
          </a:xfrm>
          <a:prstGeom prst="rect">
            <a:avLst/>
          </a:prstGeom>
          <a:ln>
            <a:noFill/>
          </a:ln>
        </p:spPr>
      </p:pic>
      <p:grpSp>
        <p:nvGrpSpPr>
          <p:cNvPr id="5" name="组合 44">
            <a:extLst>
              <a:ext uri="{FF2B5EF4-FFF2-40B4-BE49-F238E27FC236}">
                <a16:creationId xmlns:a16="http://schemas.microsoft.com/office/drawing/2014/main" id="{445F27FB-2A46-8408-56C6-36B223E21536}"/>
              </a:ext>
            </a:extLst>
          </p:cNvPr>
          <p:cNvGrpSpPr/>
          <p:nvPr/>
        </p:nvGrpSpPr>
        <p:grpSpPr>
          <a:xfrm>
            <a:off x="99593" y="6242981"/>
            <a:ext cx="622303" cy="590191"/>
            <a:chOff x="1758863" y="4523754"/>
            <a:chExt cx="492963" cy="467526"/>
          </a:xfrm>
        </p:grpSpPr>
        <p:sp>
          <p:nvSpPr>
            <p:cNvPr id="7" name="椭圆 45">
              <a:extLst>
                <a:ext uri="{FF2B5EF4-FFF2-40B4-BE49-F238E27FC236}">
                  <a16:creationId xmlns:a16="http://schemas.microsoft.com/office/drawing/2014/main" id="{16708718-D0B1-FC57-F568-3F414F3358E8}"/>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文本框 46">
              <a:extLst>
                <a:ext uri="{FF2B5EF4-FFF2-40B4-BE49-F238E27FC236}">
                  <a16:creationId xmlns:a16="http://schemas.microsoft.com/office/drawing/2014/main" id="{DFB8CDBE-8307-433F-C981-E90A188695E6}"/>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162003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21</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3" name="ZoneTexte 12">
            <a:extLst>
              <a:ext uri="{FF2B5EF4-FFF2-40B4-BE49-F238E27FC236}">
                <a16:creationId xmlns:a16="http://schemas.microsoft.com/office/drawing/2014/main" id="{5153919F-96D3-C94D-226C-ECC761EEFFA8}"/>
              </a:ext>
            </a:extLst>
          </p:cNvPr>
          <p:cNvSpPr txBox="1"/>
          <p:nvPr/>
        </p:nvSpPr>
        <p:spPr>
          <a:xfrm>
            <a:off x="515397" y="2155127"/>
            <a:ext cx="10035839" cy="523220"/>
          </a:xfrm>
          <a:prstGeom prst="rect">
            <a:avLst/>
          </a:prstGeom>
          <a:noFill/>
        </p:spPr>
        <p:txBody>
          <a:bodyPr wrap="square" rtlCol="0">
            <a:spAutoFit/>
          </a:bodyPr>
          <a:lstStyle/>
          <a:p>
            <a:pPr marL="571500" indent="-571500">
              <a:buFont typeface="Wingdings" panose="05000000000000000000" pitchFamily="2" charset="2"/>
              <a:buChar char="ü"/>
            </a:pPr>
            <a:r>
              <a:rPr lang="fr-FR" sz="2800" b="1" kern="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permettent de décrire les traitements</a:t>
            </a:r>
            <a:endParaRPr lang="fr-FR" sz="2800" b="1" dirty="0">
              <a:solidFill>
                <a:srgbClr val="3F5378"/>
              </a:solidFill>
              <a:latin typeface="Fira Sans Medium" panose="020B060402020202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7F0BD0FE-520F-3C80-4C30-339E7E5A87C6}"/>
              </a:ext>
            </a:extLst>
          </p:cNvPr>
          <p:cNvSpPr txBox="1"/>
          <p:nvPr/>
        </p:nvSpPr>
        <p:spPr>
          <a:xfrm>
            <a:off x="515397" y="3724505"/>
            <a:ext cx="10035839" cy="954107"/>
          </a:xfrm>
          <a:prstGeom prst="rect">
            <a:avLst/>
          </a:prstGeom>
          <a:noFill/>
        </p:spPr>
        <p:txBody>
          <a:bodyPr wrap="square" rtlCol="0">
            <a:spAutoFit/>
          </a:bodyPr>
          <a:lstStyle/>
          <a:p>
            <a:pPr marL="571500" indent="-571500">
              <a:buFont typeface="Wingdings" panose="05000000000000000000" pitchFamily="2" charset="2"/>
              <a:buChar char="ü"/>
            </a:pPr>
            <a:r>
              <a:rPr lang="fr-FR" sz="2800" b="1" kern="0" dirty="0">
                <a:solidFill>
                  <a:srgbClr val="3F5378"/>
                </a:solidFill>
                <a:latin typeface="Fira Sans Medium" panose="020B0604020202020204" pitchFamily="34" charset="0"/>
                <a:cs typeface="Times New Roman" panose="02020603050405020304" pitchFamily="18" charset="0"/>
              </a:rPr>
              <a:t>représente graphiquement le comportement d’une méthode ou d’un cas d’utilisation   </a:t>
            </a:r>
            <a:endParaRPr lang="fr-FR" sz="2800" b="1" dirty="0">
              <a:solidFill>
                <a:srgbClr val="3F5378"/>
              </a:solidFill>
              <a:latin typeface="Fira Sans Medium" panose="020B060402020202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441E71B9-AA64-7057-6A58-4CDBE6705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75285" y="1966331"/>
            <a:ext cx="5972810" cy="4481195"/>
          </a:xfrm>
          <a:prstGeom prst="rect">
            <a:avLst/>
          </a:prstGeom>
          <a:ln>
            <a:noFill/>
          </a:ln>
        </p:spPr>
      </p:pic>
      <p:pic>
        <p:nvPicPr>
          <p:cNvPr id="12" name="Image 11">
            <a:extLst>
              <a:ext uri="{FF2B5EF4-FFF2-40B4-BE49-F238E27FC236}">
                <a16:creationId xmlns:a16="http://schemas.microsoft.com/office/drawing/2014/main" id="{BC91A459-C3C6-C333-B569-6ADD2FCA79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545" y="-1431207"/>
            <a:ext cx="1270561" cy="703035"/>
          </a:xfrm>
          <a:prstGeom prst="rect">
            <a:avLst/>
          </a:prstGeom>
          <a:ln>
            <a:noFill/>
          </a:ln>
        </p:spPr>
      </p:pic>
      <p:grpSp>
        <p:nvGrpSpPr>
          <p:cNvPr id="3" name="Groupe 2">
            <a:extLst>
              <a:ext uri="{FF2B5EF4-FFF2-40B4-BE49-F238E27FC236}">
                <a16:creationId xmlns:a16="http://schemas.microsoft.com/office/drawing/2014/main" id="{EED78D86-4712-3A8B-4985-C74ED70FEBA1}"/>
              </a:ext>
            </a:extLst>
          </p:cNvPr>
          <p:cNvGrpSpPr/>
          <p:nvPr/>
        </p:nvGrpSpPr>
        <p:grpSpPr>
          <a:xfrm>
            <a:off x="7394713" y="221630"/>
            <a:ext cx="4483019" cy="746847"/>
            <a:chOff x="5472047" y="181874"/>
            <a:chExt cx="6803250" cy="746847"/>
          </a:xfrm>
        </p:grpSpPr>
        <p:grpSp>
          <p:nvGrpSpPr>
            <p:cNvPr id="5" name="Groupe 4">
              <a:extLst>
                <a:ext uri="{FF2B5EF4-FFF2-40B4-BE49-F238E27FC236}">
                  <a16:creationId xmlns:a16="http://schemas.microsoft.com/office/drawing/2014/main" id="{92937233-E195-3846-9CD8-C43AF5CBE557}"/>
                </a:ext>
              </a:extLst>
            </p:cNvPr>
            <p:cNvGrpSpPr/>
            <p:nvPr/>
          </p:nvGrpSpPr>
          <p:grpSpPr>
            <a:xfrm>
              <a:off x="5724939" y="181874"/>
              <a:ext cx="6299349" cy="746847"/>
              <a:chOff x="8764738" y="347556"/>
              <a:chExt cx="2912752" cy="543973"/>
            </a:xfrm>
          </p:grpSpPr>
          <p:grpSp>
            <p:nvGrpSpPr>
              <p:cNvPr id="11" name="Groupe 10">
                <a:extLst>
                  <a:ext uri="{FF2B5EF4-FFF2-40B4-BE49-F238E27FC236}">
                    <a16:creationId xmlns:a16="http://schemas.microsoft.com/office/drawing/2014/main" id="{8530FD26-2A58-5D52-5530-3AAFABFAFFE3}"/>
                  </a:ext>
                </a:extLst>
              </p:cNvPr>
              <p:cNvGrpSpPr/>
              <p:nvPr/>
            </p:nvGrpSpPr>
            <p:grpSpPr>
              <a:xfrm>
                <a:off x="8833490" y="347556"/>
                <a:ext cx="2844000" cy="543973"/>
                <a:chOff x="9234322" y="698284"/>
                <a:chExt cx="2844000" cy="543973"/>
              </a:xfrm>
            </p:grpSpPr>
            <p:grpSp>
              <p:nvGrpSpPr>
                <p:cNvPr id="25" name="Groupe 24">
                  <a:extLst>
                    <a:ext uri="{FF2B5EF4-FFF2-40B4-BE49-F238E27FC236}">
                      <a16:creationId xmlns:a16="http://schemas.microsoft.com/office/drawing/2014/main" id="{29F77AC4-602A-63CE-7221-8FF96F6B19BE}"/>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35D38CEF-4D33-2F92-F195-391D492ECA5D}"/>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8" name="矩形 73">
                    <a:extLst>
                      <a:ext uri="{FF2B5EF4-FFF2-40B4-BE49-F238E27FC236}">
                        <a16:creationId xmlns:a16="http://schemas.microsoft.com/office/drawing/2014/main" id="{38390235-50A6-391A-57B9-4406C8EDC961}"/>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26" name="文本框 7">
                  <a:extLst>
                    <a:ext uri="{FF2B5EF4-FFF2-40B4-BE49-F238E27FC236}">
                      <a16:creationId xmlns:a16="http://schemas.microsoft.com/office/drawing/2014/main" id="{1C696088-E912-2B66-1F21-CBCB744AD5B4}"/>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9" name="箭头: V 形 11">
                <a:extLst>
                  <a:ext uri="{FF2B5EF4-FFF2-40B4-BE49-F238E27FC236}">
                    <a16:creationId xmlns:a16="http://schemas.microsoft.com/office/drawing/2014/main" id="{9A1F691A-A6CC-A8F1-FB71-8671DDE05DDD}"/>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10" name="文本框 7">
              <a:extLst>
                <a:ext uri="{FF2B5EF4-FFF2-40B4-BE49-F238E27FC236}">
                  <a16:creationId xmlns:a16="http://schemas.microsoft.com/office/drawing/2014/main" id="{14CD3BCE-712E-854A-C337-E0191D7E2DFD}"/>
                </a:ext>
              </a:extLst>
            </p:cNvPr>
            <p:cNvSpPr txBox="1"/>
            <p:nvPr/>
          </p:nvSpPr>
          <p:spPr>
            <a:xfrm>
              <a:off x="5472047" y="307046"/>
              <a:ext cx="6803250" cy="492443"/>
            </a:xfrm>
            <a:prstGeom prst="rect">
              <a:avLst/>
            </a:prstGeom>
            <a:noFill/>
          </p:spPr>
          <p:txBody>
            <a:bodyPr wrap="square" rtlCol="0">
              <a:spAutoFit/>
            </a:bodyPr>
            <a:lstStyle/>
            <a:p>
              <a:pPr algn="ctr" defTabSz="258089">
                <a:defRPr/>
              </a:pPr>
              <a:r>
                <a:rPr lang="en-US" altLang="zh-CN" sz="2600" b="1" dirty="0">
                  <a:solidFill>
                    <a:srgbClr val="3F5378"/>
                  </a:solidFill>
                  <a:latin typeface="Fira Sans Medium" panose="020B0604020202020204" pitchFamily="34" charset="0"/>
                  <a:cs typeface="+mn-ea"/>
                  <a:sym typeface="+mn-lt"/>
                </a:rPr>
                <a:t>DIAGRAMME D’ACTIVTES</a:t>
              </a:r>
              <a:endParaRPr lang="zh-CN" altLang="en-US" sz="2600" b="1" dirty="0">
                <a:solidFill>
                  <a:srgbClr val="3F5378"/>
                </a:solidFill>
                <a:latin typeface="Fira Sans Medium" panose="020B0604020202020204" pitchFamily="34" charset="0"/>
                <a:cs typeface="+mn-ea"/>
                <a:sym typeface="+mn-lt"/>
              </a:endParaRPr>
            </a:p>
          </p:txBody>
        </p:sp>
      </p:grpSp>
      <p:grpSp>
        <p:nvGrpSpPr>
          <p:cNvPr id="29" name="组合 44">
            <a:extLst>
              <a:ext uri="{FF2B5EF4-FFF2-40B4-BE49-F238E27FC236}">
                <a16:creationId xmlns:a16="http://schemas.microsoft.com/office/drawing/2014/main" id="{216AFA1A-4C58-1B1F-7F24-0821C81ED840}"/>
              </a:ext>
            </a:extLst>
          </p:cNvPr>
          <p:cNvGrpSpPr/>
          <p:nvPr/>
        </p:nvGrpSpPr>
        <p:grpSpPr>
          <a:xfrm>
            <a:off x="99593" y="6242981"/>
            <a:ext cx="622303" cy="590191"/>
            <a:chOff x="1758863" y="4523754"/>
            <a:chExt cx="492963" cy="467526"/>
          </a:xfrm>
        </p:grpSpPr>
        <p:sp>
          <p:nvSpPr>
            <p:cNvPr id="30" name="椭圆 45">
              <a:extLst>
                <a:ext uri="{FF2B5EF4-FFF2-40B4-BE49-F238E27FC236}">
                  <a16:creationId xmlns:a16="http://schemas.microsoft.com/office/drawing/2014/main" id="{F673159C-F15E-EE4D-9D34-F50E20C682F7}"/>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1" name="文本框 46">
              <a:extLst>
                <a:ext uri="{FF2B5EF4-FFF2-40B4-BE49-F238E27FC236}">
                  <a16:creationId xmlns:a16="http://schemas.microsoft.com/office/drawing/2014/main" id="{A5F1AD1B-9472-D41B-E27E-C3EEABDA34C9}"/>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16</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12088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righ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6754768" y="181875"/>
            <a:ext cx="5269520" cy="927976"/>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22</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149703" y="401610"/>
            <a:ext cx="4741011"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D’ACTIVITES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3" name="ZoneTexte 12">
            <a:extLst>
              <a:ext uri="{FF2B5EF4-FFF2-40B4-BE49-F238E27FC236}">
                <a16:creationId xmlns:a16="http://schemas.microsoft.com/office/drawing/2014/main" id="{5153919F-96D3-C94D-226C-ECC761EEFFA8}"/>
              </a:ext>
            </a:extLst>
          </p:cNvPr>
          <p:cNvSpPr txBox="1"/>
          <p:nvPr/>
        </p:nvSpPr>
        <p:spPr>
          <a:xfrm>
            <a:off x="938509" y="-1548278"/>
            <a:ext cx="10035839" cy="338554"/>
          </a:xfrm>
          <a:prstGeom prst="rect">
            <a:avLst/>
          </a:prstGeom>
          <a:noFill/>
        </p:spPr>
        <p:txBody>
          <a:bodyPr wrap="square" rtlCol="0">
            <a:spAutoFit/>
          </a:bodyPr>
          <a:lstStyle/>
          <a:p>
            <a:pPr marL="571500" indent="-571500">
              <a:buFont typeface="Wingdings" panose="05000000000000000000" pitchFamily="2" charset="2"/>
              <a:buChar char="ü"/>
            </a:pPr>
            <a:r>
              <a:rPr lang="fr-FR" sz="1600" b="1" kern="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permettent de décrire les traitements</a:t>
            </a:r>
            <a:endParaRPr lang="fr-FR" sz="1600" b="1" dirty="0">
              <a:solidFill>
                <a:srgbClr val="3F5378"/>
              </a:solidFill>
              <a:latin typeface="Fira Sans Medium" panose="020B060402020202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7F0BD0FE-520F-3C80-4C30-339E7E5A87C6}"/>
              </a:ext>
            </a:extLst>
          </p:cNvPr>
          <p:cNvSpPr txBox="1"/>
          <p:nvPr/>
        </p:nvSpPr>
        <p:spPr>
          <a:xfrm>
            <a:off x="839246" y="-947359"/>
            <a:ext cx="10035839" cy="276999"/>
          </a:xfrm>
          <a:prstGeom prst="rect">
            <a:avLst/>
          </a:prstGeom>
          <a:noFill/>
        </p:spPr>
        <p:txBody>
          <a:bodyPr wrap="square" rtlCol="0">
            <a:spAutoFit/>
          </a:bodyPr>
          <a:lstStyle/>
          <a:p>
            <a:pPr marL="571500" indent="-571500">
              <a:buFont typeface="Wingdings" panose="05000000000000000000" pitchFamily="2" charset="2"/>
              <a:buChar char="ü"/>
            </a:pPr>
            <a:r>
              <a:rPr lang="fr-FR" sz="1200" b="1" kern="0" dirty="0">
                <a:solidFill>
                  <a:srgbClr val="3F5378"/>
                </a:solidFill>
                <a:latin typeface="Fira Sans Medium" panose="020B0604020202020204" pitchFamily="34" charset="0"/>
                <a:cs typeface="Times New Roman" panose="02020603050405020304" pitchFamily="18" charset="0"/>
              </a:rPr>
              <a:t>représente graphiquement le comportement d’une méthode ou d’un cas d’utilisation   </a:t>
            </a:r>
            <a:endParaRPr lang="fr-FR" sz="1200" b="1" dirty="0">
              <a:solidFill>
                <a:srgbClr val="3F5378"/>
              </a:solidFill>
              <a:latin typeface="Fira Sans Medium" panose="020B060402020202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441E71B9-AA64-7057-6A58-4CDBE6705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4532" y="1505169"/>
            <a:ext cx="7823459" cy="4932172"/>
          </a:xfrm>
          <a:prstGeom prst="rect">
            <a:avLst/>
          </a:prstGeom>
          <a:ln>
            <a:noFill/>
          </a:ln>
        </p:spPr>
      </p:pic>
      <p:grpSp>
        <p:nvGrpSpPr>
          <p:cNvPr id="3" name="组合 44">
            <a:extLst>
              <a:ext uri="{FF2B5EF4-FFF2-40B4-BE49-F238E27FC236}">
                <a16:creationId xmlns:a16="http://schemas.microsoft.com/office/drawing/2014/main" id="{790102F2-4B6E-5C9E-F44C-21F89DB8BA68}"/>
              </a:ext>
            </a:extLst>
          </p:cNvPr>
          <p:cNvGrpSpPr/>
          <p:nvPr/>
        </p:nvGrpSpPr>
        <p:grpSpPr>
          <a:xfrm>
            <a:off x="99593" y="6242981"/>
            <a:ext cx="622303" cy="590191"/>
            <a:chOff x="1758863" y="4523754"/>
            <a:chExt cx="492963" cy="467526"/>
          </a:xfrm>
        </p:grpSpPr>
        <p:sp>
          <p:nvSpPr>
            <p:cNvPr id="5" name="椭圆 45">
              <a:extLst>
                <a:ext uri="{FF2B5EF4-FFF2-40B4-BE49-F238E27FC236}">
                  <a16:creationId xmlns:a16="http://schemas.microsoft.com/office/drawing/2014/main" id="{F83B3957-0C38-AB0D-A05D-B5B28C6A7D45}"/>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46">
              <a:extLst>
                <a:ext uri="{FF2B5EF4-FFF2-40B4-BE49-F238E27FC236}">
                  <a16:creationId xmlns:a16="http://schemas.microsoft.com/office/drawing/2014/main" id="{FA301E63-7E9D-11D4-034D-FEB2644AA2D5}"/>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17</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67918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6754768" y="181874"/>
            <a:ext cx="5269520" cy="1342125"/>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23</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224355" y="349258"/>
            <a:ext cx="4741011"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D’ACTIVITES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9" name="Image 8">
            <a:extLst>
              <a:ext uri="{FF2B5EF4-FFF2-40B4-BE49-F238E27FC236}">
                <a16:creationId xmlns:a16="http://schemas.microsoft.com/office/drawing/2014/main" id="{441E71B9-AA64-7057-6A58-4CDBE6705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703"/>
            <a:ext cx="12192000" cy="7146703"/>
          </a:xfrm>
          <a:prstGeom prst="rect">
            <a:avLst/>
          </a:prstGeom>
          <a:ln>
            <a:noFill/>
          </a:ln>
        </p:spPr>
      </p:pic>
      <p:grpSp>
        <p:nvGrpSpPr>
          <p:cNvPr id="3" name="组合 44">
            <a:extLst>
              <a:ext uri="{FF2B5EF4-FFF2-40B4-BE49-F238E27FC236}">
                <a16:creationId xmlns:a16="http://schemas.microsoft.com/office/drawing/2014/main" id="{9FC583C9-0EA4-2162-F1EE-A7C7556B0F59}"/>
              </a:ext>
            </a:extLst>
          </p:cNvPr>
          <p:cNvGrpSpPr/>
          <p:nvPr/>
        </p:nvGrpSpPr>
        <p:grpSpPr>
          <a:xfrm>
            <a:off x="99593" y="6242981"/>
            <a:ext cx="622303" cy="590191"/>
            <a:chOff x="1758863" y="4523754"/>
            <a:chExt cx="492963" cy="467526"/>
          </a:xfrm>
        </p:grpSpPr>
        <p:sp>
          <p:nvSpPr>
            <p:cNvPr id="5" name="椭圆 45">
              <a:extLst>
                <a:ext uri="{FF2B5EF4-FFF2-40B4-BE49-F238E27FC236}">
                  <a16:creationId xmlns:a16="http://schemas.microsoft.com/office/drawing/2014/main" id="{7A34032F-6BE0-7031-EC33-8EB042566964}"/>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1BD2B0E5-E591-692C-47C2-0ED933E38EA3}"/>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17</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822141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24</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19" name="Groupe 18">
            <a:extLst>
              <a:ext uri="{FF2B5EF4-FFF2-40B4-BE49-F238E27FC236}">
                <a16:creationId xmlns:a16="http://schemas.microsoft.com/office/drawing/2014/main" id="{1692F247-0277-D552-DD73-C1C2823BD333}"/>
              </a:ext>
            </a:extLst>
          </p:cNvPr>
          <p:cNvGrpSpPr/>
          <p:nvPr/>
        </p:nvGrpSpPr>
        <p:grpSpPr>
          <a:xfrm>
            <a:off x="6754768" y="181875"/>
            <a:ext cx="5269520" cy="690603"/>
            <a:chOff x="6754768" y="181875"/>
            <a:chExt cx="5269520" cy="690603"/>
          </a:xfrm>
        </p:grpSpPr>
        <p:grpSp>
          <p:nvGrpSpPr>
            <p:cNvPr id="3" name="Groupe 2">
              <a:extLst>
                <a:ext uri="{FF2B5EF4-FFF2-40B4-BE49-F238E27FC236}">
                  <a16:creationId xmlns:a16="http://schemas.microsoft.com/office/drawing/2014/main" id="{09175A65-392D-AFE4-DDBE-844B2B6A5E6D}"/>
                </a:ext>
              </a:extLst>
            </p:cNvPr>
            <p:cNvGrpSpPr/>
            <p:nvPr/>
          </p:nvGrpSpPr>
          <p:grpSpPr>
            <a:xfrm>
              <a:off x="6754768" y="181875"/>
              <a:ext cx="5269520" cy="690603"/>
              <a:chOff x="8764738" y="347556"/>
              <a:chExt cx="2912752" cy="543973"/>
            </a:xfrm>
          </p:grpSpPr>
          <p:grpSp>
            <p:nvGrpSpPr>
              <p:cNvPr id="10" name="Groupe 9">
                <a:extLst>
                  <a:ext uri="{FF2B5EF4-FFF2-40B4-BE49-F238E27FC236}">
                    <a16:creationId xmlns:a16="http://schemas.microsoft.com/office/drawing/2014/main" id="{C647E72A-293D-3CB8-4129-4BD9AFC82404}"/>
                  </a:ext>
                </a:extLst>
              </p:cNvPr>
              <p:cNvGrpSpPr/>
              <p:nvPr/>
            </p:nvGrpSpPr>
            <p:grpSpPr>
              <a:xfrm>
                <a:off x="8833490" y="347556"/>
                <a:ext cx="2844000" cy="543973"/>
                <a:chOff x="9234322" y="698284"/>
                <a:chExt cx="2844000" cy="543973"/>
              </a:xfrm>
            </p:grpSpPr>
            <p:grpSp>
              <p:nvGrpSpPr>
                <p:cNvPr id="13" name="Groupe 12">
                  <a:extLst>
                    <a:ext uri="{FF2B5EF4-FFF2-40B4-BE49-F238E27FC236}">
                      <a16:creationId xmlns:a16="http://schemas.microsoft.com/office/drawing/2014/main" id="{A8281457-20F0-C4F4-C289-9C8D4A599776}"/>
                    </a:ext>
                  </a:extLst>
                </p:cNvPr>
                <p:cNvGrpSpPr/>
                <p:nvPr/>
              </p:nvGrpSpPr>
              <p:grpSpPr>
                <a:xfrm>
                  <a:off x="9234322" y="698284"/>
                  <a:ext cx="2844000" cy="543973"/>
                  <a:chOff x="3748728" y="-1351206"/>
                  <a:chExt cx="2965896" cy="543973"/>
                </a:xfrm>
              </p:grpSpPr>
              <p:sp>
                <p:nvSpPr>
                  <p:cNvPr id="18" name="矩形 72">
                    <a:extLst>
                      <a:ext uri="{FF2B5EF4-FFF2-40B4-BE49-F238E27FC236}">
                        <a16:creationId xmlns:a16="http://schemas.microsoft.com/office/drawing/2014/main" id="{21E89499-21CA-E7F1-63DF-98CD570B7E3B}"/>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0" name="矩形 73">
                    <a:extLst>
                      <a:ext uri="{FF2B5EF4-FFF2-40B4-BE49-F238E27FC236}">
                        <a16:creationId xmlns:a16="http://schemas.microsoft.com/office/drawing/2014/main" id="{FE72C42B-3355-CCDF-A278-D185C95A1127}"/>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6" name="文本框 7">
                  <a:extLst>
                    <a:ext uri="{FF2B5EF4-FFF2-40B4-BE49-F238E27FC236}">
                      <a16:creationId xmlns:a16="http://schemas.microsoft.com/office/drawing/2014/main" id="{F46AEB01-7D9E-9361-10B7-4F44007E6D50}"/>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2" name="箭头: V 形 11">
                <a:extLst>
                  <a:ext uri="{FF2B5EF4-FFF2-40B4-BE49-F238E27FC236}">
                    <a16:creationId xmlns:a16="http://schemas.microsoft.com/office/drawing/2014/main" id="{042D8418-0DFD-6B5D-929B-61CAA3F6253F}"/>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4" name="文本框 7">
              <a:extLst>
                <a:ext uri="{FF2B5EF4-FFF2-40B4-BE49-F238E27FC236}">
                  <a16:creationId xmlns:a16="http://schemas.microsoft.com/office/drawing/2014/main" id="{F110F3E1-CC3C-D599-0A81-3CC7A74F87EC}"/>
                </a:ext>
              </a:extLst>
            </p:cNvPr>
            <p:cNvSpPr txBox="1"/>
            <p:nvPr/>
          </p:nvSpPr>
          <p:spPr>
            <a:xfrm>
              <a:off x="7131284" y="289624"/>
              <a:ext cx="4834082"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 CLASSES</a:t>
              </a:r>
              <a:endParaRPr lang="zh-CN" altLang="en-US" sz="2800" b="1" dirty="0">
                <a:solidFill>
                  <a:srgbClr val="3F5378"/>
                </a:solidFill>
                <a:latin typeface="Fira Sans Medium" panose="020B0604020202020204" pitchFamily="34" charset="0"/>
                <a:cs typeface="+mn-ea"/>
                <a:sym typeface="+mn-lt"/>
              </a:endParaRPr>
            </a:p>
          </p:txBody>
        </p:sp>
      </p:gr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9" name="Image 8">
            <a:extLst>
              <a:ext uri="{FF2B5EF4-FFF2-40B4-BE49-F238E27FC236}">
                <a16:creationId xmlns:a16="http://schemas.microsoft.com/office/drawing/2014/main" id="{441E71B9-AA64-7057-6A58-4CDBE6705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0417" y="-1341835"/>
            <a:ext cx="1611315" cy="944520"/>
          </a:xfrm>
          <a:prstGeom prst="rect">
            <a:avLst/>
          </a:prstGeom>
          <a:ln>
            <a:noFill/>
          </a:ln>
        </p:spPr>
      </p:pic>
      <p:sp>
        <p:nvSpPr>
          <p:cNvPr id="5" name="ZoneTexte 4">
            <a:extLst>
              <a:ext uri="{FF2B5EF4-FFF2-40B4-BE49-F238E27FC236}">
                <a16:creationId xmlns:a16="http://schemas.microsoft.com/office/drawing/2014/main" id="{15426A26-B6FC-AE44-DD67-B4D55CF30BA0}"/>
              </a:ext>
            </a:extLst>
          </p:cNvPr>
          <p:cNvSpPr txBox="1"/>
          <p:nvPr/>
        </p:nvSpPr>
        <p:spPr>
          <a:xfrm>
            <a:off x="950005" y="2166712"/>
            <a:ext cx="10035839" cy="954107"/>
          </a:xfrm>
          <a:prstGeom prst="rect">
            <a:avLst/>
          </a:prstGeom>
          <a:noFill/>
        </p:spPr>
        <p:txBody>
          <a:bodyPr wrap="square" rtlCol="0">
            <a:spAutoFit/>
          </a:bodyPr>
          <a:lstStyle/>
          <a:p>
            <a:pPr marL="571500" indent="-571500">
              <a:buFont typeface="Wingdings" panose="05000000000000000000" pitchFamily="2" charset="2"/>
              <a:buChar char="ü"/>
            </a:pPr>
            <a:r>
              <a:rPr lang="fr-FR" sz="2800" b="1" kern="0" dirty="0">
                <a:solidFill>
                  <a:srgbClr val="3F5378"/>
                </a:solidFill>
                <a:latin typeface="Fira Sans Medium" panose="020B0604020202020204" pitchFamily="34" charset="0"/>
                <a:cs typeface="Times New Roman" panose="02020603050405020304" pitchFamily="18" charset="0"/>
              </a:rPr>
              <a:t>Fournit une modélisation abstraite des objets du système qui vont interagir entre eux  </a:t>
            </a:r>
            <a:endParaRPr lang="fr-FR" sz="2800" b="1" dirty="0">
              <a:solidFill>
                <a:srgbClr val="3F5378"/>
              </a:solidFill>
              <a:latin typeface="Fira Sans Medium" panose="020B060402020202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8242FFA0-7731-3020-69D3-D925BDF11936}"/>
              </a:ext>
            </a:extLst>
          </p:cNvPr>
          <p:cNvSpPr txBox="1"/>
          <p:nvPr/>
        </p:nvSpPr>
        <p:spPr>
          <a:xfrm>
            <a:off x="950005" y="3976275"/>
            <a:ext cx="10035839" cy="523220"/>
          </a:xfrm>
          <a:prstGeom prst="rect">
            <a:avLst/>
          </a:prstGeom>
          <a:noFill/>
        </p:spPr>
        <p:txBody>
          <a:bodyPr wrap="square" rtlCol="0">
            <a:spAutoFit/>
          </a:bodyPr>
          <a:lstStyle/>
          <a:p>
            <a:pPr marL="571500" indent="-571500">
              <a:buFont typeface="Wingdings" panose="05000000000000000000" pitchFamily="2" charset="2"/>
              <a:buChar char="ü"/>
            </a:pPr>
            <a:r>
              <a:rPr lang="fr-FR" sz="2800" b="1" kern="0" dirty="0">
                <a:solidFill>
                  <a:srgbClr val="3F5378"/>
                </a:solidFill>
                <a:latin typeface="Fira Sans Medium" panose="020B0604020202020204" pitchFamily="34" charset="0"/>
                <a:cs typeface="Times New Roman" panose="02020603050405020304" pitchFamily="18" charset="0"/>
              </a:rPr>
              <a:t>Permet d’implémenter la base de Donnée </a:t>
            </a:r>
            <a:endParaRPr lang="fr-FR" sz="2800" b="1" dirty="0">
              <a:solidFill>
                <a:srgbClr val="3F5378"/>
              </a:solidFill>
              <a:latin typeface="Fira Sans Medium" panose="020B0604020202020204" pitchFamily="34" charset="0"/>
              <a:cs typeface="Times New Roman" panose="02020603050405020304" pitchFamily="18" charset="0"/>
            </a:endParaRPr>
          </a:p>
        </p:txBody>
      </p:sp>
      <p:pic>
        <p:nvPicPr>
          <p:cNvPr id="21" name="Image 20">
            <a:extLst>
              <a:ext uri="{FF2B5EF4-FFF2-40B4-BE49-F238E27FC236}">
                <a16:creationId xmlns:a16="http://schemas.microsoft.com/office/drawing/2014/main" id="{DB20C0E8-8857-2931-600B-3FEBDAFABF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63698" y="1897618"/>
            <a:ext cx="6423972" cy="4608168"/>
          </a:xfrm>
          <a:prstGeom prst="rect">
            <a:avLst/>
          </a:prstGeom>
          <a:ln>
            <a:noFill/>
          </a:ln>
        </p:spPr>
      </p:pic>
      <p:grpSp>
        <p:nvGrpSpPr>
          <p:cNvPr id="22" name="组合 44">
            <a:extLst>
              <a:ext uri="{FF2B5EF4-FFF2-40B4-BE49-F238E27FC236}">
                <a16:creationId xmlns:a16="http://schemas.microsoft.com/office/drawing/2014/main" id="{9223841C-4F75-6663-26F4-EA3C13BAE431}"/>
              </a:ext>
            </a:extLst>
          </p:cNvPr>
          <p:cNvGrpSpPr/>
          <p:nvPr/>
        </p:nvGrpSpPr>
        <p:grpSpPr>
          <a:xfrm>
            <a:off x="99593" y="6242981"/>
            <a:ext cx="622303" cy="590191"/>
            <a:chOff x="1758863" y="4523754"/>
            <a:chExt cx="492963" cy="467526"/>
          </a:xfrm>
        </p:grpSpPr>
        <p:sp>
          <p:nvSpPr>
            <p:cNvPr id="23" name="椭圆 45">
              <a:extLst>
                <a:ext uri="{FF2B5EF4-FFF2-40B4-BE49-F238E27FC236}">
                  <a16:creationId xmlns:a16="http://schemas.microsoft.com/office/drawing/2014/main" id="{23EA0B7F-F9BC-1F2F-A818-64A209DCAAE2}"/>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文本框 46">
              <a:extLst>
                <a:ext uri="{FF2B5EF4-FFF2-40B4-BE49-F238E27FC236}">
                  <a16:creationId xmlns:a16="http://schemas.microsoft.com/office/drawing/2014/main" id="{67C3B442-9B26-D5D4-E0F7-900621BAA32D}"/>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18</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014499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ppt_x</p:attrName>
                                        </p:attrNameLst>
                                      </p:cBhvr>
                                      <p:tavLst>
                                        <p:tav tm="0">
                                          <p:val>
                                            <p:strVal val="#ppt_x-#ppt_w*1.125000"/>
                                          </p:val>
                                        </p:tav>
                                        <p:tav tm="100000">
                                          <p:val>
                                            <p:strVal val="#ppt_x"/>
                                          </p:val>
                                        </p:tav>
                                      </p:tavLst>
                                    </p:anim>
                                    <p:animEffect transition="in" filter="wipe(righ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25</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2" name="Image 31">
            <a:extLst>
              <a:ext uri="{FF2B5EF4-FFF2-40B4-BE49-F238E27FC236}">
                <a16:creationId xmlns:a16="http://schemas.microsoft.com/office/drawing/2014/main" id="{7C8439DF-24FA-68D7-F20F-F9403EA28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7407" y="1392286"/>
            <a:ext cx="7427878" cy="4921362"/>
          </a:xfrm>
          <a:prstGeom prst="rect">
            <a:avLst/>
          </a:prstGeom>
          <a:ln>
            <a:noFill/>
          </a:ln>
        </p:spPr>
      </p:pic>
      <p:grpSp>
        <p:nvGrpSpPr>
          <p:cNvPr id="3" name="Groupe 2">
            <a:extLst>
              <a:ext uri="{FF2B5EF4-FFF2-40B4-BE49-F238E27FC236}">
                <a16:creationId xmlns:a16="http://schemas.microsoft.com/office/drawing/2014/main" id="{CF60F30D-C9FA-13C1-ACFE-7F90C3B2E409}"/>
              </a:ext>
            </a:extLst>
          </p:cNvPr>
          <p:cNvGrpSpPr/>
          <p:nvPr/>
        </p:nvGrpSpPr>
        <p:grpSpPr>
          <a:xfrm>
            <a:off x="6754768" y="181875"/>
            <a:ext cx="5269520" cy="690603"/>
            <a:chOff x="6754768" y="181875"/>
            <a:chExt cx="5269520" cy="690603"/>
          </a:xfrm>
        </p:grpSpPr>
        <p:grpSp>
          <p:nvGrpSpPr>
            <p:cNvPr id="5" name="Groupe 4">
              <a:extLst>
                <a:ext uri="{FF2B5EF4-FFF2-40B4-BE49-F238E27FC236}">
                  <a16:creationId xmlns:a16="http://schemas.microsoft.com/office/drawing/2014/main" id="{CD2314B7-9242-644B-ECDD-F521CFDBCEB8}"/>
                </a:ext>
              </a:extLst>
            </p:cNvPr>
            <p:cNvGrpSpPr/>
            <p:nvPr/>
          </p:nvGrpSpPr>
          <p:grpSpPr>
            <a:xfrm>
              <a:off x="6754768" y="181875"/>
              <a:ext cx="5269520" cy="690603"/>
              <a:chOff x="8764738" y="347556"/>
              <a:chExt cx="2912752" cy="543973"/>
            </a:xfrm>
          </p:grpSpPr>
          <p:grpSp>
            <p:nvGrpSpPr>
              <p:cNvPr id="9" name="Groupe 8">
                <a:extLst>
                  <a:ext uri="{FF2B5EF4-FFF2-40B4-BE49-F238E27FC236}">
                    <a16:creationId xmlns:a16="http://schemas.microsoft.com/office/drawing/2014/main" id="{4EE5F3BB-E5E5-2674-8297-63659C2AFF94}"/>
                  </a:ext>
                </a:extLst>
              </p:cNvPr>
              <p:cNvGrpSpPr/>
              <p:nvPr/>
            </p:nvGrpSpPr>
            <p:grpSpPr>
              <a:xfrm>
                <a:off x="8833490" y="347556"/>
                <a:ext cx="2844000" cy="543973"/>
                <a:chOff x="9234322" y="698284"/>
                <a:chExt cx="2844000" cy="543973"/>
              </a:xfrm>
            </p:grpSpPr>
            <p:grpSp>
              <p:nvGrpSpPr>
                <p:cNvPr id="11" name="Groupe 10">
                  <a:extLst>
                    <a:ext uri="{FF2B5EF4-FFF2-40B4-BE49-F238E27FC236}">
                      <a16:creationId xmlns:a16="http://schemas.microsoft.com/office/drawing/2014/main" id="{8FD28769-F667-F3B7-2DEF-AAF8DC069A60}"/>
                    </a:ext>
                  </a:extLst>
                </p:cNvPr>
                <p:cNvGrpSpPr/>
                <p:nvPr/>
              </p:nvGrpSpPr>
              <p:grpSpPr>
                <a:xfrm>
                  <a:off x="9234322" y="698284"/>
                  <a:ext cx="2844000" cy="543973"/>
                  <a:chOff x="3748728" y="-1351206"/>
                  <a:chExt cx="2965896" cy="543973"/>
                </a:xfrm>
              </p:grpSpPr>
              <p:sp>
                <p:nvSpPr>
                  <p:cNvPr id="19" name="矩形 72">
                    <a:extLst>
                      <a:ext uri="{FF2B5EF4-FFF2-40B4-BE49-F238E27FC236}">
                        <a16:creationId xmlns:a16="http://schemas.microsoft.com/office/drawing/2014/main" id="{FF48A8A5-A598-D97F-B9FC-C2C3037B30F9}"/>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4" name="矩形 73">
                    <a:extLst>
                      <a:ext uri="{FF2B5EF4-FFF2-40B4-BE49-F238E27FC236}">
                        <a16:creationId xmlns:a16="http://schemas.microsoft.com/office/drawing/2014/main" id="{24D71B93-3BCD-7108-812B-68C73854D18D}"/>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3" name="文本框 7">
                  <a:extLst>
                    <a:ext uri="{FF2B5EF4-FFF2-40B4-BE49-F238E27FC236}">
                      <a16:creationId xmlns:a16="http://schemas.microsoft.com/office/drawing/2014/main" id="{69EFD278-3F39-5BE6-8396-9F019D62324E}"/>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0" name="箭头: V 形 11">
                <a:extLst>
                  <a:ext uri="{FF2B5EF4-FFF2-40B4-BE49-F238E27FC236}">
                    <a16:creationId xmlns:a16="http://schemas.microsoft.com/office/drawing/2014/main" id="{D3799852-7D78-C737-9576-E8857630B0B2}"/>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7" name="文本框 7">
              <a:extLst>
                <a:ext uri="{FF2B5EF4-FFF2-40B4-BE49-F238E27FC236}">
                  <a16:creationId xmlns:a16="http://schemas.microsoft.com/office/drawing/2014/main" id="{E8CDC6A5-FC88-C146-B9D5-5CBDF94E77F3}"/>
                </a:ext>
              </a:extLst>
            </p:cNvPr>
            <p:cNvSpPr txBox="1"/>
            <p:nvPr/>
          </p:nvSpPr>
          <p:spPr>
            <a:xfrm>
              <a:off x="7131284" y="289624"/>
              <a:ext cx="4834082"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 CLASSES</a:t>
              </a:r>
              <a:endParaRPr lang="zh-CN" altLang="en-US" sz="2800" b="1" dirty="0">
                <a:solidFill>
                  <a:srgbClr val="3F5378"/>
                </a:solidFill>
                <a:latin typeface="Fira Sans Medium" panose="020B0604020202020204" pitchFamily="34" charset="0"/>
                <a:cs typeface="+mn-ea"/>
                <a:sym typeface="+mn-lt"/>
              </a:endParaRPr>
            </a:p>
          </p:txBody>
        </p:sp>
      </p:grpSp>
      <p:grpSp>
        <p:nvGrpSpPr>
          <p:cNvPr id="26" name="组合 44">
            <a:extLst>
              <a:ext uri="{FF2B5EF4-FFF2-40B4-BE49-F238E27FC236}">
                <a16:creationId xmlns:a16="http://schemas.microsoft.com/office/drawing/2014/main" id="{A32DE33E-400B-A155-78F3-6DBCCF836D41}"/>
              </a:ext>
            </a:extLst>
          </p:cNvPr>
          <p:cNvGrpSpPr/>
          <p:nvPr/>
        </p:nvGrpSpPr>
        <p:grpSpPr>
          <a:xfrm>
            <a:off x="99593" y="6242981"/>
            <a:ext cx="622303" cy="590191"/>
            <a:chOff x="1758863" y="4523754"/>
            <a:chExt cx="492963" cy="467526"/>
          </a:xfrm>
        </p:grpSpPr>
        <p:sp>
          <p:nvSpPr>
            <p:cNvPr id="27" name="椭圆 45">
              <a:extLst>
                <a:ext uri="{FF2B5EF4-FFF2-40B4-BE49-F238E27FC236}">
                  <a16:creationId xmlns:a16="http://schemas.microsoft.com/office/drawing/2014/main" id="{0CCF0A3C-58F7-89D6-559F-E10B1DC0BACB}"/>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9" name="文本框 46">
              <a:extLst>
                <a:ext uri="{FF2B5EF4-FFF2-40B4-BE49-F238E27FC236}">
                  <a16:creationId xmlns:a16="http://schemas.microsoft.com/office/drawing/2014/main" id="{C8D9C30E-0994-920C-963C-E8149F43F08F}"/>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19</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271968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100">
        <p159:morph option="byObject"/>
      </p:transition>
    </mc:Choice>
    <mc:Fallback xmlns="">
      <p:transition spd="slow" advClick="0" advTm="1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636B7F5B-BD37-E7A5-FC50-29C6D699C4FE}"/>
              </a:ext>
            </a:extLst>
          </p:cNvPr>
          <p:cNvGrpSpPr/>
          <p:nvPr/>
        </p:nvGrpSpPr>
        <p:grpSpPr>
          <a:xfrm>
            <a:off x="6754768" y="181875"/>
            <a:ext cx="5269520" cy="927976"/>
            <a:chOff x="8764738" y="347556"/>
            <a:chExt cx="2912752" cy="543973"/>
          </a:xfrm>
        </p:grpSpPr>
        <p:grpSp>
          <p:nvGrpSpPr>
            <p:cNvPr id="16" name="Groupe 15">
              <a:extLst>
                <a:ext uri="{FF2B5EF4-FFF2-40B4-BE49-F238E27FC236}">
                  <a16:creationId xmlns:a16="http://schemas.microsoft.com/office/drawing/2014/main" id="{72FE96CC-F964-E9B2-C2BC-D41BC8A284EF}"/>
                </a:ext>
              </a:extLst>
            </p:cNvPr>
            <p:cNvGrpSpPr/>
            <p:nvPr/>
          </p:nvGrpSpPr>
          <p:grpSpPr>
            <a:xfrm>
              <a:off x="8833490" y="347556"/>
              <a:ext cx="2844000" cy="543973"/>
              <a:chOff x="9234322" y="698284"/>
              <a:chExt cx="2844000" cy="543973"/>
            </a:xfrm>
          </p:grpSpPr>
          <p:grpSp>
            <p:nvGrpSpPr>
              <p:cNvPr id="20" name="Groupe 19">
                <a:extLst>
                  <a:ext uri="{FF2B5EF4-FFF2-40B4-BE49-F238E27FC236}">
                    <a16:creationId xmlns:a16="http://schemas.microsoft.com/office/drawing/2014/main" id="{D7629A73-05A0-19D5-D6FA-B92377B75007}"/>
                  </a:ext>
                </a:extLst>
              </p:cNvPr>
              <p:cNvGrpSpPr/>
              <p:nvPr/>
            </p:nvGrpSpPr>
            <p:grpSpPr>
              <a:xfrm>
                <a:off x="9234322" y="698284"/>
                <a:ext cx="2844000" cy="543973"/>
                <a:chOff x="3748728" y="-1351206"/>
                <a:chExt cx="2965896" cy="543973"/>
              </a:xfrm>
            </p:grpSpPr>
            <p:sp>
              <p:nvSpPr>
                <p:cNvPr id="22" name="矩形 72">
                  <a:extLst>
                    <a:ext uri="{FF2B5EF4-FFF2-40B4-BE49-F238E27FC236}">
                      <a16:creationId xmlns:a16="http://schemas.microsoft.com/office/drawing/2014/main" id="{7D6BAB53-7FBE-9E7A-BF01-0FB56719993C}"/>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3" name="矩形 73">
                  <a:extLst>
                    <a:ext uri="{FF2B5EF4-FFF2-40B4-BE49-F238E27FC236}">
                      <a16:creationId xmlns:a16="http://schemas.microsoft.com/office/drawing/2014/main" id="{3574E2A0-83F0-7A21-BFC9-012F65CBF147}"/>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21" name="文本框 7">
                <a:extLst>
                  <a:ext uri="{FF2B5EF4-FFF2-40B4-BE49-F238E27FC236}">
                    <a16:creationId xmlns:a16="http://schemas.microsoft.com/office/drawing/2014/main" id="{BCE765FF-1A72-DB59-DE4E-DE7F086C0963}"/>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8" name="箭头: V 形 11">
              <a:extLst>
                <a:ext uri="{FF2B5EF4-FFF2-40B4-BE49-F238E27FC236}">
                  <a16:creationId xmlns:a16="http://schemas.microsoft.com/office/drawing/2014/main" id="{1DC00701-35CE-1E7E-711A-3CA102D5EB71}"/>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26</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028289" y="349258"/>
            <a:ext cx="4937078"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 CLASSES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2" name="Image 31">
            <a:extLst>
              <a:ext uri="{FF2B5EF4-FFF2-40B4-BE49-F238E27FC236}">
                <a16:creationId xmlns:a16="http://schemas.microsoft.com/office/drawing/2014/main" id="{7C8439DF-24FA-68D7-F20F-F9403EA28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grpSp>
        <p:nvGrpSpPr>
          <p:cNvPr id="3" name="组合 44">
            <a:extLst>
              <a:ext uri="{FF2B5EF4-FFF2-40B4-BE49-F238E27FC236}">
                <a16:creationId xmlns:a16="http://schemas.microsoft.com/office/drawing/2014/main" id="{A633A0C9-6BC2-9849-3728-90E79CE8427C}"/>
              </a:ext>
            </a:extLst>
          </p:cNvPr>
          <p:cNvGrpSpPr/>
          <p:nvPr/>
        </p:nvGrpSpPr>
        <p:grpSpPr>
          <a:xfrm>
            <a:off x="118254" y="6168337"/>
            <a:ext cx="622303" cy="590191"/>
            <a:chOff x="1758863" y="4523754"/>
            <a:chExt cx="492963" cy="467526"/>
          </a:xfrm>
        </p:grpSpPr>
        <p:sp>
          <p:nvSpPr>
            <p:cNvPr id="5" name="椭圆 45">
              <a:extLst>
                <a:ext uri="{FF2B5EF4-FFF2-40B4-BE49-F238E27FC236}">
                  <a16:creationId xmlns:a16="http://schemas.microsoft.com/office/drawing/2014/main" id="{478B04A8-F759-9953-7613-D5BE3E3010F1}"/>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4AE9B0FF-9A05-C77E-F8C7-055BEB4D3BEB}"/>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19</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05933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636B7F5B-BD37-E7A5-FC50-29C6D699C4FE}"/>
              </a:ext>
            </a:extLst>
          </p:cNvPr>
          <p:cNvGrpSpPr/>
          <p:nvPr/>
        </p:nvGrpSpPr>
        <p:grpSpPr>
          <a:xfrm>
            <a:off x="6754768" y="181875"/>
            <a:ext cx="5269520" cy="927976"/>
            <a:chOff x="8764738" y="347556"/>
            <a:chExt cx="2912752" cy="543973"/>
          </a:xfrm>
        </p:grpSpPr>
        <p:grpSp>
          <p:nvGrpSpPr>
            <p:cNvPr id="16" name="Groupe 15">
              <a:extLst>
                <a:ext uri="{FF2B5EF4-FFF2-40B4-BE49-F238E27FC236}">
                  <a16:creationId xmlns:a16="http://schemas.microsoft.com/office/drawing/2014/main" id="{72FE96CC-F964-E9B2-C2BC-D41BC8A284EF}"/>
                </a:ext>
              </a:extLst>
            </p:cNvPr>
            <p:cNvGrpSpPr/>
            <p:nvPr/>
          </p:nvGrpSpPr>
          <p:grpSpPr>
            <a:xfrm>
              <a:off x="8833490" y="347556"/>
              <a:ext cx="2844000" cy="543973"/>
              <a:chOff x="9234322" y="698284"/>
              <a:chExt cx="2844000" cy="543973"/>
            </a:xfrm>
          </p:grpSpPr>
          <p:grpSp>
            <p:nvGrpSpPr>
              <p:cNvPr id="20" name="Groupe 19">
                <a:extLst>
                  <a:ext uri="{FF2B5EF4-FFF2-40B4-BE49-F238E27FC236}">
                    <a16:creationId xmlns:a16="http://schemas.microsoft.com/office/drawing/2014/main" id="{D7629A73-05A0-19D5-D6FA-B92377B75007}"/>
                  </a:ext>
                </a:extLst>
              </p:cNvPr>
              <p:cNvGrpSpPr/>
              <p:nvPr/>
            </p:nvGrpSpPr>
            <p:grpSpPr>
              <a:xfrm>
                <a:off x="9234322" y="698284"/>
                <a:ext cx="2844000" cy="543973"/>
                <a:chOff x="3748728" y="-1351206"/>
                <a:chExt cx="2965896" cy="543973"/>
              </a:xfrm>
            </p:grpSpPr>
            <p:sp>
              <p:nvSpPr>
                <p:cNvPr id="22" name="矩形 72">
                  <a:extLst>
                    <a:ext uri="{FF2B5EF4-FFF2-40B4-BE49-F238E27FC236}">
                      <a16:creationId xmlns:a16="http://schemas.microsoft.com/office/drawing/2014/main" id="{7D6BAB53-7FBE-9E7A-BF01-0FB56719993C}"/>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3" name="矩形 73">
                  <a:extLst>
                    <a:ext uri="{FF2B5EF4-FFF2-40B4-BE49-F238E27FC236}">
                      <a16:creationId xmlns:a16="http://schemas.microsoft.com/office/drawing/2014/main" id="{3574E2A0-83F0-7A21-BFC9-012F65CBF147}"/>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21" name="文本框 7">
                <a:extLst>
                  <a:ext uri="{FF2B5EF4-FFF2-40B4-BE49-F238E27FC236}">
                    <a16:creationId xmlns:a16="http://schemas.microsoft.com/office/drawing/2014/main" id="{BCE765FF-1A72-DB59-DE4E-DE7F086C0963}"/>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8" name="箭头: V 形 11">
              <a:extLst>
                <a:ext uri="{FF2B5EF4-FFF2-40B4-BE49-F238E27FC236}">
                  <a16:creationId xmlns:a16="http://schemas.microsoft.com/office/drawing/2014/main" id="{1DC00701-35CE-1E7E-711A-3CA102D5EB71}"/>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27</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028289" y="349258"/>
            <a:ext cx="4937078"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DIAGRAMME DE CLASSES</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2" name="Image 31">
            <a:extLst>
              <a:ext uri="{FF2B5EF4-FFF2-40B4-BE49-F238E27FC236}">
                <a16:creationId xmlns:a16="http://schemas.microsoft.com/office/drawing/2014/main" id="{7C8439DF-24FA-68D7-F20F-F9403EA28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386" y="-2213810"/>
            <a:ext cx="18427514" cy="9103172"/>
          </a:xfrm>
          <a:prstGeom prst="rect">
            <a:avLst/>
          </a:prstGeom>
          <a:ln>
            <a:noFill/>
          </a:ln>
        </p:spPr>
      </p:pic>
      <p:grpSp>
        <p:nvGrpSpPr>
          <p:cNvPr id="3" name="组合 44">
            <a:extLst>
              <a:ext uri="{FF2B5EF4-FFF2-40B4-BE49-F238E27FC236}">
                <a16:creationId xmlns:a16="http://schemas.microsoft.com/office/drawing/2014/main" id="{E3CFF35F-847C-429C-4CE9-3973870A9849}"/>
              </a:ext>
            </a:extLst>
          </p:cNvPr>
          <p:cNvGrpSpPr/>
          <p:nvPr/>
        </p:nvGrpSpPr>
        <p:grpSpPr>
          <a:xfrm>
            <a:off x="99593" y="6204881"/>
            <a:ext cx="622303" cy="590191"/>
            <a:chOff x="1758863" y="4523754"/>
            <a:chExt cx="492963" cy="467526"/>
          </a:xfrm>
        </p:grpSpPr>
        <p:sp>
          <p:nvSpPr>
            <p:cNvPr id="5" name="椭圆 45">
              <a:extLst>
                <a:ext uri="{FF2B5EF4-FFF2-40B4-BE49-F238E27FC236}">
                  <a16:creationId xmlns:a16="http://schemas.microsoft.com/office/drawing/2014/main" id="{4A637EBB-9DF8-0365-F7C6-80CC7D53ED3E}"/>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04DC36CC-EEF8-7E11-A976-E728F25DA565}"/>
                </a:ext>
              </a:extLst>
            </p:cNvPr>
            <p:cNvSpPr txBox="1"/>
            <p:nvPr/>
          </p:nvSpPr>
          <p:spPr>
            <a:xfrm>
              <a:off x="1758863" y="4528044"/>
              <a:ext cx="492963"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19</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411163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3" y="4255995"/>
            <a:ext cx="6354266" cy="1280361"/>
          </a:xfrm>
          <a:prstGeom prst="rect">
            <a:avLst/>
          </a:prstGeom>
        </p:spPr>
        <p:txBody>
          <a:bodyPr spcFirstLastPara="1" wrap="square" lIns="121900" tIns="121900" rIns="121900" bIns="121900" anchor="b" anchorCtr="0">
            <a:noAutofit/>
          </a:bodyPr>
          <a:lstStyle/>
          <a:p>
            <a:r>
              <a:rPr lang="en" sz="5400" dirty="0"/>
              <a:t>MISE EN OEUVRE </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5</a:t>
            </a:r>
            <a:endParaRPr sz="4000" b="1" kern="0" dirty="0">
              <a:solidFill>
                <a:srgbClr val="3F5378"/>
              </a:solidFill>
              <a:latin typeface="Roboto Condensed"/>
              <a:ea typeface="Roboto Condensed"/>
              <a:cs typeface="Roboto Condensed"/>
              <a:sym typeface="Roboto Condensed"/>
            </a:endParaRPr>
          </a:p>
        </p:txBody>
      </p:sp>
      <p:grpSp>
        <p:nvGrpSpPr>
          <p:cNvPr id="5" name="组合 44">
            <a:extLst>
              <a:ext uri="{FF2B5EF4-FFF2-40B4-BE49-F238E27FC236}">
                <a16:creationId xmlns:a16="http://schemas.microsoft.com/office/drawing/2014/main" id="{F6F68234-232A-27DE-0E0F-A70CAA1D9D78}"/>
              </a:ext>
            </a:extLst>
          </p:cNvPr>
          <p:cNvGrpSpPr/>
          <p:nvPr/>
        </p:nvGrpSpPr>
        <p:grpSpPr>
          <a:xfrm>
            <a:off x="99592" y="6242981"/>
            <a:ext cx="673800" cy="590191"/>
            <a:chOff x="1758863" y="4523754"/>
            <a:chExt cx="533757" cy="467526"/>
          </a:xfrm>
        </p:grpSpPr>
        <p:sp>
          <p:nvSpPr>
            <p:cNvPr id="6" name="椭圆 45">
              <a:extLst>
                <a:ext uri="{FF2B5EF4-FFF2-40B4-BE49-F238E27FC236}">
                  <a16:creationId xmlns:a16="http://schemas.microsoft.com/office/drawing/2014/main" id="{904A6D28-19AF-9EF4-9EE3-A210D7868E8D}"/>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文本框 46">
              <a:extLst>
                <a:ext uri="{FF2B5EF4-FFF2-40B4-BE49-F238E27FC236}">
                  <a16:creationId xmlns:a16="http://schemas.microsoft.com/office/drawing/2014/main" id="{BE5EF060-50E4-CE9B-3163-9B26CC7CA28F}"/>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20</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40836520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7"/>
            <a:ext cx="5103641" cy="526489"/>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MISE EN OEUVRE</a:t>
            </a:r>
            <a:endParaRPr lang="zh-CN" altLang="en-US" sz="2800" b="1" dirty="0">
              <a:solidFill>
                <a:srgbClr val="FF9800"/>
              </a:solidFill>
              <a:latin typeface="Fira Sans Medium" panose="020B0604020202020204" pitchFamily="34" charset="0"/>
              <a:cs typeface="+mn-ea"/>
              <a:sym typeface="+mn-lt"/>
            </a:endParaRPr>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27" name="Groupe 26">
            <a:extLst>
              <a:ext uri="{FF2B5EF4-FFF2-40B4-BE49-F238E27FC236}">
                <a16:creationId xmlns:a16="http://schemas.microsoft.com/office/drawing/2014/main" id="{BBF9A318-BB51-C916-9D15-6FB00DB0D8AB}"/>
              </a:ext>
            </a:extLst>
          </p:cNvPr>
          <p:cNvGrpSpPr/>
          <p:nvPr/>
        </p:nvGrpSpPr>
        <p:grpSpPr>
          <a:xfrm>
            <a:off x="5913259" y="227912"/>
            <a:ext cx="5455045" cy="754483"/>
            <a:chOff x="6569242" y="181875"/>
            <a:chExt cx="5455045" cy="927976"/>
          </a:xfrm>
        </p:grpSpPr>
        <p:grpSp>
          <p:nvGrpSpPr>
            <p:cNvPr id="12" name="Groupe 11">
              <a:extLst>
                <a:ext uri="{FF2B5EF4-FFF2-40B4-BE49-F238E27FC236}">
                  <a16:creationId xmlns:a16="http://schemas.microsoft.com/office/drawing/2014/main" id="{0C000DC2-7A60-DC77-6A03-CEC2294582C3}"/>
                </a:ext>
              </a:extLst>
            </p:cNvPr>
            <p:cNvGrpSpPr/>
            <p:nvPr/>
          </p:nvGrpSpPr>
          <p:grpSpPr>
            <a:xfrm>
              <a:off x="6569242" y="181875"/>
              <a:ext cx="5455045" cy="927976"/>
              <a:chOff x="8764738" y="347556"/>
              <a:chExt cx="2912752" cy="543973"/>
            </a:xfrm>
          </p:grpSpPr>
          <p:grpSp>
            <p:nvGrpSpPr>
              <p:cNvPr id="13" name="Groupe 12">
                <a:extLst>
                  <a:ext uri="{FF2B5EF4-FFF2-40B4-BE49-F238E27FC236}">
                    <a16:creationId xmlns:a16="http://schemas.microsoft.com/office/drawing/2014/main" id="{BE8C8777-4C3E-7E57-B7E5-8C9E7A06AA83}"/>
                  </a:ext>
                </a:extLst>
              </p:cNvPr>
              <p:cNvGrpSpPr/>
              <p:nvPr/>
            </p:nvGrpSpPr>
            <p:grpSpPr>
              <a:xfrm>
                <a:off x="8833490" y="347556"/>
                <a:ext cx="2844000" cy="543973"/>
                <a:chOff x="9234322" y="698284"/>
                <a:chExt cx="2844000" cy="543973"/>
              </a:xfrm>
            </p:grpSpPr>
            <p:grpSp>
              <p:nvGrpSpPr>
                <p:cNvPr id="18" name="Groupe 17">
                  <a:extLst>
                    <a:ext uri="{FF2B5EF4-FFF2-40B4-BE49-F238E27FC236}">
                      <a16:creationId xmlns:a16="http://schemas.microsoft.com/office/drawing/2014/main" id="{EB6CCC62-3ABE-9DCE-F061-53C5E4F72DF7}"/>
                    </a:ext>
                  </a:extLst>
                </p:cNvPr>
                <p:cNvGrpSpPr/>
                <p:nvPr/>
              </p:nvGrpSpPr>
              <p:grpSpPr>
                <a:xfrm>
                  <a:off x="9234322" y="698284"/>
                  <a:ext cx="2844000" cy="543973"/>
                  <a:chOff x="3748728" y="-1351206"/>
                  <a:chExt cx="2965896" cy="543973"/>
                </a:xfrm>
              </p:grpSpPr>
              <p:sp>
                <p:nvSpPr>
                  <p:cNvPr id="20" name="矩形 72">
                    <a:extLst>
                      <a:ext uri="{FF2B5EF4-FFF2-40B4-BE49-F238E27FC236}">
                        <a16:creationId xmlns:a16="http://schemas.microsoft.com/office/drawing/2014/main" id="{A6D3DF1F-E096-CCC8-D27A-07197DF5965B}"/>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3" name="矩形 73">
                    <a:extLst>
                      <a:ext uri="{FF2B5EF4-FFF2-40B4-BE49-F238E27FC236}">
                        <a16:creationId xmlns:a16="http://schemas.microsoft.com/office/drawing/2014/main" id="{54C86F21-0E0B-78B7-822D-52FFC5A79161}"/>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B051211F-1215-6CF0-A20C-60628913A5B7}"/>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16" name="箭头: V 形 11">
                <a:extLst>
                  <a:ext uri="{FF2B5EF4-FFF2-40B4-BE49-F238E27FC236}">
                    <a16:creationId xmlns:a16="http://schemas.microsoft.com/office/drawing/2014/main" id="{E6F65EA7-DC9C-1EF5-5F50-365B944BA9FD}"/>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5" name="文本框 7">
              <a:extLst>
                <a:ext uri="{FF2B5EF4-FFF2-40B4-BE49-F238E27FC236}">
                  <a16:creationId xmlns:a16="http://schemas.microsoft.com/office/drawing/2014/main" id="{83CF4975-0FEE-3A1B-9020-CD2EFAB3EB3D}"/>
                </a:ext>
              </a:extLst>
            </p:cNvPr>
            <p:cNvSpPr txBox="1"/>
            <p:nvPr/>
          </p:nvSpPr>
          <p:spPr>
            <a:xfrm>
              <a:off x="6852390" y="397384"/>
              <a:ext cx="5112977" cy="523220"/>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OUTILS TECHNOLOGIQUES</a:t>
              </a:r>
              <a:endParaRPr lang="zh-CN" altLang="en-US" sz="2800" b="1" dirty="0">
                <a:solidFill>
                  <a:srgbClr val="3F5378"/>
                </a:solidFill>
                <a:latin typeface="Fira Sans Medium" panose="020B0604020202020204" pitchFamily="34" charset="0"/>
                <a:cs typeface="+mn-ea"/>
                <a:sym typeface="+mn-lt"/>
              </a:endParaRPr>
            </a:p>
          </p:txBody>
        </p:sp>
      </p:grpSp>
      <p:grpSp>
        <p:nvGrpSpPr>
          <p:cNvPr id="48" name="Groupe 47">
            <a:extLst>
              <a:ext uri="{FF2B5EF4-FFF2-40B4-BE49-F238E27FC236}">
                <a16:creationId xmlns:a16="http://schemas.microsoft.com/office/drawing/2014/main" id="{7EE2663B-F252-FD71-5B72-9B12A92F190E}"/>
              </a:ext>
            </a:extLst>
          </p:cNvPr>
          <p:cNvGrpSpPr/>
          <p:nvPr/>
        </p:nvGrpSpPr>
        <p:grpSpPr>
          <a:xfrm>
            <a:off x="63209" y="1345299"/>
            <a:ext cx="2087218" cy="1860371"/>
            <a:chOff x="6174271" y="1661840"/>
            <a:chExt cx="2087218" cy="1860371"/>
          </a:xfrm>
        </p:grpSpPr>
        <p:pic>
          <p:nvPicPr>
            <p:cNvPr id="33" name="Image 32">
              <a:extLst>
                <a:ext uri="{FF2B5EF4-FFF2-40B4-BE49-F238E27FC236}">
                  <a16:creationId xmlns:a16="http://schemas.microsoft.com/office/drawing/2014/main" id="{FAE94DAF-73A5-8513-FADB-2C1AB77F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382" y="1661840"/>
              <a:ext cx="1303726" cy="1321519"/>
            </a:xfrm>
            <a:prstGeom prst="rect">
              <a:avLst/>
            </a:prstGeom>
          </p:spPr>
        </p:pic>
        <p:sp>
          <p:nvSpPr>
            <p:cNvPr id="30" name="Rounded Rectangle 4">
              <a:extLst>
                <a:ext uri="{FF2B5EF4-FFF2-40B4-BE49-F238E27FC236}">
                  <a16:creationId xmlns:a16="http://schemas.microsoft.com/office/drawing/2014/main" id="{25CB949D-B739-0B28-29AA-D1ED121514A0}"/>
                </a:ext>
              </a:extLst>
            </p:cNvPr>
            <p:cNvSpPr/>
            <p:nvPr/>
          </p:nvSpPr>
          <p:spPr>
            <a:xfrm>
              <a:off x="6174271" y="2952166"/>
              <a:ext cx="2087218" cy="570045"/>
            </a:xfrm>
            <a:prstGeom prst="roundRect">
              <a:avLst/>
            </a:prstGeom>
            <a:noFill/>
            <a:ln w="50800">
              <a:solidFill>
                <a:srgbClr val="01579B"/>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FLUTTER</a:t>
              </a:r>
            </a:p>
          </p:txBody>
        </p:sp>
      </p:grpSp>
      <p:grpSp>
        <p:nvGrpSpPr>
          <p:cNvPr id="41" name="Groupe 40">
            <a:extLst>
              <a:ext uri="{FF2B5EF4-FFF2-40B4-BE49-F238E27FC236}">
                <a16:creationId xmlns:a16="http://schemas.microsoft.com/office/drawing/2014/main" id="{E7840D95-EFC7-6B2F-2626-2DE7655A8A89}"/>
              </a:ext>
            </a:extLst>
          </p:cNvPr>
          <p:cNvGrpSpPr/>
          <p:nvPr/>
        </p:nvGrpSpPr>
        <p:grpSpPr>
          <a:xfrm>
            <a:off x="2333324" y="1519590"/>
            <a:ext cx="2087218" cy="1717916"/>
            <a:chOff x="167712" y="1143802"/>
            <a:chExt cx="2087218" cy="1717916"/>
          </a:xfrm>
        </p:grpSpPr>
        <p:pic>
          <p:nvPicPr>
            <p:cNvPr id="61" name="Graphique 60">
              <a:extLst>
                <a:ext uri="{FF2B5EF4-FFF2-40B4-BE49-F238E27FC236}">
                  <a16:creationId xmlns:a16="http://schemas.microsoft.com/office/drawing/2014/main" id="{332DEDA7-4144-E470-E0FE-56DA6DF20F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5150" y="1143802"/>
              <a:ext cx="1094996" cy="1209782"/>
            </a:xfrm>
            <a:prstGeom prst="rect">
              <a:avLst/>
            </a:prstGeom>
          </p:spPr>
        </p:pic>
        <p:sp>
          <p:nvSpPr>
            <p:cNvPr id="42" name="Rounded Rectangle 4">
              <a:extLst>
                <a:ext uri="{FF2B5EF4-FFF2-40B4-BE49-F238E27FC236}">
                  <a16:creationId xmlns:a16="http://schemas.microsoft.com/office/drawing/2014/main" id="{6CFC411D-226A-B960-F22A-74DF6801756C}"/>
                </a:ext>
              </a:extLst>
            </p:cNvPr>
            <p:cNvSpPr/>
            <p:nvPr/>
          </p:nvSpPr>
          <p:spPr>
            <a:xfrm>
              <a:off x="167712" y="2291673"/>
              <a:ext cx="2087218" cy="570045"/>
            </a:xfrm>
            <a:prstGeom prst="roundRect">
              <a:avLst/>
            </a:prstGeom>
            <a:noFill/>
            <a:ln w="50800">
              <a:solidFill>
                <a:srgbClr val="2CB7F6"/>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DART</a:t>
              </a:r>
            </a:p>
          </p:txBody>
        </p:sp>
      </p:grpSp>
      <p:grpSp>
        <p:nvGrpSpPr>
          <p:cNvPr id="54" name="Groupe 53">
            <a:extLst>
              <a:ext uri="{FF2B5EF4-FFF2-40B4-BE49-F238E27FC236}">
                <a16:creationId xmlns:a16="http://schemas.microsoft.com/office/drawing/2014/main" id="{58E89713-BB72-653D-7F3F-889F6209E340}"/>
              </a:ext>
            </a:extLst>
          </p:cNvPr>
          <p:cNvGrpSpPr/>
          <p:nvPr/>
        </p:nvGrpSpPr>
        <p:grpSpPr>
          <a:xfrm>
            <a:off x="4901659" y="1688717"/>
            <a:ext cx="2087218" cy="1539975"/>
            <a:chOff x="8752895" y="5000809"/>
            <a:chExt cx="2087218" cy="1539975"/>
          </a:xfrm>
        </p:grpSpPr>
        <p:pic>
          <p:nvPicPr>
            <p:cNvPr id="11" name="Image 10">
              <a:extLst>
                <a:ext uri="{FF2B5EF4-FFF2-40B4-BE49-F238E27FC236}">
                  <a16:creationId xmlns:a16="http://schemas.microsoft.com/office/drawing/2014/main" id="{1C26F17F-2733-2C9D-9924-B7BC49997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9330" y="5000809"/>
              <a:ext cx="823714" cy="916889"/>
            </a:xfrm>
            <a:prstGeom prst="rect">
              <a:avLst/>
            </a:prstGeom>
          </p:spPr>
        </p:pic>
        <p:sp>
          <p:nvSpPr>
            <p:cNvPr id="49" name="Rounded Rectangle 4">
              <a:extLst>
                <a:ext uri="{FF2B5EF4-FFF2-40B4-BE49-F238E27FC236}">
                  <a16:creationId xmlns:a16="http://schemas.microsoft.com/office/drawing/2014/main" id="{1D04C461-E468-7EE0-F293-E6E0784A901A}"/>
                </a:ext>
              </a:extLst>
            </p:cNvPr>
            <p:cNvSpPr/>
            <p:nvPr/>
          </p:nvSpPr>
          <p:spPr>
            <a:xfrm>
              <a:off x="8752895" y="5970739"/>
              <a:ext cx="2087218" cy="570045"/>
            </a:xfrm>
            <a:prstGeom prst="roundRect">
              <a:avLst/>
            </a:prstGeom>
            <a:noFill/>
            <a:ln w="50800">
              <a:solidFill>
                <a:srgbClr val="33679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PostgreSQL</a:t>
              </a:r>
            </a:p>
          </p:txBody>
        </p:sp>
      </p:grpSp>
      <p:grpSp>
        <p:nvGrpSpPr>
          <p:cNvPr id="47" name="Groupe 46">
            <a:extLst>
              <a:ext uri="{FF2B5EF4-FFF2-40B4-BE49-F238E27FC236}">
                <a16:creationId xmlns:a16="http://schemas.microsoft.com/office/drawing/2014/main" id="{53F17A5B-E170-C6EE-69A9-4CF6CF3EC5BD}"/>
              </a:ext>
            </a:extLst>
          </p:cNvPr>
          <p:cNvGrpSpPr/>
          <p:nvPr/>
        </p:nvGrpSpPr>
        <p:grpSpPr>
          <a:xfrm>
            <a:off x="63209" y="4088360"/>
            <a:ext cx="2087218" cy="1472810"/>
            <a:chOff x="2806175" y="2248869"/>
            <a:chExt cx="2087218" cy="1472810"/>
          </a:xfrm>
        </p:grpSpPr>
        <p:pic>
          <p:nvPicPr>
            <p:cNvPr id="9" name="Image 8">
              <a:extLst>
                <a:ext uri="{FF2B5EF4-FFF2-40B4-BE49-F238E27FC236}">
                  <a16:creationId xmlns:a16="http://schemas.microsoft.com/office/drawing/2014/main" id="{8444A717-64B7-E307-CC98-CFA66799DE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4379" y="2248869"/>
              <a:ext cx="1297045" cy="897355"/>
            </a:xfrm>
            <a:prstGeom prst="rect">
              <a:avLst/>
            </a:prstGeom>
          </p:spPr>
        </p:pic>
        <p:sp>
          <p:nvSpPr>
            <p:cNvPr id="78" name="Rounded Rectangle 4">
              <a:extLst>
                <a:ext uri="{FF2B5EF4-FFF2-40B4-BE49-F238E27FC236}">
                  <a16:creationId xmlns:a16="http://schemas.microsoft.com/office/drawing/2014/main" id="{C6006CD8-C438-4099-3A9C-7AA52B4C0E21}"/>
                </a:ext>
              </a:extLst>
            </p:cNvPr>
            <p:cNvSpPr/>
            <p:nvPr/>
          </p:nvSpPr>
          <p:spPr>
            <a:xfrm>
              <a:off x="2806175" y="3151634"/>
              <a:ext cx="2087218" cy="570045"/>
            </a:xfrm>
            <a:prstGeom prst="roundRect">
              <a:avLst/>
            </a:prstGeom>
            <a:noFill/>
            <a:ln w="50800">
              <a:solidFill>
                <a:srgbClr val="71A962"/>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NODE JS</a:t>
              </a:r>
            </a:p>
          </p:txBody>
        </p:sp>
      </p:grpSp>
      <p:grpSp>
        <p:nvGrpSpPr>
          <p:cNvPr id="55" name="Groupe 54">
            <a:extLst>
              <a:ext uri="{FF2B5EF4-FFF2-40B4-BE49-F238E27FC236}">
                <a16:creationId xmlns:a16="http://schemas.microsoft.com/office/drawing/2014/main" id="{7C1E0DAA-CF0C-5065-392E-DBE4C2ADC49F}"/>
              </a:ext>
            </a:extLst>
          </p:cNvPr>
          <p:cNvGrpSpPr/>
          <p:nvPr/>
        </p:nvGrpSpPr>
        <p:grpSpPr>
          <a:xfrm>
            <a:off x="4808356" y="3628520"/>
            <a:ext cx="2087218" cy="1923994"/>
            <a:chOff x="3599322" y="4674153"/>
            <a:chExt cx="2087218" cy="1923994"/>
          </a:xfrm>
        </p:grpSpPr>
        <p:pic>
          <p:nvPicPr>
            <p:cNvPr id="24" name="Image 23">
              <a:extLst>
                <a:ext uri="{FF2B5EF4-FFF2-40B4-BE49-F238E27FC236}">
                  <a16:creationId xmlns:a16="http://schemas.microsoft.com/office/drawing/2014/main" id="{1217C1F2-48A5-0D0F-367E-6B313A7754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88944" y="4674153"/>
              <a:ext cx="1545823" cy="1653821"/>
            </a:xfrm>
            <a:prstGeom prst="rect">
              <a:avLst/>
            </a:prstGeom>
          </p:spPr>
        </p:pic>
        <p:sp>
          <p:nvSpPr>
            <p:cNvPr id="84" name="Rounded Rectangle 4">
              <a:extLst>
                <a:ext uri="{FF2B5EF4-FFF2-40B4-BE49-F238E27FC236}">
                  <a16:creationId xmlns:a16="http://schemas.microsoft.com/office/drawing/2014/main" id="{013EBDA2-BB87-0F51-D7F0-D2F1C0BA2E49}"/>
                </a:ext>
              </a:extLst>
            </p:cNvPr>
            <p:cNvSpPr/>
            <p:nvPr/>
          </p:nvSpPr>
          <p:spPr>
            <a:xfrm>
              <a:off x="3599322" y="6028102"/>
              <a:ext cx="2087218" cy="570045"/>
            </a:xfrm>
            <a:prstGeom prst="roundRect">
              <a:avLst/>
            </a:prstGeom>
            <a:noFill/>
            <a:ln w="50800">
              <a:solidFill>
                <a:srgbClr val="ECC58E"/>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Architect</a:t>
              </a:r>
            </a:p>
          </p:txBody>
        </p:sp>
      </p:grpSp>
      <p:grpSp>
        <p:nvGrpSpPr>
          <p:cNvPr id="102" name="组合 44">
            <a:extLst>
              <a:ext uri="{FF2B5EF4-FFF2-40B4-BE49-F238E27FC236}">
                <a16:creationId xmlns:a16="http://schemas.microsoft.com/office/drawing/2014/main" id="{56554F95-177C-EC63-03F7-4734E277BE73}"/>
              </a:ext>
            </a:extLst>
          </p:cNvPr>
          <p:cNvGrpSpPr/>
          <p:nvPr/>
        </p:nvGrpSpPr>
        <p:grpSpPr>
          <a:xfrm>
            <a:off x="99592" y="6242981"/>
            <a:ext cx="673800" cy="590191"/>
            <a:chOff x="1758863" y="4523754"/>
            <a:chExt cx="533757" cy="467526"/>
          </a:xfrm>
        </p:grpSpPr>
        <p:sp>
          <p:nvSpPr>
            <p:cNvPr id="103" name="椭圆 45">
              <a:extLst>
                <a:ext uri="{FF2B5EF4-FFF2-40B4-BE49-F238E27FC236}">
                  <a16:creationId xmlns:a16="http://schemas.microsoft.com/office/drawing/2014/main" id="{5D88E1A7-D5C1-21D4-F653-58C04EFCE172}"/>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4" name="文本框 46">
              <a:extLst>
                <a:ext uri="{FF2B5EF4-FFF2-40B4-BE49-F238E27FC236}">
                  <a16:creationId xmlns:a16="http://schemas.microsoft.com/office/drawing/2014/main" id="{E0DC468C-57C9-F4A8-DCE2-E3F3146B8256}"/>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21</a:t>
              </a:r>
              <a:endParaRPr lang="zh-CN" altLang="en-US" sz="3200" dirty="0">
                <a:solidFill>
                  <a:schemeClr val="bg1"/>
                </a:solidFill>
                <a:latin typeface="Fira Sans Medium" panose="020B0603050000020004" pitchFamily="34" charset="0"/>
                <a:cs typeface="+mn-ea"/>
                <a:sym typeface="+mn-lt"/>
              </a:endParaRPr>
            </a:p>
          </p:txBody>
        </p:sp>
      </p:grpSp>
      <p:grpSp>
        <p:nvGrpSpPr>
          <p:cNvPr id="40" name="Groupe 39">
            <a:extLst>
              <a:ext uri="{FF2B5EF4-FFF2-40B4-BE49-F238E27FC236}">
                <a16:creationId xmlns:a16="http://schemas.microsoft.com/office/drawing/2014/main" id="{A767E036-37B7-2D81-BDDD-851357D62D95}"/>
              </a:ext>
            </a:extLst>
          </p:cNvPr>
          <p:cNvGrpSpPr/>
          <p:nvPr/>
        </p:nvGrpSpPr>
        <p:grpSpPr>
          <a:xfrm>
            <a:off x="2295829" y="4293123"/>
            <a:ext cx="2284095" cy="1268047"/>
            <a:chOff x="6118179" y="5333257"/>
            <a:chExt cx="2284095" cy="1268047"/>
          </a:xfrm>
        </p:grpSpPr>
        <p:sp>
          <p:nvSpPr>
            <p:cNvPr id="91" name="Rounded Rectangle 4">
              <a:extLst>
                <a:ext uri="{FF2B5EF4-FFF2-40B4-BE49-F238E27FC236}">
                  <a16:creationId xmlns:a16="http://schemas.microsoft.com/office/drawing/2014/main" id="{243B75E4-04FF-8DB7-4BCE-65C714E819EF}"/>
                </a:ext>
              </a:extLst>
            </p:cNvPr>
            <p:cNvSpPr/>
            <p:nvPr/>
          </p:nvSpPr>
          <p:spPr>
            <a:xfrm>
              <a:off x="6171532" y="6031259"/>
              <a:ext cx="2188417" cy="570045"/>
            </a:xfrm>
            <a:prstGeom prst="roundRect">
              <a:avLst/>
            </a:prstGeom>
            <a:noFill/>
            <a:ln w="50800">
              <a:solidFill>
                <a:srgbClr val="F3DF1D"/>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Express JS</a:t>
              </a:r>
            </a:p>
          </p:txBody>
        </p:sp>
        <p:pic>
          <p:nvPicPr>
            <p:cNvPr id="37" name="Image 36">
              <a:extLst>
                <a:ext uri="{FF2B5EF4-FFF2-40B4-BE49-F238E27FC236}">
                  <a16:creationId xmlns:a16="http://schemas.microsoft.com/office/drawing/2014/main" id="{BC980C9E-FD72-1C7C-046A-450944723A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8179" y="5333257"/>
              <a:ext cx="2284095" cy="706755"/>
            </a:xfrm>
            <a:prstGeom prst="rect">
              <a:avLst/>
            </a:prstGeom>
          </p:spPr>
        </p:pic>
      </p:grpSp>
      <p:grpSp>
        <p:nvGrpSpPr>
          <p:cNvPr id="66" name="Groupe 65">
            <a:extLst>
              <a:ext uri="{FF2B5EF4-FFF2-40B4-BE49-F238E27FC236}">
                <a16:creationId xmlns:a16="http://schemas.microsoft.com/office/drawing/2014/main" id="{E6DC3B2F-ECB6-C9FA-A4C4-B9CBA734FF68}"/>
              </a:ext>
            </a:extLst>
          </p:cNvPr>
          <p:cNvGrpSpPr/>
          <p:nvPr/>
        </p:nvGrpSpPr>
        <p:grpSpPr>
          <a:xfrm>
            <a:off x="7261218" y="1413914"/>
            <a:ext cx="2087218" cy="1839984"/>
            <a:chOff x="9295285" y="1413914"/>
            <a:chExt cx="2087218" cy="1839984"/>
          </a:xfrm>
        </p:grpSpPr>
        <p:sp>
          <p:nvSpPr>
            <p:cNvPr id="58" name="Rounded Rectangle 4">
              <a:extLst>
                <a:ext uri="{FF2B5EF4-FFF2-40B4-BE49-F238E27FC236}">
                  <a16:creationId xmlns:a16="http://schemas.microsoft.com/office/drawing/2014/main" id="{11D8E203-5106-51AA-59A0-5F9261A4BF35}"/>
                </a:ext>
              </a:extLst>
            </p:cNvPr>
            <p:cNvSpPr/>
            <p:nvPr/>
          </p:nvSpPr>
          <p:spPr>
            <a:xfrm>
              <a:off x="9295285" y="2683853"/>
              <a:ext cx="2087218" cy="570045"/>
            </a:xfrm>
            <a:prstGeom prst="roundRect">
              <a:avLst/>
            </a:prstGeom>
            <a:noFill/>
            <a:ln w="50800">
              <a:solidFill>
                <a:srgbClr val="FF6C37"/>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Postman</a:t>
              </a:r>
            </a:p>
          </p:txBody>
        </p:sp>
        <p:pic>
          <p:nvPicPr>
            <p:cNvPr id="63" name="Graphique 45">
              <a:extLst>
                <a:ext uri="{FF2B5EF4-FFF2-40B4-BE49-F238E27FC236}">
                  <a16:creationId xmlns:a16="http://schemas.microsoft.com/office/drawing/2014/main" id="{D5D47EF6-4980-3004-3F03-0AF7E8377E3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04061" y="1413914"/>
              <a:ext cx="1367791" cy="1367791"/>
            </a:xfrm>
            <a:prstGeom prst="rect">
              <a:avLst/>
            </a:prstGeom>
          </p:spPr>
        </p:pic>
      </p:grpSp>
      <p:grpSp>
        <p:nvGrpSpPr>
          <p:cNvPr id="65" name="Groupe 64">
            <a:extLst>
              <a:ext uri="{FF2B5EF4-FFF2-40B4-BE49-F238E27FC236}">
                <a16:creationId xmlns:a16="http://schemas.microsoft.com/office/drawing/2014/main" id="{DF804BBB-11F6-DA48-9D33-82B48D755999}"/>
              </a:ext>
            </a:extLst>
          </p:cNvPr>
          <p:cNvGrpSpPr/>
          <p:nvPr/>
        </p:nvGrpSpPr>
        <p:grpSpPr>
          <a:xfrm>
            <a:off x="7164694" y="4014322"/>
            <a:ext cx="2087218" cy="1528187"/>
            <a:chOff x="9385377" y="4051644"/>
            <a:chExt cx="2087218" cy="1528187"/>
          </a:xfrm>
        </p:grpSpPr>
        <p:sp>
          <p:nvSpPr>
            <p:cNvPr id="62" name="Rounded Rectangle 4">
              <a:extLst>
                <a:ext uri="{FF2B5EF4-FFF2-40B4-BE49-F238E27FC236}">
                  <a16:creationId xmlns:a16="http://schemas.microsoft.com/office/drawing/2014/main" id="{FB6901A4-BD0D-F6AA-5CE3-342B1365405F}"/>
                </a:ext>
              </a:extLst>
            </p:cNvPr>
            <p:cNvSpPr/>
            <p:nvPr/>
          </p:nvSpPr>
          <p:spPr>
            <a:xfrm>
              <a:off x="9385377" y="5009786"/>
              <a:ext cx="2087218" cy="570045"/>
            </a:xfrm>
            <a:prstGeom prst="roundRect">
              <a:avLst/>
            </a:prstGeom>
            <a:noFill/>
            <a:ln w="50800">
              <a:solidFill>
                <a:srgbClr val="1E88E5"/>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TRELLO</a:t>
              </a:r>
            </a:p>
          </p:txBody>
        </p:sp>
        <p:pic>
          <p:nvPicPr>
            <p:cNvPr id="64" name="Image 63">
              <a:extLst>
                <a:ext uri="{FF2B5EF4-FFF2-40B4-BE49-F238E27FC236}">
                  <a16:creationId xmlns:a16="http://schemas.microsoft.com/office/drawing/2014/main" id="{C626F31E-F8A2-4D75-3414-61453FBCA76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32570" y="4051644"/>
              <a:ext cx="914400" cy="914400"/>
            </a:xfrm>
            <a:prstGeom prst="rect">
              <a:avLst/>
            </a:prstGeom>
          </p:spPr>
        </p:pic>
      </p:grpSp>
      <p:grpSp>
        <p:nvGrpSpPr>
          <p:cNvPr id="22" name="Groupe 21">
            <a:extLst>
              <a:ext uri="{FF2B5EF4-FFF2-40B4-BE49-F238E27FC236}">
                <a16:creationId xmlns:a16="http://schemas.microsoft.com/office/drawing/2014/main" id="{67E4BFAE-847F-7506-9F92-74E3A1A927A4}"/>
              </a:ext>
            </a:extLst>
          </p:cNvPr>
          <p:cNvGrpSpPr/>
          <p:nvPr/>
        </p:nvGrpSpPr>
        <p:grpSpPr>
          <a:xfrm>
            <a:off x="9762559" y="1453599"/>
            <a:ext cx="2087218" cy="1819977"/>
            <a:chOff x="9650593" y="1453599"/>
            <a:chExt cx="2087218" cy="1819977"/>
          </a:xfrm>
        </p:grpSpPr>
        <p:sp>
          <p:nvSpPr>
            <p:cNvPr id="3" name="Rounded Rectangle 4">
              <a:extLst>
                <a:ext uri="{FF2B5EF4-FFF2-40B4-BE49-F238E27FC236}">
                  <a16:creationId xmlns:a16="http://schemas.microsoft.com/office/drawing/2014/main" id="{8CCCC8E4-4451-969A-ED71-4AD91092C116}"/>
                </a:ext>
              </a:extLst>
            </p:cNvPr>
            <p:cNvSpPr/>
            <p:nvPr/>
          </p:nvSpPr>
          <p:spPr>
            <a:xfrm>
              <a:off x="9650593" y="2703531"/>
              <a:ext cx="2087218" cy="570045"/>
            </a:xfrm>
            <a:prstGeom prst="roundRect">
              <a:avLst/>
            </a:prstGeom>
            <a:noFill/>
            <a:ln w="50800">
              <a:solidFill>
                <a:srgbClr val="2BA1F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VS Code</a:t>
              </a:r>
            </a:p>
          </p:txBody>
        </p:sp>
        <p:pic>
          <p:nvPicPr>
            <p:cNvPr id="5" name="Image 4">
              <a:extLst>
                <a:ext uri="{FF2B5EF4-FFF2-40B4-BE49-F238E27FC236}">
                  <a16:creationId xmlns:a16="http://schemas.microsoft.com/office/drawing/2014/main" id="{28D3AF85-58AF-DD4C-DE93-B33456351DF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41844" y="1453599"/>
              <a:ext cx="1189990" cy="1189990"/>
            </a:xfrm>
            <a:prstGeom prst="rect">
              <a:avLst/>
            </a:prstGeom>
          </p:spPr>
        </p:pic>
      </p:grpSp>
      <p:grpSp>
        <p:nvGrpSpPr>
          <p:cNvPr id="28" name="Groupe 27">
            <a:extLst>
              <a:ext uri="{FF2B5EF4-FFF2-40B4-BE49-F238E27FC236}">
                <a16:creationId xmlns:a16="http://schemas.microsoft.com/office/drawing/2014/main" id="{EEE2662D-3693-F0B2-7E0B-91FE0B26B841}"/>
              </a:ext>
            </a:extLst>
          </p:cNvPr>
          <p:cNvGrpSpPr/>
          <p:nvPr/>
        </p:nvGrpSpPr>
        <p:grpSpPr>
          <a:xfrm>
            <a:off x="9736996" y="3802585"/>
            <a:ext cx="2087218" cy="1696182"/>
            <a:chOff x="9736996" y="3802585"/>
            <a:chExt cx="2087218" cy="1696182"/>
          </a:xfrm>
        </p:grpSpPr>
        <p:sp>
          <p:nvSpPr>
            <p:cNvPr id="8" name="Rounded Rectangle 4">
              <a:extLst>
                <a:ext uri="{FF2B5EF4-FFF2-40B4-BE49-F238E27FC236}">
                  <a16:creationId xmlns:a16="http://schemas.microsoft.com/office/drawing/2014/main" id="{B05B59E0-4043-7C57-2C7A-2EEC19AE144C}"/>
                </a:ext>
              </a:extLst>
            </p:cNvPr>
            <p:cNvSpPr/>
            <p:nvPr/>
          </p:nvSpPr>
          <p:spPr>
            <a:xfrm>
              <a:off x="9736996" y="4928722"/>
              <a:ext cx="2087218" cy="570045"/>
            </a:xfrm>
            <a:prstGeom prst="roundRect">
              <a:avLst/>
            </a:prstGeom>
            <a:noFill/>
            <a:ln w="50800">
              <a:solidFill>
                <a:srgbClr val="0000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GitHub</a:t>
              </a:r>
            </a:p>
          </p:txBody>
        </p:sp>
        <p:pic>
          <p:nvPicPr>
            <p:cNvPr id="26" name="Image 25">
              <a:extLst>
                <a:ext uri="{FF2B5EF4-FFF2-40B4-BE49-F238E27FC236}">
                  <a16:creationId xmlns:a16="http://schemas.microsoft.com/office/drawing/2014/main" id="{43BD8AAF-ADE2-BAB3-C929-72CC807D881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16360" y="3802585"/>
              <a:ext cx="981075" cy="981075"/>
            </a:xfrm>
            <a:prstGeom prst="rect">
              <a:avLst/>
            </a:prstGeom>
          </p:spPr>
        </p:pic>
      </p:grpSp>
    </p:spTree>
    <p:extLst>
      <p:ext uri="{BB962C8B-B14F-4D97-AF65-F5344CB8AC3E}">
        <p14:creationId xmlns:p14="http://schemas.microsoft.com/office/powerpoint/2010/main" val="105968240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p:tgtEl>
                                          <p:spTgt spid="41"/>
                                        </p:tgtEl>
                                        <p:attrNameLst>
                                          <p:attrName>ppt_x</p:attrName>
                                        </p:attrNameLst>
                                      </p:cBhvr>
                                      <p:tavLst>
                                        <p:tav tm="0">
                                          <p:val>
                                            <p:strVal val="#ppt_x-#ppt_w*1.125000"/>
                                          </p:val>
                                        </p:tav>
                                        <p:tav tm="100000">
                                          <p:val>
                                            <p:strVal val="#ppt_x"/>
                                          </p:val>
                                        </p:tav>
                                      </p:tavLst>
                                    </p:anim>
                                    <p:animEffect transition="in" filter="wipe(right)">
                                      <p:cBhvr>
                                        <p:cTn id="14" dur="500"/>
                                        <p:tgtEl>
                                          <p:spTgt spid="41"/>
                                        </p:tgtEl>
                                      </p:cBhvr>
                                    </p:animEffect>
                                  </p:childTnLst>
                                </p:cTn>
                              </p:par>
                              <p:par>
                                <p:cTn id="15" presetID="12" presetClass="entr" presetSubtype="8"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p:tgtEl>
                                          <p:spTgt spid="48"/>
                                        </p:tgtEl>
                                        <p:attrNameLst>
                                          <p:attrName>ppt_x</p:attrName>
                                        </p:attrNameLst>
                                      </p:cBhvr>
                                      <p:tavLst>
                                        <p:tav tm="0">
                                          <p:val>
                                            <p:strVal val="#ppt_x-#ppt_w*1.125000"/>
                                          </p:val>
                                        </p:tav>
                                        <p:tav tm="100000">
                                          <p:val>
                                            <p:strVal val="#ppt_x"/>
                                          </p:val>
                                        </p:tav>
                                      </p:tavLst>
                                    </p:anim>
                                    <p:animEffect transition="in" filter="wipe(right)">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ppt_y</p:attrName>
                                        </p:attrNameLst>
                                      </p:cBhvr>
                                      <p:tavLst>
                                        <p:tav tm="0">
                                          <p:val>
                                            <p:strVal val="#ppt_y+#ppt_h*1.125000"/>
                                          </p:val>
                                        </p:tav>
                                        <p:tav tm="100000">
                                          <p:val>
                                            <p:strVal val="#ppt_y"/>
                                          </p:val>
                                        </p:tav>
                                      </p:tavLst>
                                    </p:anim>
                                    <p:animEffect transition="in" filter="wipe(up)">
                                      <p:cBhvr>
                                        <p:cTn id="24" dur="500"/>
                                        <p:tgtEl>
                                          <p:spTgt spid="47"/>
                                        </p:tgtEl>
                                      </p:cBhvr>
                                    </p:animEffect>
                                  </p:childTnLst>
                                </p:cTn>
                              </p:par>
                              <p:par>
                                <p:cTn id="25" presetID="1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p:tgtEl>
                                          <p:spTgt spid="40"/>
                                        </p:tgtEl>
                                        <p:attrNameLst>
                                          <p:attrName>ppt_y</p:attrName>
                                        </p:attrNameLst>
                                      </p:cBhvr>
                                      <p:tavLst>
                                        <p:tav tm="0">
                                          <p:val>
                                            <p:strVal val="#ppt_y+#ppt_h*1.125000"/>
                                          </p:val>
                                        </p:tav>
                                        <p:tav tm="100000">
                                          <p:val>
                                            <p:strVal val="#ppt_y"/>
                                          </p:val>
                                        </p:tav>
                                      </p:tavLst>
                                    </p:anim>
                                    <p:animEffect transition="in" filter="wipe(up)">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p:tgtEl>
                                          <p:spTgt spid="54"/>
                                        </p:tgtEl>
                                        <p:attrNameLst>
                                          <p:attrName>ppt_y</p:attrName>
                                        </p:attrNameLst>
                                      </p:cBhvr>
                                      <p:tavLst>
                                        <p:tav tm="0">
                                          <p:val>
                                            <p:strVal val="#ppt_y-#ppt_h*1.125000"/>
                                          </p:val>
                                        </p:tav>
                                        <p:tav tm="100000">
                                          <p:val>
                                            <p:strVal val="#ppt_y"/>
                                          </p:val>
                                        </p:tav>
                                      </p:tavLst>
                                    </p:anim>
                                    <p:animEffect transition="in" filter="wipe(down)">
                                      <p:cBhvr>
                                        <p:cTn id="34" dur="500"/>
                                        <p:tgtEl>
                                          <p:spTgt spid="54"/>
                                        </p:tgtEl>
                                      </p:cBhvr>
                                    </p:animEffect>
                                  </p:childTnLst>
                                </p:cTn>
                              </p:par>
                              <p:par>
                                <p:cTn id="35" presetID="12" presetClass="entr" presetSubtype="1"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p:tgtEl>
                                          <p:spTgt spid="66"/>
                                        </p:tgtEl>
                                        <p:attrNameLst>
                                          <p:attrName>ppt_y</p:attrName>
                                        </p:attrNameLst>
                                      </p:cBhvr>
                                      <p:tavLst>
                                        <p:tav tm="0">
                                          <p:val>
                                            <p:strVal val="#ppt_y-#ppt_h*1.125000"/>
                                          </p:val>
                                        </p:tav>
                                        <p:tav tm="100000">
                                          <p:val>
                                            <p:strVal val="#ppt_y"/>
                                          </p:val>
                                        </p:tav>
                                      </p:tavLst>
                                    </p:anim>
                                    <p:animEffect transition="in" filter="wipe(down)">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p:tgtEl>
                                          <p:spTgt spid="55"/>
                                        </p:tgtEl>
                                        <p:attrNameLst>
                                          <p:attrName>ppt_x</p:attrName>
                                        </p:attrNameLst>
                                      </p:cBhvr>
                                      <p:tavLst>
                                        <p:tav tm="0">
                                          <p:val>
                                            <p:strVal val="#ppt_x+#ppt_w*1.125000"/>
                                          </p:val>
                                        </p:tav>
                                        <p:tav tm="100000">
                                          <p:val>
                                            <p:strVal val="#ppt_x"/>
                                          </p:val>
                                        </p:tav>
                                      </p:tavLst>
                                    </p:anim>
                                    <p:animEffect transition="in" filter="wipe(left)">
                                      <p:cBhvr>
                                        <p:cTn id="44" dur="500"/>
                                        <p:tgtEl>
                                          <p:spTgt spid="55"/>
                                        </p:tgtEl>
                                      </p:cBhvr>
                                    </p:animEffect>
                                  </p:childTnLst>
                                </p:cTn>
                              </p:par>
                              <p:par>
                                <p:cTn id="45" presetID="12" presetClass="entr" presetSubtype="2"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left)">
                                      <p:cBhvr>
                                        <p:cTn id="48" dur="500"/>
                                        <p:tgtEl>
                                          <p:spTgt spid="65"/>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p:tgtEl>
                                          <p:spTgt spid="22"/>
                                        </p:tgtEl>
                                        <p:attrNameLst>
                                          <p:attrName>ppt_y</p:attrName>
                                        </p:attrNameLst>
                                      </p:cBhvr>
                                      <p:tavLst>
                                        <p:tav tm="0">
                                          <p:val>
                                            <p:strVal val="#ppt_y-#ppt_h*1.125000"/>
                                          </p:val>
                                        </p:tav>
                                        <p:tav tm="100000">
                                          <p:val>
                                            <p:strVal val="#ppt_y"/>
                                          </p:val>
                                        </p:tav>
                                      </p:tavLst>
                                    </p:anim>
                                    <p:animEffect transition="in" filter="wipe(down)">
                                      <p:cBhvr>
                                        <p:cTn id="54" dur="500"/>
                                        <p:tgtEl>
                                          <p:spTgt spid="22"/>
                                        </p:tgtEl>
                                      </p:cBhvr>
                                    </p:animEffect>
                                  </p:childTnLst>
                                </p:cTn>
                              </p:par>
                              <p:par>
                                <p:cTn id="55" presetID="12" presetClass="entr" presetSubtype="4"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p:tgtEl>
                                          <p:spTgt spid="28"/>
                                        </p:tgtEl>
                                        <p:attrNameLst>
                                          <p:attrName>ppt_y</p:attrName>
                                        </p:attrNameLst>
                                      </p:cBhvr>
                                      <p:tavLst>
                                        <p:tav tm="0">
                                          <p:val>
                                            <p:strVal val="#ppt_y+#ppt_h*1.125000"/>
                                          </p:val>
                                        </p:tav>
                                        <p:tav tm="100000">
                                          <p:val>
                                            <p:strVal val="#ppt_y"/>
                                          </p:val>
                                        </p:tav>
                                      </p:tavLst>
                                    </p:anim>
                                    <p:animEffect transition="in" filter="wipe(up)">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941883" y="4057900"/>
            <a:ext cx="5459200" cy="1546400"/>
          </a:xfrm>
          <a:prstGeom prst="rect">
            <a:avLst/>
          </a:prstGeom>
        </p:spPr>
        <p:txBody>
          <a:bodyPr spcFirstLastPara="1" wrap="square" lIns="121900" tIns="121900" rIns="121900" bIns="121900" anchor="b" anchorCtr="0">
            <a:noAutofit/>
          </a:bodyPr>
          <a:lstStyle/>
          <a:p>
            <a:r>
              <a:rPr lang="en" sz="5400" dirty="0"/>
              <a:t>INTRODUCTION</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1</a:t>
            </a:r>
            <a:endParaRPr sz="4000" b="1" kern="0" dirty="0">
              <a:solidFill>
                <a:srgbClr val="3F5378"/>
              </a:solidFill>
              <a:latin typeface="Roboto Condensed"/>
              <a:ea typeface="Roboto Condensed"/>
              <a:cs typeface="Roboto Condensed"/>
              <a:sym typeface="Roboto Condensed"/>
            </a:endParaRPr>
          </a:p>
        </p:txBody>
      </p:sp>
      <p:grpSp>
        <p:nvGrpSpPr>
          <p:cNvPr id="2" name="组合 44">
            <a:extLst>
              <a:ext uri="{FF2B5EF4-FFF2-40B4-BE49-F238E27FC236}">
                <a16:creationId xmlns:a16="http://schemas.microsoft.com/office/drawing/2014/main" id="{8AF0046F-D94A-0BC8-EB05-C318724288EF}"/>
              </a:ext>
            </a:extLst>
          </p:cNvPr>
          <p:cNvGrpSpPr/>
          <p:nvPr/>
        </p:nvGrpSpPr>
        <p:grpSpPr>
          <a:xfrm>
            <a:off x="120964" y="6242984"/>
            <a:ext cx="566887" cy="590190"/>
            <a:chOff x="1775793" y="4523754"/>
            <a:chExt cx="449065" cy="467525"/>
          </a:xfrm>
        </p:grpSpPr>
        <p:sp>
          <p:nvSpPr>
            <p:cNvPr id="3" name="椭圆 45">
              <a:extLst>
                <a:ext uri="{FF2B5EF4-FFF2-40B4-BE49-F238E27FC236}">
                  <a16:creationId xmlns:a16="http://schemas.microsoft.com/office/drawing/2014/main" id="{A11A1B1C-1764-69A8-E7A9-C679EF6AAF7F}"/>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4F7A66F4-B7E9-26D6-7031-FD596198B11C}"/>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a:t>
              </a:r>
              <a:endParaRPr lang="zh-CN" altLang="en-US" sz="3200" dirty="0">
                <a:solidFill>
                  <a:schemeClr val="bg1"/>
                </a:solidFill>
                <a:latin typeface="Fira Sans Medium" panose="020B0603050000020004" pitchFamily="34" charset="0"/>
                <a:cs typeface="+mn-ea"/>
                <a:sym typeface="+mn-lt"/>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 coins arrondis 54">
            <a:extLst>
              <a:ext uri="{FF2B5EF4-FFF2-40B4-BE49-F238E27FC236}">
                <a16:creationId xmlns:a16="http://schemas.microsoft.com/office/drawing/2014/main" id="{F5690367-828A-BE48-A9DC-49B76922A3AD}"/>
              </a:ext>
            </a:extLst>
          </p:cNvPr>
          <p:cNvSpPr/>
          <p:nvPr/>
        </p:nvSpPr>
        <p:spPr>
          <a:xfrm>
            <a:off x="4017421" y="1941096"/>
            <a:ext cx="2432268" cy="4775492"/>
          </a:xfrm>
          <a:prstGeom prst="roundRect">
            <a:avLst/>
          </a:prstGeom>
          <a:solidFill>
            <a:srgbClr val="ECC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bg1">
                  <a:lumMod val="50000"/>
                </a:schemeClr>
              </a:solidFill>
              <a:cs typeface="+mn-ea"/>
              <a:sym typeface="+mn-lt"/>
            </a:endParaRPr>
          </a:p>
        </p:txBody>
      </p:sp>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7"/>
            <a:ext cx="5103641" cy="526489"/>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MISE EN OEUVRE</a:t>
            </a:r>
            <a:endParaRPr lang="zh-CN" altLang="en-US" sz="2800" b="1" dirty="0">
              <a:solidFill>
                <a:srgbClr val="FF9800"/>
              </a:solidFill>
              <a:latin typeface="Fira Sans Medium" panose="020B0604020202020204" pitchFamily="34" charset="0"/>
              <a:cs typeface="+mn-ea"/>
              <a:sym typeface="+mn-lt"/>
            </a:endParaRPr>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70" name="Group 8">
            <a:extLst>
              <a:ext uri="{FF2B5EF4-FFF2-40B4-BE49-F238E27FC236}">
                <a16:creationId xmlns:a16="http://schemas.microsoft.com/office/drawing/2014/main" id="{12F04906-65CA-68C3-9DAB-7F588512A627}"/>
              </a:ext>
            </a:extLst>
          </p:cNvPr>
          <p:cNvGrpSpPr/>
          <p:nvPr/>
        </p:nvGrpSpPr>
        <p:grpSpPr>
          <a:xfrm>
            <a:off x="4687658" y="2522507"/>
            <a:ext cx="727014" cy="727012"/>
            <a:chOff x="953424" y="1486519"/>
            <a:chExt cx="2228412" cy="2228408"/>
          </a:xfrm>
        </p:grpSpPr>
        <p:sp>
          <p:nvSpPr>
            <p:cNvPr id="72" name="Freeform 5">
              <a:extLst>
                <a:ext uri="{FF2B5EF4-FFF2-40B4-BE49-F238E27FC236}">
                  <a16:creationId xmlns:a16="http://schemas.microsoft.com/office/drawing/2014/main" id="{36EF847F-402E-1F2F-FF65-064769D03EDB}"/>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74" name="Oval 21">
              <a:extLst>
                <a:ext uri="{FF2B5EF4-FFF2-40B4-BE49-F238E27FC236}">
                  <a16:creationId xmlns:a16="http://schemas.microsoft.com/office/drawing/2014/main" id="{460B7B42-9D0E-1536-CAA5-3EE06DE4F6C7}"/>
                </a:ext>
              </a:extLst>
            </p:cNvPr>
            <p:cNvSpPr/>
            <p:nvPr/>
          </p:nvSpPr>
          <p:spPr>
            <a:xfrm>
              <a:off x="1376346" y="1909439"/>
              <a:ext cx="1382568" cy="1382568"/>
            </a:xfrm>
            <a:prstGeom prst="ellipse">
              <a:avLst/>
            </a:prstGeom>
            <a:solidFill>
              <a:schemeClr val="accent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grpSp>
      <p:grpSp>
        <p:nvGrpSpPr>
          <p:cNvPr id="75" name="Group 9">
            <a:extLst>
              <a:ext uri="{FF2B5EF4-FFF2-40B4-BE49-F238E27FC236}">
                <a16:creationId xmlns:a16="http://schemas.microsoft.com/office/drawing/2014/main" id="{62B1240D-E021-450D-DF2F-75C4FA1A4B90}"/>
              </a:ext>
            </a:extLst>
          </p:cNvPr>
          <p:cNvGrpSpPr/>
          <p:nvPr/>
        </p:nvGrpSpPr>
        <p:grpSpPr>
          <a:xfrm>
            <a:off x="5285686" y="2898762"/>
            <a:ext cx="617719" cy="617717"/>
            <a:chOff x="953424" y="1486519"/>
            <a:chExt cx="2228412" cy="2228408"/>
          </a:xfrm>
        </p:grpSpPr>
        <p:sp>
          <p:nvSpPr>
            <p:cNvPr id="76" name="Freeform 8">
              <a:extLst>
                <a:ext uri="{FF2B5EF4-FFF2-40B4-BE49-F238E27FC236}">
                  <a16:creationId xmlns:a16="http://schemas.microsoft.com/office/drawing/2014/main" id="{37A9D651-AAD3-C629-ECC1-F94E4F1CD489}"/>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77" name="Oval 19">
              <a:extLst>
                <a:ext uri="{FF2B5EF4-FFF2-40B4-BE49-F238E27FC236}">
                  <a16:creationId xmlns:a16="http://schemas.microsoft.com/office/drawing/2014/main" id="{F3C9C71D-D554-B387-E0ED-A669F70EE69D}"/>
                </a:ext>
              </a:extLst>
            </p:cNvPr>
            <p:cNvSpPr/>
            <p:nvPr/>
          </p:nvSpPr>
          <p:spPr>
            <a:xfrm>
              <a:off x="1335155" y="1868251"/>
              <a:ext cx="1464952" cy="1464946"/>
            </a:xfrm>
            <a:prstGeom prst="ellipse">
              <a:avLst/>
            </a:prstGeom>
            <a:solidFill>
              <a:schemeClr val="bg1">
                <a:lumMod val="6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78" name="Group 10">
            <a:extLst>
              <a:ext uri="{FF2B5EF4-FFF2-40B4-BE49-F238E27FC236}">
                <a16:creationId xmlns:a16="http://schemas.microsoft.com/office/drawing/2014/main" id="{410E9B4D-6515-E550-F360-CDDA49416FF2}"/>
              </a:ext>
            </a:extLst>
          </p:cNvPr>
          <p:cNvGrpSpPr/>
          <p:nvPr/>
        </p:nvGrpSpPr>
        <p:grpSpPr>
          <a:xfrm>
            <a:off x="4819760" y="3198270"/>
            <a:ext cx="471519" cy="471518"/>
            <a:chOff x="953424" y="1486519"/>
            <a:chExt cx="2228412" cy="2228408"/>
          </a:xfrm>
          <a:solidFill>
            <a:srgbClr val="FF3F3F"/>
          </a:solidFill>
        </p:grpSpPr>
        <p:sp>
          <p:nvSpPr>
            <p:cNvPr id="79" name="Freeform 11">
              <a:extLst>
                <a:ext uri="{FF2B5EF4-FFF2-40B4-BE49-F238E27FC236}">
                  <a16:creationId xmlns:a16="http://schemas.microsoft.com/office/drawing/2014/main" id="{2266BB09-F163-B453-34A9-156663F87F99}"/>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80" name="Oval 17">
              <a:extLst>
                <a:ext uri="{FF2B5EF4-FFF2-40B4-BE49-F238E27FC236}">
                  <a16:creationId xmlns:a16="http://schemas.microsoft.com/office/drawing/2014/main" id="{6DC63AD7-2D33-AA52-D6B4-49C89288357D}"/>
                </a:ext>
              </a:extLst>
            </p:cNvPr>
            <p:cNvSpPr/>
            <p:nvPr/>
          </p:nvSpPr>
          <p:spPr>
            <a:xfrm>
              <a:off x="1376346" y="1909439"/>
              <a:ext cx="1382568" cy="1382568"/>
            </a:xfrm>
            <a:prstGeom prst="ellipse">
              <a:avLst/>
            </a:prstGeom>
            <a:solidFill>
              <a:schemeClr val="bg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grpSp>
        <p:nvGrpSpPr>
          <p:cNvPr id="81" name="Group 11">
            <a:extLst>
              <a:ext uri="{FF2B5EF4-FFF2-40B4-BE49-F238E27FC236}">
                <a16:creationId xmlns:a16="http://schemas.microsoft.com/office/drawing/2014/main" id="{AE0EFE7E-D745-55EA-EDD1-782A61B0B88B}"/>
              </a:ext>
            </a:extLst>
          </p:cNvPr>
          <p:cNvGrpSpPr/>
          <p:nvPr/>
        </p:nvGrpSpPr>
        <p:grpSpPr>
          <a:xfrm>
            <a:off x="5293803" y="2385084"/>
            <a:ext cx="461139" cy="461138"/>
            <a:chOff x="953424" y="1486519"/>
            <a:chExt cx="2228412" cy="2228408"/>
          </a:xfrm>
          <a:solidFill>
            <a:srgbClr val="FFC000"/>
          </a:solidFill>
        </p:grpSpPr>
        <p:sp>
          <p:nvSpPr>
            <p:cNvPr id="82" name="Freeform 14">
              <a:extLst>
                <a:ext uri="{FF2B5EF4-FFF2-40B4-BE49-F238E27FC236}">
                  <a16:creationId xmlns:a16="http://schemas.microsoft.com/office/drawing/2014/main" id="{E9F8A5A3-7480-01C6-4312-B47601861BEC}"/>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83" name="Oval 15">
              <a:extLst>
                <a:ext uri="{FF2B5EF4-FFF2-40B4-BE49-F238E27FC236}">
                  <a16:creationId xmlns:a16="http://schemas.microsoft.com/office/drawing/2014/main" id="{94070921-1DF5-ECAD-4E14-0392EB9B10ED}"/>
                </a:ext>
              </a:extLst>
            </p:cNvPr>
            <p:cNvSpPr/>
            <p:nvPr/>
          </p:nvSpPr>
          <p:spPr>
            <a:xfrm>
              <a:off x="1376346" y="1909439"/>
              <a:ext cx="1382568" cy="1382568"/>
            </a:xfrm>
            <a:prstGeom prst="ellipse">
              <a:avLst/>
            </a:prstGeom>
            <a:solidFill>
              <a:schemeClr val="bg1">
                <a:lumMod val="8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cxnSp>
        <p:nvCxnSpPr>
          <p:cNvPr id="90" name="Connecteur droit avec flèche 89">
            <a:extLst>
              <a:ext uri="{FF2B5EF4-FFF2-40B4-BE49-F238E27FC236}">
                <a16:creationId xmlns:a16="http://schemas.microsoft.com/office/drawing/2014/main" id="{7260C434-4E9E-96F6-12D7-C20209D9DB6D}"/>
              </a:ext>
            </a:extLst>
          </p:cNvPr>
          <p:cNvCxnSpPr>
            <a:cxnSpLocks/>
          </p:cNvCxnSpPr>
          <p:nvPr/>
        </p:nvCxnSpPr>
        <p:spPr>
          <a:xfrm flipH="1">
            <a:off x="2205317" y="3361321"/>
            <a:ext cx="2015165" cy="0"/>
          </a:xfrm>
          <a:prstGeom prst="straightConnector1">
            <a:avLst/>
          </a:prstGeom>
          <a:ln w="28575">
            <a:solidFill>
              <a:srgbClr val="FF9800"/>
            </a:solidFill>
            <a:tailEnd type="triangle"/>
          </a:ln>
        </p:spPr>
        <p:style>
          <a:lnRef idx="1">
            <a:schemeClr val="dk1"/>
          </a:lnRef>
          <a:fillRef idx="0">
            <a:schemeClr val="dk1"/>
          </a:fillRef>
          <a:effectRef idx="0">
            <a:schemeClr val="dk1"/>
          </a:effectRef>
          <a:fontRef idx="minor">
            <a:schemeClr val="tx1"/>
          </a:fontRef>
        </p:style>
      </p:cxnSp>
      <p:cxnSp>
        <p:nvCxnSpPr>
          <p:cNvPr id="91" name="Connecteur droit avec flèche 90">
            <a:extLst>
              <a:ext uri="{FF2B5EF4-FFF2-40B4-BE49-F238E27FC236}">
                <a16:creationId xmlns:a16="http://schemas.microsoft.com/office/drawing/2014/main" id="{DE9EAEFA-3E2A-ACDD-C5A8-276C7721473B}"/>
              </a:ext>
            </a:extLst>
          </p:cNvPr>
          <p:cNvCxnSpPr>
            <a:cxnSpLocks/>
          </p:cNvCxnSpPr>
          <p:nvPr/>
        </p:nvCxnSpPr>
        <p:spPr>
          <a:xfrm>
            <a:off x="2217609" y="2811984"/>
            <a:ext cx="2096272" cy="0"/>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pic>
        <p:nvPicPr>
          <p:cNvPr id="104" name="Image 103">
            <a:extLst>
              <a:ext uri="{FF2B5EF4-FFF2-40B4-BE49-F238E27FC236}">
                <a16:creationId xmlns:a16="http://schemas.microsoft.com/office/drawing/2014/main" id="{D16F34F3-8116-0F35-23D0-4A276723E3AE}"/>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404570" y="4997490"/>
            <a:ext cx="1679130" cy="1679130"/>
          </a:xfrm>
          <a:prstGeom prst="rect">
            <a:avLst/>
          </a:prstGeom>
        </p:spPr>
      </p:pic>
      <p:pic>
        <p:nvPicPr>
          <p:cNvPr id="106" name="Image 105">
            <a:extLst>
              <a:ext uri="{FF2B5EF4-FFF2-40B4-BE49-F238E27FC236}">
                <a16:creationId xmlns:a16="http://schemas.microsoft.com/office/drawing/2014/main" id="{9B14EE2B-E9AB-8E82-7FEE-7D36AC5FB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698" y="4820149"/>
            <a:ext cx="1951778" cy="1951778"/>
          </a:xfrm>
          <a:prstGeom prst="rect">
            <a:avLst/>
          </a:prstGeom>
        </p:spPr>
      </p:pic>
      <p:cxnSp>
        <p:nvCxnSpPr>
          <p:cNvPr id="113" name="Connecteur droit avec flèche 112">
            <a:extLst>
              <a:ext uri="{FF2B5EF4-FFF2-40B4-BE49-F238E27FC236}">
                <a16:creationId xmlns:a16="http://schemas.microsoft.com/office/drawing/2014/main" id="{6E76EE9B-8460-E642-13E5-8BFF087833CE}"/>
              </a:ext>
            </a:extLst>
          </p:cNvPr>
          <p:cNvCxnSpPr>
            <a:cxnSpLocks/>
          </p:cNvCxnSpPr>
          <p:nvPr/>
        </p:nvCxnSpPr>
        <p:spPr>
          <a:xfrm>
            <a:off x="5797589" y="3789873"/>
            <a:ext cx="0" cy="1368982"/>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121" name="Connecteur droit avec flèche 120">
            <a:extLst>
              <a:ext uri="{FF2B5EF4-FFF2-40B4-BE49-F238E27FC236}">
                <a16:creationId xmlns:a16="http://schemas.microsoft.com/office/drawing/2014/main" id="{97BCBAC3-E411-5790-E977-7B91C7D7EAC3}"/>
              </a:ext>
            </a:extLst>
          </p:cNvPr>
          <p:cNvCxnSpPr>
            <a:cxnSpLocks/>
          </p:cNvCxnSpPr>
          <p:nvPr/>
        </p:nvCxnSpPr>
        <p:spPr>
          <a:xfrm flipV="1">
            <a:off x="4819760" y="3776225"/>
            <a:ext cx="0" cy="1409926"/>
          </a:xfrm>
          <a:prstGeom prst="straightConnector1">
            <a:avLst/>
          </a:prstGeom>
          <a:ln w="28575">
            <a:solidFill>
              <a:srgbClr val="FF9800"/>
            </a:solidFill>
            <a:tailEnd type="triangle"/>
          </a:ln>
        </p:spPr>
        <p:style>
          <a:lnRef idx="1">
            <a:schemeClr val="dk1"/>
          </a:lnRef>
          <a:fillRef idx="0">
            <a:schemeClr val="dk1"/>
          </a:fillRef>
          <a:effectRef idx="0">
            <a:schemeClr val="dk1"/>
          </a:effectRef>
          <a:fontRef idx="minor">
            <a:schemeClr val="tx1"/>
          </a:fontRef>
        </p:style>
      </p:cxnSp>
      <p:cxnSp>
        <p:nvCxnSpPr>
          <p:cNvPr id="127" name="Connecteur droit avec flèche 126">
            <a:extLst>
              <a:ext uri="{FF2B5EF4-FFF2-40B4-BE49-F238E27FC236}">
                <a16:creationId xmlns:a16="http://schemas.microsoft.com/office/drawing/2014/main" id="{C5D08222-3434-D052-58A7-4D3DEC737313}"/>
              </a:ext>
            </a:extLst>
          </p:cNvPr>
          <p:cNvCxnSpPr>
            <a:cxnSpLocks/>
          </p:cNvCxnSpPr>
          <p:nvPr/>
        </p:nvCxnSpPr>
        <p:spPr>
          <a:xfrm flipH="1">
            <a:off x="6277970" y="6093148"/>
            <a:ext cx="2729552" cy="0"/>
          </a:xfrm>
          <a:prstGeom prst="straightConnector1">
            <a:avLst/>
          </a:prstGeom>
          <a:ln w="28575">
            <a:solidFill>
              <a:srgbClr val="FF9800"/>
            </a:solidFill>
            <a:tailEnd type="triangle"/>
          </a:ln>
        </p:spPr>
        <p:style>
          <a:lnRef idx="1">
            <a:schemeClr val="dk1"/>
          </a:lnRef>
          <a:fillRef idx="0">
            <a:schemeClr val="dk1"/>
          </a:fillRef>
          <a:effectRef idx="0">
            <a:schemeClr val="dk1"/>
          </a:effectRef>
          <a:fontRef idx="minor">
            <a:schemeClr val="tx1"/>
          </a:fontRef>
        </p:style>
      </p:cxnSp>
      <p:cxnSp>
        <p:nvCxnSpPr>
          <p:cNvPr id="128" name="Connecteur droit avec flèche 127">
            <a:extLst>
              <a:ext uri="{FF2B5EF4-FFF2-40B4-BE49-F238E27FC236}">
                <a16:creationId xmlns:a16="http://schemas.microsoft.com/office/drawing/2014/main" id="{8B322603-A357-430A-5EB1-E229F2566567}"/>
              </a:ext>
            </a:extLst>
          </p:cNvPr>
          <p:cNvCxnSpPr>
            <a:cxnSpLocks/>
          </p:cNvCxnSpPr>
          <p:nvPr/>
        </p:nvCxnSpPr>
        <p:spPr>
          <a:xfrm>
            <a:off x="6277970" y="5543811"/>
            <a:ext cx="2892829" cy="0"/>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grpSp>
        <p:nvGrpSpPr>
          <p:cNvPr id="42" name="Groupe 41">
            <a:extLst>
              <a:ext uri="{FF2B5EF4-FFF2-40B4-BE49-F238E27FC236}">
                <a16:creationId xmlns:a16="http://schemas.microsoft.com/office/drawing/2014/main" id="{EAA08552-07BB-26CB-EC40-52ADBB7B8BC1}"/>
              </a:ext>
            </a:extLst>
          </p:cNvPr>
          <p:cNvGrpSpPr/>
          <p:nvPr/>
        </p:nvGrpSpPr>
        <p:grpSpPr>
          <a:xfrm>
            <a:off x="300337" y="1607195"/>
            <a:ext cx="1967529" cy="3424323"/>
            <a:chOff x="300337" y="1607195"/>
            <a:chExt cx="1967529" cy="3424323"/>
          </a:xfrm>
        </p:grpSpPr>
        <p:pic>
          <p:nvPicPr>
            <p:cNvPr id="69" name="Picture 16">
              <a:extLst>
                <a:ext uri="{FF2B5EF4-FFF2-40B4-BE49-F238E27FC236}">
                  <a16:creationId xmlns:a16="http://schemas.microsoft.com/office/drawing/2014/main" id="{13756D54-7F70-A4B0-6711-0E07EAA839FF}"/>
                </a:ext>
              </a:extLst>
            </p:cNvPr>
            <p:cNvPicPr>
              <a:picLocks noChangeAspect="1"/>
            </p:cNvPicPr>
            <p:nvPr/>
          </p:nvPicPr>
          <p:blipFill>
            <a:blip r:embed="rId5"/>
            <a:stretch>
              <a:fillRect/>
            </a:stretch>
          </p:blipFill>
          <p:spPr>
            <a:xfrm>
              <a:off x="300337" y="1607195"/>
              <a:ext cx="1967529" cy="3424323"/>
            </a:xfrm>
            <a:prstGeom prst="rect">
              <a:avLst/>
            </a:prstGeom>
          </p:spPr>
        </p:pic>
        <p:sp>
          <p:nvSpPr>
            <p:cNvPr id="142" name="Rectangle 141">
              <a:extLst>
                <a:ext uri="{FF2B5EF4-FFF2-40B4-BE49-F238E27FC236}">
                  <a16:creationId xmlns:a16="http://schemas.microsoft.com/office/drawing/2014/main" id="{6A23DBE5-410C-99B9-9FB0-3BEF5251B2D5}"/>
                </a:ext>
              </a:extLst>
            </p:cNvPr>
            <p:cNvSpPr/>
            <p:nvPr/>
          </p:nvSpPr>
          <p:spPr>
            <a:xfrm>
              <a:off x="680937" y="2228717"/>
              <a:ext cx="1184110" cy="2193157"/>
            </a:xfrm>
            <a:prstGeom prst="rect">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bg1">
                    <a:lumMod val="50000"/>
                  </a:schemeClr>
                </a:solidFill>
                <a:cs typeface="+mn-ea"/>
                <a:sym typeface="+mn-lt"/>
              </a:endParaRPr>
            </a:p>
          </p:txBody>
        </p:sp>
      </p:grpSp>
      <p:pic>
        <p:nvPicPr>
          <p:cNvPr id="145" name="Image 144">
            <a:extLst>
              <a:ext uri="{FF2B5EF4-FFF2-40B4-BE49-F238E27FC236}">
                <a16:creationId xmlns:a16="http://schemas.microsoft.com/office/drawing/2014/main" id="{840065AA-36E3-657B-2299-250E01055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276" y="2232505"/>
            <a:ext cx="1217650" cy="2189369"/>
          </a:xfrm>
          <a:prstGeom prst="rect">
            <a:avLst/>
          </a:prstGeom>
        </p:spPr>
      </p:pic>
      <p:grpSp>
        <p:nvGrpSpPr>
          <p:cNvPr id="27" name="Groupe 26">
            <a:extLst>
              <a:ext uri="{FF2B5EF4-FFF2-40B4-BE49-F238E27FC236}">
                <a16:creationId xmlns:a16="http://schemas.microsoft.com/office/drawing/2014/main" id="{34A86C75-104E-C352-65AB-E77F12F576F8}"/>
              </a:ext>
            </a:extLst>
          </p:cNvPr>
          <p:cNvGrpSpPr/>
          <p:nvPr/>
        </p:nvGrpSpPr>
        <p:grpSpPr>
          <a:xfrm>
            <a:off x="5759016" y="108341"/>
            <a:ext cx="3536269" cy="866869"/>
            <a:chOff x="6569242" y="181875"/>
            <a:chExt cx="5455045" cy="927976"/>
          </a:xfrm>
        </p:grpSpPr>
        <p:grpSp>
          <p:nvGrpSpPr>
            <p:cNvPr id="28" name="Groupe 27">
              <a:extLst>
                <a:ext uri="{FF2B5EF4-FFF2-40B4-BE49-F238E27FC236}">
                  <a16:creationId xmlns:a16="http://schemas.microsoft.com/office/drawing/2014/main" id="{A58DE5FC-F1A8-5A5C-39B0-E79E3FEF5375}"/>
                </a:ext>
              </a:extLst>
            </p:cNvPr>
            <p:cNvGrpSpPr/>
            <p:nvPr/>
          </p:nvGrpSpPr>
          <p:grpSpPr>
            <a:xfrm>
              <a:off x="6569242" y="181875"/>
              <a:ext cx="5455045" cy="927976"/>
              <a:chOff x="8764738" y="347556"/>
              <a:chExt cx="2912752" cy="543973"/>
            </a:xfrm>
          </p:grpSpPr>
          <p:grpSp>
            <p:nvGrpSpPr>
              <p:cNvPr id="30" name="Groupe 29">
                <a:extLst>
                  <a:ext uri="{FF2B5EF4-FFF2-40B4-BE49-F238E27FC236}">
                    <a16:creationId xmlns:a16="http://schemas.microsoft.com/office/drawing/2014/main" id="{E53AF716-E92C-2AB1-472A-DC1AF2FCA5F0}"/>
                  </a:ext>
                </a:extLst>
              </p:cNvPr>
              <p:cNvGrpSpPr/>
              <p:nvPr/>
            </p:nvGrpSpPr>
            <p:grpSpPr>
              <a:xfrm>
                <a:off x="8833490" y="347556"/>
                <a:ext cx="2844000" cy="543973"/>
                <a:chOff x="9234322" y="698284"/>
                <a:chExt cx="2844000" cy="543973"/>
              </a:xfrm>
            </p:grpSpPr>
            <p:grpSp>
              <p:nvGrpSpPr>
                <p:cNvPr id="32" name="Groupe 31">
                  <a:extLst>
                    <a:ext uri="{FF2B5EF4-FFF2-40B4-BE49-F238E27FC236}">
                      <a16:creationId xmlns:a16="http://schemas.microsoft.com/office/drawing/2014/main" id="{715314B0-D5EB-6410-0701-354280817BCC}"/>
                    </a:ext>
                  </a:extLst>
                </p:cNvPr>
                <p:cNvGrpSpPr/>
                <p:nvPr/>
              </p:nvGrpSpPr>
              <p:grpSpPr>
                <a:xfrm>
                  <a:off x="9234322" y="698284"/>
                  <a:ext cx="2844000" cy="543973"/>
                  <a:chOff x="3748728" y="-1351206"/>
                  <a:chExt cx="2965896" cy="543973"/>
                </a:xfrm>
              </p:grpSpPr>
              <p:sp>
                <p:nvSpPr>
                  <p:cNvPr id="35" name="矩形 72">
                    <a:extLst>
                      <a:ext uri="{FF2B5EF4-FFF2-40B4-BE49-F238E27FC236}">
                        <a16:creationId xmlns:a16="http://schemas.microsoft.com/office/drawing/2014/main" id="{551012B1-E60F-57A5-E9DE-763828471E0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37" name="矩形 73">
                    <a:extLst>
                      <a:ext uri="{FF2B5EF4-FFF2-40B4-BE49-F238E27FC236}">
                        <a16:creationId xmlns:a16="http://schemas.microsoft.com/office/drawing/2014/main" id="{0911649A-F436-9FC9-6D2A-E2B556E81A12}"/>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34" name="文本框 7">
                  <a:extLst>
                    <a:ext uri="{FF2B5EF4-FFF2-40B4-BE49-F238E27FC236}">
                      <a16:creationId xmlns:a16="http://schemas.microsoft.com/office/drawing/2014/main" id="{B59D12DC-9604-2325-0F73-66DA0D51D18C}"/>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31" name="箭头: V 形 11">
                <a:extLst>
                  <a:ext uri="{FF2B5EF4-FFF2-40B4-BE49-F238E27FC236}">
                    <a16:creationId xmlns:a16="http://schemas.microsoft.com/office/drawing/2014/main" id="{289EAE77-0CA0-B34D-81C5-6AC0F5D6D20D}"/>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29" name="文本框 7">
              <a:extLst>
                <a:ext uri="{FF2B5EF4-FFF2-40B4-BE49-F238E27FC236}">
                  <a16:creationId xmlns:a16="http://schemas.microsoft.com/office/drawing/2014/main" id="{B583848B-D482-6E84-C681-E695D1CA93B2}"/>
                </a:ext>
              </a:extLst>
            </p:cNvPr>
            <p:cNvSpPr txBox="1"/>
            <p:nvPr/>
          </p:nvSpPr>
          <p:spPr>
            <a:xfrm>
              <a:off x="6852390" y="397384"/>
              <a:ext cx="5112977" cy="643534"/>
            </a:xfrm>
            <a:prstGeom prst="rect">
              <a:avLst/>
            </a:prstGeom>
            <a:noFill/>
          </p:spPr>
          <p:txBody>
            <a:bodyPr wrap="square" rtlCol="0">
              <a:spAutoFit/>
            </a:bodyPr>
            <a:lstStyle/>
            <a:p>
              <a:pPr algn="ctr" defTabSz="258089">
                <a:defRPr/>
              </a:pPr>
              <a:r>
                <a:rPr lang="en-US" altLang="zh-CN" sz="2800" b="1" dirty="0">
                  <a:solidFill>
                    <a:srgbClr val="3F5378"/>
                  </a:solidFill>
                  <a:latin typeface="Fira Sans Medium" panose="020B0604020202020204" pitchFamily="34" charset="0"/>
                  <a:cs typeface="+mn-ea"/>
                  <a:sym typeface="+mn-lt"/>
                </a:rPr>
                <a:t>PROCESSUS</a:t>
              </a:r>
              <a:endParaRPr lang="zh-CN" altLang="en-US" sz="2800" b="1" dirty="0">
                <a:solidFill>
                  <a:srgbClr val="3F5378"/>
                </a:solidFill>
                <a:latin typeface="Fira Sans Medium" panose="020B0604020202020204" pitchFamily="34" charset="0"/>
                <a:cs typeface="+mn-ea"/>
                <a:sym typeface="+mn-lt"/>
              </a:endParaRPr>
            </a:p>
          </p:txBody>
        </p:sp>
      </p:grpSp>
      <p:sp>
        <p:nvSpPr>
          <p:cNvPr id="47" name="Rounded Rectangle 4">
            <a:extLst>
              <a:ext uri="{FF2B5EF4-FFF2-40B4-BE49-F238E27FC236}">
                <a16:creationId xmlns:a16="http://schemas.microsoft.com/office/drawing/2014/main" id="{414D2ACA-FC42-069C-0AFA-EB161E08A676}"/>
              </a:ext>
            </a:extLst>
          </p:cNvPr>
          <p:cNvSpPr/>
          <p:nvPr/>
        </p:nvSpPr>
        <p:spPr>
          <a:xfrm>
            <a:off x="4587398" y="1319019"/>
            <a:ext cx="1210191" cy="570045"/>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rgbClr val="01579B"/>
                </a:solidFill>
                <a:latin typeface="Fira Sans Medium" panose="020B0604020202020204" pitchFamily="34" charset="0"/>
              </a:rPr>
              <a:t>API</a:t>
            </a:r>
          </a:p>
        </p:txBody>
      </p:sp>
      <p:sp>
        <p:nvSpPr>
          <p:cNvPr id="49" name="Rounded Rectangle 4">
            <a:extLst>
              <a:ext uri="{FF2B5EF4-FFF2-40B4-BE49-F238E27FC236}">
                <a16:creationId xmlns:a16="http://schemas.microsoft.com/office/drawing/2014/main" id="{392FD1C1-3326-F8E9-7CEE-797925C3E589}"/>
              </a:ext>
            </a:extLst>
          </p:cNvPr>
          <p:cNvSpPr/>
          <p:nvPr/>
        </p:nvSpPr>
        <p:spPr>
          <a:xfrm>
            <a:off x="1865047" y="5511015"/>
            <a:ext cx="2432268" cy="745402"/>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rgbClr val="01579B"/>
                </a:solidFill>
                <a:latin typeface="Fira Sans Medium" panose="020B0604020202020204" pitchFamily="34" charset="0"/>
              </a:rPr>
              <a:t>NODE JS</a:t>
            </a:r>
          </a:p>
          <a:p>
            <a:pPr algn="ctr"/>
            <a:r>
              <a:rPr lang="fr-FR" sz="2600" dirty="0">
                <a:solidFill>
                  <a:srgbClr val="01579B"/>
                </a:solidFill>
                <a:latin typeface="Fira Sans Medium" panose="020B0604020202020204" pitchFamily="34" charset="0"/>
              </a:rPr>
              <a:t>EXPRESS JS</a:t>
            </a:r>
          </a:p>
        </p:txBody>
      </p:sp>
      <p:sp>
        <p:nvSpPr>
          <p:cNvPr id="51" name="Rounded Rectangle 4">
            <a:extLst>
              <a:ext uri="{FF2B5EF4-FFF2-40B4-BE49-F238E27FC236}">
                <a16:creationId xmlns:a16="http://schemas.microsoft.com/office/drawing/2014/main" id="{90D5D1E0-7290-FCDA-AD1D-95614846731D}"/>
              </a:ext>
            </a:extLst>
          </p:cNvPr>
          <p:cNvSpPr/>
          <p:nvPr/>
        </p:nvSpPr>
        <p:spPr>
          <a:xfrm>
            <a:off x="8768206" y="4043819"/>
            <a:ext cx="2602761" cy="570045"/>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rgbClr val="01579B"/>
                </a:solidFill>
                <a:latin typeface="Fira Sans Medium" panose="020B0604020202020204" pitchFamily="34" charset="0"/>
              </a:rPr>
              <a:t>Base de données</a:t>
            </a:r>
          </a:p>
        </p:txBody>
      </p:sp>
      <p:sp>
        <p:nvSpPr>
          <p:cNvPr id="54" name="Ellipse 53">
            <a:extLst>
              <a:ext uri="{FF2B5EF4-FFF2-40B4-BE49-F238E27FC236}">
                <a16:creationId xmlns:a16="http://schemas.microsoft.com/office/drawing/2014/main" id="{13E6C224-EFF6-7B71-BD22-BD851746B069}"/>
              </a:ext>
            </a:extLst>
          </p:cNvPr>
          <p:cNvSpPr/>
          <p:nvPr/>
        </p:nvSpPr>
        <p:spPr>
          <a:xfrm>
            <a:off x="4472491" y="2260917"/>
            <a:ext cx="1591425" cy="1591425"/>
          </a:xfrm>
          <a:prstGeom prst="ellipse">
            <a:avLst/>
          </a:prstGeom>
          <a:noFill/>
          <a:ln>
            <a:solidFill>
              <a:srgbClr val="0157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bg1">
                  <a:lumMod val="50000"/>
                </a:schemeClr>
              </a:solidFill>
              <a:cs typeface="+mn-ea"/>
              <a:sym typeface="+mn-lt"/>
            </a:endParaRPr>
          </a:p>
        </p:txBody>
      </p:sp>
      <p:grpSp>
        <p:nvGrpSpPr>
          <p:cNvPr id="56" name="组合 44">
            <a:extLst>
              <a:ext uri="{FF2B5EF4-FFF2-40B4-BE49-F238E27FC236}">
                <a16:creationId xmlns:a16="http://schemas.microsoft.com/office/drawing/2014/main" id="{1031A181-229C-2752-EB02-80C5FB814F0E}"/>
              </a:ext>
            </a:extLst>
          </p:cNvPr>
          <p:cNvGrpSpPr/>
          <p:nvPr/>
        </p:nvGrpSpPr>
        <p:grpSpPr>
          <a:xfrm>
            <a:off x="99592" y="6242981"/>
            <a:ext cx="673800" cy="590191"/>
            <a:chOff x="1758863" y="4523754"/>
            <a:chExt cx="533757" cy="467526"/>
          </a:xfrm>
        </p:grpSpPr>
        <p:sp>
          <p:nvSpPr>
            <p:cNvPr id="57" name="椭圆 45">
              <a:extLst>
                <a:ext uri="{FF2B5EF4-FFF2-40B4-BE49-F238E27FC236}">
                  <a16:creationId xmlns:a16="http://schemas.microsoft.com/office/drawing/2014/main" id="{7978F9DB-F32A-A463-E90F-C0F1942FF24F}"/>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8" name="文本框 46">
              <a:extLst>
                <a:ext uri="{FF2B5EF4-FFF2-40B4-BE49-F238E27FC236}">
                  <a16:creationId xmlns:a16="http://schemas.microsoft.com/office/drawing/2014/main" id="{B95224B8-4D8F-5A3F-8D90-8B6B979DA608}"/>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22</a:t>
              </a:r>
              <a:endParaRPr lang="zh-CN" altLang="en-US" sz="3200" dirty="0">
                <a:solidFill>
                  <a:schemeClr val="bg1"/>
                </a:solidFill>
                <a:latin typeface="Fira Sans Medium" panose="020B0603050000020004" pitchFamily="34" charset="0"/>
                <a:cs typeface="+mn-ea"/>
                <a:sym typeface="+mn-lt"/>
              </a:endParaRPr>
            </a:p>
          </p:txBody>
        </p:sp>
      </p:grpSp>
      <p:sp>
        <p:nvSpPr>
          <p:cNvPr id="2" name="Rounded Rectangle 4">
            <a:extLst>
              <a:ext uri="{FF2B5EF4-FFF2-40B4-BE49-F238E27FC236}">
                <a16:creationId xmlns:a16="http://schemas.microsoft.com/office/drawing/2014/main" id="{71EEDD46-3D1D-3057-5D57-71D2A50A2CDB}"/>
              </a:ext>
            </a:extLst>
          </p:cNvPr>
          <p:cNvSpPr/>
          <p:nvPr/>
        </p:nvSpPr>
        <p:spPr>
          <a:xfrm>
            <a:off x="72127" y="1094045"/>
            <a:ext cx="2717235" cy="745402"/>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rgbClr val="01579B"/>
                </a:solidFill>
                <a:latin typeface="Fira Sans Medium" panose="020B0604020202020204" pitchFamily="34" charset="0"/>
              </a:rPr>
              <a:t>Flutter &amp; DART</a:t>
            </a:r>
          </a:p>
        </p:txBody>
      </p:sp>
    </p:spTree>
    <p:extLst>
      <p:ext uri="{BB962C8B-B14F-4D97-AF65-F5344CB8AC3E}">
        <p14:creationId xmlns:p14="http://schemas.microsoft.com/office/powerpoint/2010/main" val="5194682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p:tgtEl>
                                          <p:spTgt spid="42"/>
                                        </p:tgtEl>
                                        <p:attrNameLst>
                                          <p:attrName>ppt_x</p:attrName>
                                        </p:attrNameLst>
                                      </p:cBhvr>
                                      <p:tavLst>
                                        <p:tav tm="0">
                                          <p:val>
                                            <p:strVal val="#ppt_x-#ppt_w*1.125000"/>
                                          </p:val>
                                        </p:tav>
                                        <p:tav tm="100000">
                                          <p:val>
                                            <p:strVal val="#ppt_x"/>
                                          </p:val>
                                        </p:tav>
                                      </p:tavLst>
                                    </p:anim>
                                    <p:animEffect transition="in" filter="wipe(right)">
                                      <p:cBhvr>
                                        <p:cTn id="14" dur="500"/>
                                        <p:tgtEl>
                                          <p:spTgt spid="4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left)">
                                      <p:cBhvr>
                                        <p:cTn id="21" dur="1000"/>
                                        <p:tgtEl>
                                          <p:spTgt spid="91"/>
                                        </p:tgtEl>
                                      </p:cBhvr>
                                    </p:animEffect>
                                  </p:childTnLst>
                                </p:cTn>
                              </p:par>
                              <p:par>
                                <p:cTn id="22" presetID="22" presetClass="entr" presetSubtype="4"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up)">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par>
                                <p:cTn id="31" presetID="22" presetClass="entr" presetSubtype="4"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down)">
                                      <p:cBhvr>
                                        <p:cTn id="33" dur="500"/>
                                        <p:tgtEl>
                                          <p:spTgt spid="81"/>
                                        </p:tgtEl>
                                      </p:cBhvr>
                                    </p:animEffect>
                                  </p:childTnLst>
                                </p:cTn>
                              </p:par>
                              <p:par>
                                <p:cTn id="34" presetID="22" presetClass="entr" presetSubtype="4"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down)">
                                      <p:cBhvr>
                                        <p:cTn id="36" dur="500"/>
                                        <p:tgtEl>
                                          <p:spTgt spid="75"/>
                                        </p:tgtEl>
                                      </p:cBhvr>
                                    </p:animEffect>
                                  </p:childTnLst>
                                </p:cTn>
                              </p:par>
                              <p:par>
                                <p:cTn id="37" presetID="22" presetClass="entr" presetSubtype="4"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down)">
                                      <p:cBhvr>
                                        <p:cTn id="39" dur="500"/>
                                        <p:tgtEl>
                                          <p:spTgt spid="7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1500"/>
                            </p:stCondLst>
                            <p:childTnLst>
                              <p:par>
                                <p:cTn id="44" presetID="8" presetClass="emph" presetSubtype="0" repeatCount="indefinite" fill="hold" nodeType="afterEffect">
                                  <p:stCondLst>
                                    <p:cond delay="0"/>
                                  </p:stCondLst>
                                  <p:childTnLst>
                                    <p:animRot by="21600000">
                                      <p:cBhvr>
                                        <p:cTn id="45" dur="7000" fill="hold"/>
                                        <p:tgtEl>
                                          <p:spTgt spid="70"/>
                                        </p:tgtEl>
                                        <p:attrNameLst>
                                          <p:attrName>r</p:attrName>
                                        </p:attrNameLst>
                                      </p:cBhvr>
                                    </p:animRot>
                                  </p:childTnLst>
                                </p:cTn>
                              </p:par>
                              <p:par>
                                <p:cTn id="46" presetID="8" presetClass="emph" presetSubtype="0" repeatCount="indefinite" fill="hold" nodeType="withEffect">
                                  <p:stCondLst>
                                    <p:cond delay="0"/>
                                  </p:stCondLst>
                                  <p:childTnLst>
                                    <p:animRot by="21600000">
                                      <p:cBhvr>
                                        <p:cTn id="47" dur="7000" fill="hold"/>
                                        <p:tgtEl>
                                          <p:spTgt spid="81"/>
                                        </p:tgtEl>
                                        <p:attrNameLst>
                                          <p:attrName>r</p:attrName>
                                        </p:attrNameLst>
                                      </p:cBhvr>
                                    </p:animRot>
                                  </p:childTnLst>
                                </p:cTn>
                              </p:par>
                              <p:par>
                                <p:cTn id="48" presetID="8" presetClass="emph" presetSubtype="0" repeatCount="indefinite" fill="hold" nodeType="withEffect">
                                  <p:stCondLst>
                                    <p:cond delay="0"/>
                                  </p:stCondLst>
                                  <p:childTnLst>
                                    <p:animRot by="21600000">
                                      <p:cBhvr>
                                        <p:cTn id="49" dur="7000" fill="hold"/>
                                        <p:tgtEl>
                                          <p:spTgt spid="75"/>
                                        </p:tgtEl>
                                        <p:attrNameLst>
                                          <p:attrName>r</p:attrName>
                                        </p:attrNameLst>
                                      </p:cBhvr>
                                    </p:animRot>
                                  </p:childTnLst>
                                </p:cTn>
                              </p:par>
                              <p:par>
                                <p:cTn id="50" presetID="8" presetClass="emph" presetSubtype="0" repeatCount="indefinite" fill="hold" nodeType="withEffect">
                                  <p:stCondLst>
                                    <p:cond delay="0"/>
                                  </p:stCondLst>
                                  <p:childTnLst>
                                    <p:animRot by="21600000">
                                      <p:cBhvr>
                                        <p:cTn id="51" dur="7000" fill="hold"/>
                                        <p:tgtEl>
                                          <p:spTgt spid="78"/>
                                        </p:tgtEl>
                                        <p:attrNameLst>
                                          <p:attrName>r</p:attrName>
                                        </p:attrNameLst>
                                      </p:cBhvr>
                                    </p:animRo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wipe(up)">
                                      <p:cBhvr>
                                        <p:cTn id="56" dur="1000"/>
                                        <p:tgtEl>
                                          <p:spTgt spid="113"/>
                                        </p:tgtEl>
                                      </p:cBhvr>
                                    </p:animEffect>
                                  </p:childTnLst>
                                </p:cTn>
                              </p:par>
                              <p:par>
                                <p:cTn id="57" presetID="12" presetClass="entr" presetSubtype="4" fill="hold" nodeType="withEffect">
                                  <p:stCondLst>
                                    <p:cond delay="1000"/>
                                  </p:stCondLst>
                                  <p:childTnLst>
                                    <p:set>
                                      <p:cBhvr>
                                        <p:cTn id="58" dur="1" fill="hold">
                                          <p:stCondLst>
                                            <p:cond delay="0"/>
                                          </p:stCondLst>
                                        </p:cTn>
                                        <p:tgtEl>
                                          <p:spTgt spid="104"/>
                                        </p:tgtEl>
                                        <p:attrNameLst>
                                          <p:attrName>style.visibility</p:attrName>
                                        </p:attrNameLst>
                                      </p:cBhvr>
                                      <p:to>
                                        <p:strVal val="visible"/>
                                      </p:to>
                                    </p:set>
                                    <p:anim calcmode="lin" valueType="num">
                                      <p:cBhvr additive="base">
                                        <p:cTn id="59" dur="500"/>
                                        <p:tgtEl>
                                          <p:spTgt spid="104"/>
                                        </p:tgtEl>
                                        <p:attrNameLst>
                                          <p:attrName>ppt_y</p:attrName>
                                        </p:attrNameLst>
                                      </p:cBhvr>
                                      <p:tavLst>
                                        <p:tav tm="0">
                                          <p:val>
                                            <p:strVal val="#ppt_y+#ppt_h*1.125000"/>
                                          </p:val>
                                        </p:tav>
                                        <p:tav tm="100000">
                                          <p:val>
                                            <p:strVal val="#ppt_y"/>
                                          </p:val>
                                        </p:tav>
                                      </p:tavLst>
                                    </p:anim>
                                    <p:animEffect transition="in" filter="wipe(up)">
                                      <p:cBhvr>
                                        <p:cTn id="60" dur="500"/>
                                        <p:tgtEl>
                                          <p:spTgt spid="104"/>
                                        </p:tgtEl>
                                      </p:cBhvr>
                                    </p:animEffect>
                                  </p:childTnLst>
                                </p:cTn>
                              </p:par>
                              <p:par>
                                <p:cTn id="61" presetID="22" presetClass="entr" presetSubtype="4" fill="hold" grpId="0" nodeType="withEffect">
                                  <p:stCondLst>
                                    <p:cond delay="1000"/>
                                  </p:stCondLst>
                                  <p:childTnLst>
                                    <p:set>
                                      <p:cBhvr>
                                        <p:cTn id="62" dur="1" fill="hold">
                                          <p:stCondLst>
                                            <p:cond delay="0"/>
                                          </p:stCondLst>
                                        </p:cTn>
                                        <p:tgtEl>
                                          <p:spTgt spid="49"/>
                                        </p:tgtEl>
                                        <p:attrNameLst>
                                          <p:attrName>style.visibility</p:attrName>
                                        </p:attrNameLst>
                                      </p:cBhvr>
                                      <p:to>
                                        <p:strVal val="visible"/>
                                      </p:to>
                                    </p:set>
                                    <p:animEffect transition="in" filter="wipe(down)">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28"/>
                                        </p:tgtEl>
                                        <p:attrNameLst>
                                          <p:attrName>style.visibility</p:attrName>
                                        </p:attrNameLst>
                                      </p:cBhvr>
                                      <p:to>
                                        <p:strVal val="visible"/>
                                      </p:to>
                                    </p:set>
                                    <p:animEffect transition="in" filter="wipe(left)">
                                      <p:cBhvr>
                                        <p:cTn id="68" dur="500"/>
                                        <p:tgtEl>
                                          <p:spTgt spid="128"/>
                                        </p:tgtEl>
                                      </p:cBhvr>
                                    </p:animEffect>
                                  </p:childTnLst>
                                </p:cTn>
                              </p:par>
                              <p:par>
                                <p:cTn id="69" presetID="12" presetClass="entr" presetSubtype="2" fill="hold" nodeType="withEffect">
                                  <p:stCondLst>
                                    <p:cond delay="0"/>
                                  </p:stCondLst>
                                  <p:childTnLst>
                                    <p:set>
                                      <p:cBhvr>
                                        <p:cTn id="70" dur="1" fill="hold">
                                          <p:stCondLst>
                                            <p:cond delay="0"/>
                                          </p:stCondLst>
                                        </p:cTn>
                                        <p:tgtEl>
                                          <p:spTgt spid="106"/>
                                        </p:tgtEl>
                                        <p:attrNameLst>
                                          <p:attrName>style.visibility</p:attrName>
                                        </p:attrNameLst>
                                      </p:cBhvr>
                                      <p:to>
                                        <p:strVal val="visible"/>
                                      </p:to>
                                    </p:set>
                                    <p:anim calcmode="lin" valueType="num">
                                      <p:cBhvr additive="base">
                                        <p:cTn id="71" dur="500"/>
                                        <p:tgtEl>
                                          <p:spTgt spid="106"/>
                                        </p:tgtEl>
                                        <p:attrNameLst>
                                          <p:attrName>ppt_x</p:attrName>
                                        </p:attrNameLst>
                                      </p:cBhvr>
                                      <p:tavLst>
                                        <p:tav tm="0">
                                          <p:val>
                                            <p:strVal val="#ppt_x+#ppt_w*1.125000"/>
                                          </p:val>
                                        </p:tav>
                                        <p:tav tm="100000">
                                          <p:val>
                                            <p:strVal val="#ppt_x"/>
                                          </p:val>
                                        </p:tav>
                                      </p:tavLst>
                                    </p:anim>
                                    <p:animEffect transition="in" filter="wipe(left)">
                                      <p:cBhvr>
                                        <p:cTn id="72" dur="500"/>
                                        <p:tgtEl>
                                          <p:spTgt spid="106"/>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right)">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wipe(right)">
                                      <p:cBhvr>
                                        <p:cTn id="80" dur="500"/>
                                        <p:tgtEl>
                                          <p:spTgt spid="127"/>
                                        </p:tgtEl>
                                      </p:cBhvr>
                                    </p:animEffect>
                                  </p:childTnLst>
                                </p:cTn>
                              </p:par>
                            </p:childTnLst>
                          </p:cTn>
                        </p:par>
                        <p:par>
                          <p:cTn id="81" fill="hold">
                            <p:stCondLst>
                              <p:cond delay="500"/>
                            </p:stCondLst>
                            <p:childTnLst>
                              <p:par>
                                <p:cTn id="82" presetID="22" presetClass="entr" presetSubtype="4" fill="hold" nodeType="after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wipe(down)">
                                      <p:cBhvr>
                                        <p:cTn id="84" dur="500"/>
                                        <p:tgtEl>
                                          <p:spTgt spid="121"/>
                                        </p:tgtEl>
                                      </p:cBhvr>
                                    </p:animEffect>
                                  </p:childTnLst>
                                </p:cTn>
                              </p:par>
                            </p:childTnLst>
                          </p:cTn>
                        </p:par>
                        <p:par>
                          <p:cTn id="85" fill="hold">
                            <p:stCondLst>
                              <p:cond delay="1000"/>
                            </p:stCondLst>
                            <p:childTnLst>
                              <p:par>
                                <p:cTn id="86" presetID="22" presetClass="entr" presetSubtype="2" fill="hold" nodeType="after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right)">
                                      <p:cBhvr>
                                        <p:cTn id="88" dur="500"/>
                                        <p:tgtEl>
                                          <p:spTgt spid="90"/>
                                        </p:tgtEl>
                                      </p:cBhvr>
                                    </p:animEffect>
                                  </p:childTnLst>
                                </p:cTn>
                              </p:par>
                            </p:childTnLst>
                          </p:cTn>
                        </p:par>
                        <p:par>
                          <p:cTn id="89" fill="hold">
                            <p:stCondLst>
                              <p:cond delay="1500"/>
                            </p:stCondLst>
                            <p:childTnLst>
                              <p:par>
                                <p:cTn id="90" presetID="1" presetClass="entr" presetSubtype="0" fill="hold" nodeType="afterEffect">
                                  <p:stCondLst>
                                    <p:cond delay="0"/>
                                  </p:stCondLst>
                                  <p:childTnLst>
                                    <p:set>
                                      <p:cBhvr>
                                        <p:cTn id="91"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7" grpId="0"/>
      <p:bldP spid="49" grpId="0"/>
      <p:bldP spid="51" grpId="0"/>
      <p:bldP spid="54"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3" y="4255995"/>
            <a:ext cx="6354266" cy="1280361"/>
          </a:xfrm>
          <a:prstGeom prst="rect">
            <a:avLst/>
          </a:prstGeom>
        </p:spPr>
        <p:txBody>
          <a:bodyPr spcFirstLastPara="1" wrap="square" lIns="121900" tIns="121900" rIns="121900" bIns="121900" anchor="b" anchorCtr="0">
            <a:noAutofit/>
          </a:bodyPr>
          <a:lstStyle/>
          <a:p>
            <a:r>
              <a:rPr lang="en" sz="5400" dirty="0"/>
              <a:t>DEMONSTRATION </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6</a:t>
            </a:r>
            <a:endParaRPr sz="4000" b="1" kern="0" dirty="0">
              <a:solidFill>
                <a:srgbClr val="3F5378"/>
              </a:solidFill>
              <a:latin typeface="Roboto Condensed"/>
              <a:ea typeface="Roboto Condensed"/>
              <a:cs typeface="Roboto Condensed"/>
              <a:sym typeface="Roboto Condensed"/>
            </a:endParaRPr>
          </a:p>
        </p:txBody>
      </p:sp>
      <p:grpSp>
        <p:nvGrpSpPr>
          <p:cNvPr id="2" name="组合 44">
            <a:extLst>
              <a:ext uri="{FF2B5EF4-FFF2-40B4-BE49-F238E27FC236}">
                <a16:creationId xmlns:a16="http://schemas.microsoft.com/office/drawing/2014/main" id="{937D7D05-6E38-E1D5-AEB9-17A9CF9710AC}"/>
              </a:ext>
            </a:extLst>
          </p:cNvPr>
          <p:cNvGrpSpPr/>
          <p:nvPr/>
        </p:nvGrpSpPr>
        <p:grpSpPr>
          <a:xfrm>
            <a:off x="99592" y="6242981"/>
            <a:ext cx="673800" cy="590191"/>
            <a:chOff x="1758863" y="4523754"/>
            <a:chExt cx="533757" cy="467526"/>
          </a:xfrm>
        </p:grpSpPr>
        <p:sp>
          <p:nvSpPr>
            <p:cNvPr id="3" name="椭圆 45">
              <a:extLst>
                <a:ext uri="{FF2B5EF4-FFF2-40B4-BE49-F238E27FC236}">
                  <a16:creationId xmlns:a16="http://schemas.microsoft.com/office/drawing/2014/main" id="{BC814983-4B78-CA20-BBA7-5DC802A5A32B}"/>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7AFE00A0-D531-D3AA-B486-0ED3077D1617}"/>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23</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191885951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6334D6C-D172-23F4-337B-8EC0B41D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944"/>
            <a:ext cx="12192000" cy="6915943"/>
          </a:xfrm>
          <a:prstGeom prst="rect">
            <a:avLst/>
          </a:prstGeom>
        </p:spPr>
      </p:pic>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grpSp>
        <p:nvGrpSpPr>
          <p:cNvPr id="2" name="Groupe 1">
            <a:extLst>
              <a:ext uri="{FF2B5EF4-FFF2-40B4-BE49-F238E27FC236}">
                <a16:creationId xmlns:a16="http://schemas.microsoft.com/office/drawing/2014/main" id="{0CC77F6E-92E1-6BE1-F341-1F6C656E7B29}"/>
              </a:ext>
            </a:extLst>
          </p:cNvPr>
          <p:cNvGrpSpPr/>
          <p:nvPr/>
        </p:nvGrpSpPr>
        <p:grpSpPr>
          <a:xfrm>
            <a:off x="273103" y="102924"/>
            <a:ext cx="1071781" cy="730768"/>
            <a:chOff x="305187" y="231260"/>
            <a:chExt cx="1071781" cy="730768"/>
          </a:xfrm>
        </p:grpSpPr>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sp>
        <p:nvSpPr>
          <p:cNvPr id="17" name="文本框 7">
            <a:extLst>
              <a:ext uri="{FF2B5EF4-FFF2-40B4-BE49-F238E27FC236}">
                <a16:creationId xmlns:a16="http://schemas.microsoft.com/office/drawing/2014/main" id="{9C53A9A9-384B-E880-2D3D-F31CE3E6A12B}"/>
              </a:ext>
            </a:extLst>
          </p:cNvPr>
          <p:cNvSpPr txBox="1"/>
          <p:nvPr/>
        </p:nvSpPr>
        <p:spPr>
          <a:xfrm>
            <a:off x="1465601" y="147279"/>
            <a:ext cx="5103641" cy="526489"/>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DEMONSTRATION</a:t>
            </a:r>
            <a:endParaRPr lang="zh-CN" altLang="en-US" sz="2800" b="1" dirty="0">
              <a:solidFill>
                <a:srgbClr val="FF9800"/>
              </a:solidFill>
              <a:latin typeface="Fira Sans Medium" panose="020B0604020202020204" pitchFamily="34" charset="0"/>
              <a:cs typeface="+mn-ea"/>
              <a:sym typeface="+mn-lt"/>
            </a:endParaRPr>
          </a:p>
        </p:txBody>
      </p:sp>
      <p:pic>
        <p:nvPicPr>
          <p:cNvPr id="22" name="Image 21">
            <a:extLst>
              <a:ext uri="{FF2B5EF4-FFF2-40B4-BE49-F238E27FC236}">
                <a16:creationId xmlns:a16="http://schemas.microsoft.com/office/drawing/2014/main" id="{44D5282B-D53D-FB54-C716-712574A8E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648" y="1109851"/>
            <a:ext cx="2667000" cy="2667000"/>
          </a:xfrm>
          <a:prstGeom prst="rect">
            <a:avLst/>
          </a:prstGeom>
        </p:spPr>
      </p:pic>
      <p:pic>
        <p:nvPicPr>
          <p:cNvPr id="26" name="Image 25">
            <a:extLst>
              <a:ext uri="{FF2B5EF4-FFF2-40B4-BE49-F238E27FC236}">
                <a16:creationId xmlns:a16="http://schemas.microsoft.com/office/drawing/2014/main" id="{ABCC3DCE-2B62-B0EC-F638-C2EDC1FE8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5787" y="3776851"/>
            <a:ext cx="1282791" cy="1282791"/>
          </a:xfrm>
          <a:prstGeom prst="rect">
            <a:avLst/>
          </a:prstGeom>
        </p:spPr>
      </p:pic>
      <p:pic>
        <p:nvPicPr>
          <p:cNvPr id="28" name="Image 27">
            <a:extLst>
              <a:ext uri="{FF2B5EF4-FFF2-40B4-BE49-F238E27FC236}">
                <a16:creationId xmlns:a16="http://schemas.microsoft.com/office/drawing/2014/main" id="{9F9C6087-AFC5-D16A-D8B9-82603E6AF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495" y="5155895"/>
            <a:ext cx="723021" cy="723021"/>
          </a:xfrm>
          <a:prstGeom prst="rect">
            <a:avLst/>
          </a:prstGeom>
        </p:spPr>
      </p:pic>
      <p:grpSp>
        <p:nvGrpSpPr>
          <p:cNvPr id="3" name="组合 44">
            <a:extLst>
              <a:ext uri="{FF2B5EF4-FFF2-40B4-BE49-F238E27FC236}">
                <a16:creationId xmlns:a16="http://schemas.microsoft.com/office/drawing/2014/main" id="{AE230784-E2FF-1C92-7368-976759D38AAF}"/>
              </a:ext>
            </a:extLst>
          </p:cNvPr>
          <p:cNvGrpSpPr/>
          <p:nvPr/>
        </p:nvGrpSpPr>
        <p:grpSpPr>
          <a:xfrm>
            <a:off x="99592" y="6242981"/>
            <a:ext cx="673800" cy="590191"/>
            <a:chOff x="1758863" y="4523754"/>
            <a:chExt cx="533757" cy="467526"/>
          </a:xfrm>
        </p:grpSpPr>
        <p:sp>
          <p:nvSpPr>
            <p:cNvPr id="4" name="椭圆 45">
              <a:extLst>
                <a:ext uri="{FF2B5EF4-FFF2-40B4-BE49-F238E27FC236}">
                  <a16:creationId xmlns:a16="http://schemas.microsoft.com/office/drawing/2014/main" id="{D013D743-4F5F-CE17-D164-FB7D8651AFA6}"/>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 name="文本框 46">
              <a:extLst>
                <a:ext uri="{FF2B5EF4-FFF2-40B4-BE49-F238E27FC236}">
                  <a16:creationId xmlns:a16="http://schemas.microsoft.com/office/drawing/2014/main" id="{9377C5C7-961C-52F6-0FBF-868707DC99E5}"/>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24</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636953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3" y="4255995"/>
            <a:ext cx="6354266" cy="1280361"/>
          </a:xfrm>
          <a:prstGeom prst="rect">
            <a:avLst/>
          </a:prstGeom>
        </p:spPr>
        <p:txBody>
          <a:bodyPr spcFirstLastPara="1" wrap="square" lIns="121900" tIns="121900" rIns="121900" bIns="121900" anchor="b" anchorCtr="0">
            <a:noAutofit/>
          </a:bodyPr>
          <a:lstStyle/>
          <a:p>
            <a:r>
              <a:rPr lang="en" sz="5400" dirty="0"/>
              <a:t>CONCLUSION </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7</a:t>
            </a:r>
            <a:endParaRPr sz="4000" b="1" kern="0" dirty="0">
              <a:solidFill>
                <a:srgbClr val="3F5378"/>
              </a:solidFill>
              <a:latin typeface="Roboto Condensed"/>
              <a:ea typeface="Roboto Condensed"/>
              <a:cs typeface="Roboto Condensed"/>
              <a:sym typeface="Roboto Condensed"/>
            </a:endParaRPr>
          </a:p>
        </p:txBody>
      </p:sp>
      <p:grpSp>
        <p:nvGrpSpPr>
          <p:cNvPr id="2" name="组合 44">
            <a:extLst>
              <a:ext uri="{FF2B5EF4-FFF2-40B4-BE49-F238E27FC236}">
                <a16:creationId xmlns:a16="http://schemas.microsoft.com/office/drawing/2014/main" id="{D144E122-BA49-118B-3451-CD6EAF50BE81}"/>
              </a:ext>
            </a:extLst>
          </p:cNvPr>
          <p:cNvGrpSpPr/>
          <p:nvPr/>
        </p:nvGrpSpPr>
        <p:grpSpPr>
          <a:xfrm>
            <a:off x="99592" y="6242981"/>
            <a:ext cx="673800" cy="590191"/>
            <a:chOff x="1758863" y="4523754"/>
            <a:chExt cx="533757" cy="467526"/>
          </a:xfrm>
        </p:grpSpPr>
        <p:sp>
          <p:nvSpPr>
            <p:cNvPr id="3" name="椭圆 45">
              <a:extLst>
                <a:ext uri="{FF2B5EF4-FFF2-40B4-BE49-F238E27FC236}">
                  <a16:creationId xmlns:a16="http://schemas.microsoft.com/office/drawing/2014/main" id="{1F08B1E4-6162-28C2-489D-A70D70E4193E}"/>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0EDABA18-6C23-68C8-5060-86DD0B5C9156}"/>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64718327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537790" y="291657"/>
            <a:ext cx="5103641" cy="526489"/>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CONCLUSION</a:t>
            </a:r>
            <a:endParaRPr lang="zh-CN" altLang="en-US" sz="2800" b="1" dirty="0">
              <a:solidFill>
                <a:srgbClr val="FF9800"/>
              </a:solidFill>
              <a:latin typeface="Fira Sans Medium" panose="020B0604020202020204" pitchFamily="34" charset="0"/>
              <a:cs typeface="+mn-ea"/>
              <a:sym typeface="+mn-lt"/>
            </a:endParaRPr>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1" name="ZoneTexte 30">
            <a:extLst>
              <a:ext uri="{FF2B5EF4-FFF2-40B4-BE49-F238E27FC236}">
                <a16:creationId xmlns:a16="http://schemas.microsoft.com/office/drawing/2014/main" id="{B8A0CB2F-3652-A7BD-EE4E-9256DE4E409B}"/>
              </a:ext>
            </a:extLst>
          </p:cNvPr>
          <p:cNvSpPr txBox="1"/>
          <p:nvPr/>
        </p:nvSpPr>
        <p:spPr>
          <a:xfrm>
            <a:off x="354322" y="3746109"/>
            <a:ext cx="12211558" cy="646331"/>
          </a:xfrm>
          <a:prstGeom prst="rect">
            <a:avLst/>
          </a:prstGeom>
          <a:noFill/>
        </p:spPr>
        <p:txBody>
          <a:bodyPr wrap="square">
            <a:spAutoFit/>
          </a:bodyPr>
          <a:lstStyle/>
          <a:p>
            <a:pPr marL="571500" lvl="0" indent="-571500">
              <a:buFont typeface="Wingdings" panose="05000000000000000000" pitchFamily="2" charset="2"/>
              <a:buChar char="q"/>
              <a:defRPr/>
            </a:pPr>
            <a:r>
              <a:rPr lang="fr-FR" sz="3600" dirty="0">
                <a:solidFill>
                  <a:srgbClr val="3F5378"/>
                </a:solidFill>
                <a:latin typeface="Fira Sans Medium" panose="020B0604020202020204" pitchFamily="34" charset="0"/>
                <a:ea typeface="Calibri" panose="020F0502020204030204" pitchFamily="34" charset="0"/>
                <a:cs typeface="Times New Roman" panose="02020603050405020304" pitchFamily="18" charset="0"/>
              </a:rPr>
              <a:t>Perspectives</a:t>
            </a:r>
            <a:endParaRPr lang="fr-FR" sz="3600" dirty="0">
              <a:solidFill>
                <a:srgbClr val="3F5378"/>
              </a:solidFill>
              <a:latin typeface="Fira Sans Medium" panose="020B0604020202020204" pitchFamily="34" charset="0"/>
            </a:endParaRPr>
          </a:p>
        </p:txBody>
      </p:sp>
      <p:grpSp>
        <p:nvGrpSpPr>
          <p:cNvPr id="2" name="组合 44">
            <a:extLst>
              <a:ext uri="{FF2B5EF4-FFF2-40B4-BE49-F238E27FC236}">
                <a16:creationId xmlns:a16="http://schemas.microsoft.com/office/drawing/2014/main" id="{4B4702A1-608B-FA83-D24B-8676F7A0C69A}"/>
              </a:ext>
            </a:extLst>
          </p:cNvPr>
          <p:cNvGrpSpPr/>
          <p:nvPr/>
        </p:nvGrpSpPr>
        <p:grpSpPr>
          <a:xfrm>
            <a:off x="99592" y="6242981"/>
            <a:ext cx="673800" cy="590191"/>
            <a:chOff x="1758863" y="4523754"/>
            <a:chExt cx="533757" cy="467526"/>
          </a:xfrm>
        </p:grpSpPr>
        <p:sp>
          <p:nvSpPr>
            <p:cNvPr id="3" name="椭圆 45">
              <a:extLst>
                <a:ext uri="{FF2B5EF4-FFF2-40B4-BE49-F238E27FC236}">
                  <a16:creationId xmlns:a16="http://schemas.microsoft.com/office/drawing/2014/main" id="{433ACF4A-6708-0C8C-7D9B-DB6F9A8F0B9C}"/>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FDF42DF7-A959-4D9E-EAA8-EDB365CD535B}"/>
                </a:ext>
              </a:extLst>
            </p:cNvPr>
            <p:cNvSpPr txBox="1"/>
            <p:nvPr/>
          </p:nvSpPr>
          <p:spPr>
            <a:xfrm>
              <a:off x="1758863" y="4528044"/>
              <a:ext cx="533757" cy="463236"/>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26</a:t>
              </a:r>
              <a:endParaRPr lang="zh-CN" altLang="en-US" sz="3200" dirty="0">
                <a:solidFill>
                  <a:schemeClr val="bg1"/>
                </a:solidFill>
                <a:latin typeface="Fira Sans Medium" panose="020B0603050000020004" pitchFamily="34" charset="0"/>
                <a:cs typeface="+mn-ea"/>
                <a:sym typeface="+mn-lt"/>
              </a:endParaRPr>
            </a:p>
          </p:txBody>
        </p:sp>
      </p:grpSp>
      <p:sp>
        <p:nvSpPr>
          <p:cNvPr id="12" name="ZoneTexte 11">
            <a:extLst>
              <a:ext uri="{FF2B5EF4-FFF2-40B4-BE49-F238E27FC236}">
                <a16:creationId xmlns:a16="http://schemas.microsoft.com/office/drawing/2014/main" id="{B7B471AD-CB06-472E-4AC1-B597E4C361C7}"/>
              </a:ext>
            </a:extLst>
          </p:cNvPr>
          <p:cNvSpPr txBox="1"/>
          <p:nvPr/>
        </p:nvSpPr>
        <p:spPr>
          <a:xfrm>
            <a:off x="436492" y="1672931"/>
            <a:ext cx="12211558" cy="1754326"/>
          </a:xfrm>
          <a:prstGeom prst="rect">
            <a:avLst/>
          </a:prstGeom>
          <a:noFill/>
        </p:spPr>
        <p:txBody>
          <a:bodyPr wrap="square">
            <a:spAutoFit/>
          </a:bodyPr>
          <a:lstStyle/>
          <a:p>
            <a:pPr marL="571500" lvl="0" indent="-571500">
              <a:buFont typeface="Wingdings" panose="05000000000000000000" pitchFamily="2" charset="2"/>
              <a:buChar char="q"/>
              <a:defRPr/>
            </a:pPr>
            <a:r>
              <a:rPr lang="fr-FR" sz="3600" dirty="0">
                <a:solidFill>
                  <a:srgbClr val="3F5378"/>
                </a:solidFill>
                <a:latin typeface="Fira Sans Medium" panose="020B0604020202020204" pitchFamily="34" charset="0"/>
                <a:ea typeface="Calibri" panose="020F0502020204030204" pitchFamily="34" charset="0"/>
                <a:cs typeface="Times New Roman" panose="02020603050405020304" pitchFamily="18" charset="0"/>
              </a:rPr>
              <a:t>en exergue nos acquis afin d’implémenter les différentes fonctionnalités de notre application mobile CIMAPP</a:t>
            </a:r>
            <a:endParaRPr lang="fr-FR" sz="3600" dirty="0">
              <a:solidFill>
                <a:srgbClr val="3F5378"/>
              </a:solidFill>
              <a:latin typeface="Fira Sans Medium" panose="020B0604020202020204" pitchFamily="34" charset="0"/>
            </a:endParaRPr>
          </a:p>
        </p:txBody>
      </p:sp>
    </p:spTree>
    <p:extLst>
      <p:ext uri="{BB962C8B-B14F-4D97-AF65-F5344CB8AC3E}">
        <p14:creationId xmlns:p14="http://schemas.microsoft.com/office/powerpoint/2010/main" val="320351334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5400000">
            <a:off x="4594629" y="-1048998"/>
            <a:ext cx="2687715" cy="9035549"/>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a:off x="1420712" y="4906592"/>
            <a:ext cx="9035549" cy="240628"/>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2" name="文本框 32">
            <a:extLst>
              <a:ext uri="{FF2B5EF4-FFF2-40B4-BE49-F238E27FC236}">
                <a16:creationId xmlns:a16="http://schemas.microsoft.com/office/drawing/2014/main" id="{4AC87CAA-EB3E-A1ED-35DF-421800735CA7}"/>
              </a:ext>
            </a:extLst>
          </p:cNvPr>
          <p:cNvSpPr txBox="1"/>
          <p:nvPr/>
        </p:nvSpPr>
        <p:spPr>
          <a:xfrm>
            <a:off x="1420712" y="2459504"/>
            <a:ext cx="8638064" cy="1938992"/>
          </a:xfrm>
          <a:prstGeom prst="rect">
            <a:avLst/>
          </a:prstGeom>
          <a:noFill/>
        </p:spPr>
        <p:txBody>
          <a:bodyPr wrap="square" rtlCol="0">
            <a:spAutoFit/>
          </a:bodyPr>
          <a:lstStyle/>
          <a:p>
            <a:pPr algn="ctr"/>
            <a:r>
              <a:rPr lang="en-US" altLang="zh-CN" sz="6000" b="1" spc="400" dirty="0">
                <a:solidFill>
                  <a:srgbClr val="FF9800"/>
                </a:solidFill>
                <a:effectLst>
                  <a:outerShdw blurRad="38100" dist="38100" dir="2700000" algn="tl">
                    <a:srgbClr val="000000">
                      <a:alpha val="43137"/>
                    </a:srgbClr>
                  </a:outerShdw>
                </a:effectLst>
                <a:latin typeface="Fira Sans Medium" panose="020B0604020202020204" pitchFamily="34" charset="0"/>
                <a:cs typeface="+mn-ea"/>
                <a:sym typeface="+mn-lt"/>
              </a:rPr>
              <a:t>MERCI POUR VOTRE ATTENTION</a:t>
            </a:r>
            <a:endParaRPr lang="zh-CN" altLang="en-US" sz="6000" b="1" spc="400" dirty="0">
              <a:solidFill>
                <a:srgbClr val="FF9800"/>
              </a:solidFill>
              <a:effectLst>
                <a:outerShdw blurRad="38100" dist="38100" dir="2700000" algn="tl">
                  <a:srgbClr val="000000">
                    <a:alpha val="43137"/>
                  </a:srgbClr>
                </a:outerShdw>
              </a:effectLst>
              <a:latin typeface="Fira Sans Medium" panose="020B0604020202020204" pitchFamily="34" charset="0"/>
              <a:cs typeface="+mn-ea"/>
              <a:sym typeface="+mn-lt"/>
            </a:endParaRPr>
          </a:p>
        </p:txBody>
      </p:sp>
      <p:pic>
        <p:nvPicPr>
          <p:cNvPr id="4" name="Picture 7" descr="A picture containing logo&#10;&#10;Description automatically generated">
            <a:extLst>
              <a:ext uri="{FF2B5EF4-FFF2-40B4-BE49-F238E27FC236}">
                <a16:creationId xmlns:a16="http://schemas.microsoft.com/office/drawing/2014/main" id="{33945836-419F-1452-790D-46BB52884607}"/>
              </a:ext>
            </a:extLst>
          </p:cNvPr>
          <p:cNvPicPr>
            <a:picLocks noChangeAspect="1"/>
          </p:cNvPicPr>
          <p:nvPr/>
        </p:nvPicPr>
        <p:blipFill>
          <a:blip r:embed="rId3"/>
          <a:stretch>
            <a:fillRect/>
          </a:stretch>
        </p:blipFill>
        <p:spPr>
          <a:xfrm>
            <a:off x="3728764" y="111821"/>
            <a:ext cx="1843359" cy="1883240"/>
          </a:xfrm>
          <a:prstGeom prst="rect">
            <a:avLst/>
          </a:prstGeom>
        </p:spPr>
      </p:pic>
      <p:pic>
        <p:nvPicPr>
          <p:cNvPr id="7" name="Image 6">
            <a:extLst>
              <a:ext uri="{FF2B5EF4-FFF2-40B4-BE49-F238E27FC236}">
                <a16:creationId xmlns:a16="http://schemas.microsoft.com/office/drawing/2014/main" id="{87A86CCE-A045-20A2-3FCD-5F7FE7FED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730" y="110182"/>
            <a:ext cx="1695152" cy="1883240"/>
          </a:xfrm>
          <a:prstGeom prst="rect">
            <a:avLst/>
          </a:prstGeom>
        </p:spPr>
      </p:pic>
    </p:spTree>
    <p:extLst>
      <p:ext uri="{BB962C8B-B14F-4D97-AF65-F5344CB8AC3E}">
        <p14:creationId xmlns:p14="http://schemas.microsoft.com/office/powerpoint/2010/main" val="3800572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descr="A picture containing logo&#10;&#10;Description automatically generated">
            <a:extLst>
              <a:ext uri="{FF2B5EF4-FFF2-40B4-BE49-F238E27FC236}">
                <a16:creationId xmlns:a16="http://schemas.microsoft.com/office/drawing/2014/main" id="{A43D3727-81DA-EA93-C466-F7D3EE0C88C1}"/>
              </a:ext>
            </a:extLst>
          </p:cNvPr>
          <p:cNvPicPr>
            <a:picLocks noChangeAspect="1"/>
          </p:cNvPicPr>
          <p:nvPr/>
        </p:nvPicPr>
        <p:blipFill>
          <a:blip r:embed="rId3"/>
          <a:stretch>
            <a:fillRect/>
          </a:stretch>
        </p:blipFill>
        <p:spPr>
          <a:xfrm>
            <a:off x="231585" y="56772"/>
            <a:ext cx="1843359" cy="1883240"/>
          </a:xfrm>
          <a:prstGeom prst="rect">
            <a:avLst/>
          </a:prstGeom>
        </p:spPr>
      </p:pic>
      <p:pic>
        <p:nvPicPr>
          <p:cNvPr id="27" name="Image 26">
            <a:extLst>
              <a:ext uri="{FF2B5EF4-FFF2-40B4-BE49-F238E27FC236}">
                <a16:creationId xmlns:a16="http://schemas.microsoft.com/office/drawing/2014/main" id="{67B358CD-2C10-2C37-2E4D-AE94FAFFD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7828" y="56772"/>
            <a:ext cx="1695152" cy="1883240"/>
          </a:xfrm>
          <a:prstGeom prst="rect">
            <a:avLst/>
          </a:prstGeom>
        </p:spPr>
      </p:pic>
      <p:grpSp>
        <p:nvGrpSpPr>
          <p:cNvPr id="30" name="Groupe 29">
            <a:extLst>
              <a:ext uri="{FF2B5EF4-FFF2-40B4-BE49-F238E27FC236}">
                <a16:creationId xmlns:a16="http://schemas.microsoft.com/office/drawing/2014/main" id="{456B354A-C758-4FB3-0FD4-91AA89E06009}"/>
              </a:ext>
            </a:extLst>
          </p:cNvPr>
          <p:cNvGrpSpPr/>
          <p:nvPr/>
        </p:nvGrpSpPr>
        <p:grpSpPr>
          <a:xfrm>
            <a:off x="914400" y="2038861"/>
            <a:ext cx="10268465" cy="2211198"/>
            <a:chOff x="12088303" y="2113002"/>
            <a:chExt cx="8314247" cy="2211198"/>
          </a:xfrm>
        </p:grpSpPr>
        <p:grpSp>
          <p:nvGrpSpPr>
            <p:cNvPr id="31" name="Groupe 30">
              <a:extLst>
                <a:ext uri="{FF2B5EF4-FFF2-40B4-BE49-F238E27FC236}">
                  <a16:creationId xmlns:a16="http://schemas.microsoft.com/office/drawing/2014/main" id="{8CEB4D52-4E53-4876-2311-20F010B02697}"/>
                </a:ext>
              </a:extLst>
            </p:cNvPr>
            <p:cNvGrpSpPr/>
            <p:nvPr/>
          </p:nvGrpSpPr>
          <p:grpSpPr>
            <a:xfrm>
              <a:off x="12088303" y="2113002"/>
              <a:ext cx="8314247" cy="1572383"/>
              <a:chOff x="12088303" y="2875002"/>
              <a:chExt cx="8314247" cy="1572383"/>
            </a:xfrm>
          </p:grpSpPr>
          <p:sp>
            <p:nvSpPr>
              <p:cNvPr id="33" name="ZoneTexte 32">
                <a:extLst>
                  <a:ext uri="{FF2B5EF4-FFF2-40B4-BE49-F238E27FC236}">
                    <a16:creationId xmlns:a16="http://schemas.microsoft.com/office/drawing/2014/main" id="{291A6B62-4FE3-DF75-91A1-D5D2FAA10165}"/>
                  </a:ext>
                </a:extLst>
              </p:cNvPr>
              <p:cNvSpPr txBox="1"/>
              <p:nvPr/>
            </p:nvSpPr>
            <p:spPr>
              <a:xfrm>
                <a:off x="12088303" y="2875002"/>
                <a:ext cx="8314247" cy="1261884"/>
              </a:xfrm>
              <a:prstGeom prst="rect">
                <a:avLst/>
              </a:prstGeom>
              <a:noFill/>
            </p:spPr>
            <p:txBody>
              <a:bodyPr wrap="square">
                <a:spAutoFit/>
              </a:bodyPr>
              <a:lstStyle/>
              <a:p>
                <a:pPr algn="ctr">
                  <a:spcBef>
                    <a:spcPts val="600"/>
                  </a:spcBef>
                  <a:spcAft>
                    <a:spcPts val="600"/>
                  </a:spcAft>
                </a:pPr>
                <a:r>
                  <a:rPr lang="fr-FR" sz="3300" b="1" dirty="0">
                    <a:effectLst/>
                    <a:latin typeface="Times New Roman" panose="02020603050405020304" pitchFamily="18" charset="0"/>
                    <a:ea typeface="Calibri" panose="020F0502020204030204" pitchFamily="34" charset="0"/>
                  </a:rPr>
                  <a:t>Développement d’une application </a:t>
                </a:r>
                <a:r>
                  <a:rPr lang="fr-FR" sz="3300" b="1" dirty="0">
                    <a:latin typeface="Times New Roman" panose="02020603050405020304" pitchFamily="18" charset="0"/>
                    <a:ea typeface="Calibri" panose="020F0502020204030204" pitchFamily="34" charset="0"/>
                  </a:rPr>
                  <a:t>mobile </a:t>
                </a:r>
              </a:p>
              <a:p>
                <a:pPr algn="ctr">
                  <a:spcBef>
                    <a:spcPts val="600"/>
                  </a:spcBef>
                  <a:spcAft>
                    <a:spcPts val="600"/>
                  </a:spcAft>
                </a:pPr>
                <a:r>
                  <a:rPr lang="fr-FR" sz="3300" b="1" dirty="0">
                    <a:latin typeface="Times New Roman" panose="02020603050405020304" pitchFamily="18" charset="0"/>
                    <a:ea typeface="Calibri" panose="020F0502020204030204" pitchFamily="34" charset="0"/>
                  </a:rPr>
                  <a:t>de gestion des missions : cas de CIM/ANPTIC</a:t>
                </a:r>
                <a:endParaRPr lang="fr-FR" sz="3300" dirty="0">
                  <a:effectLst/>
                  <a:latin typeface="Times New Roman" panose="02020603050405020304" pitchFamily="18" charset="0"/>
                  <a:ea typeface="Calibri" panose="020F0502020204030204" pitchFamily="34" charset="0"/>
                </a:endParaRPr>
              </a:p>
            </p:txBody>
          </p:sp>
          <p:grpSp>
            <p:nvGrpSpPr>
              <p:cNvPr id="34" name="Groupe 33">
                <a:extLst>
                  <a:ext uri="{FF2B5EF4-FFF2-40B4-BE49-F238E27FC236}">
                    <a16:creationId xmlns:a16="http://schemas.microsoft.com/office/drawing/2014/main" id="{340909C8-3F10-61BA-7B92-A6090A87F6EE}"/>
                  </a:ext>
                </a:extLst>
              </p:cNvPr>
              <p:cNvGrpSpPr/>
              <p:nvPr/>
            </p:nvGrpSpPr>
            <p:grpSpPr>
              <a:xfrm>
                <a:off x="12881238" y="4333085"/>
                <a:ext cx="6597065" cy="114300"/>
                <a:chOff x="12881238" y="4333085"/>
                <a:chExt cx="6597065" cy="114300"/>
              </a:xfrm>
            </p:grpSpPr>
            <p:cxnSp>
              <p:nvCxnSpPr>
                <p:cNvPr id="35" name="直接连接符 74">
                  <a:extLst>
                    <a:ext uri="{FF2B5EF4-FFF2-40B4-BE49-F238E27FC236}">
                      <a16:creationId xmlns:a16="http://schemas.microsoft.com/office/drawing/2014/main" id="{C8056FE7-1E4C-D7F2-75E7-15DFDAB6D09F}"/>
                    </a:ext>
                  </a:extLst>
                </p:cNvPr>
                <p:cNvCxnSpPr/>
                <p:nvPr/>
              </p:nvCxnSpPr>
              <p:spPr>
                <a:xfrm>
                  <a:off x="13382303" y="4333085"/>
                  <a:ext cx="6096000" cy="0"/>
                </a:xfrm>
                <a:prstGeom prst="line">
                  <a:avLst/>
                </a:prstGeom>
                <a:ln w="19050">
                  <a:solidFill>
                    <a:srgbClr val="45D1FD"/>
                  </a:solidFill>
                </a:ln>
              </p:spPr>
              <p:style>
                <a:lnRef idx="1">
                  <a:schemeClr val="accent1"/>
                </a:lnRef>
                <a:fillRef idx="0">
                  <a:schemeClr val="accent1"/>
                </a:fillRef>
                <a:effectRef idx="0">
                  <a:schemeClr val="accent1"/>
                </a:effectRef>
                <a:fontRef idx="minor">
                  <a:schemeClr val="tx1"/>
                </a:fontRef>
              </p:style>
            </p:cxnSp>
            <p:cxnSp>
              <p:nvCxnSpPr>
                <p:cNvPr id="36" name="直接连接符 75">
                  <a:extLst>
                    <a:ext uri="{FF2B5EF4-FFF2-40B4-BE49-F238E27FC236}">
                      <a16:creationId xmlns:a16="http://schemas.microsoft.com/office/drawing/2014/main" id="{DD298D99-B1E8-1A19-CC25-FA1250BDF014}"/>
                    </a:ext>
                  </a:extLst>
                </p:cNvPr>
                <p:cNvCxnSpPr>
                  <a:cxnSpLocks/>
                </p:cNvCxnSpPr>
                <p:nvPr/>
              </p:nvCxnSpPr>
              <p:spPr>
                <a:xfrm>
                  <a:off x="12881238" y="4447385"/>
                  <a:ext cx="3848100" cy="0"/>
                </a:xfrm>
                <a:prstGeom prst="line">
                  <a:avLst/>
                </a:prstGeom>
                <a:ln w="12700">
                  <a:solidFill>
                    <a:srgbClr val="02539A"/>
                  </a:solidFill>
                </a:ln>
              </p:spPr>
              <p:style>
                <a:lnRef idx="1">
                  <a:schemeClr val="accent1"/>
                </a:lnRef>
                <a:fillRef idx="0">
                  <a:schemeClr val="accent1"/>
                </a:fillRef>
                <a:effectRef idx="0">
                  <a:schemeClr val="accent1"/>
                </a:effectRef>
                <a:fontRef idx="minor">
                  <a:schemeClr val="tx1"/>
                </a:fontRef>
              </p:style>
            </p:cxnSp>
          </p:grpSp>
        </p:grpSp>
        <p:sp>
          <p:nvSpPr>
            <p:cNvPr id="32" name="ZoneTexte 31">
              <a:extLst>
                <a:ext uri="{FF2B5EF4-FFF2-40B4-BE49-F238E27FC236}">
                  <a16:creationId xmlns:a16="http://schemas.microsoft.com/office/drawing/2014/main" id="{0070D1B2-93EB-585A-BB20-9CA95DA470F7}"/>
                </a:ext>
              </a:extLst>
            </p:cNvPr>
            <p:cNvSpPr txBox="1"/>
            <p:nvPr/>
          </p:nvSpPr>
          <p:spPr>
            <a:xfrm>
              <a:off x="13661692" y="3862535"/>
              <a:ext cx="4683457" cy="461665"/>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Présenté par : </a:t>
              </a:r>
              <a:r>
                <a:rPr lang="fr-FR" sz="2400" b="1" dirty="0">
                  <a:latin typeface="Times New Roman" panose="02020603050405020304" pitchFamily="18" charset="0"/>
                  <a:cs typeface="Times New Roman" panose="02020603050405020304" pitchFamily="18" charset="0"/>
                </a:rPr>
                <a:t>ZONGO Souleymane</a:t>
              </a:r>
            </a:p>
          </p:txBody>
        </p:sp>
      </p:grpSp>
      <p:sp>
        <p:nvSpPr>
          <p:cNvPr id="38" name="Zone de texte 454">
            <a:extLst>
              <a:ext uri="{FF2B5EF4-FFF2-40B4-BE49-F238E27FC236}">
                <a16:creationId xmlns:a16="http://schemas.microsoft.com/office/drawing/2014/main" id="{666E27C5-29D6-2167-358E-5EBF25BD79FF}"/>
              </a:ext>
            </a:extLst>
          </p:cNvPr>
          <p:cNvSpPr txBox="1"/>
          <p:nvPr/>
        </p:nvSpPr>
        <p:spPr>
          <a:xfrm>
            <a:off x="786713" y="5010716"/>
            <a:ext cx="3352193" cy="14842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Superviseur</a:t>
            </a:r>
            <a:r>
              <a:rPr lang="fr-FR" sz="1800" b="1" dirty="0">
                <a:effectLst/>
                <a:latin typeface="Times New Roman" panose="02020603050405020304" pitchFamily="18" charset="0"/>
                <a:ea typeface="Calibri" panose="020F0502020204030204" pitchFamily="34" charset="0"/>
              </a:rPr>
              <a:t> :</a:t>
            </a:r>
            <a:endParaRPr lang="fr-FR" sz="1800"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t>
            </a:r>
            <a:r>
              <a:rPr lang="fr-FR" b="1" dirty="0">
                <a:latin typeface="Times New Roman" panose="02020603050405020304" pitchFamily="18" charset="0"/>
                <a:ea typeface="Calibri" panose="020F0502020204030204" pitchFamily="34" charset="0"/>
              </a:rPr>
              <a:t>Ousmane BARA</a:t>
            </a:r>
            <a:endParaRPr lang="fr-FR" dirty="0">
              <a:effectLst/>
              <a:latin typeface="Times New Roman" panose="02020603050405020304" pitchFamily="18" charset="0"/>
              <a:ea typeface="Calibri" panose="020F0502020204030204" pitchFamily="34" charset="0"/>
            </a:endParaRPr>
          </a:p>
          <a:p>
            <a:pPr algn="ctr"/>
            <a:r>
              <a:rPr lang="fr-FR" dirty="0">
                <a:effectLst/>
                <a:latin typeface="Times New Roman" panose="02020603050405020304" pitchFamily="18" charset="0"/>
                <a:ea typeface="Calibri" panose="020F0502020204030204" pitchFamily="34" charset="0"/>
              </a:rPr>
              <a:t>Enseignant en Informatique à l’Université Joseph KI-ZERBO</a:t>
            </a:r>
          </a:p>
        </p:txBody>
      </p:sp>
      <p:sp>
        <p:nvSpPr>
          <p:cNvPr id="40" name="Zone de texte 455">
            <a:extLst>
              <a:ext uri="{FF2B5EF4-FFF2-40B4-BE49-F238E27FC236}">
                <a16:creationId xmlns:a16="http://schemas.microsoft.com/office/drawing/2014/main" id="{B90CE6B8-1EDF-E6D1-71E5-17BA2EEFFDAB}"/>
              </a:ext>
            </a:extLst>
          </p:cNvPr>
          <p:cNvSpPr txBox="1"/>
          <p:nvPr/>
        </p:nvSpPr>
        <p:spPr>
          <a:xfrm>
            <a:off x="6911173" y="5010716"/>
            <a:ext cx="4044231" cy="12219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Maitre de stage :</a:t>
            </a:r>
            <a:endParaRPr lang="fr-FR" b="1"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Antoine SAMPEBGO</a:t>
            </a:r>
            <a:endParaRPr lang="fr-FR" b="1" dirty="0">
              <a:latin typeface="Times New Roman" panose="02020603050405020304" pitchFamily="18" charset="0"/>
              <a:ea typeface="Calibri" panose="020F0502020204030204" pitchFamily="34" charset="0"/>
            </a:endParaRPr>
          </a:p>
          <a:p>
            <a:pPr algn="ctr"/>
            <a:r>
              <a:rPr lang="fr-FR" dirty="0">
                <a:latin typeface="Times New Roman" panose="02020603050405020304" pitchFamily="18" charset="0"/>
                <a:ea typeface="Calibri" panose="020F0502020204030204" pitchFamily="34" charset="0"/>
              </a:rPr>
              <a:t>Ingénieur de Conception en ILSII à l’ANPTIC</a:t>
            </a:r>
            <a:endParaRPr lang="fr-FR"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6459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a:extLst>
              <a:ext uri="{FF2B5EF4-FFF2-40B4-BE49-F238E27FC236}">
                <a16:creationId xmlns:a16="http://schemas.microsoft.com/office/drawing/2014/main" id="{6A3C63B2-61D7-24C9-5B70-1A869BD7C206}"/>
              </a:ext>
            </a:extLst>
          </p:cNvPr>
          <p:cNvSpPr txBox="1"/>
          <p:nvPr/>
        </p:nvSpPr>
        <p:spPr>
          <a:xfrm>
            <a:off x="1395972" y="330614"/>
            <a:ext cx="3369444" cy="584775"/>
          </a:xfrm>
          <a:prstGeom prst="rect">
            <a:avLst/>
          </a:prstGeom>
          <a:noFill/>
        </p:spPr>
        <p:txBody>
          <a:bodyPr wrap="square" rtlCol="0">
            <a:spAutoFit/>
          </a:bodyPr>
          <a:lstStyle/>
          <a:p>
            <a:pPr defTabSz="258089">
              <a:defRPr/>
            </a:pPr>
            <a:r>
              <a:rPr lang="en-US" altLang="zh-CN" sz="3200" b="1" dirty="0">
                <a:solidFill>
                  <a:srgbClr val="FF9800"/>
                </a:solidFill>
                <a:latin typeface="Fira Sans Medium" panose="020B0604020202020204" pitchFamily="34" charset="0"/>
                <a:cs typeface="+mn-ea"/>
                <a:sym typeface="+mn-lt"/>
              </a:rPr>
              <a:t>INTRODUCTION</a:t>
            </a:r>
            <a:endParaRPr lang="zh-CN" altLang="en-US" sz="3200" b="1" dirty="0">
              <a:solidFill>
                <a:srgbClr val="FF9800"/>
              </a:solidFill>
              <a:latin typeface="Fira Sans Medium" panose="020B0604020202020204" pitchFamily="34" charset="0"/>
              <a:cs typeface="+mn-ea"/>
              <a:sym typeface="+mn-lt"/>
            </a:endParaRPr>
          </a:p>
        </p:txBody>
      </p:sp>
      <p:grpSp>
        <p:nvGrpSpPr>
          <p:cNvPr id="42" name="Groupe 41">
            <a:extLst>
              <a:ext uri="{FF2B5EF4-FFF2-40B4-BE49-F238E27FC236}">
                <a16:creationId xmlns:a16="http://schemas.microsoft.com/office/drawing/2014/main" id="{874B7467-E9FF-36E7-7063-E5D18FC325F4}"/>
              </a:ext>
            </a:extLst>
          </p:cNvPr>
          <p:cNvGrpSpPr/>
          <p:nvPr/>
        </p:nvGrpSpPr>
        <p:grpSpPr>
          <a:xfrm>
            <a:off x="277299" y="257617"/>
            <a:ext cx="1071781" cy="730768"/>
            <a:chOff x="-3087719" y="137474"/>
            <a:chExt cx="1071781" cy="730768"/>
          </a:xfrm>
        </p:grpSpPr>
        <p:sp>
          <p:nvSpPr>
            <p:cNvPr id="9" name="圆角矩形 8"/>
            <p:cNvSpPr/>
            <p:nvPr/>
          </p:nvSpPr>
          <p:spPr>
            <a:xfrm rot="2944651">
              <a:off x="-3087719" y="137474"/>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6" name="矩形: 圆角 4">
              <a:extLst>
                <a:ext uri="{FF2B5EF4-FFF2-40B4-BE49-F238E27FC236}">
                  <a16:creationId xmlns:a16="http://schemas.microsoft.com/office/drawing/2014/main" id="{A0E6F3FA-1524-9783-FC92-5283658C5A22}"/>
                </a:ext>
              </a:extLst>
            </p:cNvPr>
            <p:cNvSpPr/>
            <p:nvPr/>
          </p:nvSpPr>
          <p:spPr>
            <a:xfrm rot="2700000">
              <a:off x="-2729686" y="154494"/>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grpSp>
        <p:nvGrpSpPr>
          <p:cNvPr id="43" name="Groupe 42">
            <a:extLst>
              <a:ext uri="{FF2B5EF4-FFF2-40B4-BE49-F238E27FC236}">
                <a16:creationId xmlns:a16="http://schemas.microsoft.com/office/drawing/2014/main" id="{4FB0D530-00EB-6066-96B4-EE4192044974}"/>
              </a:ext>
            </a:extLst>
          </p:cNvPr>
          <p:cNvGrpSpPr/>
          <p:nvPr/>
        </p:nvGrpSpPr>
        <p:grpSpPr>
          <a:xfrm>
            <a:off x="1112232" y="2895616"/>
            <a:ext cx="1228660" cy="1228660"/>
            <a:chOff x="1112232" y="2895616"/>
            <a:chExt cx="1228660" cy="1228660"/>
          </a:xfrm>
        </p:grpSpPr>
        <p:sp>
          <p:nvSpPr>
            <p:cNvPr id="21" name="圆角矩形 8">
              <a:extLst>
                <a:ext uri="{FF2B5EF4-FFF2-40B4-BE49-F238E27FC236}">
                  <a16:creationId xmlns:a16="http://schemas.microsoft.com/office/drawing/2014/main" id="{E77FC6BE-48EF-AB7F-7C90-CCA2A8F85CE6}"/>
                </a:ext>
              </a:extLst>
            </p:cNvPr>
            <p:cNvSpPr/>
            <p:nvPr/>
          </p:nvSpPr>
          <p:spPr>
            <a:xfrm>
              <a:off x="1112232" y="2895616"/>
              <a:ext cx="1228660" cy="1228660"/>
            </a:xfrm>
            <a:prstGeom prst="roundRect">
              <a:avLst/>
            </a:prstGeom>
            <a:gradFill flip="none" rotWithShape="1">
              <a:gsLst>
                <a:gs pos="0">
                  <a:schemeClr val="bg1"/>
                </a:gs>
                <a:gs pos="100000">
                  <a:schemeClr val="bg1">
                    <a:lumMod val="85000"/>
                  </a:schemeClr>
                </a:gs>
              </a:gsLst>
              <a:lin ang="18900000" scaled="1"/>
              <a:tileRect/>
            </a:gradFill>
            <a:ln w="47625">
              <a:gradFill flip="none" rotWithShape="1">
                <a:gsLst>
                  <a:gs pos="0">
                    <a:schemeClr val="bg1">
                      <a:lumMod val="85000"/>
                    </a:schemeClr>
                  </a:gs>
                  <a:gs pos="100000">
                    <a:schemeClr val="bg1"/>
                  </a:gs>
                </a:gsLst>
                <a:lin ang="18900000" scaled="1"/>
                <a:tileRect/>
              </a:gra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23" name="Google Shape;1455;p16">
              <a:extLst>
                <a:ext uri="{FF2B5EF4-FFF2-40B4-BE49-F238E27FC236}">
                  <a16:creationId xmlns:a16="http://schemas.microsoft.com/office/drawing/2014/main" id="{D29460F3-5F1C-398A-521A-12F4CAA7FC82}"/>
                </a:ext>
              </a:extLst>
            </p:cNvPr>
            <p:cNvSpPr/>
            <p:nvPr/>
          </p:nvSpPr>
          <p:spPr>
            <a:xfrm>
              <a:off x="1349080" y="3152338"/>
              <a:ext cx="720190" cy="71044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FF9800"/>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27" name="ZoneTexte 26">
            <a:extLst>
              <a:ext uri="{FF2B5EF4-FFF2-40B4-BE49-F238E27FC236}">
                <a16:creationId xmlns:a16="http://schemas.microsoft.com/office/drawing/2014/main" id="{2643C575-6D9F-5287-FD84-C6FB6960F3A7}"/>
              </a:ext>
            </a:extLst>
          </p:cNvPr>
          <p:cNvSpPr txBox="1"/>
          <p:nvPr/>
        </p:nvSpPr>
        <p:spPr>
          <a:xfrm>
            <a:off x="3329352" y="2895616"/>
            <a:ext cx="8030310" cy="523220"/>
          </a:xfrm>
          <a:prstGeom prst="rect">
            <a:avLst/>
          </a:prstGeom>
          <a:noFill/>
        </p:spPr>
        <p:txBody>
          <a:bodyPr wrap="square">
            <a:spAutoFit/>
          </a:bodyPr>
          <a:lstStyle/>
          <a:p>
            <a:pPr marL="571500" indent="-571500">
              <a:buFont typeface="Wingdings" panose="05000000000000000000" pitchFamily="2" charset="2"/>
              <a:buChar char="Ø"/>
            </a:pPr>
            <a:r>
              <a:rPr lang="fr-FR" sz="2800" dirty="0">
                <a:solidFill>
                  <a:schemeClr val="tx2"/>
                </a:solidFill>
                <a:latin typeface="Fira Sans Medium" panose="020B0604020202020204" pitchFamily="34" charset="0"/>
              </a:rPr>
              <a:t>Application web de gestion de mission (CIM) </a:t>
            </a:r>
          </a:p>
        </p:txBody>
      </p:sp>
      <p:sp>
        <p:nvSpPr>
          <p:cNvPr id="29" name="ZoneTexte 28">
            <a:extLst>
              <a:ext uri="{FF2B5EF4-FFF2-40B4-BE49-F238E27FC236}">
                <a16:creationId xmlns:a16="http://schemas.microsoft.com/office/drawing/2014/main" id="{A10CB1D8-4B52-2B13-0B8C-AD2D2D85836A}"/>
              </a:ext>
            </a:extLst>
          </p:cNvPr>
          <p:cNvSpPr txBox="1"/>
          <p:nvPr/>
        </p:nvSpPr>
        <p:spPr>
          <a:xfrm>
            <a:off x="3329352" y="4050419"/>
            <a:ext cx="8030310" cy="523220"/>
          </a:xfrm>
          <a:prstGeom prst="rect">
            <a:avLst/>
          </a:prstGeom>
          <a:noFill/>
        </p:spPr>
        <p:txBody>
          <a:bodyPr wrap="square">
            <a:spAutoFit/>
          </a:bodyPr>
          <a:lstStyle/>
          <a:p>
            <a:pPr marL="571500" indent="-571500">
              <a:buFont typeface="Wingdings" panose="05000000000000000000" pitchFamily="2" charset="2"/>
              <a:buChar char="Ø"/>
            </a:pPr>
            <a:r>
              <a:rPr lang="fr-FR" sz="2800" dirty="0">
                <a:solidFill>
                  <a:schemeClr val="tx2"/>
                </a:solidFill>
                <a:latin typeface="Fira Sans Medium" panose="020B0604020202020204" pitchFamily="34" charset="0"/>
              </a:rPr>
              <a:t>ANPTIC / Projet  e-Burkina</a:t>
            </a:r>
          </a:p>
        </p:txBody>
      </p:sp>
      <p:sp>
        <p:nvSpPr>
          <p:cNvPr id="41" name="ZoneTexte 40">
            <a:extLst>
              <a:ext uri="{FF2B5EF4-FFF2-40B4-BE49-F238E27FC236}">
                <a16:creationId xmlns:a16="http://schemas.microsoft.com/office/drawing/2014/main" id="{5E21805D-4E5A-6234-53E3-FBCCA3D53D87}"/>
              </a:ext>
            </a:extLst>
          </p:cNvPr>
          <p:cNvSpPr txBox="1"/>
          <p:nvPr/>
        </p:nvSpPr>
        <p:spPr>
          <a:xfrm>
            <a:off x="3329352" y="1687925"/>
            <a:ext cx="8030310" cy="523220"/>
          </a:xfrm>
          <a:prstGeom prst="rect">
            <a:avLst/>
          </a:prstGeom>
          <a:noFill/>
        </p:spPr>
        <p:txBody>
          <a:bodyPr wrap="square">
            <a:spAutoFit/>
          </a:bodyPr>
          <a:lstStyle/>
          <a:p>
            <a:pPr marL="571500" indent="-571500">
              <a:buFont typeface="Wingdings" panose="05000000000000000000" pitchFamily="2" charset="2"/>
              <a:buChar char="Ø"/>
            </a:pPr>
            <a:r>
              <a:rPr lang="fr-FR" sz="2800" dirty="0">
                <a:solidFill>
                  <a:schemeClr val="tx2"/>
                </a:solidFill>
                <a:latin typeface="Fira Sans Medium" panose="020B0604020202020204" pitchFamily="34" charset="0"/>
              </a:rPr>
              <a:t>Plus de 180 000 agents </a:t>
            </a:r>
          </a:p>
        </p:txBody>
      </p:sp>
      <p:grpSp>
        <p:nvGrpSpPr>
          <p:cNvPr id="2" name="组合 44">
            <a:extLst>
              <a:ext uri="{FF2B5EF4-FFF2-40B4-BE49-F238E27FC236}">
                <a16:creationId xmlns:a16="http://schemas.microsoft.com/office/drawing/2014/main" id="{7DFB6FF6-7096-116E-F976-17F9846EFBEA}"/>
              </a:ext>
            </a:extLst>
          </p:cNvPr>
          <p:cNvGrpSpPr/>
          <p:nvPr/>
        </p:nvGrpSpPr>
        <p:grpSpPr>
          <a:xfrm>
            <a:off x="120964" y="6242984"/>
            <a:ext cx="566887" cy="590190"/>
            <a:chOff x="1775793" y="4523754"/>
            <a:chExt cx="449065" cy="467525"/>
          </a:xfrm>
        </p:grpSpPr>
        <p:sp>
          <p:nvSpPr>
            <p:cNvPr id="3" name="椭圆 45">
              <a:extLst>
                <a:ext uri="{FF2B5EF4-FFF2-40B4-BE49-F238E27FC236}">
                  <a16:creationId xmlns:a16="http://schemas.microsoft.com/office/drawing/2014/main" id="{93F66E39-42BA-0A6E-2EFA-263732F8B28A}"/>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40BC36EC-73F6-C847-B604-335094B2D8D6}"/>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3</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26657138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ppt_y</p:attrName>
                                        </p:attrNameLst>
                                      </p:cBhvr>
                                      <p:tavLst>
                                        <p:tav tm="0">
                                          <p:val>
                                            <p:strVal val="#ppt_y+#ppt_h*1.125000"/>
                                          </p:val>
                                        </p:tav>
                                        <p:tav tm="100000">
                                          <p:val>
                                            <p:strVal val="#ppt_y"/>
                                          </p:val>
                                        </p:tav>
                                      </p:tavLst>
                                    </p:anim>
                                    <p:animEffect transition="in" filter="wipe(up)">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p:tgtEl>
                                          <p:spTgt spid="41"/>
                                        </p:tgtEl>
                                        <p:attrNameLst>
                                          <p:attrName>ppt_y</p:attrName>
                                        </p:attrNameLst>
                                      </p:cBhvr>
                                      <p:tavLst>
                                        <p:tav tm="0">
                                          <p:val>
                                            <p:strVal val="#ppt_y-#ppt_h*1.125000"/>
                                          </p:val>
                                        </p:tav>
                                        <p:tav tm="100000">
                                          <p:val>
                                            <p:strVal val="#ppt_y"/>
                                          </p:val>
                                        </p:tav>
                                      </p:tavLst>
                                    </p:anim>
                                    <p:animEffect transition="in" filter="wipe(down)">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ppt_y</p:attrName>
                                        </p:attrNameLst>
                                      </p:cBhvr>
                                      <p:tavLst>
                                        <p:tav tm="0">
                                          <p:val>
                                            <p:strVal val="#ppt_y-#ppt_h*1.125000"/>
                                          </p:val>
                                        </p:tav>
                                        <p:tav tm="100000">
                                          <p:val>
                                            <p:strVal val="#ppt_y"/>
                                          </p:val>
                                        </p:tav>
                                      </p:tavLst>
                                    </p:anim>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9"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3" y="4418986"/>
            <a:ext cx="6354266" cy="1501071"/>
          </a:xfrm>
          <a:prstGeom prst="rect">
            <a:avLst/>
          </a:prstGeom>
        </p:spPr>
        <p:txBody>
          <a:bodyPr spcFirstLastPara="1" wrap="square" lIns="121900" tIns="121900" rIns="121900" bIns="121900" anchor="b" anchorCtr="0">
            <a:noAutofit/>
          </a:bodyPr>
          <a:lstStyle/>
          <a:p>
            <a:r>
              <a:rPr lang="en" sz="5400" dirty="0"/>
              <a:t>STRUCTURE D’ACCUEIL</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2</a:t>
            </a:r>
            <a:endParaRPr sz="4000" b="1" kern="0" dirty="0">
              <a:solidFill>
                <a:srgbClr val="3F5378"/>
              </a:solidFill>
              <a:latin typeface="Roboto Condensed"/>
              <a:ea typeface="Roboto Condensed"/>
              <a:cs typeface="Roboto Condensed"/>
              <a:sym typeface="Roboto Condensed"/>
            </a:endParaRPr>
          </a:p>
        </p:txBody>
      </p:sp>
      <p:grpSp>
        <p:nvGrpSpPr>
          <p:cNvPr id="2" name="组合 44">
            <a:extLst>
              <a:ext uri="{FF2B5EF4-FFF2-40B4-BE49-F238E27FC236}">
                <a16:creationId xmlns:a16="http://schemas.microsoft.com/office/drawing/2014/main" id="{9BCC359E-3275-A5A0-F587-ACD2C8480846}"/>
              </a:ext>
            </a:extLst>
          </p:cNvPr>
          <p:cNvGrpSpPr/>
          <p:nvPr/>
        </p:nvGrpSpPr>
        <p:grpSpPr>
          <a:xfrm>
            <a:off x="120964" y="6242984"/>
            <a:ext cx="566887" cy="590190"/>
            <a:chOff x="1775793" y="4523754"/>
            <a:chExt cx="449065" cy="467525"/>
          </a:xfrm>
        </p:grpSpPr>
        <p:sp>
          <p:nvSpPr>
            <p:cNvPr id="3" name="椭圆 45">
              <a:extLst>
                <a:ext uri="{FF2B5EF4-FFF2-40B4-BE49-F238E27FC236}">
                  <a16:creationId xmlns:a16="http://schemas.microsoft.com/office/drawing/2014/main" id="{7991A40F-DB21-492A-7E63-E81140D08CFA}"/>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74E3AFA1-BF07-2781-5094-AC4CD0ABB94A}"/>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4</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27490069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7">
            <a:extLst>
              <a:ext uri="{FF2B5EF4-FFF2-40B4-BE49-F238E27FC236}">
                <a16:creationId xmlns:a16="http://schemas.microsoft.com/office/drawing/2014/main" id="{CFE5504F-8094-0171-13CD-E0BC508E0872}"/>
              </a:ext>
            </a:extLst>
          </p:cNvPr>
          <p:cNvCxnSpPr>
            <a:cxnSpLocks/>
          </p:cNvCxnSpPr>
          <p:nvPr/>
        </p:nvCxnSpPr>
        <p:spPr>
          <a:xfrm flipV="1">
            <a:off x="585320" y="4061411"/>
            <a:ext cx="0" cy="2013713"/>
          </a:xfrm>
          <a:prstGeom prst="line">
            <a:avLst/>
          </a:prstGeom>
          <a:ln w="76200">
            <a:solidFill>
              <a:srgbClr val="FF98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3980319" y="1685116"/>
            <a:ext cx="7834238" cy="1101743"/>
            <a:chOff x="3980318" y="1685115"/>
            <a:chExt cx="6383350" cy="1101743"/>
          </a:xfrm>
        </p:grpSpPr>
        <p:cxnSp>
          <p:nvCxnSpPr>
            <p:cNvPr id="29" name="直接连接符 28"/>
            <p:cNvCxnSpPr/>
            <p:nvPr/>
          </p:nvCxnSpPr>
          <p:spPr>
            <a:xfrm>
              <a:off x="3980318" y="2251530"/>
              <a:ext cx="1228725" cy="0"/>
            </a:xfrm>
            <a:prstGeom prst="line">
              <a:avLst/>
            </a:prstGeom>
            <a:ln w="19050">
              <a:solidFill>
                <a:srgbClr val="FF9800"/>
              </a:solidFill>
            </a:ln>
          </p:spPr>
          <p:style>
            <a:lnRef idx="1">
              <a:schemeClr val="accent1"/>
            </a:lnRef>
            <a:fillRef idx="0">
              <a:schemeClr val="accent1"/>
            </a:fillRef>
            <a:effectRef idx="0">
              <a:schemeClr val="accent1"/>
            </a:effectRef>
            <a:fontRef idx="minor">
              <a:schemeClr val="tx1"/>
            </a:fontRef>
          </p:style>
        </p:cxnSp>
        <p:sp>
          <p:nvSpPr>
            <p:cNvPr id="30" name="左中括号 29"/>
            <p:cNvSpPr/>
            <p:nvPr/>
          </p:nvSpPr>
          <p:spPr>
            <a:xfrm>
              <a:off x="5264605" y="1744778"/>
              <a:ext cx="123825" cy="1042080"/>
            </a:xfrm>
            <a:prstGeom prst="leftBracket">
              <a:avLst/>
            </a:prstGeom>
            <a:ln w="19050">
              <a:solidFill>
                <a:srgbClr val="FF98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cs typeface="+mn-ea"/>
                <a:sym typeface="+mn-lt"/>
              </a:endParaRPr>
            </a:p>
          </p:txBody>
        </p:sp>
        <p:sp>
          <p:nvSpPr>
            <p:cNvPr id="31" name="Rectangle 5"/>
            <p:cNvSpPr/>
            <p:nvPr/>
          </p:nvSpPr>
          <p:spPr bwMode="auto">
            <a:xfrm>
              <a:off x="5566470" y="1685115"/>
              <a:ext cx="4797198" cy="107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fr-FR" sz="28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ANPTIC, créée par Décret du 07 février 2014. </a:t>
              </a:r>
              <a:endParaRPr lang="fr-FR" sz="2800" dirty="0">
                <a:solidFill>
                  <a:srgbClr val="3F5378"/>
                </a:solidFill>
                <a:latin typeface="Fira Sans Medium" panose="020B0604020202020204" pitchFamily="34" charset="0"/>
              </a:endParaRPr>
            </a:p>
          </p:txBody>
        </p:sp>
      </p:grpSp>
      <p:grpSp>
        <p:nvGrpSpPr>
          <p:cNvPr id="32" name="组合 31"/>
          <p:cNvGrpSpPr/>
          <p:nvPr/>
        </p:nvGrpSpPr>
        <p:grpSpPr>
          <a:xfrm>
            <a:off x="5453519" y="3190507"/>
            <a:ext cx="6859565" cy="1228739"/>
            <a:chOff x="5453518" y="3190508"/>
            <a:chExt cx="6859565" cy="1228738"/>
          </a:xfrm>
        </p:grpSpPr>
        <p:cxnSp>
          <p:nvCxnSpPr>
            <p:cNvPr id="33" name="直接连接符 32"/>
            <p:cNvCxnSpPr/>
            <p:nvPr/>
          </p:nvCxnSpPr>
          <p:spPr>
            <a:xfrm flipH="1">
              <a:off x="5453518" y="3806372"/>
              <a:ext cx="893762" cy="0"/>
            </a:xfrm>
            <a:prstGeom prst="line">
              <a:avLst/>
            </a:prstGeom>
            <a:ln w="19050">
              <a:solidFill>
                <a:srgbClr val="FF9800"/>
              </a:solidFill>
            </a:ln>
          </p:spPr>
          <p:style>
            <a:lnRef idx="1">
              <a:schemeClr val="accent1"/>
            </a:lnRef>
            <a:fillRef idx="0">
              <a:schemeClr val="accent1"/>
            </a:fillRef>
            <a:effectRef idx="0">
              <a:schemeClr val="accent1"/>
            </a:effectRef>
            <a:fontRef idx="minor">
              <a:schemeClr val="tx1"/>
            </a:fontRef>
          </p:style>
        </p:cxnSp>
        <p:sp>
          <p:nvSpPr>
            <p:cNvPr id="34" name="左中括号 33"/>
            <p:cNvSpPr/>
            <p:nvPr/>
          </p:nvSpPr>
          <p:spPr>
            <a:xfrm>
              <a:off x="6411915" y="3309485"/>
              <a:ext cx="123825" cy="989920"/>
            </a:xfrm>
            <a:prstGeom prst="leftBracket">
              <a:avLst/>
            </a:prstGeom>
            <a:ln w="19050">
              <a:solidFill>
                <a:srgbClr val="FF98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cs typeface="+mn-ea"/>
                <a:sym typeface="+mn-lt"/>
              </a:endParaRPr>
            </a:p>
          </p:txBody>
        </p:sp>
        <p:sp>
          <p:nvSpPr>
            <p:cNvPr id="35" name="Rectangle 5"/>
            <p:cNvSpPr/>
            <p:nvPr/>
          </p:nvSpPr>
          <p:spPr bwMode="auto">
            <a:xfrm>
              <a:off x="6710237" y="3190508"/>
              <a:ext cx="5602846" cy="12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R="114300">
                <a:lnSpc>
                  <a:spcPct val="150000"/>
                </a:lnSpc>
                <a:spcAft>
                  <a:spcPts val="750"/>
                </a:spcAft>
              </a:pPr>
              <a:r>
                <a:rPr lang="fr-FR" sz="260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l'autorité nationale en matière de réalisation des programmes des TIC</a:t>
              </a:r>
              <a:endParaRPr lang="fr-FR" sz="2600" dirty="0">
                <a:solidFill>
                  <a:srgbClr val="3F5378"/>
                </a:solidFill>
                <a:effectLst/>
                <a:latin typeface="Fira Sans Medium" panose="020B0604020202020204" pitchFamily="34" charset="0"/>
                <a:ea typeface="Calibri" panose="020F0502020204030204" pitchFamily="34" charset="0"/>
              </a:endParaRPr>
            </a:p>
          </p:txBody>
        </p:sp>
      </p:grpSp>
      <p:grpSp>
        <p:nvGrpSpPr>
          <p:cNvPr id="36" name="组合 35"/>
          <p:cNvGrpSpPr/>
          <p:nvPr/>
        </p:nvGrpSpPr>
        <p:grpSpPr>
          <a:xfrm>
            <a:off x="4333875" y="4772924"/>
            <a:ext cx="6116412" cy="1084786"/>
            <a:chOff x="4333875" y="4772924"/>
            <a:chExt cx="6116412" cy="1084786"/>
          </a:xfrm>
        </p:grpSpPr>
        <p:cxnSp>
          <p:nvCxnSpPr>
            <p:cNvPr id="37" name="直接连接符 36"/>
            <p:cNvCxnSpPr/>
            <p:nvPr/>
          </p:nvCxnSpPr>
          <p:spPr>
            <a:xfrm flipH="1">
              <a:off x="4333875" y="5361443"/>
              <a:ext cx="893763" cy="0"/>
            </a:xfrm>
            <a:prstGeom prst="line">
              <a:avLst/>
            </a:prstGeom>
            <a:ln w="19050">
              <a:solidFill>
                <a:srgbClr val="FF9800"/>
              </a:solidFill>
            </a:ln>
          </p:spPr>
          <p:style>
            <a:lnRef idx="1">
              <a:schemeClr val="accent1"/>
            </a:lnRef>
            <a:fillRef idx="0">
              <a:schemeClr val="accent1"/>
            </a:fillRef>
            <a:effectRef idx="0">
              <a:schemeClr val="accent1"/>
            </a:effectRef>
            <a:fontRef idx="minor">
              <a:schemeClr val="tx1"/>
            </a:fontRef>
          </p:style>
        </p:cxnSp>
        <p:sp>
          <p:nvSpPr>
            <p:cNvPr id="38" name="左中括号 37"/>
            <p:cNvSpPr/>
            <p:nvPr/>
          </p:nvSpPr>
          <p:spPr>
            <a:xfrm>
              <a:off x="5327650" y="4865176"/>
              <a:ext cx="123825" cy="992534"/>
            </a:xfrm>
            <a:prstGeom prst="leftBracket">
              <a:avLst/>
            </a:prstGeom>
            <a:ln w="19050">
              <a:solidFill>
                <a:srgbClr val="FF98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cs typeface="+mn-ea"/>
                <a:sym typeface="+mn-lt"/>
              </a:endParaRPr>
            </a:p>
          </p:txBody>
        </p:sp>
        <p:sp>
          <p:nvSpPr>
            <p:cNvPr id="39" name="Rectangle 5"/>
            <p:cNvSpPr/>
            <p:nvPr/>
          </p:nvSpPr>
          <p:spPr bwMode="auto">
            <a:xfrm>
              <a:off x="5653089" y="4772924"/>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R="114300" algn="just">
                <a:lnSpc>
                  <a:spcPct val="150000"/>
                </a:lnSpc>
                <a:spcAft>
                  <a:spcPts val="750"/>
                </a:spcAft>
              </a:pPr>
              <a:r>
                <a:rPr lang="fr-FR" sz="280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d'assurer la mise en œuvre des grands programmes</a:t>
              </a:r>
              <a:endParaRPr lang="fr-FR" sz="2800" dirty="0">
                <a:solidFill>
                  <a:srgbClr val="3F5378"/>
                </a:solidFill>
                <a:effectLst/>
                <a:latin typeface="Fira Sans Medium" panose="020B0604020202020204" pitchFamily="34" charset="0"/>
                <a:ea typeface="Calibri" panose="020F0502020204030204" pitchFamily="34" charset="0"/>
              </a:endParaRPr>
            </a:p>
          </p:txBody>
        </p:sp>
      </p:grpSp>
      <p:grpSp>
        <p:nvGrpSpPr>
          <p:cNvPr id="41" name="40"/>
          <p:cNvGrpSpPr/>
          <p:nvPr/>
        </p:nvGrpSpPr>
        <p:grpSpPr>
          <a:xfrm>
            <a:off x="502495" y="2750376"/>
            <a:ext cx="1987120" cy="1987120"/>
            <a:chOff x="304800" y="673100"/>
            <a:chExt cx="4000500" cy="4000500"/>
          </a:xfrm>
          <a:effectLst>
            <a:outerShdw blurRad="444500" dist="254000" dir="8100000" algn="tr" rotWithShape="0">
              <a:prstClr val="black">
                <a:alpha val="50000"/>
              </a:prstClr>
            </a:outerShdw>
          </a:effectLst>
        </p:grpSpPr>
        <p:sp>
          <p:nvSpPr>
            <p:cNvPr id="43" name="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50000"/>
                  </a:schemeClr>
                </a:solidFill>
                <a:cs typeface="+mn-ea"/>
                <a:sym typeface="+mn-lt"/>
              </a:endParaRPr>
            </a:p>
          </p:txBody>
        </p:sp>
        <p:sp>
          <p:nvSpPr>
            <p:cNvPr id="44" name="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50000"/>
                  </a:schemeClr>
                </a:solidFill>
                <a:cs typeface="+mn-ea"/>
                <a:sym typeface="+mn-lt"/>
              </a:endParaRPr>
            </a:p>
          </p:txBody>
        </p:sp>
      </p:grpSp>
      <p:grpSp>
        <p:nvGrpSpPr>
          <p:cNvPr id="45" name="组合 44"/>
          <p:cNvGrpSpPr/>
          <p:nvPr/>
        </p:nvGrpSpPr>
        <p:grpSpPr>
          <a:xfrm>
            <a:off x="2832898" y="1763421"/>
            <a:ext cx="989023" cy="989023"/>
            <a:chOff x="1775793" y="4523754"/>
            <a:chExt cx="449065" cy="449065"/>
          </a:xfrm>
        </p:grpSpPr>
        <p:sp>
          <p:nvSpPr>
            <p:cNvPr id="46" name="椭圆 45"/>
            <p:cNvSpPr/>
            <p:nvPr/>
          </p:nvSpPr>
          <p:spPr>
            <a:xfrm rot="9480000">
              <a:off x="1775793" y="4523754"/>
              <a:ext cx="449065" cy="449065"/>
            </a:xfrm>
            <a:prstGeom prst="ellipse">
              <a:avLst/>
            </a:prstGeom>
            <a:solidFill>
              <a:srgbClr val="3F5378"/>
            </a:solidFill>
            <a:ln w="38100">
              <a:solidFill>
                <a:schemeClr val="bg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7" name="文本框 46"/>
            <p:cNvSpPr txBox="1"/>
            <p:nvPr/>
          </p:nvSpPr>
          <p:spPr>
            <a:xfrm>
              <a:off x="1852912" y="4528044"/>
              <a:ext cx="344644" cy="414550"/>
            </a:xfrm>
            <a:prstGeom prst="rect">
              <a:avLst/>
            </a:prstGeom>
            <a:noFill/>
          </p:spPr>
          <p:txBody>
            <a:bodyPr wrap="square" rtlCol="0">
              <a:spAutoFit/>
            </a:bodyPr>
            <a:lstStyle/>
            <a:p>
              <a:endParaRPr lang="zh-CN" altLang="en-US" sz="5333" dirty="0">
                <a:solidFill>
                  <a:schemeClr val="bg1"/>
                </a:solidFill>
                <a:cs typeface="+mn-ea"/>
                <a:sym typeface="+mn-lt"/>
              </a:endParaRPr>
            </a:p>
          </p:txBody>
        </p:sp>
      </p:grpSp>
      <p:grpSp>
        <p:nvGrpSpPr>
          <p:cNvPr id="48" name="组合 47"/>
          <p:cNvGrpSpPr/>
          <p:nvPr/>
        </p:nvGrpSpPr>
        <p:grpSpPr>
          <a:xfrm>
            <a:off x="4297683" y="3237934"/>
            <a:ext cx="1028835" cy="1028833"/>
            <a:chOff x="2456706" y="4523754"/>
            <a:chExt cx="449065" cy="449065"/>
          </a:xfrm>
        </p:grpSpPr>
        <p:sp>
          <p:nvSpPr>
            <p:cNvPr id="49" name="椭圆 48"/>
            <p:cNvSpPr/>
            <p:nvPr/>
          </p:nvSpPr>
          <p:spPr>
            <a:xfrm rot="9480000">
              <a:off x="2456706" y="4523754"/>
              <a:ext cx="449065" cy="449065"/>
            </a:xfrm>
            <a:prstGeom prst="ellipse">
              <a:avLst/>
            </a:prstGeom>
            <a:solidFill>
              <a:srgbClr val="3F5378"/>
            </a:solidFill>
            <a:ln w="38100">
              <a:solidFill>
                <a:schemeClr val="bg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0" name="文本框 49"/>
            <p:cNvSpPr txBox="1"/>
            <p:nvPr/>
          </p:nvSpPr>
          <p:spPr>
            <a:xfrm>
              <a:off x="2530265" y="4542301"/>
              <a:ext cx="344644" cy="398509"/>
            </a:xfrm>
            <a:prstGeom prst="rect">
              <a:avLst/>
            </a:prstGeom>
            <a:noFill/>
          </p:spPr>
          <p:txBody>
            <a:bodyPr wrap="square" rtlCol="0">
              <a:spAutoFit/>
            </a:bodyPr>
            <a:lstStyle/>
            <a:p>
              <a:endParaRPr lang="zh-CN" altLang="en-US" sz="5333" dirty="0">
                <a:solidFill>
                  <a:schemeClr val="bg1"/>
                </a:solidFill>
                <a:cs typeface="+mn-ea"/>
                <a:sym typeface="+mn-lt"/>
              </a:endParaRPr>
            </a:p>
          </p:txBody>
        </p:sp>
      </p:grpSp>
      <p:grpSp>
        <p:nvGrpSpPr>
          <p:cNvPr id="51" name="组合 50"/>
          <p:cNvGrpSpPr/>
          <p:nvPr/>
        </p:nvGrpSpPr>
        <p:grpSpPr>
          <a:xfrm>
            <a:off x="3207896" y="4807904"/>
            <a:ext cx="1030973" cy="1030975"/>
            <a:chOff x="3137619" y="4523754"/>
            <a:chExt cx="449065" cy="449065"/>
          </a:xfrm>
        </p:grpSpPr>
        <p:sp>
          <p:nvSpPr>
            <p:cNvPr id="52" name="椭圆 51"/>
            <p:cNvSpPr/>
            <p:nvPr/>
          </p:nvSpPr>
          <p:spPr>
            <a:xfrm rot="9480000">
              <a:off x="3137619" y="4523754"/>
              <a:ext cx="449065" cy="449065"/>
            </a:xfrm>
            <a:prstGeom prst="ellipse">
              <a:avLst/>
            </a:prstGeom>
            <a:solidFill>
              <a:srgbClr val="3F5378"/>
            </a:solidFill>
            <a:ln w="38100">
              <a:solidFill>
                <a:schemeClr val="bg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3" name="文本框 52"/>
            <p:cNvSpPr txBox="1"/>
            <p:nvPr/>
          </p:nvSpPr>
          <p:spPr>
            <a:xfrm>
              <a:off x="3219656" y="4541434"/>
              <a:ext cx="344644" cy="397681"/>
            </a:xfrm>
            <a:prstGeom prst="rect">
              <a:avLst/>
            </a:prstGeom>
            <a:noFill/>
          </p:spPr>
          <p:txBody>
            <a:bodyPr wrap="square" rtlCol="0">
              <a:spAutoFit/>
            </a:bodyPr>
            <a:lstStyle/>
            <a:p>
              <a:endParaRPr lang="zh-CN" altLang="en-US" sz="5333" dirty="0">
                <a:solidFill>
                  <a:schemeClr val="bg1"/>
                </a:solidFill>
                <a:cs typeface="+mn-ea"/>
                <a:sym typeface="+mn-lt"/>
              </a:endParaRPr>
            </a:p>
          </p:txBody>
        </p:sp>
      </p:grpSp>
      <p:grpSp>
        <p:nvGrpSpPr>
          <p:cNvPr id="77" name="Groupe 76">
            <a:extLst>
              <a:ext uri="{FF2B5EF4-FFF2-40B4-BE49-F238E27FC236}">
                <a16:creationId xmlns:a16="http://schemas.microsoft.com/office/drawing/2014/main" id="{A7536525-C6AF-2744-9CD6-C4AE3C69999E}"/>
              </a:ext>
            </a:extLst>
          </p:cNvPr>
          <p:cNvGrpSpPr/>
          <p:nvPr/>
        </p:nvGrpSpPr>
        <p:grpSpPr>
          <a:xfrm>
            <a:off x="686766" y="2901683"/>
            <a:ext cx="1643092" cy="1643092"/>
            <a:chOff x="578083" y="6858000"/>
            <a:chExt cx="1911532" cy="1911532"/>
          </a:xfrm>
        </p:grpSpPr>
        <p:sp>
          <p:nvSpPr>
            <p:cNvPr id="74" name="Ellipse 73">
              <a:extLst>
                <a:ext uri="{FF2B5EF4-FFF2-40B4-BE49-F238E27FC236}">
                  <a16:creationId xmlns:a16="http://schemas.microsoft.com/office/drawing/2014/main" id="{C9EDAE85-7E66-D8F8-1480-C80D16F39B3A}"/>
                </a:ext>
              </a:extLst>
            </p:cNvPr>
            <p:cNvSpPr/>
            <p:nvPr/>
          </p:nvSpPr>
          <p:spPr>
            <a:xfrm>
              <a:off x="578083" y="6858000"/>
              <a:ext cx="1911532" cy="1911532"/>
            </a:xfrm>
            <a:prstGeom prst="ellipse">
              <a:avLst/>
            </a:prstGeom>
            <a:solidFill>
              <a:srgbClr val="F4F4F4"/>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6" name="Image 75">
              <a:extLst>
                <a:ext uri="{FF2B5EF4-FFF2-40B4-BE49-F238E27FC236}">
                  <a16:creationId xmlns:a16="http://schemas.microsoft.com/office/drawing/2014/main" id="{16741F67-387C-CC2D-2E13-B77784F80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66" y="6920630"/>
              <a:ext cx="1256825" cy="1578099"/>
            </a:xfrm>
            <a:prstGeom prst="rect">
              <a:avLst/>
            </a:prstGeom>
          </p:spPr>
        </p:pic>
      </p:grpSp>
      <p:cxnSp>
        <p:nvCxnSpPr>
          <p:cNvPr id="96" name="trait">
            <a:extLst>
              <a:ext uri="{FF2B5EF4-FFF2-40B4-BE49-F238E27FC236}">
                <a16:creationId xmlns:a16="http://schemas.microsoft.com/office/drawing/2014/main" id="{5857BA08-35D2-C43F-A9C4-CF425A557E51}"/>
              </a:ext>
            </a:extLst>
          </p:cNvPr>
          <p:cNvCxnSpPr>
            <a:cxnSpLocks/>
          </p:cNvCxnSpPr>
          <p:nvPr/>
        </p:nvCxnSpPr>
        <p:spPr>
          <a:xfrm>
            <a:off x="545865" y="6075124"/>
            <a:ext cx="360506" cy="0"/>
          </a:xfrm>
          <a:prstGeom prst="line">
            <a:avLst/>
          </a:prstGeom>
          <a:ln w="76200">
            <a:solidFill>
              <a:srgbClr val="FF9800"/>
            </a:solidFill>
          </a:ln>
        </p:spPr>
        <p:style>
          <a:lnRef idx="1">
            <a:schemeClr val="accent1"/>
          </a:lnRef>
          <a:fillRef idx="0">
            <a:schemeClr val="accent1"/>
          </a:fillRef>
          <a:effectRef idx="0">
            <a:schemeClr val="accent1"/>
          </a:effectRef>
          <a:fontRef idx="minor">
            <a:schemeClr val="tx1"/>
          </a:fontRef>
        </p:style>
      </p:cxnSp>
      <p:grpSp>
        <p:nvGrpSpPr>
          <p:cNvPr id="100" name="dsa">
            <a:extLst>
              <a:ext uri="{FF2B5EF4-FFF2-40B4-BE49-F238E27FC236}">
                <a16:creationId xmlns:a16="http://schemas.microsoft.com/office/drawing/2014/main" id="{5057C5EA-D725-7530-2697-A1F424327AC7}"/>
              </a:ext>
            </a:extLst>
          </p:cNvPr>
          <p:cNvGrpSpPr/>
          <p:nvPr/>
        </p:nvGrpSpPr>
        <p:grpSpPr>
          <a:xfrm>
            <a:off x="931047" y="5559636"/>
            <a:ext cx="1030973" cy="1030975"/>
            <a:chOff x="3137619" y="4523754"/>
            <a:chExt cx="449065" cy="449065"/>
          </a:xfrm>
        </p:grpSpPr>
        <p:sp>
          <p:nvSpPr>
            <p:cNvPr id="101" name="椭圆 51">
              <a:extLst>
                <a:ext uri="{FF2B5EF4-FFF2-40B4-BE49-F238E27FC236}">
                  <a16:creationId xmlns:a16="http://schemas.microsoft.com/office/drawing/2014/main" id="{22C0FE49-278D-9E4E-924C-A076DBA16B10}"/>
                </a:ext>
              </a:extLst>
            </p:cNvPr>
            <p:cNvSpPr/>
            <p:nvPr/>
          </p:nvSpPr>
          <p:spPr>
            <a:xfrm rot="9480000">
              <a:off x="3137619" y="4523754"/>
              <a:ext cx="449065" cy="449065"/>
            </a:xfrm>
            <a:prstGeom prst="ellipse">
              <a:avLst/>
            </a:prstGeom>
            <a:solidFill>
              <a:srgbClr val="3F5378"/>
            </a:solidFill>
            <a:ln w="38100">
              <a:solidFill>
                <a:schemeClr val="bg1"/>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2" name="文本框 52">
              <a:extLst>
                <a:ext uri="{FF2B5EF4-FFF2-40B4-BE49-F238E27FC236}">
                  <a16:creationId xmlns:a16="http://schemas.microsoft.com/office/drawing/2014/main" id="{FCAC0222-D6C3-BCAA-17C8-872AE552F128}"/>
                </a:ext>
              </a:extLst>
            </p:cNvPr>
            <p:cNvSpPr txBox="1"/>
            <p:nvPr/>
          </p:nvSpPr>
          <p:spPr>
            <a:xfrm>
              <a:off x="3197607" y="4653587"/>
              <a:ext cx="344644" cy="174277"/>
            </a:xfrm>
            <a:prstGeom prst="rect">
              <a:avLst/>
            </a:prstGeom>
            <a:noFill/>
          </p:spPr>
          <p:txBody>
            <a:bodyPr wrap="square" rtlCol="0">
              <a:spAutoFit/>
            </a:bodyPr>
            <a:lstStyle/>
            <a:p>
              <a:r>
                <a:rPr lang="fr-FR" altLang="zh-CN" sz="2000" dirty="0">
                  <a:solidFill>
                    <a:schemeClr val="bg1"/>
                  </a:solidFill>
                  <a:cs typeface="+mn-ea"/>
                  <a:sym typeface="+mn-lt"/>
                </a:rPr>
                <a:t>DSA</a:t>
              </a:r>
              <a:endParaRPr lang="zh-CN" altLang="en-US" sz="2000" dirty="0">
                <a:solidFill>
                  <a:schemeClr val="bg1"/>
                </a:solidFill>
                <a:cs typeface="+mn-ea"/>
                <a:sym typeface="+mn-lt"/>
              </a:endParaRPr>
            </a:p>
          </p:txBody>
        </p:sp>
      </p:grpSp>
      <p:sp>
        <p:nvSpPr>
          <p:cNvPr id="2" name="文本框 7">
            <a:extLst>
              <a:ext uri="{FF2B5EF4-FFF2-40B4-BE49-F238E27FC236}">
                <a16:creationId xmlns:a16="http://schemas.microsoft.com/office/drawing/2014/main" id="{D535E638-D745-1D33-8054-847C0B1562F0}"/>
              </a:ext>
            </a:extLst>
          </p:cNvPr>
          <p:cNvSpPr txBox="1"/>
          <p:nvPr/>
        </p:nvSpPr>
        <p:spPr>
          <a:xfrm>
            <a:off x="1350643" y="287910"/>
            <a:ext cx="6011878" cy="584775"/>
          </a:xfrm>
          <a:prstGeom prst="rect">
            <a:avLst/>
          </a:prstGeom>
          <a:noFill/>
        </p:spPr>
        <p:txBody>
          <a:bodyPr wrap="square" rtlCol="0">
            <a:spAutoFit/>
          </a:bodyPr>
          <a:lstStyle/>
          <a:p>
            <a:pPr defTabSz="258089">
              <a:defRPr/>
            </a:pPr>
            <a:r>
              <a:rPr lang="en-US" altLang="zh-CN" sz="3200" b="1" dirty="0">
                <a:solidFill>
                  <a:srgbClr val="FF9800"/>
                </a:solidFill>
                <a:latin typeface="Fira Sans Medium" panose="020B0604020202020204" pitchFamily="34" charset="0"/>
                <a:cs typeface="+mn-ea"/>
                <a:sym typeface="+mn-lt"/>
              </a:rPr>
              <a:t>STRUCTURE D’ACCUEIL</a:t>
            </a:r>
            <a:endParaRPr lang="zh-CN" altLang="en-US" sz="3200" b="1" dirty="0">
              <a:solidFill>
                <a:srgbClr val="FF9800"/>
              </a:solidFill>
              <a:latin typeface="Fira Sans Medium" panose="020B0604020202020204" pitchFamily="34" charset="0"/>
              <a:cs typeface="+mn-ea"/>
              <a:sym typeface="+mn-lt"/>
            </a:endParaRPr>
          </a:p>
        </p:txBody>
      </p:sp>
      <p:grpSp>
        <p:nvGrpSpPr>
          <p:cNvPr id="3" name="Groupe 2">
            <a:extLst>
              <a:ext uri="{FF2B5EF4-FFF2-40B4-BE49-F238E27FC236}">
                <a16:creationId xmlns:a16="http://schemas.microsoft.com/office/drawing/2014/main" id="{094B4616-7C17-2BC4-F016-7B903FA3CB04}"/>
              </a:ext>
            </a:extLst>
          </p:cNvPr>
          <p:cNvGrpSpPr/>
          <p:nvPr/>
        </p:nvGrpSpPr>
        <p:grpSpPr>
          <a:xfrm>
            <a:off x="224366" y="234796"/>
            <a:ext cx="1071781" cy="730768"/>
            <a:chOff x="-3087719" y="137474"/>
            <a:chExt cx="1071781" cy="730768"/>
          </a:xfrm>
        </p:grpSpPr>
        <p:sp>
          <p:nvSpPr>
            <p:cNvPr id="4" name="圆角矩形 8">
              <a:extLst>
                <a:ext uri="{FF2B5EF4-FFF2-40B4-BE49-F238E27FC236}">
                  <a16:creationId xmlns:a16="http://schemas.microsoft.com/office/drawing/2014/main" id="{2B1D2611-0016-D9FB-A0DA-2F1F5E6DCB31}"/>
                </a:ext>
              </a:extLst>
            </p:cNvPr>
            <p:cNvSpPr/>
            <p:nvPr/>
          </p:nvSpPr>
          <p:spPr>
            <a:xfrm rot="2944651">
              <a:off x="-3087719" y="137474"/>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5" name="矩形: 圆角 4">
              <a:extLst>
                <a:ext uri="{FF2B5EF4-FFF2-40B4-BE49-F238E27FC236}">
                  <a16:creationId xmlns:a16="http://schemas.microsoft.com/office/drawing/2014/main" id="{0C8A9973-BD72-D4D5-43DF-E238AE7286AB}"/>
                </a:ext>
              </a:extLst>
            </p:cNvPr>
            <p:cNvSpPr/>
            <p:nvPr/>
          </p:nvSpPr>
          <p:spPr>
            <a:xfrm rot="2700000">
              <a:off x="-2729686" y="154494"/>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grpSp>
        <p:nvGrpSpPr>
          <p:cNvPr id="8" name="组合 44">
            <a:extLst>
              <a:ext uri="{FF2B5EF4-FFF2-40B4-BE49-F238E27FC236}">
                <a16:creationId xmlns:a16="http://schemas.microsoft.com/office/drawing/2014/main" id="{BCBACBEF-B891-9ABF-A755-6C6EB841C47B}"/>
              </a:ext>
            </a:extLst>
          </p:cNvPr>
          <p:cNvGrpSpPr/>
          <p:nvPr/>
        </p:nvGrpSpPr>
        <p:grpSpPr>
          <a:xfrm>
            <a:off x="120964" y="6242984"/>
            <a:ext cx="566887" cy="590190"/>
            <a:chOff x="1775793" y="4523754"/>
            <a:chExt cx="449065" cy="467525"/>
          </a:xfrm>
        </p:grpSpPr>
        <p:sp>
          <p:nvSpPr>
            <p:cNvPr id="13" name="椭圆 45">
              <a:extLst>
                <a:ext uri="{FF2B5EF4-FFF2-40B4-BE49-F238E27FC236}">
                  <a16:creationId xmlns:a16="http://schemas.microsoft.com/office/drawing/2014/main" id="{46F99EB1-AD38-DCD1-F680-C3E5ABE22AE0}"/>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46">
              <a:extLst>
                <a:ext uri="{FF2B5EF4-FFF2-40B4-BE49-F238E27FC236}">
                  <a16:creationId xmlns:a16="http://schemas.microsoft.com/office/drawing/2014/main" id="{EC7F85EC-BA6B-09E0-9397-7F24F494293B}"/>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5</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82032452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53" presetClass="entr" presetSubtype="16" fill="hold"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par>
                                <p:cTn id="14" presetID="53" presetClass="entr" presetSubtype="16" fill="hold" nodeType="withEffect">
                                  <p:stCondLst>
                                    <p:cond delay="25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1000" fill="hold"/>
                                        <p:tgtEl>
                                          <p:spTgt spid="45"/>
                                        </p:tgtEl>
                                        <p:attrNameLst>
                                          <p:attrName>ppt_w</p:attrName>
                                        </p:attrNameLst>
                                      </p:cBhvr>
                                      <p:tavLst>
                                        <p:tav tm="0">
                                          <p:val>
                                            <p:fltVal val="0"/>
                                          </p:val>
                                        </p:tav>
                                        <p:tav tm="100000">
                                          <p:val>
                                            <p:strVal val="#ppt_w"/>
                                          </p:val>
                                        </p:tav>
                                      </p:tavLst>
                                    </p:anim>
                                    <p:anim calcmode="lin" valueType="num">
                                      <p:cBhvr>
                                        <p:cTn id="24" dur="1000" fill="hold"/>
                                        <p:tgtEl>
                                          <p:spTgt spid="45"/>
                                        </p:tgtEl>
                                        <p:attrNameLst>
                                          <p:attrName>ppt_h</p:attrName>
                                        </p:attrNameLst>
                                      </p:cBhvr>
                                      <p:tavLst>
                                        <p:tav tm="0">
                                          <p:val>
                                            <p:fltVal val="0"/>
                                          </p:val>
                                        </p:tav>
                                        <p:tav tm="100000">
                                          <p:val>
                                            <p:strVal val="#ppt_h"/>
                                          </p:val>
                                        </p:tav>
                                      </p:tavLst>
                                    </p:anim>
                                    <p:anim calcmode="lin" valueType="num">
                                      <p:cBhvr>
                                        <p:cTn id="25" dur="1000" fill="hold"/>
                                        <p:tgtEl>
                                          <p:spTgt spid="45"/>
                                        </p:tgtEl>
                                        <p:attrNameLst>
                                          <p:attrName>style.rotation</p:attrName>
                                        </p:attrNameLst>
                                      </p:cBhvr>
                                      <p:tavLst>
                                        <p:tav tm="0">
                                          <p:val>
                                            <p:fltVal val="90"/>
                                          </p:val>
                                        </p:tav>
                                        <p:tav tm="100000">
                                          <p:val>
                                            <p:fltVal val="0"/>
                                          </p:val>
                                        </p:tav>
                                      </p:tavLst>
                                    </p:anim>
                                    <p:animEffect transition="in" filter="fade">
                                      <p:cBhvr>
                                        <p:cTn id="26" dur="1000"/>
                                        <p:tgtEl>
                                          <p:spTgt spid="45"/>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1000" fill="hold"/>
                                        <p:tgtEl>
                                          <p:spTgt spid="48"/>
                                        </p:tgtEl>
                                        <p:attrNameLst>
                                          <p:attrName>ppt_w</p:attrName>
                                        </p:attrNameLst>
                                      </p:cBhvr>
                                      <p:tavLst>
                                        <p:tav tm="0">
                                          <p:val>
                                            <p:fltVal val="0"/>
                                          </p:val>
                                        </p:tav>
                                        <p:tav tm="100000">
                                          <p:val>
                                            <p:strVal val="#ppt_w"/>
                                          </p:val>
                                        </p:tav>
                                      </p:tavLst>
                                    </p:anim>
                                    <p:anim calcmode="lin" valueType="num">
                                      <p:cBhvr>
                                        <p:cTn id="36" dur="1000" fill="hold"/>
                                        <p:tgtEl>
                                          <p:spTgt spid="48"/>
                                        </p:tgtEl>
                                        <p:attrNameLst>
                                          <p:attrName>ppt_h</p:attrName>
                                        </p:attrNameLst>
                                      </p:cBhvr>
                                      <p:tavLst>
                                        <p:tav tm="0">
                                          <p:val>
                                            <p:fltVal val="0"/>
                                          </p:val>
                                        </p:tav>
                                        <p:tav tm="100000">
                                          <p:val>
                                            <p:strVal val="#ppt_h"/>
                                          </p:val>
                                        </p:tav>
                                      </p:tavLst>
                                    </p:anim>
                                    <p:anim calcmode="lin" valueType="num">
                                      <p:cBhvr>
                                        <p:cTn id="37" dur="1000" fill="hold"/>
                                        <p:tgtEl>
                                          <p:spTgt spid="48"/>
                                        </p:tgtEl>
                                        <p:attrNameLst>
                                          <p:attrName>style.rotation</p:attrName>
                                        </p:attrNameLst>
                                      </p:cBhvr>
                                      <p:tavLst>
                                        <p:tav tm="0">
                                          <p:val>
                                            <p:fltVal val="90"/>
                                          </p:val>
                                        </p:tav>
                                        <p:tav tm="100000">
                                          <p:val>
                                            <p:fltVal val="0"/>
                                          </p:val>
                                        </p:tav>
                                      </p:tavLst>
                                    </p:anim>
                                    <p:animEffect transition="in" filter="fade">
                                      <p:cBhvr>
                                        <p:cTn id="38" dur="1000"/>
                                        <p:tgtEl>
                                          <p:spTgt spid="48"/>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up)">
                                      <p:cBhvr>
                                        <p:cTn id="59" dur="500"/>
                                        <p:tgtEl>
                                          <p:spTgt spid="8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wipe(left)">
                                      <p:cBhvr>
                                        <p:cTn id="63" dur="500"/>
                                        <p:tgtEl>
                                          <p:spTgt spid="96"/>
                                        </p:tgtEl>
                                      </p:cBhvr>
                                    </p:animEffect>
                                  </p:childTnLst>
                                </p:cTn>
                              </p:par>
                            </p:childTnLst>
                          </p:cTn>
                        </p:par>
                        <p:par>
                          <p:cTn id="64" fill="hold">
                            <p:stCondLst>
                              <p:cond delay="1000"/>
                            </p:stCondLst>
                            <p:childTnLst>
                              <p:par>
                                <p:cTn id="65" presetID="53" presetClass="entr" presetSubtype="16" fill="hold" nodeType="afterEffect">
                                  <p:stCondLst>
                                    <p:cond delay="0"/>
                                  </p:stCondLst>
                                  <p:childTnLst>
                                    <p:set>
                                      <p:cBhvr>
                                        <p:cTn id="66" dur="1" fill="hold">
                                          <p:stCondLst>
                                            <p:cond delay="0"/>
                                          </p:stCondLst>
                                        </p:cTn>
                                        <p:tgtEl>
                                          <p:spTgt spid="100"/>
                                        </p:tgtEl>
                                        <p:attrNameLst>
                                          <p:attrName>style.visibility</p:attrName>
                                        </p:attrNameLst>
                                      </p:cBhvr>
                                      <p:to>
                                        <p:strVal val="visible"/>
                                      </p:to>
                                    </p:set>
                                    <p:anim calcmode="lin" valueType="num">
                                      <p:cBhvr>
                                        <p:cTn id="67" dur="500" fill="hold"/>
                                        <p:tgtEl>
                                          <p:spTgt spid="100"/>
                                        </p:tgtEl>
                                        <p:attrNameLst>
                                          <p:attrName>ppt_w</p:attrName>
                                        </p:attrNameLst>
                                      </p:cBhvr>
                                      <p:tavLst>
                                        <p:tav tm="0">
                                          <p:val>
                                            <p:fltVal val="0"/>
                                          </p:val>
                                        </p:tav>
                                        <p:tav tm="100000">
                                          <p:val>
                                            <p:strVal val="#ppt_w"/>
                                          </p:val>
                                        </p:tav>
                                      </p:tavLst>
                                    </p:anim>
                                    <p:anim calcmode="lin" valueType="num">
                                      <p:cBhvr>
                                        <p:cTn id="68" dur="500" fill="hold"/>
                                        <p:tgtEl>
                                          <p:spTgt spid="100"/>
                                        </p:tgtEl>
                                        <p:attrNameLst>
                                          <p:attrName>ppt_h</p:attrName>
                                        </p:attrNameLst>
                                      </p:cBhvr>
                                      <p:tavLst>
                                        <p:tav tm="0">
                                          <p:val>
                                            <p:fltVal val="0"/>
                                          </p:val>
                                        </p:tav>
                                        <p:tav tm="100000">
                                          <p:val>
                                            <p:strVal val="#ppt_h"/>
                                          </p:val>
                                        </p:tav>
                                      </p:tavLst>
                                    </p:anim>
                                    <p:animEffect transition="in" filter="fade">
                                      <p:cBhvr>
                                        <p:cTn id="6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618034" y="4057900"/>
            <a:ext cx="6354266" cy="1866650"/>
          </a:xfrm>
          <a:prstGeom prst="rect">
            <a:avLst/>
          </a:prstGeom>
        </p:spPr>
        <p:txBody>
          <a:bodyPr spcFirstLastPara="1" wrap="square" lIns="121900" tIns="121900" rIns="121900" bIns="121900" anchor="b" anchorCtr="0">
            <a:noAutofit/>
          </a:bodyPr>
          <a:lstStyle/>
          <a:p>
            <a:r>
              <a:rPr lang="en" sz="5400" dirty="0"/>
              <a:t>CONTEXTE &amp; PROBLEMATIQUE</a:t>
            </a:r>
            <a:endParaRPr sz="5400" dirty="0"/>
          </a:p>
        </p:txBody>
      </p:sp>
      <p:sp>
        <p:nvSpPr>
          <p:cNvPr id="558" name="Google Shape;558;p36"/>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6000" b="1" kern="0" dirty="0">
                <a:solidFill>
                  <a:srgbClr val="3F5378"/>
                </a:solidFill>
                <a:latin typeface="Roboto Condensed"/>
                <a:ea typeface="Roboto Condensed"/>
                <a:cs typeface="Roboto Condensed"/>
                <a:sym typeface="Roboto Condensed"/>
              </a:rPr>
              <a:t>3</a:t>
            </a:r>
            <a:endParaRPr sz="4000" b="1" kern="0" dirty="0">
              <a:solidFill>
                <a:srgbClr val="3F5378"/>
              </a:solidFill>
              <a:latin typeface="Roboto Condensed"/>
              <a:ea typeface="Roboto Condensed"/>
              <a:cs typeface="Roboto Condensed"/>
              <a:sym typeface="Roboto Condensed"/>
            </a:endParaRPr>
          </a:p>
        </p:txBody>
      </p:sp>
      <p:grpSp>
        <p:nvGrpSpPr>
          <p:cNvPr id="2" name="组合 44">
            <a:extLst>
              <a:ext uri="{FF2B5EF4-FFF2-40B4-BE49-F238E27FC236}">
                <a16:creationId xmlns:a16="http://schemas.microsoft.com/office/drawing/2014/main" id="{9BCC359E-3275-A5A0-F587-ACD2C8480846}"/>
              </a:ext>
            </a:extLst>
          </p:cNvPr>
          <p:cNvGrpSpPr/>
          <p:nvPr/>
        </p:nvGrpSpPr>
        <p:grpSpPr>
          <a:xfrm>
            <a:off x="120964" y="6242984"/>
            <a:ext cx="566887" cy="590190"/>
            <a:chOff x="1775793" y="4523754"/>
            <a:chExt cx="449065" cy="467525"/>
          </a:xfrm>
        </p:grpSpPr>
        <p:sp>
          <p:nvSpPr>
            <p:cNvPr id="3" name="椭圆 45">
              <a:extLst>
                <a:ext uri="{FF2B5EF4-FFF2-40B4-BE49-F238E27FC236}">
                  <a16:creationId xmlns:a16="http://schemas.microsoft.com/office/drawing/2014/main" id="{7991A40F-DB21-492A-7E63-E81140D08CFA}"/>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46">
              <a:extLst>
                <a:ext uri="{FF2B5EF4-FFF2-40B4-BE49-F238E27FC236}">
                  <a16:creationId xmlns:a16="http://schemas.microsoft.com/office/drawing/2014/main" id="{74E3AFA1-BF07-2781-5094-AC4CD0ABB94A}"/>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6</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7480997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31" name="Rectangle 5"/>
          <p:cNvSpPr/>
          <p:nvPr/>
        </p:nvSpPr>
        <p:spPr bwMode="auto">
          <a:xfrm>
            <a:off x="5400574" y="1196519"/>
            <a:ext cx="6209213" cy="74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fr-FR" sz="2600" b="0" i="0" u="none" strike="noStrike" baseline="0" dirty="0">
                <a:solidFill>
                  <a:schemeClr val="tx2"/>
                </a:solidFill>
                <a:latin typeface="Fira Sans Medium" panose="020B0604020202020204" pitchFamily="34" charset="0"/>
              </a:rPr>
              <a:t>Application web de gestion des missions</a:t>
            </a:r>
            <a:r>
              <a:rPr lang="fr-FR" sz="2600" kern="0" dirty="0">
                <a:solidFill>
                  <a:srgbClr val="3F5378"/>
                </a:solidFill>
                <a:effectLst/>
                <a:latin typeface="Fira Sans Medium" panose="020B0604020202020204" pitchFamily="34" charset="0"/>
                <a:ea typeface="Times New Roman" panose="02020603050405020304" pitchFamily="18" charset="0"/>
                <a:cs typeface="Times New Roman" panose="02020603050405020304" pitchFamily="18" charset="0"/>
              </a:rPr>
              <a:t>. </a:t>
            </a:r>
            <a:endParaRPr lang="fr-FR" sz="2600" dirty="0">
              <a:solidFill>
                <a:srgbClr val="3F5378"/>
              </a:solidFill>
              <a:latin typeface="Fira Sans Medium" panose="020B0604020202020204" pitchFamily="34" charset="0"/>
            </a:endParaRPr>
          </a:p>
        </p:txBody>
      </p:sp>
      <p:sp>
        <p:nvSpPr>
          <p:cNvPr id="39" name="Rectangle 5"/>
          <p:cNvSpPr/>
          <p:nvPr/>
        </p:nvSpPr>
        <p:spPr bwMode="auto">
          <a:xfrm>
            <a:off x="5272429" y="5482789"/>
            <a:ext cx="6664284" cy="82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r>
              <a:rPr lang="fr-FR" sz="2800" dirty="0">
                <a:solidFill>
                  <a:schemeClr val="tx2"/>
                </a:solidFill>
                <a:latin typeface="Fira Sans Medium" panose="020B0603050000020004" pitchFamily="34" charset="0"/>
              </a:rPr>
              <a:t>P</a:t>
            </a:r>
            <a:r>
              <a:rPr lang="fr-FR" sz="2800" b="0" i="0" u="none" strike="noStrike" baseline="0" dirty="0">
                <a:solidFill>
                  <a:schemeClr val="tx2"/>
                </a:solidFill>
                <a:latin typeface="Fira Sans Medium" panose="020B0603050000020004" pitchFamily="34" charset="0"/>
              </a:rPr>
              <a:t>ermettre aux agents d’être plus productifs et plus réactifs </a:t>
            </a:r>
            <a:endParaRPr lang="fr-FR" sz="2800" dirty="0">
              <a:solidFill>
                <a:schemeClr val="tx2"/>
              </a:solidFill>
              <a:latin typeface="Fira Sans Medium" panose="020B0603050000020004" pitchFamily="34" charset="0"/>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8764738" y="347556"/>
            <a:ext cx="2912752"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446546" y="719037"/>
                <a:ext cx="2399508"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CONTEXTE</a:t>
                </a: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grpSp>
        <p:nvGrpSpPr>
          <p:cNvPr id="120" name="40">
            <a:extLst>
              <a:ext uri="{FF2B5EF4-FFF2-40B4-BE49-F238E27FC236}">
                <a16:creationId xmlns:a16="http://schemas.microsoft.com/office/drawing/2014/main" id="{20348B3B-C0DD-2A74-3ACE-9DEAC11F78E9}"/>
              </a:ext>
            </a:extLst>
          </p:cNvPr>
          <p:cNvGrpSpPr/>
          <p:nvPr/>
        </p:nvGrpSpPr>
        <p:grpSpPr>
          <a:xfrm>
            <a:off x="354676" y="1572682"/>
            <a:ext cx="4433684" cy="4433684"/>
            <a:chOff x="304800" y="673100"/>
            <a:chExt cx="4000500" cy="4000500"/>
          </a:xfrm>
          <a:effectLst>
            <a:outerShdw blurRad="317500" dist="190500" dir="8100000" algn="tr" rotWithShape="0">
              <a:prstClr val="black">
                <a:alpha val="50000"/>
              </a:prstClr>
            </a:outerShdw>
          </a:effectLst>
        </p:grpSpPr>
        <p:sp>
          <p:nvSpPr>
            <p:cNvPr id="121" name="42">
              <a:extLst>
                <a:ext uri="{FF2B5EF4-FFF2-40B4-BE49-F238E27FC236}">
                  <a16:creationId xmlns:a16="http://schemas.microsoft.com/office/drawing/2014/main" id="{B191BC2F-F8D9-9EFC-D045-09BC7B0E533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50000"/>
                  </a:schemeClr>
                </a:solidFill>
                <a:cs typeface="+mn-ea"/>
                <a:sym typeface="+mn-lt"/>
              </a:endParaRPr>
            </a:p>
          </p:txBody>
        </p:sp>
        <p:sp>
          <p:nvSpPr>
            <p:cNvPr id="122" name="43">
              <a:extLst>
                <a:ext uri="{FF2B5EF4-FFF2-40B4-BE49-F238E27FC236}">
                  <a16:creationId xmlns:a16="http://schemas.microsoft.com/office/drawing/2014/main" id="{661E8751-46E7-CD03-4DEE-4050848DF81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50000"/>
                  </a:schemeClr>
                </a:solidFill>
                <a:cs typeface="+mn-ea"/>
                <a:sym typeface="+mn-lt"/>
              </a:endParaRPr>
            </a:p>
          </p:txBody>
        </p:sp>
      </p:grpSp>
      <p:grpSp>
        <p:nvGrpSpPr>
          <p:cNvPr id="7" name="Groupe 6">
            <a:extLst>
              <a:ext uri="{FF2B5EF4-FFF2-40B4-BE49-F238E27FC236}">
                <a16:creationId xmlns:a16="http://schemas.microsoft.com/office/drawing/2014/main" id="{0F162DAF-5ECF-2D83-5991-A8F0BD9E8417}"/>
              </a:ext>
            </a:extLst>
          </p:cNvPr>
          <p:cNvGrpSpPr/>
          <p:nvPr/>
        </p:nvGrpSpPr>
        <p:grpSpPr>
          <a:xfrm>
            <a:off x="3247232" y="1187191"/>
            <a:ext cx="1925807" cy="831871"/>
            <a:chOff x="3247232" y="1187191"/>
            <a:chExt cx="1925807" cy="831871"/>
          </a:xfrm>
        </p:grpSpPr>
        <p:grpSp>
          <p:nvGrpSpPr>
            <p:cNvPr id="135" name="组合 6">
              <a:extLst>
                <a:ext uri="{FF2B5EF4-FFF2-40B4-BE49-F238E27FC236}">
                  <a16:creationId xmlns:a16="http://schemas.microsoft.com/office/drawing/2014/main" id="{EACE171F-C392-AF2C-D556-B68E1791FF91}"/>
                </a:ext>
              </a:extLst>
            </p:cNvPr>
            <p:cNvGrpSpPr/>
            <p:nvPr/>
          </p:nvGrpSpPr>
          <p:grpSpPr>
            <a:xfrm>
              <a:off x="3809806" y="1370082"/>
              <a:ext cx="1363233" cy="491373"/>
              <a:chOff x="3838575" y="2712368"/>
              <a:chExt cx="1604974" cy="368530"/>
            </a:xfrm>
          </p:grpSpPr>
          <p:cxnSp>
            <p:nvCxnSpPr>
              <p:cNvPr id="136" name="直接连接符 7">
                <a:extLst>
                  <a:ext uri="{FF2B5EF4-FFF2-40B4-BE49-F238E27FC236}">
                    <a16:creationId xmlns:a16="http://schemas.microsoft.com/office/drawing/2014/main" id="{E15EF583-5533-BF8A-8F58-64B96762AED1}"/>
                  </a:ext>
                </a:extLst>
              </p:cNvPr>
              <p:cNvCxnSpPr/>
              <p:nvPr/>
            </p:nvCxnSpPr>
            <p:spPr>
              <a:xfrm>
                <a:off x="3838575" y="2892218"/>
                <a:ext cx="593181"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37" name="直接连接符 8">
                <a:extLst>
                  <a:ext uri="{FF2B5EF4-FFF2-40B4-BE49-F238E27FC236}">
                    <a16:creationId xmlns:a16="http://schemas.microsoft.com/office/drawing/2014/main" id="{B5B0FB15-5729-738A-47D6-5C173D843C16}"/>
                  </a:ext>
                </a:extLst>
              </p:cNvPr>
              <p:cNvCxnSpPr/>
              <p:nvPr/>
            </p:nvCxnSpPr>
            <p:spPr>
              <a:xfrm>
                <a:off x="4952634" y="2911353"/>
                <a:ext cx="490915"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38" name="直接连接符 9">
                <a:extLst>
                  <a:ext uri="{FF2B5EF4-FFF2-40B4-BE49-F238E27FC236}">
                    <a16:creationId xmlns:a16="http://schemas.microsoft.com/office/drawing/2014/main" id="{43E853C6-B62F-61A7-D68C-E62D680A52BA}"/>
                  </a:ext>
                </a:extLst>
              </p:cNvPr>
              <p:cNvCxnSpPr/>
              <p:nvPr/>
            </p:nvCxnSpPr>
            <p:spPr>
              <a:xfrm flipV="1">
                <a:off x="4405565" y="2712368"/>
                <a:ext cx="186017" cy="189461"/>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39" name="直接连接符 10">
                <a:extLst>
                  <a:ext uri="{FF2B5EF4-FFF2-40B4-BE49-F238E27FC236}">
                    <a16:creationId xmlns:a16="http://schemas.microsoft.com/office/drawing/2014/main" id="{DF902045-BBDA-C0DB-4D63-0ABF0AAB3388}"/>
                  </a:ext>
                </a:extLst>
              </p:cNvPr>
              <p:cNvCxnSpPr/>
              <p:nvPr/>
            </p:nvCxnSpPr>
            <p:spPr>
              <a:xfrm flipV="1">
                <a:off x="4807526" y="2899283"/>
                <a:ext cx="171299" cy="17447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0" name="直接连接符 11">
                <a:extLst>
                  <a:ext uri="{FF2B5EF4-FFF2-40B4-BE49-F238E27FC236}">
                    <a16:creationId xmlns:a16="http://schemas.microsoft.com/office/drawing/2014/main" id="{DD37B51D-A941-F7C9-FC75-D020279B67E8}"/>
                  </a:ext>
                </a:extLst>
              </p:cNvPr>
              <p:cNvCxnSpPr/>
              <p:nvPr/>
            </p:nvCxnSpPr>
            <p:spPr>
              <a:xfrm flipH="1" flipV="1">
                <a:off x="4543202" y="2717130"/>
                <a:ext cx="316707" cy="363768"/>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grpSp>
        <p:grpSp>
          <p:nvGrpSpPr>
            <p:cNvPr id="123" name="组合 16">
              <a:extLst>
                <a:ext uri="{FF2B5EF4-FFF2-40B4-BE49-F238E27FC236}">
                  <a16:creationId xmlns:a16="http://schemas.microsoft.com/office/drawing/2014/main" id="{1C02DA60-0594-DDAC-D74A-74136C9B40A9}"/>
                </a:ext>
              </a:extLst>
            </p:cNvPr>
            <p:cNvGrpSpPr/>
            <p:nvPr/>
          </p:nvGrpSpPr>
          <p:grpSpPr>
            <a:xfrm>
              <a:off x="3247232" y="1187191"/>
              <a:ext cx="831871" cy="831871"/>
              <a:chOff x="304800" y="673100"/>
              <a:chExt cx="4000500" cy="4000500"/>
            </a:xfrm>
            <a:effectLst>
              <a:outerShdw blurRad="317500" dist="190500" dir="8100000" algn="tr" rotWithShape="0">
                <a:prstClr val="black">
                  <a:alpha val="50000"/>
                </a:prstClr>
              </a:outerShdw>
            </a:effectLst>
          </p:grpSpPr>
          <p:sp>
            <p:nvSpPr>
              <p:cNvPr id="124" name="同心圆 17">
                <a:extLst>
                  <a:ext uri="{FF2B5EF4-FFF2-40B4-BE49-F238E27FC236}">
                    <a16:creationId xmlns:a16="http://schemas.microsoft.com/office/drawing/2014/main" id="{527741E5-7E07-0E01-6E28-D8F13D91C56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33" b="1">
                  <a:solidFill>
                    <a:schemeClr val="bg1">
                      <a:lumMod val="50000"/>
                    </a:schemeClr>
                  </a:solidFill>
                  <a:cs typeface="+mn-ea"/>
                  <a:sym typeface="+mn-lt"/>
                </a:endParaRPr>
              </a:p>
            </p:txBody>
          </p:sp>
          <p:sp>
            <p:nvSpPr>
              <p:cNvPr id="125" name="椭圆 18">
                <a:extLst>
                  <a:ext uri="{FF2B5EF4-FFF2-40B4-BE49-F238E27FC236}">
                    <a16:creationId xmlns:a16="http://schemas.microsoft.com/office/drawing/2014/main" id="{CC461F5B-3E0D-6F4A-9512-9FBFC6261E21}"/>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b="1" dirty="0">
                    <a:solidFill>
                      <a:schemeClr val="bg1">
                        <a:lumMod val="50000"/>
                      </a:schemeClr>
                    </a:solidFill>
                    <a:cs typeface="+mn-ea"/>
                    <a:sym typeface="+mn-lt"/>
                  </a:rPr>
                  <a:t>1</a:t>
                </a:r>
                <a:endParaRPr lang="zh-CN" altLang="en-US" sz="3333" b="1" dirty="0">
                  <a:solidFill>
                    <a:schemeClr val="bg1">
                      <a:lumMod val="50000"/>
                    </a:schemeClr>
                  </a:solidFill>
                  <a:cs typeface="+mn-ea"/>
                  <a:sym typeface="+mn-lt"/>
                </a:endParaRPr>
              </a:p>
            </p:txBody>
          </p:sp>
        </p:grpSp>
      </p:grpSp>
      <p:grpSp>
        <p:nvGrpSpPr>
          <p:cNvPr id="11" name="Groupe 10">
            <a:extLst>
              <a:ext uri="{FF2B5EF4-FFF2-40B4-BE49-F238E27FC236}">
                <a16:creationId xmlns:a16="http://schemas.microsoft.com/office/drawing/2014/main" id="{C9F24D94-2969-9076-BB7A-FFEBD7BEF17C}"/>
              </a:ext>
            </a:extLst>
          </p:cNvPr>
          <p:cNvGrpSpPr/>
          <p:nvPr/>
        </p:nvGrpSpPr>
        <p:grpSpPr>
          <a:xfrm>
            <a:off x="4539735" y="2631075"/>
            <a:ext cx="7425735" cy="849591"/>
            <a:chOff x="4539735" y="2631075"/>
            <a:chExt cx="7425735" cy="849591"/>
          </a:xfrm>
        </p:grpSpPr>
        <p:sp>
          <p:nvSpPr>
            <p:cNvPr id="35" name="Rectangle 5"/>
            <p:cNvSpPr/>
            <p:nvPr/>
          </p:nvSpPr>
          <p:spPr bwMode="auto">
            <a:xfrm>
              <a:off x="6373103" y="2649231"/>
              <a:ext cx="5592367" cy="8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r>
                <a:rPr lang="fr-FR" sz="2600" dirty="0">
                  <a:solidFill>
                    <a:schemeClr val="tx2"/>
                  </a:solidFill>
                  <a:latin typeface="Fira Sans Medium" panose="020B0604020202020204" pitchFamily="34" charset="0"/>
                </a:rPr>
                <a:t>Certaines fonctionnalités ne sont  pas adaptées à un format mobile</a:t>
              </a:r>
            </a:p>
          </p:txBody>
        </p:sp>
        <p:grpSp>
          <p:nvGrpSpPr>
            <p:cNvPr id="8" name="Groupe 7">
              <a:extLst>
                <a:ext uri="{FF2B5EF4-FFF2-40B4-BE49-F238E27FC236}">
                  <a16:creationId xmlns:a16="http://schemas.microsoft.com/office/drawing/2014/main" id="{37754AA5-9DFA-5BB0-059B-4D778C114CBC}"/>
                </a:ext>
              </a:extLst>
            </p:cNvPr>
            <p:cNvGrpSpPr/>
            <p:nvPr/>
          </p:nvGrpSpPr>
          <p:grpSpPr>
            <a:xfrm>
              <a:off x="4539735" y="2631075"/>
              <a:ext cx="1773383" cy="831871"/>
              <a:chOff x="4539735" y="2631075"/>
              <a:chExt cx="1773383" cy="831871"/>
            </a:xfrm>
          </p:grpSpPr>
          <p:grpSp>
            <p:nvGrpSpPr>
              <p:cNvPr id="141" name="组合 6">
                <a:extLst>
                  <a:ext uri="{FF2B5EF4-FFF2-40B4-BE49-F238E27FC236}">
                    <a16:creationId xmlns:a16="http://schemas.microsoft.com/office/drawing/2014/main" id="{12384039-948D-377C-60B3-50441DC878F9}"/>
                  </a:ext>
                </a:extLst>
              </p:cNvPr>
              <p:cNvGrpSpPr/>
              <p:nvPr/>
            </p:nvGrpSpPr>
            <p:grpSpPr>
              <a:xfrm>
                <a:off x="5274839" y="2801323"/>
                <a:ext cx="1038279" cy="491373"/>
                <a:chOff x="3838575" y="2712368"/>
                <a:chExt cx="1604974" cy="368530"/>
              </a:xfrm>
            </p:grpSpPr>
            <p:cxnSp>
              <p:nvCxnSpPr>
                <p:cNvPr id="142" name="直接连接符 7">
                  <a:extLst>
                    <a:ext uri="{FF2B5EF4-FFF2-40B4-BE49-F238E27FC236}">
                      <a16:creationId xmlns:a16="http://schemas.microsoft.com/office/drawing/2014/main" id="{7D1F9F68-8ED7-DD3C-6D2E-FDFE784F2511}"/>
                    </a:ext>
                  </a:extLst>
                </p:cNvPr>
                <p:cNvCxnSpPr/>
                <p:nvPr/>
              </p:nvCxnSpPr>
              <p:spPr>
                <a:xfrm>
                  <a:off x="3838575" y="2892218"/>
                  <a:ext cx="593181"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3" name="直接连接符 8">
                  <a:extLst>
                    <a:ext uri="{FF2B5EF4-FFF2-40B4-BE49-F238E27FC236}">
                      <a16:creationId xmlns:a16="http://schemas.microsoft.com/office/drawing/2014/main" id="{C4F78D50-2346-634B-2CF0-D61ADDB930DE}"/>
                    </a:ext>
                  </a:extLst>
                </p:cNvPr>
                <p:cNvCxnSpPr/>
                <p:nvPr/>
              </p:nvCxnSpPr>
              <p:spPr>
                <a:xfrm>
                  <a:off x="4952634" y="2911353"/>
                  <a:ext cx="490915"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4" name="直接连接符 9">
                  <a:extLst>
                    <a:ext uri="{FF2B5EF4-FFF2-40B4-BE49-F238E27FC236}">
                      <a16:creationId xmlns:a16="http://schemas.microsoft.com/office/drawing/2014/main" id="{F333789A-7F71-8A9A-FE1A-BD6C2327502D}"/>
                    </a:ext>
                  </a:extLst>
                </p:cNvPr>
                <p:cNvCxnSpPr/>
                <p:nvPr/>
              </p:nvCxnSpPr>
              <p:spPr>
                <a:xfrm flipV="1">
                  <a:off x="4405565" y="2712368"/>
                  <a:ext cx="186017" cy="189461"/>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5" name="直接连接符 10">
                  <a:extLst>
                    <a:ext uri="{FF2B5EF4-FFF2-40B4-BE49-F238E27FC236}">
                      <a16:creationId xmlns:a16="http://schemas.microsoft.com/office/drawing/2014/main" id="{C36E0008-CE1E-E8F2-A6F1-DD55797B0003}"/>
                    </a:ext>
                  </a:extLst>
                </p:cNvPr>
                <p:cNvCxnSpPr/>
                <p:nvPr/>
              </p:nvCxnSpPr>
              <p:spPr>
                <a:xfrm flipV="1">
                  <a:off x="4807526" y="2899283"/>
                  <a:ext cx="171299" cy="17447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6" name="直接连接符 11">
                  <a:extLst>
                    <a:ext uri="{FF2B5EF4-FFF2-40B4-BE49-F238E27FC236}">
                      <a16:creationId xmlns:a16="http://schemas.microsoft.com/office/drawing/2014/main" id="{9B6AD5D3-0F90-B6E7-8D80-BA8D43F25C0C}"/>
                    </a:ext>
                  </a:extLst>
                </p:cNvPr>
                <p:cNvCxnSpPr/>
                <p:nvPr/>
              </p:nvCxnSpPr>
              <p:spPr>
                <a:xfrm flipH="1" flipV="1">
                  <a:off x="4543202" y="2717130"/>
                  <a:ext cx="316707" cy="363768"/>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grpSp>
          <p:grpSp>
            <p:nvGrpSpPr>
              <p:cNvPr id="126" name="组合 16">
                <a:extLst>
                  <a:ext uri="{FF2B5EF4-FFF2-40B4-BE49-F238E27FC236}">
                    <a16:creationId xmlns:a16="http://schemas.microsoft.com/office/drawing/2014/main" id="{5D6C9CD9-9AC0-1F7B-382F-918467CAE065}"/>
                  </a:ext>
                </a:extLst>
              </p:cNvPr>
              <p:cNvGrpSpPr/>
              <p:nvPr/>
            </p:nvGrpSpPr>
            <p:grpSpPr>
              <a:xfrm>
                <a:off x="4539735" y="2631075"/>
                <a:ext cx="831871" cy="831871"/>
                <a:chOff x="304800" y="673100"/>
                <a:chExt cx="4000500" cy="4000500"/>
              </a:xfrm>
              <a:effectLst>
                <a:outerShdw blurRad="317500" dist="190500" dir="8100000" algn="tr" rotWithShape="0">
                  <a:prstClr val="black">
                    <a:alpha val="50000"/>
                  </a:prstClr>
                </a:outerShdw>
              </a:effectLst>
            </p:grpSpPr>
            <p:sp>
              <p:nvSpPr>
                <p:cNvPr id="127" name="同心圆 17">
                  <a:extLst>
                    <a:ext uri="{FF2B5EF4-FFF2-40B4-BE49-F238E27FC236}">
                      <a16:creationId xmlns:a16="http://schemas.microsoft.com/office/drawing/2014/main" id="{0DA17D36-8ED1-04B0-8801-06CE424C391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33" b="1">
                    <a:solidFill>
                      <a:schemeClr val="bg1">
                        <a:lumMod val="50000"/>
                      </a:schemeClr>
                    </a:solidFill>
                    <a:cs typeface="+mn-ea"/>
                    <a:sym typeface="+mn-lt"/>
                  </a:endParaRPr>
                </a:p>
              </p:txBody>
            </p:sp>
            <p:sp>
              <p:nvSpPr>
                <p:cNvPr id="128" name="椭圆 18">
                  <a:extLst>
                    <a:ext uri="{FF2B5EF4-FFF2-40B4-BE49-F238E27FC236}">
                      <a16:creationId xmlns:a16="http://schemas.microsoft.com/office/drawing/2014/main" id="{5AADB03A-3C35-56D5-0EF3-509D236E58D5}"/>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b="1" dirty="0">
                      <a:solidFill>
                        <a:schemeClr val="bg1">
                          <a:lumMod val="50000"/>
                        </a:schemeClr>
                      </a:solidFill>
                      <a:cs typeface="+mn-ea"/>
                      <a:sym typeface="+mn-lt"/>
                    </a:rPr>
                    <a:t>2</a:t>
                  </a:r>
                  <a:endParaRPr lang="zh-CN" altLang="en-US" sz="3333" b="1" dirty="0">
                    <a:solidFill>
                      <a:schemeClr val="bg1">
                        <a:lumMod val="50000"/>
                      </a:schemeClr>
                    </a:solidFill>
                    <a:cs typeface="+mn-ea"/>
                    <a:sym typeface="+mn-lt"/>
                  </a:endParaRPr>
                </a:p>
              </p:txBody>
            </p:sp>
          </p:grpSp>
        </p:grpSp>
      </p:grpSp>
      <p:grpSp>
        <p:nvGrpSpPr>
          <p:cNvPr id="10" name="Groupe 9">
            <a:extLst>
              <a:ext uri="{FF2B5EF4-FFF2-40B4-BE49-F238E27FC236}">
                <a16:creationId xmlns:a16="http://schemas.microsoft.com/office/drawing/2014/main" id="{4DEC7C5D-4135-6604-6EDD-F5AFB7D58EED}"/>
              </a:ext>
            </a:extLst>
          </p:cNvPr>
          <p:cNvGrpSpPr/>
          <p:nvPr/>
        </p:nvGrpSpPr>
        <p:grpSpPr>
          <a:xfrm>
            <a:off x="3247231" y="5391385"/>
            <a:ext cx="1925808" cy="831871"/>
            <a:chOff x="3247231" y="5391385"/>
            <a:chExt cx="1925808" cy="831871"/>
          </a:xfrm>
        </p:grpSpPr>
        <p:grpSp>
          <p:nvGrpSpPr>
            <p:cNvPr id="153" name="组合 6">
              <a:extLst>
                <a:ext uri="{FF2B5EF4-FFF2-40B4-BE49-F238E27FC236}">
                  <a16:creationId xmlns:a16="http://schemas.microsoft.com/office/drawing/2014/main" id="{3E30BA96-D345-A79A-4F46-E3FC7E1114D2}"/>
                </a:ext>
              </a:extLst>
            </p:cNvPr>
            <p:cNvGrpSpPr/>
            <p:nvPr/>
          </p:nvGrpSpPr>
          <p:grpSpPr>
            <a:xfrm>
              <a:off x="3779990" y="5586623"/>
              <a:ext cx="1393049" cy="491373"/>
              <a:chOff x="3838575" y="2712368"/>
              <a:chExt cx="1604974" cy="368530"/>
            </a:xfrm>
          </p:grpSpPr>
          <p:cxnSp>
            <p:nvCxnSpPr>
              <p:cNvPr id="154" name="直接连接符 7">
                <a:extLst>
                  <a:ext uri="{FF2B5EF4-FFF2-40B4-BE49-F238E27FC236}">
                    <a16:creationId xmlns:a16="http://schemas.microsoft.com/office/drawing/2014/main" id="{BE8DC2EC-90BC-D415-0D6F-2913092620F3}"/>
                  </a:ext>
                </a:extLst>
              </p:cNvPr>
              <p:cNvCxnSpPr/>
              <p:nvPr/>
            </p:nvCxnSpPr>
            <p:spPr>
              <a:xfrm>
                <a:off x="3838575" y="2892218"/>
                <a:ext cx="593181"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5" name="直接连接符 8">
                <a:extLst>
                  <a:ext uri="{FF2B5EF4-FFF2-40B4-BE49-F238E27FC236}">
                    <a16:creationId xmlns:a16="http://schemas.microsoft.com/office/drawing/2014/main" id="{BCCF8E4D-B3F9-F659-5186-618C491E1425}"/>
                  </a:ext>
                </a:extLst>
              </p:cNvPr>
              <p:cNvCxnSpPr/>
              <p:nvPr/>
            </p:nvCxnSpPr>
            <p:spPr>
              <a:xfrm>
                <a:off x="4952634" y="2911353"/>
                <a:ext cx="490915"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6" name="直接连接符 9">
                <a:extLst>
                  <a:ext uri="{FF2B5EF4-FFF2-40B4-BE49-F238E27FC236}">
                    <a16:creationId xmlns:a16="http://schemas.microsoft.com/office/drawing/2014/main" id="{283211CB-F0CC-F8AE-2C53-C5961D75555C}"/>
                  </a:ext>
                </a:extLst>
              </p:cNvPr>
              <p:cNvCxnSpPr/>
              <p:nvPr/>
            </p:nvCxnSpPr>
            <p:spPr>
              <a:xfrm flipV="1">
                <a:off x="4405565" y="2712368"/>
                <a:ext cx="186017" cy="189461"/>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7" name="直接连接符 10">
                <a:extLst>
                  <a:ext uri="{FF2B5EF4-FFF2-40B4-BE49-F238E27FC236}">
                    <a16:creationId xmlns:a16="http://schemas.microsoft.com/office/drawing/2014/main" id="{678F000D-1C60-9772-DB65-95300F86958E}"/>
                  </a:ext>
                </a:extLst>
              </p:cNvPr>
              <p:cNvCxnSpPr/>
              <p:nvPr/>
            </p:nvCxnSpPr>
            <p:spPr>
              <a:xfrm flipV="1">
                <a:off x="4807526" y="2899283"/>
                <a:ext cx="171299" cy="17447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8" name="直接连接符 11">
                <a:extLst>
                  <a:ext uri="{FF2B5EF4-FFF2-40B4-BE49-F238E27FC236}">
                    <a16:creationId xmlns:a16="http://schemas.microsoft.com/office/drawing/2014/main" id="{F0D9840D-6B33-4D5D-E80E-4FAFD0495105}"/>
                  </a:ext>
                </a:extLst>
              </p:cNvPr>
              <p:cNvCxnSpPr/>
              <p:nvPr/>
            </p:nvCxnSpPr>
            <p:spPr>
              <a:xfrm flipH="1" flipV="1">
                <a:off x="4543202" y="2717130"/>
                <a:ext cx="316707" cy="363768"/>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grpSp>
        <p:grpSp>
          <p:nvGrpSpPr>
            <p:cNvPr id="132" name="组合 16">
              <a:extLst>
                <a:ext uri="{FF2B5EF4-FFF2-40B4-BE49-F238E27FC236}">
                  <a16:creationId xmlns:a16="http://schemas.microsoft.com/office/drawing/2014/main" id="{F24BBE7A-04DB-DF48-25F2-EC9ABF6EFA56}"/>
                </a:ext>
              </a:extLst>
            </p:cNvPr>
            <p:cNvGrpSpPr/>
            <p:nvPr/>
          </p:nvGrpSpPr>
          <p:grpSpPr>
            <a:xfrm>
              <a:off x="3247231" y="5391385"/>
              <a:ext cx="831871" cy="831871"/>
              <a:chOff x="304800" y="673100"/>
              <a:chExt cx="4000500" cy="4000500"/>
            </a:xfrm>
            <a:effectLst>
              <a:outerShdw blurRad="317500" dist="190500" dir="8100000" algn="tr" rotWithShape="0">
                <a:prstClr val="black">
                  <a:alpha val="50000"/>
                </a:prstClr>
              </a:outerShdw>
            </a:effectLst>
          </p:grpSpPr>
          <p:sp>
            <p:nvSpPr>
              <p:cNvPr id="133" name="同心圆 17">
                <a:extLst>
                  <a:ext uri="{FF2B5EF4-FFF2-40B4-BE49-F238E27FC236}">
                    <a16:creationId xmlns:a16="http://schemas.microsoft.com/office/drawing/2014/main" id="{A83F11BF-B0C0-61FE-C934-F34F7523A8F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33" b="1">
                  <a:solidFill>
                    <a:schemeClr val="bg1">
                      <a:lumMod val="50000"/>
                    </a:schemeClr>
                  </a:solidFill>
                  <a:cs typeface="+mn-ea"/>
                  <a:sym typeface="+mn-lt"/>
                </a:endParaRPr>
              </a:p>
            </p:txBody>
          </p:sp>
          <p:sp>
            <p:nvSpPr>
              <p:cNvPr id="134" name="椭圆 18">
                <a:extLst>
                  <a:ext uri="{FF2B5EF4-FFF2-40B4-BE49-F238E27FC236}">
                    <a16:creationId xmlns:a16="http://schemas.microsoft.com/office/drawing/2014/main" id="{DCFD76FD-8363-32AC-8948-372C7C74AA3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b="1" dirty="0">
                    <a:solidFill>
                      <a:schemeClr val="bg1">
                        <a:lumMod val="50000"/>
                      </a:schemeClr>
                    </a:solidFill>
                    <a:cs typeface="+mn-ea"/>
                    <a:sym typeface="+mn-lt"/>
                  </a:rPr>
                  <a:t>4</a:t>
                </a:r>
                <a:endParaRPr lang="zh-CN" altLang="en-US" sz="3333" b="1" dirty="0">
                  <a:solidFill>
                    <a:schemeClr val="bg1">
                      <a:lumMod val="50000"/>
                    </a:schemeClr>
                  </a:solidFill>
                  <a:cs typeface="+mn-ea"/>
                  <a:sym typeface="+mn-lt"/>
                </a:endParaRPr>
              </a:p>
            </p:txBody>
          </p:sp>
        </p:grpSp>
      </p:grpSp>
      <p:grpSp>
        <p:nvGrpSpPr>
          <p:cNvPr id="12" name="Groupe 11">
            <a:extLst>
              <a:ext uri="{FF2B5EF4-FFF2-40B4-BE49-F238E27FC236}">
                <a16:creationId xmlns:a16="http://schemas.microsoft.com/office/drawing/2014/main" id="{61F4F74E-C1C4-5AA9-5BCF-CD8085D8CD0D}"/>
              </a:ext>
            </a:extLst>
          </p:cNvPr>
          <p:cNvGrpSpPr/>
          <p:nvPr/>
        </p:nvGrpSpPr>
        <p:grpSpPr>
          <a:xfrm>
            <a:off x="4629346" y="4159189"/>
            <a:ext cx="6517339" cy="831871"/>
            <a:chOff x="4629346" y="4159189"/>
            <a:chExt cx="6517339" cy="831871"/>
          </a:xfrm>
        </p:grpSpPr>
        <p:grpSp>
          <p:nvGrpSpPr>
            <p:cNvPr id="9" name="Groupe 8">
              <a:extLst>
                <a:ext uri="{FF2B5EF4-FFF2-40B4-BE49-F238E27FC236}">
                  <a16:creationId xmlns:a16="http://schemas.microsoft.com/office/drawing/2014/main" id="{8A9EBBFD-C19B-145D-5128-63D61695B11F}"/>
                </a:ext>
              </a:extLst>
            </p:cNvPr>
            <p:cNvGrpSpPr/>
            <p:nvPr/>
          </p:nvGrpSpPr>
          <p:grpSpPr>
            <a:xfrm>
              <a:off x="4629346" y="4159189"/>
              <a:ext cx="1651762" cy="831871"/>
              <a:chOff x="4629346" y="4159189"/>
              <a:chExt cx="1651762" cy="831871"/>
            </a:xfrm>
          </p:grpSpPr>
          <p:grpSp>
            <p:nvGrpSpPr>
              <p:cNvPr id="147" name="组合 6">
                <a:extLst>
                  <a:ext uri="{FF2B5EF4-FFF2-40B4-BE49-F238E27FC236}">
                    <a16:creationId xmlns:a16="http://schemas.microsoft.com/office/drawing/2014/main" id="{BE8890FF-0FD3-7966-1B5F-89D2E96F31EB}"/>
                  </a:ext>
                </a:extLst>
              </p:cNvPr>
              <p:cNvGrpSpPr/>
              <p:nvPr/>
            </p:nvGrpSpPr>
            <p:grpSpPr>
              <a:xfrm>
                <a:off x="5242829" y="4358409"/>
                <a:ext cx="1038279" cy="491373"/>
                <a:chOff x="3838575" y="2712368"/>
                <a:chExt cx="1604974" cy="368530"/>
              </a:xfrm>
            </p:grpSpPr>
            <p:cxnSp>
              <p:nvCxnSpPr>
                <p:cNvPr id="148" name="直接连接符 7">
                  <a:extLst>
                    <a:ext uri="{FF2B5EF4-FFF2-40B4-BE49-F238E27FC236}">
                      <a16:creationId xmlns:a16="http://schemas.microsoft.com/office/drawing/2014/main" id="{8A2C8B8D-28EA-7834-38D2-50E6E28B6D88}"/>
                    </a:ext>
                  </a:extLst>
                </p:cNvPr>
                <p:cNvCxnSpPr/>
                <p:nvPr/>
              </p:nvCxnSpPr>
              <p:spPr>
                <a:xfrm>
                  <a:off x="3838575" y="2892218"/>
                  <a:ext cx="593181"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49" name="直接连接符 8">
                  <a:extLst>
                    <a:ext uri="{FF2B5EF4-FFF2-40B4-BE49-F238E27FC236}">
                      <a16:creationId xmlns:a16="http://schemas.microsoft.com/office/drawing/2014/main" id="{BC85D032-B5F7-5EDC-98AC-29DDC30A9869}"/>
                    </a:ext>
                  </a:extLst>
                </p:cNvPr>
                <p:cNvCxnSpPr/>
                <p:nvPr/>
              </p:nvCxnSpPr>
              <p:spPr>
                <a:xfrm>
                  <a:off x="4952634" y="2911353"/>
                  <a:ext cx="490915" cy="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0" name="直接连接符 9">
                  <a:extLst>
                    <a:ext uri="{FF2B5EF4-FFF2-40B4-BE49-F238E27FC236}">
                      <a16:creationId xmlns:a16="http://schemas.microsoft.com/office/drawing/2014/main" id="{68BE64AA-09D8-ED79-039E-E9B08C991D75}"/>
                    </a:ext>
                  </a:extLst>
                </p:cNvPr>
                <p:cNvCxnSpPr/>
                <p:nvPr/>
              </p:nvCxnSpPr>
              <p:spPr>
                <a:xfrm flipV="1">
                  <a:off x="4405565" y="2712368"/>
                  <a:ext cx="186017" cy="189461"/>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1" name="直接连接符 10">
                  <a:extLst>
                    <a:ext uri="{FF2B5EF4-FFF2-40B4-BE49-F238E27FC236}">
                      <a16:creationId xmlns:a16="http://schemas.microsoft.com/office/drawing/2014/main" id="{771A3342-A68B-F765-31CE-7629F3A0BA1B}"/>
                    </a:ext>
                  </a:extLst>
                </p:cNvPr>
                <p:cNvCxnSpPr/>
                <p:nvPr/>
              </p:nvCxnSpPr>
              <p:spPr>
                <a:xfrm flipV="1">
                  <a:off x="4807526" y="2899283"/>
                  <a:ext cx="171299" cy="174470"/>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cxnSp>
              <p:nvCxnSpPr>
                <p:cNvPr id="152" name="直接连接符 11">
                  <a:extLst>
                    <a:ext uri="{FF2B5EF4-FFF2-40B4-BE49-F238E27FC236}">
                      <a16:creationId xmlns:a16="http://schemas.microsoft.com/office/drawing/2014/main" id="{416CFE75-6960-C036-678F-988A094886F0}"/>
                    </a:ext>
                  </a:extLst>
                </p:cNvPr>
                <p:cNvCxnSpPr/>
                <p:nvPr/>
              </p:nvCxnSpPr>
              <p:spPr>
                <a:xfrm flipH="1" flipV="1">
                  <a:off x="4543202" y="2717130"/>
                  <a:ext cx="316707" cy="363768"/>
                </a:xfrm>
                <a:prstGeom prst="line">
                  <a:avLst/>
                </a:prstGeom>
                <a:ln w="76200">
                  <a:solidFill>
                    <a:srgbClr val="3F5378"/>
                  </a:solidFill>
                </a:ln>
              </p:spPr>
              <p:style>
                <a:lnRef idx="1">
                  <a:schemeClr val="accent1"/>
                </a:lnRef>
                <a:fillRef idx="0">
                  <a:schemeClr val="accent1"/>
                </a:fillRef>
                <a:effectRef idx="0">
                  <a:schemeClr val="accent1"/>
                </a:effectRef>
                <a:fontRef idx="minor">
                  <a:schemeClr val="tx1"/>
                </a:fontRef>
              </p:style>
            </p:cxnSp>
          </p:grpSp>
          <p:grpSp>
            <p:nvGrpSpPr>
              <p:cNvPr id="129" name="组合 16">
                <a:extLst>
                  <a:ext uri="{FF2B5EF4-FFF2-40B4-BE49-F238E27FC236}">
                    <a16:creationId xmlns:a16="http://schemas.microsoft.com/office/drawing/2014/main" id="{03624386-7DB9-D0F3-0AA2-D8C86998A9DA}"/>
                  </a:ext>
                </a:extLst>
              </p:cNvPr>
              <p:cNvGrpSpPr/>
              <p:nvPr/>
            </p:nvGrpSpPr>
            <p:grpSpPr>
              <a:xfrm>
                <a:off x="4629346" y="4159189"/>
                <a:ext cx="831871" cy="831871"/>
                <a:chOff x="304800" y="673100"/>
                <a:chExt cx="4000500" cy="4000500"/>
              </a:xfrm>
              <a:effectLst>
                <a:outerShdw blurRad="317500" dist="190500" dir="8100000" algn="tr" rotWithShape="0">
                  <a:prstClr val="black">
                    <a:alpha val="50000"/>
                  </a:prstClr>
                </a:outerShdw>
              </a:effectLst>
            </p:grpSpPr>
            <p:sp>
              <p:nvSpPr>
                <p:cNvPr id="130" name="同心圆 17">
                  <a:extLst>
                    <a:ext uri="{FF2B5EF4-FFF2-40B4-BE49-F238E27FC236}">
                      <a16:creationId xmlns:a16="http://schemas.microsoft.com/office/drawing/2014/main" id="{8A1B8D64-AEAA-D890-9C16-BB2D8A0D63E6}"/>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33" b="1">
                    <a:solidFill>
                      <a:schemeClr val="bg1">
                        <a:lumMod val="50000"/>
                      </a:schemeClr>
                    </a:solidFill>
                    <a:cs typeface="+mn-ea"/>
                    <a:sym typeface="+mn-lt"/>
                  </a:endParaRPr>
                </a:p>
              </p:txBody>
            </p:sp>
            <p:sp>
              <p:nvSpPr>
                <p:cNvPr id="131" name="椭圆 18">
                  <a:extLst>
                    <a:ext uri="{FF2B5EF4-FFF2-40B4-BE49-F238E27FC236}">
                      <a16:creationId xmlns:a16="http://schemas.microsoft.com/office/drawing/2014/main" id="{70E636B2-4695-5EE3-84F0-A062B52E960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b="1" dirty="0">
                      <a:solidFill>
                        <a:schemeClr val="bg1">
                          <a:lumMod val="50000"/>
                        </a:schemeClr>
                      </a:solidFill>
                      <a:cs typeface="+mn-ea"/>
                      <a:sym typeface="+mn-lt"/>
                    </a:rPr>
                    <a:t>3</a:t>
                  </a:r>
                  <a:endParaRPr lang="zh-CN" altLang="en-US" sz="3333" b="1" dirty="0">
                    <a:solidFill>
                      <a:schemeClr val="bg1">
                        <a:lumMod val="50000"/>
                      </a:schemeClr>
                    </a:solidFill>
                    <a:cs typeface="+mn-ea"/>
                    <a:sym typeface="+mn-lt"/>
                  </a:endParaRPr>
                </a:p>
              </p:txBody>
            </p:sp>
          </p:grpSp>
        </p:grpSp>
        <p:sp>
          <p:nvSpPr>
            <p:cNvPr id="160" name="Rectangle 5">
              <a:extLst>
                <a:ext uri="{FF2B5EF4-FFF2-40B4-BE49-F238E27FC236}">
                  <a16:creationId xmlns:a16="http://schemas.microsoft.com/office/drawing/2014/main" id="{4C2245E8-39B3-BCB5-4424-30BF8103B0C3}"/>
                </a:ext>
              </a:extLst>
            </p:cNvPr>
            <p:cNvSpPr/>
            <p:nvPr/>
          </p:nvSpPr>
          <p:spPr bwMode="auto">
            <a:xfrm>
              <a:off x="6279848" y="4393517"/>
              <a:ext cx="4866837" cy="58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a:r>
                <a:rPr lang="fr-FR" sz="2400" b="0" i="0" u="none" strike="noStrike" baseline="0" dirty="0">
                  <a:solidFill>
                    <a:schemeClr val="tx2"/>
                  </a:solidFill>
                  <a:ea typeface="Cambria" panose="02040503050406030204" pitchFamily="18" charset="0"/>
                </a:rPr>
                <a:t>  </a:t>
              </a:r>
              <a:r>
                <a:rPr lang="fr-FR" sz="2800" b="0" i="0" u="none" strike="noStrike" baseline="0" dirty="0">
                  <a:solidFill>
                    <a:schemeClr val="tx2"/>
                  </a:solidFill>
                  <a:latin typeface="Fira Sans Medium" panose="020B0603050000020004" pitchFamily="34" charset="0"/>
                  <a:ea typeface="Cambria" panose="02040503050406030204" pitchFamily="18" charset="0"/>
                </a:rPr>
                <a:t>de gérer les missions </a:t>
              </a:r>
            </a:p>
          </p:txBody>
        </p:sp>
      </p:grpSp>
      <p:pic>
        <p:nvPicPr>
          <p:cNvPr id="166" name="Image 165">
            <a:extLst>
              <a:ext uri="{FF2B5EF4-FFF2-40B4-BE49-F238E27FC236}">
                <a16:creationId xmlns:a16="http://schemas.microsoft.com/office/drawing/2014/main" id="{0148C1AA-F707-8023-1C11-0F11430CBC24}"/>
              </a:ext>
            </a:extLst>
          </p:cNvPr>
          <p:cNvPicPr>
            <a:picLocks noChangeAspect="1"/>
          </p:cNvPicPr>
          <p:nvPr/>
        </p:nvPicPr>
        <p:blipFill>
          <a:blip r:embed="rId3">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5065" y="2621016"/>
            <a:ext cx="3107032" cy="1903069"/>
          </a:xfrm>
          <a:prstGeom prst="rect">
            <a:avLst/>
          </a:prstGeom>
        </p:spPr>
      </p:pic>
      <p:sp>
        <p:nvSpPr>
          <p:cNvPr id="2" name="文本框 7">
            <a:extLst>
              <a:ext uri="{FF2B5EF4-FFF2-40B4-BE49-F238E27FC236}">
                <a16:creationId xmlns:a16="http://schemas.microsoft.com/office/drawing/2014/main" id="{1FB6F442-507A-F0F2-CC17-1E84CA35E576}"/>
              </a:ext>
            </a:extLst>
          </p:cNvPr>
          <p:cNvSpPr txBox="1"/>
          <p:nvPr/>
        </p:nvSpPr>
        <p:spPr>
          <a:xfrm>
            <a:off x="1396706" y="359477"/>
            <a:ext cx="6023191" cy="584775"/>
          </a:xfrm>
          <a:prstGeom prst="rect">
            <a:avLst/>
          </a:prstGeom>
          <a:noFill/>
        </p:spPr>
        <p:txBody>
          <a:bodyPr wrap="square" rtlCol="0">
            <a:spAutoFit/>
          </a:bodyPr>
          <a:lstStyle/>
          <a:p>
            <a:pPr defTabSz="258089">
              <a:defRPr/>
            </a:pPr>
            <a:r>
              <a:rPr lang="en-US" altLang="zh-CN" sz="3200" b="1" dirty="0">
                <a:solidFill>
                  <a:srgbClr val="FF9800"/>
                </a:solidFill>
                <a:latin typeface="Fira Sans Medium" panose="020B0604020202020204" pitchFamily="34" charset="0"/>
                <a:cs typeface="+mn-ea"/>
                <a:sym typeface="+mn-lt"/>
              </a:rPr>
              <a:t>CONTEXTE ET PROBLÉMATIQUE</a:t>
            </a:r>
            <a:endParaRPr lang="zh-CN" altLang="en-US" sz="3200" b="1" dirty="0">
              <a:solidFill>
                <a:srgbClr val="FF9800"/>
              </a:solidFill>
              <a:latin typeface="Fira Sans Medium" panose="020B0604020202020204" pitchFamily="34" charset="0"/>
              <a:cs typeface="+mn-ea"/>
              <a:sym typeface="+mn-lt"/>
            </a:endParaRPr>
          </a:p>
        </p:txBody>
      </p:sp>
      <p:grpSp>
        <p:nvGrpSpPr>
          <p:cNvPr id="3" name="Groupe 2">
            <a:extLst>
              <a:ext uri="{FF2B5EF4-FFF2-40B4-BE49-F238E27FC236}">
                <a16:creationId xmlns:a16="http://schemas.microsoft.com/office/drawing/2014/main" id="{F87FE4E6-598B-4B95-1737-A2D716524CF4}"/>
              </a:ext>
            </a:extLst>
          </p:cNvPr>
          <p:cNvGrpSpPr/>
          <p:nvPr/>
        </p:nvGrpSpPr>
        <p:grpSpPr>
          <a:xfrm>
            <a:off x="213465" y="339998"/>
            <a:ext cx="1071781" cy="730768"/>
            <a:chOff x="-3087719" y="137474"/>
            <a:chExt cx="1071781" cy="730768"/>
          </a:xfrm>
        </p:grpSpPr>
        <p:sp>
          <p:nvSpPr>
            <p:cNvPr id="4" name="圆角矩形 8">
              <a:extLst>
                <a:ext uri="{FF2B5EF4-FFF2-40B4-BE49-F238E27FC236}">
                  <a16:creationId xmlns:a16="http://schemas.microsoft.com/office/drawing/2014/main" id="{89E4BCC8-3E40-FB46-7B8A-34FD4646063E}"/>
                </a:ext>
              </a:extLst>
            </p:cNvPr>
            <p:cNvSpPr/>
            <p:nvPr/>
          </p:nvSpPr>
          <p:spPr>
            <a:xfrm rot="2944651">
              <a:off x="-3087719" y="137474"/>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5" name="矩形: 圆角 4">
              <a:extLst>
                <a:ext uri="{FF2B5EF4-FFF2-40B4-BE49-F238E27FC236}">
                  <a16:creationId xmlns:a16="http://schemas.microsoft.com/office/drawing/2014/main" id="{7A7C9306-82CA-2181-072D-345E51550F64}"/>
                </a:ext>
              </a:extLst>
            </p:cNvPr>
            <p:cNvSpPr/>
            <p:nvPr/>
          </p:nvSpPr>
          <p:spPr>
            <a:xfrm rot="2700000">
              <a:off x="-2729686" y="154494"/>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grpSp>
        <p:nvGrpSpPr>
          <p:cNvPr id="6" name="组合 44">
            <a:extLst>
              <a:ext uri="{FF2B5EF4-FFF2-40B4-BE49-F238E27FC236}">
                <a16:creationId xmlns:a16="http://schemas.microsoft.com/office/drawing/2014/main" id="{62FE4475-629E-6A50-F1F0-5EBBFC70F9D5}"/>
              </a:ext>
            </a:extLst>
          </p:cNvPr>
          <p:cNvGrpSpPr/>
          <p:nvPr/>
        </p:nvGrpSpPr>
        <p:grpSpPr>
          <a:xfrm>
            <a:off x="120964" y="6242984"/>
            <a:ext cx="566887" cy="590190"/>
            <a:chOff x="1775793" y="4523754"/>
            <a:chExt cx="449065" cy="467525"/>
          </a:xfrm>
        </p:grpSpPr>
        <p:sp>
          <p:nvSpPr>
            <p:cNvPr id="13" name="椭圆 45">
              <a:extLst>
                <a:ext uri="{FF2B5EF4-FFF2-40B4-BE49-F238E27FC236}">
                  <a16:creationId xmlns:a16="http://schemas.microsoft.com/office/drawing/2014/main" id="{5CF06BFC-6752-7FF8-2579-8FB1F09C8A1D}"/>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46">
              <a:extLst>
                <a:ext uri="{FF2B5EF4-FFF2-40B4-BE49-F238E27FC236}">
                  <a16:creationId xmlns:a16="http://schemas.microsoft.com/office/drawing/2014/main" id="{A7A48F5C-B33B-B05E-2773-BC65F70E32E1}"/>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7</a:t>
              </a:r>
              <a:endParaRPr lang="zh-CN" altLang="en-US" sz="3200" dirty="0">
                <a:solidFill>
                  <a:schemeClr val="bg1"/>
                </a:solidFill>
                <a:latin typeface="Fira Sans Medium" panose="020B0603050000020004" pitchFamily="34" charset="0"/>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66"/>
                                        </p:tgtEl>
                                      </p:cBhvr>
                                    </p:animEffect>
                                    <p:animScale>
                                      <p:cBhvr>
                                        <p:cTn id="12" dur="250" autoRev="1" fill="hold"/>
                                        <p:tgtEl>
                                          <p:spTgt spid="166"/>
                                        </p:tgtEl>
                                      </p:cBhvr>
                                      <p:by x="105000" y="105000"/>
                                    </p:animScale>
                                  </p:childTnLst>
                                </p:cTn>
                              </p:par>
                              <p:par>
                                <p:cTn id="13" presetID="12" presetClass="entr" presetSubtype="8" fill="hold" nodeType="withEffect">
                                  <p:stCondLst>
                                    <p:cond delay="50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1000"/>
                                        <p:tgtEl>
                                          <p:spTgt spid="71"/>
                                        </p:tgtEl>
                                        <p:attrNameLst>
                                          <p:attrName>ppt_x</p:attrName>
                                        </p:attrNameLst>
                                      </p:cBhvr>
                                      <p:tavLst>
                                        <p:tav tm="0">
                                          <p:val>
                                            <p:strVal val="#ppt_x-#ppt_w*1.125000"/>
                                          </p:val>
                                        </p:tav>
                                        <p:tav tm="100000">
                                          <p:val>
                                            <p:strVal val="#ppt_x"/>
                                          </p:val>
                                        </p:tav>
                                      </p:tavLst>
                                    </p:anim>
                                    <p:animEffect transition="in" filter="wipe(right)">
                                      <p:cBhvr>
                                        <p:cTn id="16" dur="10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ppt_x</p:attrName>
                                        </p:attrNameLst>
                                      </p:cBhvr>
                                      <p:tavLst>
                                        <p:tav tm="0">
                                          <p:val>
                                            <p:strVal val="#ppt_x-#ppt_w*1.125000"/>
                                          </p:val>
                                        </p:tav>
                                        <p:tav tm="100000">
                                          <p:val>
                                            <p:strVal val="#ppt_x"/>
                                          </p:val>
                                        </p:tav>
                                      </p:tavLst>
                                    </p:anim>
                                    <p:animEffect transition="in" filter="wipe(right)">
                                      <p:cBhvr>
                                        <p:cTn id="22" dur="500"/>
                                        <p:tgtEl>
                                          <p:spTgt spid="7"/>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down)">
                                      <p:cBhvr>
                                        <p:cTn id="38" dur="500"/>
                                        <p:tgtEl>
                                          <p:spTgt spid="12"/>
                                        </p:tgtEl>
                                      </p:cBhvr>
                                    </p:animEffect>
                                  </p:childTnLst>
                                </p:cTn>
                              </p:par>
                            </p:childTnLst>
                          </p:cTn>
                        </p:par>
                        <p:par>
                          <p:cTn id="39" fill="hold">
                            <p:stCondLst>
                              <p:cond delay="500"/>
                            </p:stCondLst>
                            <p:childTnLst>
                              <p:par>
                                <p:cTn id="40" presetID="12" presetClass="entr" presetSubtype="1"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p:tgtEl>
                                          <p:spTgt spid="39"/>
                                        </p:tgtEl>
                                        <p:attrNameLst>
                                          <p:attrName>ppt_y</p:attrName>
                                        </p:attrNameLst>
                                      </p:cBhvr>
                                      <p:tavLst>
                                        <p:tav tm="0">
                                          <p:val>
                                            <p:strVal val="#ppt_y-#ppt_h*1.125000"/>
                                          </p:val>
                                        </p:tav>
                                        <p:tav tm="100000">
                                          <p:val>
                                            <p:strVal val="#ppt_y"/>
                                          </p:val>
                                        </p:tav>
                                      </p:tavLst>
                                    </p:anim>
                                    <p:animEffect transition="in" filter="wipe(down)">
                                      <p:cBhvr>
                                        <p:cTn id="43" dur="500"/>
                                        <p:tgtEl>
                                          <p:spTgt spid="39"/>
                                        </p:tgtEl>
                                      </p:cBhvr>
                                    </p:animEffect>
                                  </p:childTnLst>
                                </p:cTn>
                              </p:par>
                              <p:par>
                                <p:cTn id="44" presetID="1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p:tgtEl>
                                          <p:spTgt spid="10"/>
                                        </p:tgtEl>
                                        <p:attrNameLst>
                                          <p:attrName>ppt_y</p:attrName>
                                        </p:attrNameLst>
                                      </p:cBhvr>
                                      <p:tavLst>
                                        <p:tav tm="0">
                                          <p:val>
                                            <p:strVal val="#ppt_y+#ppt_h*1.125000"/>
                                          </p:val>
                                        </p:tav>
                                        <p:tav tm="100000">
                                          <p:val>
                                            <p:strVal val="#ppt_y"/>
                                          </p:val>
                                        </p:tav>
                                      </p:tavLst>
                                    </p:anim>
                                    <p:animEffect transition="in" filter="wipe(up)">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grpSp>
        <p:nvGrpSpPr>
          <p:cNvPr id="71" name="Groupe 70">
            <a:extLst>
              <a:ext uri="{FF2B5EF4-FFF2-40B4-BE49-F238E27FC236}">
                <a16:creationId xmlns:a16="http://schemas.microsoft.com/office/drawing/2014/main" id="{24B28224-A74B-114E-90C2-042884369709}"/>
              </a:ext>
            </a:extLst>
          </p:cNvPr>
          <p:cNvGrpSpPr/>
          <p:nvPr/>
        </p:nvGrpSpPr>
        <p:grpSpPr>
          <a:xfrm>
            <a:off x="8016658" y="347556"/>
            <a:ext cx="3660832"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446546" y="719037"/>
                <a:ext cx="2631070"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PROBLEMATIQUE</a:t>
                </a: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52" name="Rounded Rectangle 4">
            <a:extLst>
              <a:ext uri="{FF2B5EF4-FFF2-40B4-BE49-F238E27FC236}">
                <a16:creationId xmlns:a16="http://schemas.microsoft.com/office/drawing/2014/main" id="{39D4BEC8-E2B2-E39B-D319-3C0C0C237DEF}"/>
              </a:ext>
            </a:extLst>
          </p:cNvPr>
          <p:cNvSpPr/>
          <p:nvPr/>
        </p:nvSpPr>
        <p:spPr>
          <a:xfrm>
            <a:off x="4571563" y="1448254"/>
            <a:ext cx="7064993" cy="875598"/>
          </a:xfrm>
          <a:prstGeom prst="roundRect">
            <a:avLst/>
          </a:prstGeom>
          <a:solidFill>
            <a:srgbClr val="FF9800"/>
          </a:solidFill>
          <a:ln w="50800">
            <a:solidFill>
              <a:srgbClr val="3F5378"/>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La lenteur de la réactivité des agents dans l’élaboration des ordres de missions</a:t>
            </a:r>
          </a:p>
        </p:txBody>
      </p:sp>
      <p:sp>
        <p:nvSpPr>
          <p:cNvPr id="57" name="Rounded Rectangle 4">
            <a:extLst>
              <a:ext uri="{FF2B5EF4-FFF2-40B4-BE49-F238E27FC236}">
                <a16:creationId xmlns:a16="http://schemas.microsoft.com/office/drawing/2014/main" id="{3C7B776E-BE1E-4FED-CA02-F6FD1C00B32D}"/>
              </a:ext>
            </a:extLst>
          </p:cNvPr>
          <p:cNvSpPr/>
          <p:nvPr/>
        </p:nvSpPr>
        <p:spPr>
          <a:xfrm>
            <a:off x="4570571" y="4782945"/>
            <a:ext cx="7064993" cy="873274"/>
          </a:xfrm>
          <a:prstGeom prst="roundRect">
            <a:avLst/>
          </a:prstGeom>
          <a:solidFill>
            <a:srgbClr val="FF9800"/>
          </a:solidFill>
          <a:ln w="50800">
            <a:solidFill>
              <a:srgbClr val="3F5378"/>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dirty="0">
                <a:solidFill>
                  <a:schemeClr val="bg1"/>
                </a:solidFill>
                <a:latin typeface="Fira Sans Medium" panose="020B0604020202020204" pitchFamily="34" charset="0"/>
              </a:rPr>
              <a:t>Disposer  obligatoirement d’un ordinateur pour l’initiation d’une mission</a:t>
            </a:r>
            <a:endParaRPr lang="fr-FR" sz="2600" b="0" i="0" u="none" strike="noStrike" baseline="0" dirty="0">
              <a:solidFill>
                <a:schemeClr val="bg1"/>
              </a:solidFill>
              <a:latin typeface="Fira Sans Medium" panose="020B0604020202020204" pitchFamily="34" charset="0"/>
            </a:endParaRPr>
          </a:p>
        </p:txBody>
      </p:sp>
      <p:sp>
        <p:nvSpPr>
          <p:cNvPr id="59" name="Rounded Rectangle 4">
            <a:extLst>
              <a:ext uri="{FF2B5EF4-FFF2-40B4-BE49-F238E27FC236}">
                <a16:creationId xmlns:a16="http://schemas.microsoft.com/office/drawing/2014/main" id="{FC59AFF5-9827-2944-1A41-4CA0CD7F2614}"/>
              </a:ext>
            </a:extLst>
          </p:cNvPr>
          <p:cNvSpPr/>
          <p:nvPr/>
        </p:nvSpPr>
        <p:spPr>
          <a:xfrm>
            <a:off x="4570571" y="3228066"/>
            <a:ext cx="7064993" cy="873274"/>
          </a:xfrm>
          <a:prstGeom prst="roundRect">
            <a:avLst/>
          </a:prstGeom>
          <a:solidFill>
            <a:srgbClr val="FF9800"/>
          </a:solidFill>
          <a:ln w="50800">
            <a:solidFill>
              <a:srgbClr val="3F5378"/>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600" b="0" i="0" u="none" strike="noStrike" baseline="0" dirty="0">
                <a:solidFill>
                  <a:schemeClr val="bg1"/>
                </a:solidFill>
                <a:latin typeface="Fira Sans Medium" panose="020B0604020202020204" pitchFamily="34" charset="0"/>
              </a:rPr>
              <a:t>Le non suivi des missions via des notifications régulières </a:t>
            </a:r>
          </a:p>
        </p:txBody>
      </p:sp>
      <p:pic>
        <p:nvPicPr>
          <p:cNvPr id="62" name="Graphique 61">
            <a:extLst>
              <a:ext uri="{FF2B5EF4-FFF2-40B4-BE49-F238E27FC236}">
                <a16:creationId xmlns:a16="http://schemas.microsoft.com/office/drawing/2014/main" id="{82BEE217-ACE4-D819-0A6B-5EDB5BCA02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307" y="1479240"/>
            <a:ext cx="3290693" cy="4176979"/>
          </a:xfrm>
          <a:prstGeom prst="rect">
            <a:avLst/>
          </a:prstGeom>
        </p:spPr>
      </p:pic>
      <p:sp>
        <p:nvSpPr>
          <p:cNvPr id="6" name="文本框 7">
            <a:extLst>
              <a:ext uri="{FF2B5EF4-FFF2-40B4-BE49-F238E27FC236}">
                <a16:creationId xmlns:a16="http://schemas.microsoft.com/office/drawing/2014/main" id="{B579E3CF-886E-96BC-DE0A-A13D6D3DCB3A}"/>
              </a:ext>
            </a:extLst>
          </p:cNvPr>
          <p:cNvSpPr txBox="1"/>
          <p:nvPr/>
        </p:nvSpPr>
        <p:spPr>
          <a:xfrm>
            <a:off x="1396706" y="359477"/>
            <a:ext cx="6023191" cy="584775"/>
          </a:xfrm>
          <a:prstGeom prst="rect">
            <a:avLst/>
          </a:prstGeom>
          <a:noFill/>
        </p:spPr>
        <p:txBody>
          <a:bodyPr wrap="square" rtlCol="0">
            <a:spAutoFit/>
          </a:bodyPr>
          <a:lstStyle/>
          <a:p>
            <a:pPr defTabSz="258089">
              <a:defRPr/>
            </a:pPr>
            <a:r>
              <a:rPr lang="en-US" altLang="zh-CN" sz="3200" b="1" dirty="0">
                <a:solidFill>
                  <a:srgbClr val="FF9800"/>
                </a:solidFill>
                <a:latin typeface="Fira Sans Medium" panose="020B0604020202020204" pitchFamily="34" charset="0"/>
                <a:cs typeface="+mn-ea"/>
                <a:sym typeface="+mn-lt"/>
              </a:rPr>
              <a:t>CONTEXTE ET PROBLÉMATIQUE</a:t>
            </a:r>
            <a:endParaRPr lang="zh-CN" altLang="en-US" sz="3200" b="1" dirty="0">
              <a:solidFill>
                <a:srgbClr val="FF9800"/>
              </a:solidFill>
              <a:latin typeface="Fira Sans Medium" panose="020B0604020202020204" pitchFamily="34" charset="0"/>
              <a:cs typeface="+mn-ea"/>
              <a:sym typeface="+mn-lt"/>
            </a:endParaRPr>
          </a:p>
        </p:txBody>
      </p:sp>
      <p:grpSp>
        <p:nvGrpSpPr>
          <p:cNvPr id="7" name="Groupe 6">
            <a:extLst>
              <a:ext uri="{FF2B5EF4-FFF2-40B4-BE49-F238E27FC236}">
                <a16:creationId xmlns:a16="http://schemas.microsoft.com/office/drawing/2014/main" id="{73D488A2-0D66-4E38-67D6-81380E587398}"/>
              </a:ext>
            </a:extLst>
          </p:cNvPr>
          <p:cNvGrpSpPr/>
          <p:nvPr/>
        </p:nvGrpSpPr>
        <p:grpSpPr>
          <a:xfrm>
            <a:off x="213465" y="339998"/>
            <a:ext cx="1071781" cy="730768"/>
            <a:chOff x="-3087719" y="137474"/>
            <a:chExt cx="1071781" cy="730768"/>
          </a:xfrm>
        </p:grpSpPr>
        <p:sp>
          <p:nvSpPr>
            <p:cNvPr id="8" name="圆角矩形 8">
              <a:extLst>
                <a:ext uri="{FF2B5EF4-FFF2-40B4-BE49-F238E27FC236}">
                  <a16:creationId xmlns:a16="http://schemas.microsoft.com/office/drawing/2014/main" id="{CDFADF43-99FF-74A9-154A-319BE5847687}"/>
                </a:ext>
              </a:extLst>
            </p:cNvPr>
            <p:cNvSpPr/>
            <p:nvPr/>
          </p:nvSpPr>
          <p:spPr>
            <a:xfrm rot="2944651">
              <a:off x="-3087719" y="137474"/>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9" name="矩形: 圆角 4">
              <a:extLst>
                <a:ext uri="{FF2B5EF4-FFF2-40B4-BE49-F238E27FC236}">
                  <a16:creationId xmlns:a16="http://schemas.microsoft.com/office/drawing/2014/main" id="{42C66524-90A3-C431-C484-AE79CE596D88}"/>
                </a:ext>
              </a:extLst>
            </p:cNvPr>
            <p:cNvSpPr/>
            <p:nvPr/>
          </p:nvSpPr>
          <p:spPr>
            <a:xfrm rot="2700000">
              <a:off x="-2729686" y="154494"/>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grpSp>
      <p:grpSp>
        <p:nvGrpSpPr>
          <p:cNvPr id="10" name="组合 44">
            <a:extLst>
              <a:ext uri="{FF2B5EF4-FFF2-40B4-BE49-F238E27FC236}">
                <a16:creationId xmlns:a16="http://schemas.microsoft.com/office/drawing/2014/main" id="{41D6C30B-F670-0FA9-3EF6-0A703286E7C1}"/>
              </a:ext>
            </a:extLst>
          </p:cNvPr>
          <p:cNvGrpSpPr/>
          <p:nvPr/>
        </p:nvGrpSpPr>
        <p:grpSpPr>
          <a:xfrm>
            <a:off x="120964" y="6242984"/>
            <a:ext cx="566887" cy="590190"/>
            <a:chOff x="1775793" y="4523754"/>
            <a:chExt cx="449065" cy="467525"/>
          </a:xfrm>
        </p:grpSpPr>
        <p:sp>
          <p:nvSpPr>
            <p:cNvPr id="11" name="椭圆 45">
              <a:extLst>
                <a:ext uri="{FF2B5EF4-FFF2-40B4-BE49-F238E27FC236}">
                  <a16:creationId xmlns:a16="http://schemas.microsoft.com/office/drawing/2014/main" id="{31EEA56E-9603-8801-D3EB-C7FD3B9BA8A1}"/>
                </a:ext>
              </a:extLst>
            </p:cNvPr>
            <p:cNvSpPr/>
            <p:nvPr/>
          </p:nvSpPr>
          <p:spPr>
            <a:xfrm rot="9480000">
              <a:off x="1775793" y="4523754"/>
              <a:ext cx="449065" cy="449065"/>
            </a:xfrm>
            <a:prstGeom prst="ellipse">
              <a:avLst/>
            </a:prstGeom>
            <a:solidFill>
              <a:srgbClr val="FF9800"/>
            </a:solidFill>
            <a:ln w="38100">
              <a:solidFill>
                <a:srgbClr val="D7D8DA"/>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文本框 46">
              <a:extLst>
                <a:ext uri="{FF2B5EF4-FFF2-40B4-BE49-F238E27FC236}">
                  <a16:creationId xmlns:a16="http://schemas.microsoft.com/office/drawing/2014/main" id="{D598D1F5-DD0E-7D35-D218-FC89FFFA49F9}"/>
                </a:ext>
              </a:extLst>
            </p:cNvPr>
            <p:cNvSpPr txBox="1"/>
            <p:nvPr/>
          </p:nvSpPr>
          <p:spPr>
            <a:xfrm>
              <a:off x="1852912" y="4528044"/>
              <a:ext cx="344644" cy="463235"/>
            </a:xfrm>
            <a:prstGeom prst="rect">
              <a:avLst/>
            </a:prstGeom>
            <a:noFill/>
            <a:ln>
              <a:noFill/>
            </a:ln>
          </p:spPr>
          <p:txBody>
            <a:bodyPr wrap="square" rtlCol="0">
              <a:spAutoFit/>
            </a:bodyPr>
            <a:lstStyle/>
            <a:p>
              <a:r>
                <a:rPr lang="fr-FR" altLang="zh-CN" sz="3200" dirty="0">
                  <a:solidFill>
                    <a:schemeClr val="bg1"/>
                  </a:solidFill>
                  <a:latin typeface="Fira Sans Medium" panose="020B0603050000020004" pitchFamily="34" charset="0"/>
                  <a:cs typeface="+mn-ea"/>
                  <a:sym typeface="+mn-lt"/>
                </a:rPr>
                <a:t>8</a:t>
              </a:r>
              <a:endParaRPr lang="zh-CN" altLang="en-US" sz="3200" dirty="0">
                <a:solidFill>
                  <a:schemeClr val="bg1"/>
                </a:solidFill>
                <a:latin typeface="Fira Sans Medium" panose="020B0603050000020004" pitchFamily="34" charset="0"/>
                <a:cs typeface="+mn-ea"/>
                <a:sym typeface="+mn-lt"/>
              </a:endParaRPr>
            </a:p>
          </p:txBody>
        </p:sp>
      </p:grpSp>
    </p:spTree>
    <p:extLst>
      <p:ext uri="{BB962C8B-B14F-4D97-AF65-F5344CB8AC3E}">
        <p14:creationId xmlns:p14="http://schemas.microsoft.com/office/powerpoint/2010/main" val="35461239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ppt_x</p:attrName>
                                        </p:attrNameLst>
                                      </p:cBhvr>
                                      <p:tavLst>
                                        <p:tav tm="0">
                                          <p:val>
                                            <p:strVal val="#ppt_x-#ppt_w*1.125000"/>
                                          </p:val>
                                        </p:tav>
                                        <p:tav tm="100000">
                                          <p:val>
                                            <p:strVal val="#ppt_x"/>
                                          </p:val>
                                        </p:tav>
                                      </p:tavLst>
                                    </p:anim>
                                    <p:animEffect transition="in" filter="wipe(right)">
                                      <p:cBhvr>
                                        <p:cTn id="8" dur="1000"/>
                                        <p:tgtEl>
                                          <p:spTgt spid="7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ppt_x</p:attrName>
                                        </p:attrNameLst>
                                      </p:cBhvr>
                                      <p:tavLst>
                                        <p:tav tm="0">
                                          <p:val>
                                            <p:strVal val="#ppt_x+#ppt_w*1.125000"/>
                                          </p:val>
                                        </p:tav>
                                        <p:tav tm="100000">
                                          <p:val>
                                            <p:strVal val="#ppt_x"/>
                                          </p:val>
                                        </p:tav>
                                      </p:tavLst>
                                    </p:anim>
                                    <p:animEffect transition="in" filter="wipe(left)">
                                      <p:cBhvr>
                                        <p:cTn id="14" dur="500"/>
                                        <p:tgtEl>
                                          <p:spTgt spid="52"/>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p:tgtEl>
                                          <p:spTgt spid="59"/>
                                        </p:tgtEl>
                                        <p:attrNameLst>
                                          <p:attrName>ppt_x</p:attrName>
                                        </p:attrNameLst>
                                      </p:cBhvr>
                                      <p:tavLst>
                                        <p:tav tm="0">
                                          <p:val>
                                            <p:strVal val="#ppt_x+#ppt_w*1.125000"/>
                                          </p:val>
                                        </p:tav>
                                        <p:tav tm="100000">
                                          <p:val>
                                            <p:strVal val="#ppt_x"/>
                                          </p:val>
                                        </p:tav>
                                      </p:tavLst>
                                    </p:anim>
                                    <p:animEffect transition="in" filter="wipe(left)">
                                      <p:cBhvr>
                                        <p:cTn id="18" dur="500"/>
                                        <p:tgtEl>
                                          <p:spTgt spid="59"/>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p:tgtEl>
                                          <p:spTgt spid="57"/>
                                        </p:tgtEl>
                                        <p:attrNameLst>
                                          <p:attrName>ppt_x</p:attrName>
                                        </p:attrNameLst>
                                      </p:cBhvr>
                                      <p:tavLst>
                                        <p:tav tm="0">
                                          <p:val>
                                            <p:strVal val="#ppt_x+#ppt_w*1.125000"/>
                                          </p:val>
                                        </p:tav>
                                        <p:tav tm="100000">
                                          <p:val>
                                            <p:strVal val="#ppt_x"/>
                                          </p:val>
                                        </p:tav>
                                      </p:tavLst>
                                    </p:anim>
                                    <p:animEffect transition="in" filter="wipe(left)">
                                      <p:cBhvr>
                                        <p:cTn id="22" dur="500"/>
                                        <p:tgtEl>
                                          <p:spTgt spid="57"/>
                                        </p:tgtEl>
                                      </p:cBhvr>
                                    </p:animEffect>
                                  </p:childTnLst>
                                </p:cTn>
                              </p:par>
                              <p:par>
                                <p:cTn id="23" presetID="12" presetClass="entr" presetSubtype="2"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p:tgtEl>
                                          <p:spTgt spid="62"/>
                                        </p:tgtEl>
                                        <p:attrNameLst>
                                          <p:attrName>ppt_x</p:attrName>
                                        </p:attrNameLst>
                                      </p:cBhvr>
                                      <p:tavLst>
                                        <p:tav tm="0">
                                          <p:val>
                                            <p:strVal val="#ppt_x+#ppt_w*1.125000"/>
                                          </p:val>
                                        </p:tav>
                                        <p:tav tm="100000">
                                          <p:val>
                                            <p:strVal val="#ppt_x"/>
                                          </p:val>
                                        </p:tav>
                                      </p:tavLst>
                                    </p:anim>
                                    <p:animEffect transition="in" filter="wipe(left)">
                                      <p:cBhvr>
                                        <p:cTn id="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7" grpId="0" animBg="1"/>
      <p:bldP spid="59" grpId="0" animBg="1"/>
    </p:bldLst>
  </p:timing>
</p:sld>
</file>

<file path=ppt/theme/theme1.xml><?xml version="1.0" encoding="utf-8"?>
<a:theme xmlns:a="http://schemas.openxmlformats.org/drawingml/2006/main" name="www.freeppt7.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a0wefqo">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1"/>
            </a:gs>
            <a:gs pos="55000">
              <a:schemeClr val="bg1">
                <a:lumMod val="95000"/>
              </a:schemeClr>
            </a:gs>
            <a:gs pos="100000">
              <a:schemeClr val="bg1">
                <a:lumMod val="65000"/>
              </a:schemeClr>
            </a:gs>
          </a:gsLst>
          <a:lin ang="8100000" scaled="0"/>
        </a:gradFill>
        <a:ln>
          <a:noFill/>
        </a:ln>
      </a:spPr>
      <a:bodyPr rtlCol="0" anchor="ctr"/>
      <a:lstStyle>
        <a:defPPr algn="ctr">
          <a:defRPr sz="2400">
            <a:solidFill>
              <a:schemeClr val="bg1">
                <a:lumMod val="50000"/>
              </a:schemeClr>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1706</Words>
  <Application>Microsoft Office PowerPoint</Application>
  <PresentationFormat>Grand écran</PresentationFormat>
  <Paragraphs>320</Paragraphs>
  <Slides>36</Slides>
  <Notes>36</Notes>
  <HiddenSlides>0</HiddenSlides>
  <MMClips>0</MMClips>
  <ScaleCrop>false</ScaleCrop>
  <HeadingPairs>
    <vt:vector size="6" baseType="variant">
      <vt:variant>
        <vt:lpstr>Polices utilisées</vt:lpstr>
      </vt:variant>
      <vt:variant>
        <vt:i4>13</vt:i4>
      </vt:variant>
      <vt:variant>
        <vt:lpstr>Thème</vt:lpstr>
      </vt:variant>
      <vt:variant>
        <vt:i4>2</vt:i4>
      </vt:variant>
      <vt:variant>
        <vt:lpstr>Titres des diapositives</vt:lpstr>
      </vt:variant>
      <vt:variant>
        <vt:i4>36</vt:i4>
      </vt:variant>
    </vt:vector>
  </HeadingPairs>
  <TitlesOfParts>
    <vt:vector size="51" baseType="lpstr">
      <vt:lpstr>微软雅黑</vt:lpstr>
      <vt:lpstr>Agency FB</vt:lpstr>
      <vt:lpstr>Arial</vt:lpstr>
      <vt:lpstr>Arvo</vt:lpstr>
      <vt:lpstr>Calibri</vt:lpstr>
      <vt:lpstr>Calibri (Corps)</vt:lpstr>
      <vt:lpstr>Cambria</vt:lpstr>
      <vt:lpstr>Courier New</vt:lpstr>
      <vt:lpstr>Fira Sans Medium</vt:lpstr>
      <vt:lpstr>Roboto Condensed</vt:lpstr>
      <vt:lpstr>Roboto Condensed Light</vt:lpstr>
      <vt:lpstr>Times New Roman</vt:lpstr>
      <vt:lpstr>Wingdings</vt:lpstr>
      <vt:lpstr>www.freeppt7.com</vt:lpstr>
      <vt:lpstr>Salerio template</vt:lpstr>
      <vt:lpstr>Présentation PowerPoint</vt:lpstr>
      <vt:lpstr>Présentation PowerPoint</vt:lpstr>
      <vt:lpstr>INTRODUCTION</vt:lpstr>
      <vt:lpstr>Présentation PowerPoint</vt:lpstr>
      <vt:lpstr>STRUCTURE D’ACCUEIL</vt:lpstr>
      <vt:lpstr>Présentation PowerPoint</vt:lpstr>
      <vt:lpstr>CONTEXTE &amp; PROBLEMATIQUE</vt:lpstr>
      <vt:lpstr>Présentation PowerPoint</vt:lpstr>
      <vt:lpstr>Présentation PowerPoint</vt:lpstr>
      <vt:lpstr>Présentation PowerPoint</vt:lpstr>
      <vt:lpstr>ANALYSE &amp; CONCEPTION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MISE EN OEUVRE </vt:lpstr>
      <vt:lpstr>Présentation PowerPoint</vt:lpstr>
      <vt:lpstr>Présentation PowerPoint</vt:lpstr>
      <vt:lpstr>DEMONSTRATION </vt:lpstr>
      <vt:lpstr>Présentation PowerPoint</vt:lpstr>
      <vt:lpstr>CONCLUSION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souleymane zongo</dc:creator>
  <cp:lastModifiedBy>souleymane zongo</cp:lastModifiedBy>
  <cp:revision>49</cp:revision>
  <dcterms:created xsi:type="dcterms:W3CDTF">2022-07-24T00:10:09Z</dcterms:created>
  <dcterms:modified xsi:type="dcterms:W3CDTF">2022-07-29T10:00:17Z</dcterms:modified>
</cp:coreProperties>
</file>