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71" r:id="rId4"/>
    <p:sldId id="304" r:id="rId5"/>
    <p:sldId id="280" r:id="rId6"/>
    <p:sldId id="281" r:id="rId7"/>
    <p:sldId id="299" r:id="rId8"/>
    <p:sldId id="300" r:id="rId9"/>
    <p:sldId id="282" r:id="rId10"/>
    <p:sldId id="283" r:id="rId11"/>
    <p:sldId id="284" r:id="rId12"/>
    <p:sldId id="285" r:id="rId13"/>
    <p:sldId id="293" r:id="rId14"/>
    <p:sldId id="294" r:id="rId15"/>
    <p:sldId id="296" r:id="rId16"/>
    <p:sldId id="297" r:id="rId17"/>
    <p:sldId id="295" r:id="rId18"/>
    <p:sldId id="286" r:id="rId19"/>
    <p:sldId id="287" r:id="rId20"/>
    <p:sldId id="302" r:id="rId21"/>
    <p:sldId id="301" r:id="rId22"/>
    <p:sldId id="298" r:id="rId23"/>
    <p:sldId id="288" r:id="rId24"/>
    <p:sldId id="289" r:id="rId25"/>
    <p:sldId id="290" r:id="rId26"/>
    <p:sldId id="291" r:id="rId27"/>
    <p:sldId id="303" r:id="rId28"/>
    <p:sldId id="259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5C"/>
    <a:srgbClr val="E36414"/>
    <a:srgbClr val="C15411"/>
    <a:srgbClr val="096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9" autoAdjust="0"/>
    <p:restoredTop sz="77860" autoAdjust="0"/>
  </p:normalViewPr>
  <p:slideViewPr>
    <p:cSldViewPr snapToGrid="0">
      <p:cViewPr varScale="1">
        <p:scale>
          <a:sx n="49" d="100"/>
          <a:sy n="49" d="100"/>
        </p:scale>
        <p:origin x="21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2551B-CE7D-4B8B-8508-186547F91211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4989-B186-44DF-B70F-FE34BAA12F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22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06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67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Offre une multitude libraire pour pouvoir construire des applications simple comme complexe sans pour autant agir sur sa performance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Développement rapide et simple </a:t>
            </a:r>
          </a:p>
          <a:p>
            <a:pPr algn="l"/>
            <a:r>
              <a:rPr lang="fr-FR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.Migration des bases de données.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Helvetica Neue"/>
              </a:rPr>
              <a:t>Le programmeur peut facilement modifier la structure de la base de données et annuler les changements en cas d'erreur.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65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07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Mysql</a:t>
            </a:r>
            <a:r>
              <a:rPr lang="fr-FR" dirty="0"/>
              <a:t>: pour la gestion de base de donnée</a:t>
            </a:r>
          </a:p>
          <a:p>
            <a:r>
              <a:rPr lang="fr-FR" dirty="0"/>
              <a:t>Entreprise Architect : Pour la modélisation</a:t>
            </a:r>
          </a:p>
          <a:p>
            <a:r>
              <a:rPr lang="fr-FR" dirty="0"/>
              <a:t>Visuel studio code : 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éditer de code source</a:t>
            </a:r>
          </a:p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Laravel comme 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frameWork</a:t>
            </a:r>
            <a:endParaRPr lang="fr-FR" b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0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la fin de notre stage nous pouvons dire que nous avons eu a mettre en place une application web au profit de </a:t>
            </a:r>
            <a:r>
              <a:rPr lang="fr-FR"/>
              <a:t>l’université thomas SANKARA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506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08A55-F798-4BA2-B2CD-5C8BAEDD741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21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Á présent nous passerons a l’introduction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08A55-F798-4BA2-B2CD-5C8BAEDD74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31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l’introduction nous allons aborder la généralité en commençant par le contexte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54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après plusieurs analyse il en ressort les difficulté suivant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44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résoudre a ces problème nous mettrons en place une plateforme web permettant de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16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résultats étant ainsi énumérer nous verrons par quel méthodologie nous procèderons afin de les résoudre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73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Itérative</a:t>
            </a:r>
          </a:p>
          <a:p>
            <a:r>
              <a:rPr lang="fr-FR" dirty="0"/>
              <a:t>Elle permet de concevoir des logiciel orienté objet évolutive </a:t>
            </a:r>
          </a:p>
          <a:p>
            <a:r>
              <a:rPr lang="fr-FR" dirty="0"/>
              <a:t>Elle  Facilite le travail en équipe et s’adapte facilement aux changement de besoin</a:t>
            </a:r>
          </a:p>
          <a:p>
            <a:r>
              <a:rPr lang="fr-FR" dirty="0"/>
              <a:t>Une fois la méthodologie choisie la prochaine phase qui s’offre a nous est celle de l’analyse et la conception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8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L’analyse et la conception consister a modéliser les diffèrent fonctionnalité  de notre application sous fore de diagramme a savoir le diagramme de 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2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4989-B186-44DF-B70F-FE34BAA12F6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4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B5CB2-397C-12B2-FF5B-941CA6FA8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2CC4B-B3C5-C6BE-ECB6-0D861C324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0A23EE-3D8E-BC88-40D9-B7BC4515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60840-DFCA-B0E9-3A9E-1977F177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69E7B-5E68-6DAA-F5C1-1294E4FD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26566-022D-A4C0-E5AD-E302227E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FA9C24-DEE5-5DC4-499D-8F3787F3B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4DCC5-7519-6D1B-D72E-C7364B01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C4667-B311-3A8D-4498-23D7325F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B1EE4-1FEB-BA08-4167-40D2731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9AEBAB-73C4-A460-33EB-98191D21F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25BE49-C6E3-21BB-12D8-D6BC24D76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168B3D-4897-085F-C2C3-6778BE7F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943B5-6D46-0A46-FF4D-8085124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957445-6961-6E79-5AD0-2DD01764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10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AF7CC-468F-A350-18F4-880D73A4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551C1-AC71-1886-54C3-F5BCBF3A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7670E-55E8-532B-DA2C-F44FCB0A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27C4CF-1AE4-DEF7-C91A-F1067A18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0F3BC7-8A97-1040-9FEA-B0E3B155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3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A0525-E4F9-203A-DBB5-FF9828D4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53A2F0-719A-FF1C-7A94-B7535FFD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75B3E-0F7C-4269-4CF8-10CB846C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AD7271-0121-EBAF-48A4-203F9091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366D3-9C93-481B-F7CB-732A6D1B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0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4541E-E170-0ED6-022B-7DD51F7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A7E9E-0D23-9B47-A235-E6784F044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DB8495-C030-58A2-1898-FBF3F9A5F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D6E6F3-EA81-0B6F-D317-0359228D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99D0A-C729-60DF-135A-308C8DF7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EDCC20-51BF-712E-8642-4E8983EB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56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CCE66-65DF-296C-85E6-0944598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86F8B9-A85C-12F0-925C-EA48116B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F47B84-1F30-81A4-0565-9E3A6B4EB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3AF6D2-0E41-600D-C9E9-3D4988DCC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A1A24B-10E7-7DAF-3E3B-BD966D00A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4F1C29-1B24-D1E5-92D1-3771F8E2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9B7978-711A-96E3-9E62-2369B5C5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642E17-3177-B929-6571-1A7198F3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09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2C7AC-5AB8-E76A-D2B9-D2184D15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080A20-EE30-CAE1-71B2-548FCCF6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4CCA6B-13DB-A077-6503-A8BD18F7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A52D80-027C-33EB-4B7C-A7E840B6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0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4A14C4-9B39-A4A5-E56A-B69A8B49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BD404C-A318-D213-1D6A-CF4B9BF8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8430EE-53E8-29C8-E502-EBF8BD24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7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01E6E-C471-C8D4-ADE3-05A2D343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141EF-C42D-712F-4022-2DD96A84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52F50F-CFDF-34BC-A80D-2405EA33B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7E89C-E2C1-6339-81DF-006F7AB9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5B1ACA-C8E3-C375-FCF5-E92B309C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C942E3-BAB5-8E49-DCE3-66617D75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4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6456F-3C23-4914-CC14-FFB641AE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2E2028-6653-BFB1-85AA-EF7DB5247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850712-75BB-0FDA-A633-870A0BDC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084CDC-7044-FAB6-4341-DEDF4F8F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9C9366-7E11-B61D-141C-7E7AA839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75D3F7-08A3-36E3-AD82-10570ECE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9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32AB82-583A-3B19-7888-6A3BF995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190745-3DBE-B66D-248D-0159429B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9112B-BA02-7814-C1C5-0463A8834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9F11-5018-4396-B002-049F8AECFC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0F3EF-2882-4AF4-2061-E59147B97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5F179-004C-2413-6E10-C57101E3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C9AA-764A-4BCF-A925-AB3E12C88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89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BD9258-C420-CE9F-62A2-47D06FCF1264}"/>
              </a:ext>
            </a:extLst>
          </p:cNvPr>
          <p:cNvSpPr/>
          <p:nvPr/>
        </p:nvSpPr>
        <p:spPr>
          <a:xfrm>
            <a:off x="914400" y="406400"/>
            <a:ext cx="2110154" cy="1625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D2D16-F7B4-CA49-28F2-E6BC0AA0932A}"/>
              </a:ext>
            </a:extLst>
          </p:cNvPr>
          <p:cNvSpPr/>
          <p:nvPr/>
        </p:nvSpPr>
        <p:spPr>
          <a:xfrm>
            <a:off x="8917709" y="350982"/>
            <a:ext cx="2109600" cy="16272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B4917C-40C3-731B-CDAD-756BA6488018}"/>
              </a:ext>
            </a:extLst>
          </p:cNvPr>
          <p:cNvSpPr txBox="1"/>
          <p:nvPr/>
        </p:nvSpPr>
        <p:spPr>
          <a:xfrm>
            <a:off x="601884" y="2280212"/>
            <a:ext cx="112505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cs typeface="Times New Roman" panose="02020603050405020304" pitchFamily="18" charset="0"/>
              </a:rPr>
              <a:t>Développement  d’une application web de gestion des volumes horaires et des activités pédagogiques de l’université Thomas SANKARA </a:t>
            </a:r>
          </a:p>
        </p:txBody>
      </p:sp>
      <p:sp>
        <p:nvSpPr>
          <p:cNvPr id="8" name="Zone de texte 454">
            <a:extLst>
              <a:ext uri="{FF2B5EF4-FFF2-40B4-BE49-F238E27FC236}">
                <a16:creationId xmlns:a16="http://schemas.microsoft.com/office/drawing/2014/main" id="{A37A827F-7DD1-92C6-68D7-E9279FCD60E3}"/>
              </a:ext>
            </a:extLst>
          </p:cNvPr>
          <p:cNvSpPr txBox="1"/>
          <p:nvPr/>
        </p:nvSpPr>
        <p:spPr>
          <a:xfrm>
            <a:off x="705826" y="5272133"/>
            <a:ext cx="3252717" cy="13531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800" b="1" u="sng" dirty="0">
                <a:effectLst/>
                <a:ea typeface="Calibri" panose="020F0502020204030204" pitchFamily="34" charset="0"/>
              </a:rPr>
              <a:t>Superviseur</a:t>
            </a:r>
            <a:r>
              <a:rPr lang="fr-FR" sz="1800" b="1" dirty="0">
                <a:effectLst/>
                <a:ea typeface="Calibri" panose="020F0502020204030204" pitchFamily="34" charset="0"/>
              </a:rPr>
              <a:t> :</a:t>
            </a:r>
          </a:p>
          <a:p>
            <a:pPr algn="l"/>
            <a:r>
              <a:rPr lang="fr-FR" sz="1800" b="1" dirty="0">
                <a:effectLst/>
                <a:ea typeface="Calibri" panose="020F0502020204030204" pitchFamily="34" charset="0"/>
              </a:rPr>
              <a:t>M. </a:t>
            </a:r>
            <a:r>
              <a:rPr lang="fr-F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Cédric BERE </a:t>
            </a:r>
            <a:endParaRPr lang="fr-FR" b="1" dirty="0">
              <a:effectLst/>
              <a:ea typeface="Calibri" panose="020F0502020204030204" pitchFamily="34" charset="0"/>
            </a:endParaRPr>
          </a:p>
          <a:p>
            <a:pPr algn="l"/>
            <a:r>
              <a:rPr lang="fr-FR" dirty="0">
                <a:effectLst/>
                <a:ea typeface="Calibri" panose="020F0502020204030204" pitchFamily="34" charset="0"/>
              </a:rPr>
              <a:t>Enseignant en Informatique à l’Université Joseph KI-ZERBO</a:t>
            </a:r>
          </a:p>
        </p:txBody>
      </p:sp>
      <p:sp>
        <p:nvSpPr>
          <p:cNvPr id="9" name="Zone de texte 455">
            <a:extLst>
              <a:ext uri="{FF2B5EF4-FFF2-40B4-BE49-F238E27FC236}">
                <a16:creationId xmlns:a16="http://schemas.microsoft.com/office/drawing/2014/main" id="{49F2D18F-DD32-36A0-4E0E-DA0A95E7520F}"/>
              </a:ext>
            </a:extLst>
          </p:cNvPr>
          <p:cNvSpPr txBox="1"/>
          <p:nvPr/>
        </p:nvSpPr>
        <p:spPr>
          <a:xfrm>
            <a:off x="8233458" y="5254754"/>
            <a:ext cx="3727633" cy="13531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800" b="1" u="sng" dirty="0">
                <a:effectLst/>
                <a:ea typeface="Calibri" panose="020F0502020204030204" pitchFamily="34" charset="0"/>
              </a:rPr>
              <a:t>Maitre de stage :</a:t>
            </a:r>
          </a:p>
          <a:p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M. Ibrahim</a:t>
            </a:r>
            <a:r>
              <a:rPr lang="fr-F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TRAORE</a:t>
            </a:r>
            <a:endParaRPr lang="fr-FR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800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Ingénieur de conception option génie logiciel</a:t>
            </a:r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Agent de UTS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A3D74C-6362-2892-F615-1E073A004865}"/>
              </a:ext>
            </a:extLst>
          </p:cNvPr>
          <p:cNvSpPr txBox="1"/>
          <p:nvPr/>
        </p:nvSpPr>
        <p:spPr>
          <a:xfrm>
            <a:off x="3958543" y="4344564"/>
            <a:ext cx="42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cs typeface="Times New Roman" panose="02020603050405020304" pitchFamily="18" charset="0"/>
              </a:rPr>
              <a:t>Hamandé  KOURSANGAMA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EA17DE6-0F66-77C0-7EA0-9F367801F303}"/>
              </a:ext>
            </a:extLst>
          </p:cNvPr>
          <p:cNvCxnSpPr>
            <a:cxnSpLocks/>
          </p:cNvCxnSpPr>
          <p:nvPr/>
        </p:nvCxnSpPr>
        <p:spPr>
          <a:xfrm>
            <a:off x="3431310" y="3942338"/>
            <a:ext cx="5613721" cy="0"/>
          </a:xfrm>
          <a:prstGeom prst="straightConnector1">
            <a:avLst/>
          </a:prstGeom>
          <a:ln w="28575">
            <a:solidFill>
              <a:srgbClr val="0964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1DC67E9-0672-593E-E85A-444A6CB0B8D1}"/>
              </a:ext>
            </a:extLst>
          </p:cNvPr>
          <p:cNvCxnSpPr>
            <a:cxnSpLocks/>
          </p:cNvCxnSpPr>
          <p:nvPr/>
        </p:nvCxnSpPr>
        <p:spPr>
          <a:xfrm>
            <a:off x="3289139" y="2280212"/>
            <a:ext cx="5613721" cy="0"/>
          </a:xfrm>
          <a:prstGeom prst="straightConnector1">
            <a:avLst/>
          </a:prstGeom>
          <a:ln w="28575">
            <a:solidFill>
              <a:srgbClr val="0964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8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16B72-D759-17F5-28B8-105CE84A5688}"/>
              </a:ext>
            </a:extLst>
          </p:cNvPr>
          <p:cNvSpPr/>
          <p:nvPr/>
        </p:nvSpPr>
        <p:spPr>
          <a:xfrm>
            <a:off x="767644" y="2314912"/>
            <a:ext cx="10656711" cy="331099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FDE76E7-0576-EAA9-8BCC-91B114DBDFF7}"/>
              </a:ext>
            </a:extLst>
          </p:cNvPr>
          <p:cNvGrpSpPr/>
          <p:nvPr/>
        </p:nvGrpSpPr>
        <p:grpSpPr>
          <a:xfrm>
            <a:off x="267053" y="1382901"/>
            <a:ext cx="3703320" cy="766309"/>
            <a:chOff x="1440221" y="40100"/>
            <a:chExt cx="7377208" cy="766309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3637627-C758-2458-5F70-1810481002AF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1" name="Triangle rectangle 20">
                <a:extLst>
                  <a:ext uri="{FF2B5EF4-FFF2-40B4-BE49-F238E27FC236}">
                    <a16:creationId xmlns:a16="http://schemas.microsoft.com/office/drawing/2014/main" id="{6ED41369-4217-07F8-5A6D-50EAFC4CE8D9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DBCB6A2E-B0C2-43C6-4150-991BFAE25FCD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1C92E874-B5C2-CA67-4699-DC1305A4224E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7524A2E-E8EA-09CC-3797-1215A2F90AEF}"/>
                </a:ext>
              </a:extLst>
            </p:cNvPr>
            <p:cNvSpPr txBox="1"/>
            <p:nvPr/>
          </p:nvSpPr>
          <p:spPr>
            <a:xfrm>
              <a:off x="2893619" y="84558"/>
              <a:ext cx="5127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Méthode agile 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85C2CF8-E1AC-F65C-7131-D27AC8A7D189}"/>
              </a:ext>
            </a:extLst>
          </p:cNvPr>
          <p:cNvGrpSpPr/>
          <p:nvPr/>
        </p:nvGrpSpPr>
        <p:grpSpPr>
          <a:xfrm>
            <a:off x="5025100" y="1320027"/>
            <a:ext cx="7008054" cy="892552"/>
            <a:chOff x="1440221" y="-1702"/>
            <a:chExt cx="7377208" cy="892552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8ED856F9-75CA-FC5D-AB7F-8300B6F02491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33" name="Triangle rectangle 32">
                <a:extLst>
                  <a:ext uri="{FF2B5EF4-FFF2-40B4-BE49-F238E27FC236}">
                    <a16:creationId xmlns:a16="http://schemas.microsoft.com/office/drawing/2014/main" id="{350886E4-DA10-BCDC-E02F-D688E738AC03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8DA1A602-3094-C009-1EF9-C1BBBBC9E910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C8371A36-2ED4-6B4E-C25A-7949B84FA543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3E92B2D-3861-C01B-C145-091F994ABB39}"/>
                </a:ext>
              </a:extLst>
            </p:cNvPr>
            <p:cNvSpPr txBox="1"/>
            <p:nvPr/>
          </p:nvSpPr>
          <p:spPr>
            <a:xfrm>
              <a:off x="2893620" y="-1702"/>
              <a:ext cx="59238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b="0" i="0" dirty="0">
                  <a:solidFill>
                    <a:srgbClr val="202122"/>
                  </a:solidFill>
                  <a:effectLst/>
                </a:rPr>
                <a:t>orientée sur l'aspect réalisation d'une application</a:t>
              </a:r>
              <a:endParaRPr lang="fr-FR" sz="2600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7F7C110-15EB-8A12-3FF9-43708489261F}"/>
              </a:ext>
            </a:extLst>
          </p:cNvPr>
          <p:cNvSpPr/>
          <p:nvPr/>
        </p:nvSpPr>
        <p:spPr>
          <a:xfrm>
            <a:off x="0" y="791451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E6AD693-89AF-76A7-54A4-582742737193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09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A2B8830-9243-C6E5-2EA9-4BEDF14D9485}"/>
              </a:ext>
            </a:extLst>
          </p:cNvPr>
          <p:cNvGrpSpPr/>
          <p:nvPr/>
        </p:nvGrpSpPr>
        <p:grpSpPr>
          <a:xfrm>
            <a:off x="5864352" y="5873051"/>
            <a:ext cx="5146113" cy="998565"/>
            <a:chOff x="1440221" y="40100"/>
            <a:chExt cx="7377208" cy="998565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667E3093-D3A0-8F19-80DC-612D842594AA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8" name="Triangle rectangle 27">
                <a:extLst>
                  <a:ext uri="{FF2B5EF4-FFF2-40B4-BE49-F238E27FC236}">
                    <a16:creationId xmlns:a16="http://schemas.microsoft.com/office/drawing/2014/main" id="{B206BE79-34A0-FA9E-4EEF-51409D028CC6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76C6C00C-779E-B04E-6006-5559C9429A13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E696E2B8-F004-E3F4-B948-EC98DE26E51B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F876F30-0A24-4EF9-2341-317DE717D986}"/>
                </a:ext>
              </a:extLst>
            </p:cNvPr>
            <p:cNvSpPr txBox="1"/>
            <p:nvPr/>
          </p:nvSpPr>
          <p:spPr>
            <a:xfrm>
              <a:off x="2893619" y="84558"/>
              <a:ext cx="51271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eXtreme Programming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BFD0822-9485-B6F1-D3C0-AF929F04EA58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6B131F10-4E4B-B4F9-7BB5-1FB4BC819968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41" name="Triangle rectangle 40">
                <a:extLst>
                  <a:ext uri="{FF2B5EF4-FFF2-40B4-BE49-F238E27FC236}">
                    <a16:creationId xmlns:a16="http://schemas.microsoft.com/office/drawing/2014/main" id="{724F2FCC-8727-7B88-7144-8D6270AA4ACA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5C454279-9CC4-5F42-DE1B-2C08A3D6AB23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60DCDA50-089A-67D3-7C8C-9485B6D0994B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C761EC3-05A5-FD81-6A57-9BA2BC18C9F4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Méthodologie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2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EEACA-39E2-DDE5-018C-E0E1ED30A8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EE2ED-034E-54BA-2839-9D5E6F22D06B}"/>
              </a:ext>
            </a:extLst>
          </p:cNvPr>
          <p:cNvSpPr/>
          <p:nvPr/>
        </p:nvSpPr>
        <p:spPr>
          <a:xfrm>
            <a:off x="1162756" y="2813155"/>
            <a:ext cx="10216442" cy="1336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E72FE5-0636-424B-7AF3-4F1C2A158A4B}"/>
              </a:ext>
            </a:extLst>
          </p:cNvPr>
          <p:cNvSpPr txBox="1"/>
          <p:nvPr/>
        </p:nvSpPr>
        <p:spPr>
          <a:xfrm>
            <a:off x="1162756" y="3013501"/>
            <a:ext cx="10216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Analyse et conception</a:t>
            </a:r>
          </a:p>
          <a:p>
            <a:pPr algn="ctr"/>
            <a:endParaRPr lang="fr-FR" sz="4800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F53CE1-C427-9AD6-C4E1-ABD08118D3DF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88777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29C7E78D-FFFF-E5AD-92DD-0B95027C8FBC}"/>
              </a:ext>
            </a:extLst>
          </p:cNvPr>
          <p:cNvGrpSpPr/>
          <p:nvPr/>
        </p:nvGrpSpPr>
        <p:grpSpPr>
          <a:xfrm>
            <a:off x="938654" y="2201454"/>
            <a:ext cx="7910864" cy="487537"/>
            <a:chOff x="2556408" y="4648678"/>
            <a:chExt cx="7910864" cy="487537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79151D10-8F2E-1807-2EDC-77A337A972D8}"/>
                </a:ext>
              </a:extLst>
            </p:cNvPr>
            <p:cNvSpPr txBox="1"/>
            <p:nvPr/>
          </p:nvSpPr>
          <p:spPr>
            <a:xfrm>
              <a:off x="2642394" y="4648678"/>
              <a:ext cx="782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Présente les Grandes fonctionnalités du </a:t>
              </a:r>
              <a:r>
                <a:rPr lang="fr-FR" sz="2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système</a:t>
              </a:r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37" name="Straight Connector 54">
              <a:extLst>
                <a:ext uri="{FF2B5EF4-FFF2-40B4-BE49-F238E27FC236}">
                  <a16:creationId xmlns:a16="http://schemas.microsoft.com/office/drawing/2014/main" id="{83A98F7B-442C-8F8D-EF35-F94CA4E94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572" y="5110343"/>
              <a:ext cx="4119502" cy="1321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0255BB-D57A-B764-030E-EF4659A91D8A}"/>
                </a:ext>
              </a:extLst>
            </p:cNvPr>
            <p:cNvSpPr/>
            <p:nvPr/>
          </p:nvSpPr>
          <p:spPr>
            <a:xfrm>
              <a:off x="2556408" y="4755559"/>
              <a:ext cx="45719" cy="380656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11E40EB6-A510-55A6-5536-446E7932C04B}"/>
              </a:ext>
            </a:extLst>
          </p:cNvPr>
          <p:cNvGrpSpPr/>
          <p:nvPr/>
        </p:nvGrpSpPr>
        <p:grpSpPr>
          <a:xfrm>
            <a:off x="914401" y="3536289"/>
            <a:ext cx="10925556" cy="830997"/>
            <a:chOff x="2556409" y="4648678"/>
            <a:chExt cx="10297302" cy="83099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1821BAE-35AE-B1A4-D709-CB197AE23737}"/>
                </a:ext>
              </a:extLst>
            </p:cNvPr>
            <p:cNvSpPr txBox="1"/>
            <p:nvPr/>
          </p:nvSpPr>
          <p:spPr>
            <a:xfrm>
              <a:off x="2556409" y="4648678"/>
              <a:ext cx="10297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Mets en relation  les différentes fonctionnalités du système et les utilisateurs</a:t>
              </a:r>
              <a:endParaRPr lang="fr-FR" sz="2400" b="1" dirty="0"/>
            </a:p>
          </p:txBody>
        </p:sp>
        <p:cxnSp>
          <p:nvCxnSpPr>
            <p:cNvPr id="41" name="Straight Connector 54">
              <a:extLst>
                <a:ext uri="{FF2B5EF4-FFF2-40B4-BE49-F238E27FC236}">
                  <a16:creationId xmlns:a16="http://schemas.microsoft.com/office/drawing/2014/main" id="{7FD477D5-BFA7-790F-B010-3671905C8153}"/>
                </a:ext>
              </a:extLst>
            </p:cNvPr>
            <p:cNvCxnSpPr>
              <a:cxnSpLocks/>
            </p:cNvCxnSpPr>
            <p:nvPr/>
          </p:nvCxnSpPr>
          <p:spPr>
            <a:xfrm>
              <a:off x="2660309" y="5467017"/>
              <a:ext cx="8607027" cy="1265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BEA806-679B-81C8-C324-C9C7495EAB06}"/>
                </a:ext>
              </a:extLst>
            </p:cNvPr>
            <p:cNvSpPr/>
            <p:nvPr/>
          </p:nvSpPr>
          <p:spPr>
            <a:xfrm>
              <a:off x="2556409" y="4781140"/>
              <a:ext cx="45718" cy="355074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BFD3349-B1AD-ABAB-87A9-3A1FFA105DC9}"/>
              </a:ext>
            </a:extLst>
          </p:cNvPr>
          <p:cNvSpPr/>
          <p:nvPr/>
        </p:nvSpPr>
        <p:spPr>
          <a:xfrm>
            <a:off x="0" y="791451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731F71-4F03-8DDE-9A72-091378D999F1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8D57A-9DE2-61A3-A015-6811F28FE4B8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Diagramme des cas d’utilisation 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862314C-F88F-FC02-9894-3E18DCA5059D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5CE3CFA5-146E-692C-22E7-2BFA32F76420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3" name="Triangle rectangle 22">
                <a:extLst>
                  <a:ext uri="{FF2B5EF4-FFF2-40B4-BE49-F238E27FC236}">
                    <a16:creationId xmlns:a16="http://schemas.microsoft.com/office/drawing/2014/main" id="{DAFE3675-FC87-DA2F-5855-898BEF22BD80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7F9DC587-33D6-EE8B-81D2-BC302EBE7711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669EF709-6D11-4227-BCE8-0DBE5CBAF369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30C3A10-C3C6-85F8-928E-ADC2E9DC50B6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Analyse et conception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70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A22D07-33F4-34FC-BBB1-8F81667F3E78}"/>
              </a:ext>
            </a:extLst>
          </p:cNvPr>
          <p:cNvSpPr/>
          <p:nvPr/>
        </p:nvSpPr>
        <p:spPr>
          <a:xfrm>
            <a:off x="1775374" y="1773108"/>
            <a:ext cx="7879645" cy="49418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53F59A9-1E32-2589-2C17-6EBD394A80F0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C84C18-04BA-3138-16DF-E7CD1E83D4B8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Diagramme des cas d’utilisation 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5BD2CD1-DA32-094F-CACD-A4574F83F06E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5BC5AF1-0348-4F61-093D-17D8326D3703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3" name="Triangle rectangle 22">
                <a:extLst>
                  <a:ext uri="{FF2B5EF4-FFF2-40B4-BE49-F238E27FC236}">
                    <a16:creationId xmlns:a16="http://schemas.microsoft.com/office/drawing/2014/main" id="{455C21A1-9B63-9D39-7514-35CF06088CDB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38899DB1-7A86-E9C0-F77E-98B15CAD51ED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F40F7621-9B7C-6DE9-DA31-F55E6D91266D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7094A9C-0226-EE10-5A14-D5039872236D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Analyse et conception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13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65A8302E-4BBC-3A50-E1ED-076F90BB1B01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E8391A-3436-F3B2-45FB-67BB1AD009A1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Diagramme des cas d’utilisation 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9C4E476-9F0D-186A-5AEF-37275BFFCD52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0383C8-2582-91AC-A37A-B3B91E9C8DB8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3" name="Triangle rectangle 22">
                <a:extLst>
                  <a:ext uri="{FF2B5EF4-FFF2-40B4-BE49-F238E27FC236}">
                    <a16:creationId xmlns:a16="http://schemas.microsoft.com/office/drawing/2014/main" id="{F48129F2-332C-4CBD-EAA4-FC30839216AB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CB7AB72F-8587-6B28-44E4-001E034AAB0B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5DE9EE72-869F-57F8-DB1F-4F38E10977A6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EA8F293-3AE5-3AD0-063E-6B3EF9956186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Analyse et conception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6A22D07-33F4-34FC-BBB1-8F81667F3E78}"/>
              </a:ext>
            </a:extLst>
          </p:cNvPr>
          <p:cNvSpPr/>
          <p:nvPr/>
        </p:nvSpPr>
        <p:spPr>
          <a:xfrm>
            <a:off x="1268731" y="-3094131"/>
            <a:ext cx="12892420" cy="88606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3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1E9DE7C8-E2F7-8F94-47FB-CBC114A4F2FE}"/>
              </a:ext>
            </a:extLst>
          </p:cNvPr>
          <p:cNvGrpSpPr/>
          <p:nvPr/>
        </p:nvGrpSpPr>
        <p:grpSpPr>
          <a:xfrm>
            <a:off x="886968" y="2201454"/>
            <a:ext cx="9323832" cy="830997"/>
            <a:chOff x="2504722" y="4648678"/>
            <a:chExt cx="9323832" cy="83099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5DD74BB-066C-08FA-90E1-E7ACAE7DB391}"/>
                </a:ext>
              </a:extLst>
            </p:cNvPr>
            <p:cNvSpPr txBox="1"/>
            <p:nvPr/>
          </p:nvSpPr>
          <p:spPr>
            <a:xfrm>
              <a:off x="2642393" y="4648678"/>
              <a:ext cx="91861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Est le  diagramme le plus important et obligatoire lors d’une modélisation</a:t>
              </a:r>
              <a:endParaRPr lang="fr-FR" sz="2400" b="1" dirty="0"/>
            </a:p>
          </p:txBody>
        </p:sp>
        <p:cxnSp>
          <p:nvCxnSpPr>
            <p:cNvPr id="30" name="Straight Connector 54">
              <a:extLst>
                <a:ext uri="{FF2B5EF4-FFF2-40B4-BE49-F238E27FC236}">
                  <a16:creationId xmlns:a16="http://schemas.microsoft.com/office/drawing/2014/main" id="{12850476-ABD1-3301-5C02-01F7F92DC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287" y="5383126"/>
              <a:ext cx="8578049" cy="1321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4279FA-FB1C-BC75-44A2-61167079A7C0}"/>
                </a:ext>
              </a:extLst>
            </p:cNvPr>
            <p:cNvSpPr/>
            <p:nvPr/>
          </p:nvSpPr>
          <p:spPr>
            <a:xfrm>
              <a:off x="2504722" y="4755559"/>
              <a:ext cx="97406" cy="354784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CD2DFA9-254C-E3DD-57BD-2A18E4BE2F86}"/>
              </a:ext>
            </a:extLst>
          </p:cNvPr>
          <p:cNvGrpSpPr/>
          <p:nvPr/>
        </p:nvGrpSpPr>
        <p:grpSpPr>
          <a:xfrm>
            <a:off x="938654" y="3420654"/>
            <a:ext cx="8952106" cy="830997"/>
            <a:chOff x="2556408" y="4648678"/>
            <a:chExt cx="8952106" cy="830997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E12876D-0AF6-7F54-3D10-62FD64981EED}"/>
                </a:ext>
              </a:extLst>
            </p:cNvPr>
            <p:cNvSpPr txBox="1"/>
            <p:nvPr/>
          </p:nvSpPr>
          <p:spPr>
            <a:xfrm>
              <a:off x="2642394" y="4648678"/>
              <a:ext cx="8866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282C33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Permets de m</a:t>
              </a:r>
              <a:r>
                <a:rPr lang="fr-FR" sz="2400" b="1" dirty="0">
                  <a:solidFill>
                    <a:srgbClr val="282C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ieux comprendre l’aperçu général des schémas d’une application</a:t>
              </a:r>
              <a:endParaRPr lang="fr-FR" sz="2400" b="1" dirty="0"/>
            </a:p>
          </p:txBody>
        </p:sp>
        <p:cxnSp>
          <p:nvCxnSpPr>
            <p:cNvPr id="34" name="Straight Connector 54">
              <a:extLst>
                <a:ext uri="{FF2B5EF4-FFF2-40B4-BE49-F238E27FC236}">
                  <a16:creationId xmlns:a16="http://schemas.microsoft.com/office/drawing/2014/main" id="{75A65F37-E59E-68D2-8A9D-589912BF0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113" y="5420063"/>
              <a:ext cx="8264217" cy="1321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054DEB-E424-4F88-8292-4DBC2262D986}"/>
                </a:ext>
              </a:extLst>
            </p:cNvPr>
            <p:cNvSpPr/>
            <p:nvPr/>
          </p:nvSpPr>
          <p:spPr>
            <a:xfrm>
              <a:off x="2556408" y="4755559"/>
              <a:ext cx="45719" cy="380656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94BB72F6-953A-D880-D3F5-F1D7733BA98A}"/>
              </a:ext>
            </a:extLst>
          </p:cNvPr>
          <p:cNvGrpSpPr/>
          <p:nvPr/>
        </p:nvGrpSpPr>
        <p:grpSpPr>
          <a:xfrm>
            <a:off x="984373" y="4736403"/>
            <a:ext cx="7910864" cy="487537"/>
            <a:chOff x="2556408" y="4648678"/>
            <a:chExt cx="7910864" cy="487537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3111BF6-2AE1-A900-A1BF-D68D062A3C9B}"/>
                </a:ext>
              </a:extLst>
            </p:cNvPr>
            <p:cNvSpPr txBox="1"/>
            <p:nvPr/>
          </p:nvSpPr>
          <p:spPr>
            <a:xfrm>
              <a:off x="2642394" y="4648678"/>
              <a:ext cx="7824878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 b="1" dirty="0">
                  <a:solidFill>
                    <a:srgbClr val="282C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Exprimer visuellement les besoins d'un système </a:t>
              </a:r>
              <a:endPara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54">
              <a:extLst>
                <a:ext uri="{FF2B5EF4-FFF2-40B4-BE49-F238E27FC236}">
                  <a16:creationId xmlns:a16="http://schemas.microsoft.com/office/drawing/2014/main" id="{164007F9-8ACD-3FCF-B916-2ADA42584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572" y="5118678"/>
              <a:ext cx="6110514" cy="4879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145E19-CDEA-4A41-F997-161E90BE3D6B}"/>
                </a:ext>
              </a:extLst>
            </p:cNvPr>
            <p:cNvSpPr/>
            <p:nvPr/>
          </p:nvSpPr>
          <p:spPr>
            <a:xfrm>
              <a:off x="2556408" y="4755559"/>
              <a:ext cx="45719" cy="380656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914116E3-F766-FEC6-65C6-2663EAE8A418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5D34774-049C-2565-CDD2-67DB098982EC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Diagramme de classes 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973D038-D6C7-605E-2831-93AF6DCF8C8D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53E1296-B053-4DB8-1CE2-2F896463C28F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45" name="Triangle rectangle 44">
                <a:extLst>
                  <a:ext uri="{FF2B5EF4-FFF2-40B4-BE49-F238E27FC236}">
                    <a16:creationId xmlns:a16="http://schemas.microsoft.com/office/drawing/2014/main" id="{EDF81680-7606-2B97-5A69-F4A19023489D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B88361DC-70F9-98D9-38BB-E3F2F2F182BB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0F539B34-81AF-778A-3BFF-035BBA7A273D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CF87E20-218B-9B59-3DEA-75F9691DBE6B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Analyse et conception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50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53C456-EBFD-65A4-015B-16900FC510CE}"/>
              </a:ext>
            </a:extLst>
          </p:cNvPr>
          <p:cNvSpPr/>
          <p:nvPr/>
        </p:nvSpPr>
        <p:spPr>
          <a:xfrm>
            <a:off x="2449690" y="64785"/>
            <a:ext cx="7732888" cy="48594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3B3BC-1486-0E63-9610-EDDFE9CD5520}"/>
              </a:ext>
            </a:extLst>
          </p:cNvPr>
          <p:cNvSpPr/>
          <p:nvPr/>
        </p:nvSpPr>
        <p:spPr>
          <a:xfrm>
            <a:off x="-32825" y="-732549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A4680C-709D-0442-0801-9E3F4B87EA6E}"/>
              </a:ext>
            </a:extLst>
          </p:cNvPr>
          <p:cNvSpPr/>
          <p:nvPr/>
        </p:nvSpPr>
        <p:spPr>
          <a:xfrm>
            <a:off x="1541498" y="1716457"/>
            <a:ext cx="8641080" cy="515445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C5ECE2C-1C2B-B20E-4CAC-614589514DEF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9875C1-CD51-F65E-051C-14B80DC9443C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Diagramme de classes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27E3E5B-879A-5FFB-064E-69DCA95D8C04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C4750D-41F0-B89A-20B7-41E3AEA55BC0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5" name="Triangle rectangle 24">
                <a:extLst>
                  <a:ext uri="{FF2B5EF4-FFF2-40B4-BE49-F238E27FC236}">
                    <a16:creationId xmlns:a16="http://schemas.microsoft.com/office/drawing/2014/main" id="{39C4FFD3-04F0-DFDB-EA08-307788112170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ED08D031-8D9B-E17E-8374-EA44A9D91677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A7523C3B-73DC-1E6B-AB5B-A8AE83419370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F04499D-46E3-E155-3BE4-26EFBCCCC5A6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Analyse et conception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27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D3B3BC-1486-0E63-9610-EDDFE9CD5520}"/>
              </a:ext>
            </a:extLst>
          </p:cNvPr>
          <p:cNvSpPr/>
          <p:nvPr/>
        </p:nvSpPr>
        <p:spPr>
          <a:xfrm>
            <a:off x="-32825" y="-732549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4C9558-A820-2693-437A-BD6D3264B257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60A6F2-AFD1-DDED-8F58-534B9F4BC922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Diagramme de classes 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B176331-2402-8523-37EC-8937AA51ED07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19C94189-75CB-FD76-CC2E-E9F6602DAC4D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3" name="Triangle rectangle 22">
                <a:extLst>
                  <a:ext uri="{FF2B5EF4-FFF2-40B4-BE49-F238E27FC236}">
                    <a16:creationId xmlns:a16="http://schemas.microsoft.com/office/drawing/2014/main" id="{3134164B-BF60-1AEE-0FE0-1D71ECCE468B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DAFB6182-9F7D-287F-8D9C-B13855133DD8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39EFD5BC-E72D-D6FA-9B51-93D878E90262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D6AC6C6-6A0A-880B-EFE3-21DAE5494CCB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Analyse et conception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6A22D07-33F4-34FC-BBB1-8F81667F3E78}"/>
              </a:ext>
            </a:extLst>
          </p:cNvPr>
          <p:cNvSpPr/>
          <p:nvPr/>
        </p:nvSpPr>
        <p:spPr>
          <a:xfrm>
            <a:off x="-9750524" y="-6104044"/>
            <a:ext cx="22285424" cy="1439113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8197D7-5176-FA86-85FD-59B89BBCE478}"/>
              </a:ext>
            </a:extLst>
          </p:cNvPr>
          <p:cNvSpPr txBox="1"/>
          <p:nvPr/>
        </p:nvSpPr>
        <p:spPr>
          <a:xfrm>
            <a:off x="11819792" y="65795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6352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EEACA-39E2-DDE5-018C-E0E1ED30A8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EE2ED-034E-54BA-2839-9D5E6F22D06B}"/>
              </a:ext>
            </a:extLst>
          </p:cNvPr>
          <p:cNvSpPr/>
          <p:nvPr/>
        </p:nvSpPr>
        <p:spPr>
          <a:xfrm>
            <a:off x="1162756" y="2813155"/>
            <a:ext cx="10216442" cy="1336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E72FE5-0636-424B-7AF3-4F1C2A158A4B}"/>
              </a:ext>
            </a:extLst>
          </p:cNvPr>
          <p:cNvSpPr txBox="1"/>
          <p:nvPr/>
        </p:nvSpPr>
        <p:spPr>
          <a:xfrm>
            <a:off x="1162756" y="3013501"/>
            <a:ext cx="102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Réalisation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BA9D13-DC9D-1EC4-D01F-0B6D0757A3DF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3729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 131">
            <a:extLst>
              <a:ext uri="{FF2B5EF4-FFF2-40B4-BE49-F238E27FC236}">
                <a16:creationId xmlns:a16="http://schemas.microsoft.com/office/drawing/2014/main" id="{71CF70A5-189D-1D3A-92C0-EBC06578B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1368" y="2328507"/>
            <a:ext cx="1741226" cy="928654"/>
          </a:xfrm>
          <a:prstGeom prst="rect">
            <a:avLst/>
          </a:prstGeom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4065E89A-5DAB-7848-CE15-99413068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95049" y="2204037"/>
            <a:ext cx="1634400" cy="74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937DB2A-533B-CF8B-B130-1E065573BA21}"/>
              </a:ext>
            </a:extLst>
          </p:cNvPr>
          <p:cNvGrpSpPr/>
          <p:nvPr/>
        </p:nvGrpSpPr>
        <p:grpSpPr>
          <a:xfrm>
            <a:off x="4230354" y="3462894"/>
            <a:ext cx="2221633" cy="418580"/>
            <a:chOff x="2569502" y="3936259"/>
            <a:chExt cx="2221633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Rectangle : coins arrondis 134" hidden="1">
              <a:extLst>
                <a:ext uri="{FF2B5EF4-FFF2-40B4-BE49-F238E27FC236}">
                  <a16:creationId xmlns:a16="http://schemas.microsoft.com/office/drawing/2014/main" id="{D9A121A1-9C93-7A82-EB02-107649B0AE2D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2D0A25A1-3F79-BC12-45EE-1E92659ED360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B5190FA-65B6-C99B-0972-B9A1440E17BE}"/>
                </a:ext>
              </a:extLst>
            </p:cNvPr>
            <p:cNvSpPr txBox="1"/>
            <p:nvPr/>
          </p:nvSpPr>
          <p:spPr>
            <a:xfrm>
              <a:off x="2932934" y="3936259"/>
              <a:ext cx="12827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Montserrat Medium" panose="00000600000000000000" pitchFamily="2" charset="0"/>
                </a:rPr>
                <a:t>Sécurisé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4DB77075-73ED-096F-6238-FE0E054A6673}"/>
              </a:ext>
            </a:extLst>
          </p:cNvPr>
          <p:cNvGrpSpPr/>
          <p:nvPr/>
        </p:nvGrpSpPr>
        <p:grpSpPr>
          <a:xfrm>
            <a:off x="4230354" y="4036007"/>
            <a:ext cx="2958439" cy="547706"/>
            <a:chOff x="2569502" y="3807133"/>
            <a:chExt cx="2958439" cy="5477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Rectangle : coins arrondis 138" hidden="1">
              <a:extLst>
                <a:ext uri="{FF2B5EF4-FFF2-40B4-BE49-F238E27FC236}">
                  <a16:creationId xmlns:a16="http://schemas.microsoft.com/office/drawing/2014/main" id="{DE1DF63E-1E07-A724-E243-FD2521ADC31D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A11CCFA8-3ABA-A0A2-D569-7391B7BBEFFD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DC423991-949A-CA8D-7F4A-A9BB84B3B48F}"/>
                </a:ext>
              </a:extLst>
            </p:cNvPr>
            <p:cNvSpPr txBox="1"/>
            <p:nvPr/>
          </p:nvSpPr>
          <p:spPr>
            <a:xfrm>
              <a:off x="2954801" y="3807133"/>
              <a:ext cx="257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dirty="0">
                  <a:solidFill>
                    <a:srgbClr val="151515"/>
                  </a:solidFill>
                  <a:latin typeface="Montserrat Medium" panose="00000600000000000000" pitchFamily="2" charset="0"/>
                </a:rPr>
                <a:t>Architecture MVC </a:t>
              </a:r>
              <a:endParaRPr lang="fr-FR" sz="2000" i="0" dirty="0">
                <a:solidFill>
                  <a:srgbClr val="151515"/>
                </a:solidFill>
                <a:effectLst/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56E43BDE-92A2-169C-2EB9-ADA1E0E8EF54}"/>
              </a:ext>
            </a:extLst>
          </p:cNvPr>
          <p:cNvGrpSpPr/>
          <p:nvPr/>
        </p:nvGrpSpPr>
        <p:grpSpPr>
          <a:xfrm>
            <a:off x="4230354" y="4738246"/>
            <a:ext cx="3467167" cy="418580"/>
            <a:chOff x="2569502" y="3936259"/>
            <a:chExt cx="3467167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 : coins arrondis 142" hidden="1">
              <a:extLst>
                <a:ext uri="{FF2B5EF4-FFF2-40B4-BE49-F238E27FC236}">
                  <a16:creationId xmlns:a16="http://schemas.microsoft.com/office/drawing/2014/main" id="{F73246F3-267D-C1EB-E60A-7174697D2FDD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A5CE812B-26D8-FCD6-3F69-B023A58CA5EF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879610D7-DE4D-9A16-6C95-5F375FD435E2}"/>
                </a:ext>
              </a:extLst>
            </p:cNvPr>
            <p:cNvSpPr txBox="1"/>
            <p:nvPr/>
          </p:nvSpPr>
          <p:spPr>
            <a:xfrm>
              <a:off x="2923316" y="3936259"/>
              <a:ext cx="3113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Montserrat Medium" panose="00000600000000000000" pitchFamily="2" charset="0"/>
                </a:rPr>
                <a:t>Gratuit et open source</a:t>
              </a:r>
            </a:p>
          </p:txBody>
        </p: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B7B03E81-5440-2E59-4754-F870AAC4DEEF}"/>
              </a:ext>
            </a:extLst>
          </p:cNvPr>
          <p:cNvGrpSpPr/>
          <p:nvPr/>
        </p:nvGrpSpPr>
        <p:grpSpPr>
          <a:xfrm>
            <a:off x="4237728" y="5311358"/>
            <a:ext cx="4056110" cy="418580"/>
            <a:chOff x="2569502" y="3936259"/>
            <a:chExt cx="4056110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Rectangle : coins arrondis 146" hidden="1">
              <a:extLst>
                <a:ext uri="{FF2B5EF4-FFF2-40B4-BE49-F238E27FC236}">
                  <a16:creationId xmlns:a16="http://schemas.microsoft.com/office/drawing/2014/main" id="{9054D4F7-C8CC-18C0-BF2C-C67BC42A798A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9732A37B-110B-9715-F141-1B5716191268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C875CF9A-EBE6-55D7-A8B7-61C2B80D09A9}"/>
                </a:ext>
              </a:extLst>
            </p:cNvPr>
            <p:cNvSpPr txBox="1"/>
            <p:nvPr/>
          </p:nvSpPr>
          <p:spPr>
            <a:xfrm>
              <a:off x="2915942" y="3936259"/>
              <a:ext cx="3709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Montserrat Medium" panose="00000600000000000000" pitchFamily="2" charset="0"/>
                </a:rPr>
                <a:t>Problème de performance </a:t>
              </a:r>
            </a:p>
          </p:txBody>
        </p:sp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03CC25AF-196F-54DE-A967-506CEDFEB53E}"/>
              </a:ext>
            </a:extLst>
          </p:cNvPr>
          <p:cNvGrpSpPr/>
          <p:nvPr/>
        </p:nvGrpSpPr>
        <p:grpSpPr>
          <a:xfrm>
            <a:off x="8187675" y="3257161"/>
            <a:ext cx="2221633" cy="538639"/>
            <a:chOff x="2569502" y="3816200"/>
            <a:chExt cx="2221633" cy="538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Rectangle : coins arrondis 166" hidden="1">
              <a:extLst>
                <a:ext uri="{FF2B5EF4-FFF2-40B4-BE49-F238E27FC236}">
                  <a16:creationId xmlns:a16="http://schemas.microsoft.com/office/drawing/2014/main" id="{AA44AF4C-4EA8-BB73-12B7-775516DA1BA9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9C64E8BD-164C-54F2-E12E-32ABE790456C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47BAE72D-23DF-513E-C9A9-16E94CB31DD6}"/>
                </a:ext>
              </a:extLst>
            </p:cNvPr>
            <p:cNvSpPr txBox="1"/>
            <p:nvPr/>
          </p:nvSpPr>
          <p:spPr>
            <a:xfrm>
              <a:off x="3117920" y="3816200"/>
              <a:ext cx="1282723" cy="501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fr-FR" sz="2000" dirty="0">
                  <a:latin typeface="Montserrat Medium" panose="00000600000000000000" pitchFamily="2" charset="0"/>
                </a:rPr>
                <a:t>Sécurisé</a:t>
              </a:r>
            </a:p>
          </p:txBody>
        </p:sp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31D19845-3A1D-D5C0-29EF-CEBA94CA6693}"/>
              </a:ext>
            </a:extLst>
          </p:cNvPr>
          <p:cNvGrpSpPr/>
          <p:nvPr/>
        </p:nvGrpSpPr>
        <p:grpSpPr>
          <a:xfrm>
            <a:off x="8187675" y="4005262"/>
            <a:ext cx="2822760" cy="418580"/>
            <a:chOff x="2569502" y="3936259"/>
            <a:chExt cx="2822760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Rectangle : coins arrondis 170" hidden="1">
              <a:extLst>
                <a:ext uri="{FF2B5EF4-FFF2-40B4-BE49-F238E27FC236}">
                  <a16:creationId xmlns:a16="http://schemas.microsoft.com/office/drawing/2014/main" id="{9CE3B6CF-AFF2-2F70-A2FF-559CE06E8EC2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A74A3FD2-F7C8-EFF4-521A-88B995344FB2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2C020E6C-8FC2-58E2-68DC-B5F35B1F9844}"/>
                </a:ext>
              </a:extLst>
            </p:cNvPr>
            <p:cNvSpPr txBox="1"/>
            <p:nvPr/>
          </p:nvSpPr>
          <p:spPr>
            <a:xfrm>
              <a:off x="2923316" y="3936259"/>
              <a:ext cx="2468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solidFill>
                    <a:srgbClr val="151515"/>
                  </a:solidFill>
                  <a:latin typeface="Montserrat Medium" panose="00000600000000000000" pitchFamily="2" charset="0"/>
                </a:rPr>
                <a:t>Architecture MVT</a:t>
              </a:r>
              <a:endParaRPr lang="fr-FR" sz="2000" i="0" dirty="0">
                <a:solidFill>
                  <a:srgbClr val="151515"/>
                </a:solidFill>
                <a:effectLst/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A461D608-0C7C-9178-7439-987123F2A515}"/>
              </a:ext>
            </a:extLst>
          </p:cNvPr>
          <p:cNvGrpSpPr/>
          <p:nvPr/>
        </p:nvGrpSpPr>
        <p:grpSpPr>
          <a:xfrm>
            <a:off x="8187675" y="4633304"/>
            <a:ext cx="3467167" cy="418580"/>
            <a:chOff x="2569502" y="3936259"/>
            <a:chExt cx="3467167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5" name="Rectangle : coins arrondis 174" hidden="1">
              <a:extLst>
                <a:ext uri="{FF2B5EF4-FFF2-40B4-BE49-F238E27FC236}">
                  <a16:creationId xmlns:a16="http://schemas.microsoft.com/office/drawing/2014/main" id="{943CEEDB-5B11-EF76-E81C-5F3EA4625C9A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93FBC50-5BBA-110E-EEC9-F1EE664B40BA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A62D62F0-4FF6-902A-FB08-A25B804EB3BF}"/>
                </a:ext>
              </a:extLst>
            </p:cNvPr>
            <p:cNvSpPr txBox="1"/>
            <p:nvPr/>
          </p:nvSpPr>
          <p:spPr>
            <a:xfrm>
              <a:off x="2923316" y="3936259"/>
              <a:ext cx="3113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Montserrat Medium" panose="00000600000000000000" pitchFamily="2" charset="0"/>
                </a:rPr>
                <a:t>Gratuit et open source</a:t>
              </a:r>
            </a:p>
          </p:txBody>
        </p:sp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3C962836-1D5B-916B-9399-0B368CAF2585}"/>
              </a:ext>
            </a:extLst>
          </p:cNvPr>
          <p:cNvGrpSpPr/>
          <p:nvPr/>
        </p:nvGrpSpPr>
        <p:grpSpPr>
          <a:xfrm>
            <a:off x="8195049" y="5261346"/>
            <a:ext cx="3998751" cy="748923"/>
            <a:chOff x="2569502" y="3936259"/>
            <a:chExt cx="3998751" cy="7489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9" name="Rectangle : coins arrondis 178" hidden="1">
              <a:extLst>
                <a:ext uri="{FF2B5EF4-FFF2-40B4-BE49-F238E27FC236}">
                  <a16:creationId xmlns:a16="http://schemas.microsoft.com/office/drawing/2014/main" id="{D87B27A3-AB63-D9D5-CF9B-376482A85450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E5D6F29B-CC13-20F6-E34C-3445412A4404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0EA816B7-C753-1480-B2B1-9A161F1F26B4}"/>
                </a:ext>
              </a:extLst>
            </p:cNvPr>
            <p:cNvSpPr txBox="1"/>
            <p:nvPr/>
          </p:nvSpPr>
          <p:spPr>
            <a:xfrm>
              <a:off x="2967587" y="3936259"/>
              <a:ext cx="3600666" cy="748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just">
                <a:spcAft>
                  <a:spcPts val="800"/>
                </a:spcAft>
              </a:pPr>
              <a:r>
                <a:rPr lang="fr-FR" sz="1800" dirty="0">
                  <a:effectLst/>
                  <a:latin typeface="Montserrat Medium" panose="000006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Impact sur les performances </a:t>
              </a:r>
            </a:p>
            <a:p>
              <a:pPr lvl="0" algn="just">
                <a:spcAft>
                  <a:spcPts val="800"/>
                </a:spcAft>
              </a:pPr>
              <a:r>
                <a:rPr lang="fr-FR" sz="1800" dirty="0">
                  <a:effectLst/>
                  <a:latin typeface="Montserrat Medium" panose="000006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 petites application web</a:t>
              </a:r>
            </a:p>
          </p:txBody>
        </p:sp>
      </p:grpSp>
      <p:pic>
        <p:nvPicPr>
          <p:cNvPr id="186" name="Image 185">
            <a:extLst>
              <a:ext uri="{FF2B5EF4-FFF2-40B4-BE49-F238E27FC236}">
                <a16:creationId xmlns:a16="http://schemas.microsoft.com/office/drawing/2014/main" id="{C91249B4-1840-0908-6DC9-8B26AC7B0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954" y="2272956"/>
            <a:ext cx="1635102" cy="817551"/>
          </a:xfrm>
          <a:prstGeom prst="rect">
            <a:avLst/>
          </a:prstGeom>
        </p:spPr>
      </p:pic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313475FB-0AC5-AEAD-2D3E-175D5D3A4545}"/>
              </a:ext>
            </a:extLst>
          </p:cNvPr>
          <p:cNvGrpSpPr/>
          <p:nvPr/>
        </p:nvGrpSpPr>
        <p:grpSpPr>
          <a:xfrm>
            <a:off x="374027" y="3377220"/>
            <a:ext cx="2221633" cy="418580"/>
            <a:chOff x="2569502" y="3936259"/>
            <a:chExt cx="2221633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Rectangle : coins arrondis 187" hidden="1">
              <a:extLst>
                <a:ext uri="{FF2B5EF4-FFF2-40B4-BE49-F238E27FC236}">
                  <a16:creationId xmlns:a16="http://schemas.microsoft.com/office/drawing/2014/main" id="{5D554396-F625-A906-1567-3667F3785ADC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FE61B2EB-C175-294F-4FC4-299D96FCE065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A304CCA5-4F99-9F6B-0533-658C580284A6}"/>
                </a:ext>
              </a:extLst>
            </p:cNvPr>
            <p:cNvSpPr txBox="1"/>
            <p:nvPr/>
          </p:nvSpPr>
          <p:spPr>
            <a:xfrm>
              <a:off x="2923316" y="3936259"/>
              <a:ext cx="12827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Montserrat Medium" panose="00000600000000000000" pitchFamily="2" charset="0"/>
                </a:rPr>
                <a:t>Sécurisé</a:t>
              </a:r>
            </a:p>
          </p:txBody>
        </p:sp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A9E7F528-A4BC-A5EC-BD1C-0591F8823C38}"/>
              </a:ext>
            </a:extLst>
          </p:cNvPr>
          <p:cNvGrpSpPr/>
          <p:nvPr/>
        </p:nvGrpSpPr>
        <p:grpSpPr>
          <a:xfrm>
            <a:off x="374027" y="4005262"/>
            <a:ext cx="2926954" cy="418580"/>
            <a:chOff x="2569502" y="3936259"/>
            <a:chExt cx="2926954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2" name="Rectangle : coins arrondis 191" hidden="1">
              <a:extLst>
                <a:ext uri="{FF2B5EF4-FFF2-40B4-BE49-F238E27FC236}">
                  <a16:creationId xmlns:a16="http://schemas.microsoft.com/office/drawing/2014/main" id="{B1919805-8C5D-8CF6-25C9-5EAB6D78FF38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B8036252-64C3-D5DB-51F7-267484892978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ZoneTexte 193">
              <a:extLst>
                <a:ext uri="{FF2B5EF4-FFF2-40B4-BE49-F238E27FC236}">
                  <a16:creationId xmlns:a16="http://schemas.microsoft.com/office/drawing/2014/main" id="{B93F991A-F2A4-F76E-5AB9-A4D78094452D}"/>
                </a:ext>
              </a:extLst>
            </p:cNvPr>
            <p:cNvSpPr txBox="1"/>
            <p:nvPr/>
          </p:nvSpPr>
          <p:spPr>
            <a:xfrm>
              <a:off x="2923316" y="3936259"/>
              <a:ext cx="2573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solidFill>
                    <a:srgbClr val="151515"/>
                  </a:solidFill>
                  <a:latin typeface="Montserrat Medium" panose="00000600000000000000" pitchFamily="2" charset="0"/>
                </a:rPr>
                <a:t>Architecture MVC </a:t>
              </a:r>
              <a:endParaRPr lang="fr-FR" sz="2000" i="0" dirty="0">
                <a:solidFill>
                  <a:srgbClr val="151515"/>
                </a:solidFill>
                <a:effectLst/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03D3C762-5165-B0E9-3A1B-A97762ECD8BA}"/>
              </a:ext>
            </a:extLst>
          </p:cNvPr>
          <p:cNvGrpSpPr/>
          <p:nvPr/>
        </p:nvGrpSpPr>
        <p:grpSpPr>
          <a:xfrm>
            <a:off x="374027" y="4633304"/>
            <a:ext cx="3526477" cy="418580"/>
            <a:chOff x="2569502" y="3936259"/>
            <a:chExt cx="3526477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6" name="Rectangle : coins arrondis 195" hidden="1">
              <a:extLst>
                <a:ext uri="{FF2B5EF4-FFF2-40B4-BE49-F238E27FC236}">
                  <a16:creationId xmlns:a16="http://schemas.microsoft.com/office/drawing/2014/main" id="{3AFCE1FF-A901-31AD-DE29-646245FA6A6A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BB018C39-3C31-A104-976C-CDDBB2A19D31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8" name="ZoneTexte 197">
              <a:extLst>
                <a:ext uri="{FF2B5EF4-FFF2-40B4-BE49-F238E27FC236}">
                  <a16:creationId xmlns:a16="http://schemas.microsoft.com/office/drawing/2014/main" id="{A6C6231C-F2E8-95F3-07DB-682F1471B639}"/>
                </a:ext>
              </a:extLst>
            </p:cNvPr>
            <p:cNvSpPr txBox="1"/>
            <p:nvPr/>
          </p:nvSpPr>
          <p:spPr>
            <a:xfrm>
              <a:off x="2923316" y="3936259"/>
              <a:ext cx="3172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i="0" dirty="0">
                  <a:solidFill>
                    <a:srgbClr val="151515"/>
                  </a:solidFill>
                  <a:effectLst/>
                  <a:latin typeface="Montserrat Medium" panose="00000600000000000000" pitchFamily="2" charset="0"/>
                </a:rPr>
                <a:t>Open Source et gratuit</a:t>
              </a:r>
            </a:p>
          </p:txBody>
        </p:sp>
      </p:grp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DA3AF523-C983-3EA5-BA14-88BA04CA3945}"/>
              </a:ext>
            </a:extLst>
          </p:cNvPr>
          <p:cNvGrpSpPr/>
          <p:nvPr/>
        </p:nvGrpSpPr>
        <p:grpSpPr>
          <a:xfrm>
            <a:off x="377407" y="5261346"/>
            <a:ext cx="3195297" cy="646331"/>
            <a:chOff x="2569502" y="3936259"/>
            <a:chExt cx="3195297" cy="6463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Rectangle : coins arrondis 199" hidden="1">
              <a:extLst>
                <a:ext uri="{FF2B5EF4-FFF2-40B4-BE49-F238E27FC236}">
                  <a16:creationId xmlns:a16="http://schemas.microsoft.com/office/drawing/2014/main" id="{611B60BD-A6AC-66F7-4E36-952916033330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DD123BD1-1A77-5D54-5530-E80B8729DC3D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F5C608E4-59A0-B625-119F-29508E7F0A58}"/>
                </a:ext>
              </a:extLst>
            </p:cNvPr>
            <p:cNvSpPr txBox="1"/>
            <p:nvPr/>
          </p:nvSpPr>
          <p:spPr>
            <a:xfrm>
              <a:off x="2915942" y="3936259"/>
              <a:ext cx="2848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base"/>
              <a:r>
                <a:rPr lang="fr-FR" i="0" dirty="0">
                  <a:solidFill>
                    <a:srgbClr val="333333"/>
                  </a:solidFill>
                  <a:effectLst/>
                  <a:latin typeface="Montserrat Medium" panose="00000600000000000000" pitchFamily="2" charset="0"/>
                  <a:cs typeface="Arial" panose="020B0604020202020204" pitchFamily="34" charset="0"/>
                </a:rPr>
                <a:t> Manque de continuité</a:t>
              </a:r>
            </a:p>
            <a:p>
              <a:pPr algn="l" fontAlgn="base"/>
              <a:r>
                <a:rPr lang="fr-FR" i="0" dirty="0">
                  <a:solidFill>
                    <a:srgbClr val="333333"/>
                  </a:solidFill>
                  <a:effectLst/>
                  <a:latin typeface="Montserrat Medium" panose="00000600000000000000" pitchFamily="2" charset="0"/>
                  <a:cs typeface="Arial" panose="020B0604020202020204" pitchFamily="34" charset="0"/>
                </a:rPr>
                <a:t> entre les versions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E365E42A-3444-EEE1-BD66-E228C9B288E4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16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763FBC4-FA91-E42C-71CB-924EB9083E82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/>
              <a:t>Comparaison de Framework</a:t>
            </a:r>
            <a:endParaRPr lang="fr-FR" sz="3200" b="1" dirty="0"/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CDF3C62B-E737-4AD5-7779-20A44B4CF26B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93C69233-0FEC-645D-9B3C-AE26A2F63A1A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67" name="Triangle rectangle 66">
                <a:extLst>
                  <a:ext uri="{FF2B5EF4-FFF2-40B4-BE49-F238E27FC236}">
                    <a16:creationId xmlns:a16="http://schemas.microsoft.com/office/drawing/2014/main" id="{63F18BD2-D20B-23B9-D850-96B2A8191C0E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Forme libre : forme 67">
                <a:extLst>
                  <a:ext uri="{FF2B5EF4-FFF2-40B4-BE49-F238E27FC236}">
                    <a16:creationId xmlns:a16="http://schemas.microsoft.com/office/drawing/2014/main" id="{89F9CD45-B047-B4D7-D1B3-FA5EB89C1371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1C9EB2D7-8007-FD20-DFE4-276F0D70A024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C1C046B6-4B2F-B2D9-4BEA-39F8503F791E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rgbClr val="E36414"/>
                  </a:solidFill>
                </a:rPr>
                <a:t>Réalisation</a:t>
              </a:r>
              <a:endParaRPr lang="fr-FR" sz="4000" dirty="0">
                <a:solidFill>
                  <a:srgbClr val="E3641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2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CBD3937-A4D6-4473-BEEB-96056BCC2FDA}"/>
              </a:ext>
            </a:extLst>
          </p:cNvPr>
          <p:cNvGrpSpPr/>
          <p:nvPr/>
        </p:nvGrpSpPr>
        <p:grpSpPr>
          <a:xfrm>
            <a:off x="1219315" y="1412224"/>
            <a:ext cx="9189492" cy="589267"/>
            <a:chOff x="1253185" y="1756062"/>
            <a:chExt cx="9189492" cy="589267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9C11751B-E5B6-4385-B73E-3107C3EE52AD}"/>
                </a:ext>
              </a:extLst>
            </p:cNvPr>
            <p:cNvGrpSpPr/>
            <p:nvPr/>
          </p:nvGrpSpPr>
          <p:grpSpPr>
            <a:xfrm>
              <a:off x="1253185" y="1760554"/>
              <a:ext cx="9189492" cy="584775"/>
              <a:chOff x="1501254" y="1446664"/>
              <a:chExt cx="9189492" cy="707886"/>
            </a:xfrm>
          </p:grpSpPr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92646696-8F03-48ED-AAA1-EF3B9FC84ABF}"/>
                  </a:ext>
                </a:extLst>
              </p:cNvPr>
              <p:cNvSpPr/>
              <p:nvPr/>
            </p:nvSpPr>
            <p:spPr>
              <a:xfrm>
                <a:off x="1514900" y="1446664"/>
                <a:ext cx="9175846" cy="7078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0E92B6E7-7F96-485C-910F-38F3BF23B39E}"/>
                  </a:ext>
                </a:extLst>
              </p:cNvPr>
              <p:cNvSpPr/>
              <p:nvPr/>
            </p:nvSpPr>
            <p:spPr>
              <a:xfrm>
                <a:off x="1501254" y="1446664"/>
                <a:ext cx="477672" cy="70788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94F800A-962C-498D-93E9-FD4414DB538D}"/>
                </a:ext>
              </a:extLst>
            </p:cNvPr>
            <p:cNvSpPr txBox="1"/>
            <p:nvPr/>
          </p:nvSpPr>
          <p:spPr>
            <a:xfrm>
              <a:off x="1744512" y="1756062"/>
              <a:ext cx="4691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E36414"/>
                  </a:solidFill>
                </a:rPr>
                <a:t>Introduction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1CB227-7F49-4FC4-9851-9B3F1BFE869B}"/>
              </a:ext>
            </a:extLst>
          </p:cNvPr>
          <p:cNvSpPr/>
          <p:nvPr/>
        </p:nvSpPr>
        <p:spPr>
          <a:xfrm>
            <a:off x="0" y="-68239"/>
            <a:ext cx="12192000" cy="886726"/>
          </a:xfrm>
          <a:prstGeom prst="rect">
            <a:avLst/>
          </a:prstGeom>
          <a:gradFill>
            <a:gsLst>
              <a:gs pos="0">
                <a:srgbClr val="9E450E"/>
              </a:gs>
              <a:gs pos="100000">
                <a:srgbClr val="E3641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2326AC-9DC7-4B73-955B-F17521A78A59}"/>
              </a:ext>
            </a:extLst>
          </p:cNvPr>
          <p:cNvSpPr txBox="1"/>
          <p:nvPr/>
        </p:nvSpPr>
        <p:spPr>
          <a:xfrm>
            <a:off x="1118722" y="62694"/>
            <a:ext cx="389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EABA42-F073-408B-93D2-23C122C63BD2}"/>
              </a:ext>
            </a:extLst>
          </p:cNvPr>
          <p:cNvGrpSpPr/>
          <p:nvPr/>
        </p:nvGrpSpPr>
        <p:grpSpPr>
          <a:xfrm>
            <a:off x="1219319" y="3426991"/>
            <a:ext cx="9189492" cy="606045"/>
            <a:chOff x="1253185" y="2930997"/>
            <a:chExt cx="9189492" cy="606045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9B6B65E-1566-4AA2-A1FA-83E44CA20ABD}"/>
                </a:ext>
              </a:extLst>
            </p:cNvPr>
            <p:cNvGrpSpPr/>
            <p:nvPr/>
          </p:nvGrpSpPr>
          <p:grpSpPr>
            <a:xfrm>
              <a:off x="1253185" y="2952267"/>
              <a:ext cx="9189492" cy="584775"/>
              <a:chOff x="1501254" y="1446664"/>
              <a:chExt cx="9189492" cy="707886"/>
            </a:xfrm>
          </p:grpSpPr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21DB578C-CB41-4A2C-9E39-B64083178202}"/>
                  </a:ext>
                </a:extLst>
              </p:cNvPr>
              <p:cNvSpPr/>
              <p:nvPr/>
            </p:nvSpPr>
            <p:spPr>
              <a:xfrm>
                <a:off x="1514900" y="1446664"/>
                <a:ext cx="9175846" cy="7078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9D01206E-0DDA-460D-A0EB-AC2265E1A1D2}"/>
                  </a:ext>
                </a:extLst>
              </p:cNvPr>
              <p:cNvSpPr/>
              <p:nvPr/>
            </p:nvSpPr>
            <p:spPr>
              <a:xfrm>
                <a:off x="1501254" y="1446664"/>
                <a:ext cx="477672" cy="70788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B311FFE-E5D5-46E7-A8D2-90E2A5FEDE84}"/>
                </a:ext>
              </a:extLst>
            </p:cNvPr>
            <p:cNvSpPr txBox="1"/>
            <p:nvPr/>
          </p:nvSpPr>
          <p:spPr>
            <a:xfrm>
              <a:off x="1730860" y="2930997"/>
              <a:ext cx="8311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E36414"/>
                  </a:solidFill>
                </a:rPr>
                <a:t>Analyse et conception 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63AF780-1D51-40F4-BE0B-D8EA47A155A6}"/>
              </a:ext>
            </a:extLst>
          </p:cNvPr>
          <p:cNvGrpSpPr/>
          <p:nvPr/>
        </p:nvGrpSpPr>
        <p:grpSpPr>
          <a:xfrm>
            <a:off x="1219315" y="4157008"/>
            <a:ext cx="9189492" cy="586523"/>
            <a:chOff x="1253185" y="4501161"/>
            <a:chExt cx="9189492" cy="586523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5BCD9233-5D87-4B7E-A91D-9D06DED370C6}"/>
                </a:ext>
              </a:extLst>
            </p:cNvPr>
            <p:cNvGrpSpPr/>
            <p:nvPr/>
          </p:nvGrpSpPr>
          <p:grpSpPr>
            <a:xfrm>
              <a:off x="1253185" y="4501161"/>
              <a:ext cx="9189492" cy="584775"/>
              <a:chOff x="1501254" y="1446664"/>
              <a:chExt cx="9189492" cy="707886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6B08CE46-B65F-4313-9339-490707F64EEE}"/>
                  </a:ext>
                </a:extLst>
              </p:cNvPr>
              <p:cNvSpPr/>
              <p:nvPr/>
            </p:nvSpPr>
            <p:spPr>
              <a:xfrm>
                <a:off x="1514900" y="1446664"/>
                <a:ext cx="9175846" cy="7078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EB66A4AD-16C9-48FA-96DE-E107091FF028}"/>
                  </a:ext>
                </a:extLst>
              </p:cNvPr>
              <p:cNvSpPr/>
              <p:nvPr/>
            </p:nvSpPr>
            <p:spPr>
              <a:xfrm>
                <a:off x="1501254" y="1446664"/>
                <a:ext cx="477672" cy="70788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30DC82D-7E77-4A67-8FF0-F29981492C4A}"/>
                </a:ext>
              </a:extLst>
            </p:cNvPr>
            <p:cNvSpPr txBox="1"/>
            <p:nvPr/>
          </p:nvSpPr>
          <p:spPr>
            <a:xfrm>
              <a:off x="1744506" y="4502909"/>
              <a:ext cx="8311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E36414"/>
                  </a:solidFill>
                </a:rPr>
                <a:t>Réalisation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BD5E4EA-5984-4429-9EDE-7D44978766D3}"/>
              </a:ext>
            </a:extLst>
          </p:cNvPr>
          <p:cNvGrpSpPr/>
          <p:nvPr/>
        </p:nvGrpSpPr>
        <p:grpSpPr>
          <a:xfrm>
            <a:off x="1219315" y="4867526"/>
            <a:ext cx="9189492" cy="585471"/>
            <a:chOff x="1253185" y="5272392"/>
            <a:chExt cx="9189492" cy="585471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F81306CA-56CC-447E-9AF0-1B11774D5BA2}"/>
                </a:ext>
              </a:extLst>
            </p:cNvPr>
            <p:cNvGrpSpPr/>
            <p:nvPr/>
          </p:nvGrpSpPr>
          <p:grpSpPr>
            <a:xfrm>
              <a:off x="1253185" y="5272392"/>
              <a:ext cx="9189492" cy="584775"/>
              <a:chOff x="1501254" y="1446664"/>
              <a:chExt cx="9189492" cy="707886"/>
            </a:xfrm>
          </p:grpSpPr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0F03480A-C5CB-4EBC-A789-74C49979E2EF}"/>
                  </a:ext>
                </a:extLst>
              </p:cNvPr>
              <p:cNvSpPr/>
              <p:nvPr/>
            </p:nvSpPr>
            <p:spPr>
              <a:xfrm>
                <a:off x="1514900" y="1446664"/>
                <a:ext cx="9175846" cy="7078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C9B8C23C-F6A9-4C89-9AB9-21CABA09A90D}"/>
                  </a:ext>
                </a:extLst>
              </p:cNvPr>
              <p:cNvSpPr/>
              <p:nvPr/>
            </p:nvSpPr>
            <p:spPr>
              <a:xfrm>
                <a:off x="1501254" y="1446664"/>
                <a:ext cx="477672" cy="70788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F5A0279-BA24-4BE3-A424-F53D78F43C64}"/>
                </a:ext>
              </a:extLst>
            </p:cNvPr>
            <p:cNvSpPr txBox="1"/>
            <p:nvPr/>
          </p:nvSpPr>
          <p:spPr>
            <a:xfrm>
              <a:off x="1730861" y="5273088"/>
              <a:ext cx="8311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E36414"/>
                  </a:solidFill>
                </a:rPr>
                <a:t>Démonstration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169A86C-7983-43C9-AA47-7017A37C2D8D}"/>
              </a:ext>
            </a:extLst>
          </p:cNvPr>
          <p:cNvGrpSpPr/>
          <p:nvPr/>
        </p:nvGrpSpPr>
        <p:grpSpPr>
          <a:xfrm>
            <a:off x="1219311" y="5576992"/>
            <a:ext cx="9189492" cy="585471"/>
            <a:chOff x="1253181" y="5971777"/>
            <a:chExt cx="9189492" cy="585471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6FB3DADA-9E49-417D-BC4A-D2C912A13A37}"/>
                </a:ext>
              </a:extLst>
            </p:cNvPr>
            <p:cNvGrpSpPr/>
            <p:nvPr/>
          </p:nvGrpSpPr>
          <p:grpSpPr>
            <a:xfrm>
              <a:off x="1253181" y="5971777"/>
              <a:ext cx="9189492" cy="584775"/>
              <a:chOff x="1501254" y="1446664"/>
              <a:chExt cx="9189492" cy="707886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9E3970C6-6BB2-4425-BA91-D669964D0300}"/>
                  </a:ext>
                </a:extLst>
              </p:cNvPr>
              <p:cNvSpPr/>
              <p:nvPr/>
            </p:nvSpPr>
            <p:spPr>
              <a:xfrm>
                <a:off x="1514900" y="1446664"/>
                <a:ext cx="9175846" cy="7078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21656E53-8572-4B85-A7C5-8F82FC91E93E}"/>
                  </a:ext>
                </a:extLst>
              </p:cNvPr>
              <p:cNvSpPr/>
              <p:nvPr/>
            </p:nvSpPr>
            <p:spPr>
              <a:xfrm>
                <a:off x="1501254" y="1446664"/>
                <a:ext cx="477672" cy="70788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04C964C-34FA-4D8D-B01A-0C8A24C44C78}"/>
                </a:ext>
              </a:extLst>
            </p:cNvPr>
            <p:cNvSpPr txBox="1"/>
            <p:nvPr/>
          </p:nvSpPr>
          <p:spPr>
            <a:xfrm>
              <a:off x="1730857" y="5972473"/>
              <a:ext cx="8311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E36414"/>
                  </a:solidFill>
                </a:rPr>
                <a:t>Conclusion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A4023ED-710B-4D96-B9D8-D7EA619FD0F6}"/>
              </a:ext>
            </a:extLst>
          </p:cNvPr>
          <p:cNvGrpSpPr/>
          <p:nvPr/>
        </p:nvGrpSpPr>
        <p:grpSpPr>
          <a:xfrm>
            <a:off x="1219319" y="2713729"/>
            <a:ext cx="9189492" cy="589267"/>
            <a:chOff x="1253185" y="2370211"/>
            <a:chExt cx="9189492" cy="589267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F530DD1-3046-46B3-98D6-68BA2112FE83}"/>
                </a:ext>
              </a:extLst>
            </p:cNvPr>
            <p:cNvGrpSpPr/>
            <p:nvPr/>
          </p:nvGrpSpPr>
          <p:grpSpPr>
            <a:xfrm>
              <a:off x="1253185" y="2374703"/>
              <a:ext cx="9189492" cy="584775"/>
              <a:chOff x="1501254" y="1446664"/>
              <a:chExt cx="9189492" cy="707886"/>
            </a:xfrm>
          </p:grpSpPr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7982B693-4EF7-4336-8275-48BA76C175B1}"/>
                  </a:ext>
                </a:extLst>
              </p:cNvPr>
              <p:cNvSpPr/>
              <p:nvPr/>
            </p:nvSpPr>
            <p:spPr>
              <a:xfrm>
                <a:off x="1514900" y="1446664"/>
                <a:ext cx="9175846" cy="7078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2866BA94-C93F-4DBE-8A12-8EDB62690C7B}"/>
                  </a:ext>
                </a:extLst>
              </p:cNvPr>
              <p:cNvSpPr/>
              <p:nvPr/>
            </p:nvSpPr>
            <p:spPr>
              <a:xfrm>
                <a:off x="1501254" y="1446664"/>
                <a:ext cx="477672" cy="70788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028AE5B-F31C-41D5-9BF3-802143611358}"/>
                </a:ext>
              </a:extLst>
            </p:cNvPr>
            <p:cNvSpPr txBox="1"/>
            <p:nvPr/>
          </p:nvSpPr>
          <p:spPr>
            <a:xfrm>
              <a:off x="1744511" y="2370211"/>
              <a:ext cx="7085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E36414"/>
                  </a:solidFill>
                </a:rPr>
                <a:t>Méthodologie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D627068F-6574-123E-A314-6E0E57536E22}"/>
              </a:ext>
            </a:extLst>
          </p:cNvPr>
          <p:cNvGrpSpPr/>
          <p:nvPr/>
        </p:nvGrpSpPr>
        <p:grpSpPr>
          <a:xfrm>
            <a:off x="1219315" y="2056321"/>
            <a:ext cx="9189492" cy="589267"/>
            <a:chOff x="1253185" y="1756062"/>
            <a:chExt cx="9189492" cy="589267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B0B4C3C3-B282-BA08-4969-8F5DFA8194E7}"/>
                </a:ext>
              </a:extLst>
            </p:cNvPr>
            <p:cNvGrpSpPr/>
            <p:nvPr/>
          </p:nvGrpSpPr>
          <p:grpSpPr>
            <a:xfrm>
              <a:off x="1253185" y="1760554"/>
              <a:ext cx="9189492" cy="584775"/>
              <a:chOff x="1501254" y="1446664"/>
              <a:chExt cx="9189492" cy="707886"/>
            </a:xfrm>
          </p:grpSpPr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84256029-C505-6E19-E1CE-166E28B7E064}"/>
                  </a:ext>
                </a:extLst>
              </p:cNvPr>
              <p:cNvSpPr/>
              <p:nvPr/>
            </p:nvSpPr>
            <p:spPr>
              <a:xfrm>
                <a:off x="1514900" y="1446664"/>
                <a:ext cx="9175846" cy="7078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8CA5CA8-D144-F8B3-2A28-4C1921B1B596}"/>
                  </a:ext>
                </a:extLst>
              </p:cNvPr>
              <p:cNvSpPr/>
              <p:nvPr/>
            </p:nvSpPr>
            <p:spPr>
              <a:xfrm>
                <a:off x="1501254" y="1446664"/>
                <a:ext cx="477672" cy="70788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1A5142D0-A259-BFFD-ECAE-ACC19A2A6C88}"/>
                </a:ext>
              </a:extLst>
            </p:cNvPr>
            <p:cNvSpPr txBox="1"/>
            <p:nvPr/>
          </p:nvSpPr>
          <p:spPr>
            <a:xfrm>
              <a:off x="1744512" y="1756062"/>
              <a:ext cx="4691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E36414"/>
                  </a:solidFill>
                </a:rPr>
                <a:t>Généralité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783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53C456-EBFD-65A4-015B-16900FC510CE}"/>
              </a:ext>
            </a:extLst>
          </p:cNvPr>
          <p:cNvSpPr/>
          <p:nvPr/>
        </p:nvSpPr>
        <p:spPr>
          <a:xfrm>
            <a:off x="2449690" y="64785"/>
            <a:ext cx="7732888" cy="48594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6" name="Image 185">
            <a:extLst>
              <a:ext uri="{FF2B5EF4-FFF2-40B4-BE49-F238E27FC236}">
                <a16:creationId xmlns:a16="http://schemas.microsoft.com/office/drawing/2014/main" id="{C91249B4-1840-0908-6DC9-8B26AC7B0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2144" y="2064408"/>
            <a:ext cx="1635102" cy="817551"/>
          </a:xfrm>
          <a:prstGeom prst="rect">
            <a:avLst/>
          </a:prstGeom>
        </p:spPr>
      </p:pic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313475FB-0AC5-AEAD-2D3E-175D5D3A4545}"/>
              </a:ext>
            </a:extLst>
          </p:cNvPr>
          <p:cNvGrpSpPr/>
          <p:nvPr/>
        </p:nvGrpSpPr>
        <p:grpSpPr>
          <a:xfrm>
            <a:off x="4256217" y="3168672"/>
            <a:ext cx="2481319" cy="418580"/>
            <a:chOff x="2569502" y="3936259"/>
            <a:chExt cx="2481319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Rectangle : coins arrondis 187" hidden="1">
              <a:extLst>
                <a:ext uri="{FF2B5EF4-FFF2-40B4-BE49-F238E27FC236}">
                  <a16:creationId xmlns:a16="http://schemas.microsoft.com/office/drawing/2014/main" id="{5D554396-F625-A906-1567-3667F3785ADC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FE61B2EB-C175-294F-4FC4-299D96FCE065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A304CCA5-4F99-9F6B-0533-658C580284A6}"/>
                </a:ext>
              </a:extLst>
            </p:cNvPr>
            <p:cNvSpPr txBox="1"/>
            <p:nvPr/>
          </p:nvSpPr>
          <p:spPr>
            <a:xfrm>
              <a:off x="2923316" y="3936259"/>
              <a:ext cx="2127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i="0" dirty="0">
                  <a:solidFill>
                    <a:srgbClr val="151515"/>
                  </a:solidFill>
                  <a:effectLst/>
                  <a:latin typeface="Montserrat Medium" panose="00000600000000000000" pitchFamily="2" charset="0"/>
                </a:rPr>
                <a:t>Haute Sécurité</a:t>
              </a:r>
            </a:p>
          </p:txBody>
        </p:sp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A9E7F528-A4BC-A5EC-BD1C-0591F8823C38}"/>
              </a:ext>
            </a:extLst>
          </p:cNvPr>
          <p:cNvGrpSpPr/>
          <p:nvPr/>
        </p:nvGrpSpPr>
        <p:grpSpPr>
          <a:xfrm>
            <a:off x="4256217" y="3796714"/>
            <a:ext cx="2926954" cy="418580"/>
            <a:chOff x="2569502" y="3936259"/>
            <a:chExt cx="2926954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2" name="Rectangle : coins arrondis 191" hidden="1">
              <a:extLst>
                <a:ext uri="{FF2B5EF4-FFF2-40B4-BE49-F238E27FC236}">
                  <a16:creationId xmlns:a16="http://schemas.microsoft.com/office/drawing/2014/main" id="{B1919805-8C5D-8CF6-25C9-5EAB6D78FF38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B8036252-64C3-D5DB-51F7-267484892978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ZoneTexte 193">
              <a:extLst>
                <a:ext uri="{FF2B5EF4-FFF2-40B4-BE49-F238E27FC236}">
                  <a16:creationId xmlns:a16="http://schemas.microsoft.com/office/drawing/2014/main" id="{B93F991A-F2A4-F76E-5AB9-A4D78094452D}"/>
                </a:ext>
              </a:extLst>
            </p:cNvPr>
            <p:cNvSpPr txBox="1"/>
            <p:nvPr/>
          </p:nvSpPr>
          <p:spPr>
            <a:xfrm>
              <a:off x="2923316" y="3936259"/>
              <a:ext cx="2573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solidFill>
                    <a:srgbClr val="151515"/>
                  </a:solidFill>
                  <a:latin typeface="Montserrat Medium" panose="00000600000000000000" pitchFamily="2" charset="0"/>
                </a:rPr>
                <a:t>Architecture MVC </a:t>
              </a:r>
              <a:endParaRPr lang="fr-FR" sz="2000" i="0" dirty="0">
                <a:solidFill>
                  <a:srgbClr val="151515"/>
                </a:solidFill>
                <a:effectLst/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03D3C762-5165-B0E9-3A1B-A97762ECD8BA}"/>
              </a:ext>
            </a:extLst>
          </p:cNvPr>
          <p:cNvGrpSpPr/>
          <p:nvPr/>
        </p:nvGrpSpPr>
        <p:grpSpPr>
          <a:xfrm>
            <a:off x="4256217" y="4424756"/>
            <a:ext cx="3526477" cy="418580"/>
            <a:chOff x="2569502" y="3936259"/>
            <a:chExt cx="3526477" cy="418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6" name="Rectangle : coins arrondis 195" hidden="1">
              <a:extLst>
                <a:ext uri="{FF2B5EF4-FFF2-40B4-BE49-F238E27FC236}">
                  <a16:creationId xmlns:a16="http://schemas.microsoft.com/office/drawing/2014/main" id="{3AFCE1FF-A901-31AD-DE29-646245FA6A6A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BB018C39-3C31-A104-976C-CDDBB2A19D31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0F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8" name="ZoneTexte 197">
              <a:extLst>
                <a:ext uri="{FF2B5EF4-FFF2-40B4-BE49-F238E27FC236}">
                  <a16:creationId xmlns:a16="http://schemas.microsoft.com/office/drawing/2014/main" id="{A6C6231C-F2E8-95F3-07DB-682F1471B639}"/>
                </a:ext>
              </a:extLst>
            </p:cNvPr>
            <p:cNvSpPr txBox="1"/>
            <p:nvPr/>
          </p:nvSpPr>
          <p:spPr>
            <a:xfrm>
              <a:off x="2923316" y="3936259"/>
              <a:ext cx="3172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i="0" dirty="0">
                  <a:solidFill>
                    <a:srgbClr val="151515"/>
                  </a:solidFill>
                  <a:effectLst/>
                  <a:latin typeface="Montserrat Medium" panose="00000600000000000000" pitchFamily="2" charset="0"/>
                </a:rPr>
                <a:t>Open Source et gratuit</a:t>
              </a:r>
            </a:p>
          </p:txBody>
        </p:sp>
      </p:grp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DA3AF523-C983-3EA5-BA14-88BA04CA3945}"/>
              </a:ext>
            </a:extLst>
          </p:cNvPr>
          <p:cNvGrpSpPr/>
          <p:nvPr/>
        </p:nvGrpSpPr>
        <p:grpSpPr>
          <a:xfrm>
            <a:off x="4256217" y="5052798"/>
            <a:ext cx="3195297" cy="646331"/>
            <a:chOff x="2569502" y="3936259"/>
            <a:chExt cx="3195297" cy="6463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Rectangle : coins arrondis 199" hidden="1">
              <a:extLst>
                <a:ext uri="{FF2B5EF4-FFF2-40B4-BE49-F238E27FC236}">
                  <a16:creationId xmlns:a16="http://schemas.microsoft.com/office/drawing/2014/main" id="{611B60BD-A6AC-66F7-4E36-952916033330}"/>
                </a:ext>
              </a:extLst>
            </p:cNvPr>
            <p:cNvSpPr/>
            <p:nvPr/>
          </p:nvSpPr>
          <p:spPr>
            <a:xfrm>
              <a:off x="2569502" y="3985507"/>
              <a:ext cx="2221633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DD123BD1-1A77-5D54-5530-E80B8729DC3D}"/>
                </a:ext>
              </a:extLst>
            </p:cNvPr>
            <p:cNvSpPr/>
            <p:nvPr/>
          </p:nvSpPr>
          <p:spPr>
            <a:xfrm>
              <a:off x="2576876" y="3976912"/>
              <a:ext cx="377926" cy="37792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F5C608E4-59A0-B625-119F-29508E7F0A58}"/>
                </a:ext>
              </a:extLst>
            </p:cNvPr>
            <p:cNvSpPr txBox="1"/>
            <p:nvPr/>
          </p:nvSpPr>
          <p:spPr>
            <a:xfrm>
              <a:off x="2915942" y="3936259"/>
              <a:ext cx="2848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base"/>
              <a:r>
                <a:rPr lang="fr-FR" i="0" dirty="0">
                  <a:solidFill>
                    <a:srgbClr val="333333"/>
                  </a:solidFill>
                  <a:effectLst/>
                  <a:latin typeface="Montserrat Medium" panose="00000600000000000000" pitchFamily="2" charset="0"/>
                  <a:cs typeface="Arial" panose="020B0604020202020204" pitchFamily="34" charset="0"/>
                </a:rPr>
                <a:t> Manque de continuité</a:t>
              </a:r>
            </a:p>
            <a:p>
              <a:pPr algn="l" fontAlgn="base"/>
              <a:r>
                <a:rPr lang="fr-FR" i="0" dirty="0">
                  <a:solidFill>
                    <a:srgbClr val="333333"/>
                  </a:solidFill>
                  <a:effectLst/>
                  <a:latin typeface="Montserrat Medium" panose="00000600000000000000" pitchFamily="2" charset="0"/>
                  <a:cs typeface="Arial" panose="020B0604020202020204" pitchFamily="34" charset="0"/>
                </a:rPr>
                <a:t> entre les versions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E365E42A-3444-EEE1-BD66-E228C9B288E4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FBFD9-54E9-347B-A7D1-1A27F71CD592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/>
              <a:t>Comparaison de Framework</a:t>
            </a:r>
            <a:endParaRPr lang="fr-FR" sz="3200" b="1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77AE801-F85E-0EB2-7608-E0E3A2277ECC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076EF85D-790B-1D05-4508-E45B9BED6623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32" name="Triangle rectangle 31">
                <a:extLst>
                  <a:ext uri="{FF2B5EF4-FFF2-40B4-BE49-F238E27FC236}">
                    <a16:creationId xmlns:a16="http://schemas.microsoft.com/office/drawing/2014/main" id="{68863B59-F39A-7A61-E85C-F14C31CA85CF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4EC18BE5-674B-DFD8-1B59-AD073C3CD5D5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0B1FEB23-49A5-09B3-5920-FA645370C118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9F2E7E4-0FF5-880D-80C7-5316555B10E6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rgbClr val="E36414"/>
                  </a:solidFill>
                </a:rPr>
                <a:t>Réalisation</a:t>
              </a:r>
              <a:endParaRPr lang="fr-FR" sz="4000" dirty="0">
                <a:solidFill>
                  <a:srgbClr val="E3641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25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D5347BB-F0AD-1E28-6CF7-00EC8C9A1712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18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C91BB34-83F2-D48E-4592-48661DE56265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Fonctionnement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E076392-82A0-2677-D976-2394DBDAA201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4E8AE37-0DF2-C330-B68B-007C77CFA4E1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54" name="Triangle rectangle 53">
                <a:extLst>
                  <a:ext uri="{FF2B5EF4-FFF2-40B4-BE49-F238E27FC236}">
                    <a16:creationId xmlns:a16="http://schemas.microsoft.com/office/drawing/2014/main" id="{DCDD0016-612B-56A5-B311-55EE46F65793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29362689-3C9D-5EDF-A847-2CAC9FECBC46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FB55942A-6E1D-E16B-9FF6-F2BEAF2660F8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EF71F859-CA64-A42A-700D-D12693223B4E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rgbClr val="E36414"/>
                  </a:solidFill>
                </a:rPr>
                <a:t>Réalisation</a:t>
              </a:r>
              <a:endParaRPr lang="fr-FR" sz="4000" dirty="0">
                <a:solidFill>
                  <a:srgbClr val="E36414"/>
                </a:solidFill>
              </a:endParaRPr>
            </a:p>
          </p:txBody>
        </p:sp>
      </p:grpSp>
      <p:graphicFrame>
        <p:nvGraphicFramePr>
          <p:cNvPr id="94" name="Tableau 93">
            <a:extLst>
              <a:ext uri="{FF2B5EF4-FFF2-40B4-BE49-F238E27FC236}">
                <a16:creationId xmlns:a16="http://schemas.microsoft.com/office/drawing/2014/main" id="{3F1CD2AF-538B-EEF8-FAAC-DE174DDB9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8883"/>
              </p:ext>
            </p:extLst>
          </p:nvPr>
        </p:nvGraphicFramePr>
        <p:xfrm>
          <a:off x="355352" y="2721641"/>
          <a:ext cx="3139598" cy="113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598">
                  <a:extLst>
                    <a:ext uri="{9D8B030D-6E8A-4147-A177-3AD203B41FA5}">
                      <a16:colId xmlns:a16="http://schemas.microsoft.com/office/drawing/2014/main" val="2160211632"/>
                    </a:ext>
                  </a:extLst>
                </a:gridCol>
              </a:tblGrid>
              <a:tr h="35224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</a:p>
                  </a:txBody>
                  <a:tcPr>
                    <a:solidFill>
                      <a:srgbClr val="0F4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88756"/>
                  </a:ext>
                </a:extLst>
              </a:tr>
              <a:tr h="67570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Navigateur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8694"/>
                  </a:ext>
                </a:extLst>
              </a:tr>
            </a:tbl>
          </a:graphicData>
        </a:graphic>
      </p:graphicFrame>
      <p:graphicFrame>
        <p:nvGraphicFramePr>
          <p:cNvPr id="95" name="Tableau 94">
            <a:extLst>
              <a:ext uri="{FF2B5EF4-FFF2-40B4-BE49-F238E27FC236}">
                <a16:creationId xmlns:a16="http://schemas.microsoft.com/office/drawing/2014/main" id="{F184F03E-7DF0-0D3F-AA04-D1059755F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88562"/>
              </p:ext>
            </p:extLst>
          </p:nvPr>
        </p:nvGraphicFramePr>
        <p:xfrm>
          <a:off x="4906182" y="5124318"/>
          <a:ext cx="1871080" cy="113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80">
                  <a:extLst>
                    <a:ext uri="{9D8B030D-6E8A-4147-A177-3AD203B41FA5}">
                      <a16:colId xmlns:a16="http://schemas.microsoft.com/office/drawing/2014/main" val="2160211632"/>
                    </a:ext>
                  </a:extLst>
                </a:gridCol>
              </a:tblGrid>
              <a:tr h="35224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>
                    <a:solidFill>
                      <a:srgbClr val="0F4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88756"/>
                  </a:ext>
                </a:extLst>
              </a:tr>
              <a:tr h="67570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8694"/>
                  </a:ext>
                </a:extLst>
              </a:tr>
            </a:tbl>
          </a:graphicData>
        </a:graphic>
      </p:graphicFrame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068C6DAD-D864-F2D5-A3F0-5FEE75154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47337"/>
              </p:ext>
            </p:extLst>
          </p:nvPr>
        </p:nvGraphicFramePr>
        <p:xfrm>
          <a:off x="8187234" y="2607596"/>
          <a:ext cx="2453939" cy="113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939">
                  <a:extLst>
                    <a:ext uri="{9D8B030D-6E8A-4147-A177-3AD203B41FA5}">
                      <a16:colId xmlns:a16="http://schemas.microsoft.com/office/drawing/2014/main" val="2160211632"/>
                    </a:ext>
                  </a:extLst>
                </a:gridCol>
              </a:tblGrid>
              <a:tr h="35224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de données</a:t>
                      </a:r>
                    </a:p>
                  </a:txBody>
                  <a:tcPr>
                    <a:solidFill>
                      <a:srgbClr val="0F4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88756"/>
                  </a:ext>
                </a:extLst>
              </a:tr>
              <a:tr h="67570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8694"/>
                  </a:ext>
                </a:extLst>
              </a:tr>
            </a:tbl>
          </a:graphicData>
        </a:graphic>
      </p:graphicFrame>
      <p:grpSp>
        <p:nvGrpSpPr>
          <p:cNvPr id="97" name="Group 8">
            <a:extLst>
              <a:ext uri="{FF2B5EF4-FFF2-40B4-BE49-F238E27FC236}">
                <a16:creationId xmlns:a16="http://schemas.microsoft.com/office/drawing/2014/main" id="{EBF7E759-9E15-71D6-2265-C3832498C337}"/>
              </a:ext>
            </a:extLst>
          </p:cNvPr>
          <p:cNvGrpSpPr/>
          <p:nvPr/>
        </p:nvGrpSpPr>
        <p:grpSpPr>
          <a:xfrm>
            <a:off x="5061525" y="2802624"/>
            <a:ext cx="727014" cy="727012"/>
            <a:chOff x="953424" y="1486519"/>
            <a:chExt cx="2228412" cy="222840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50418A76-1903-03D7-461F-B0AAD063890C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99" name="Oval 21">
              <a:extLst>
                <a:ext uri="{FF2B5EF4-FFF2-40B4-BE49-F238E27FC236}">
                  <a16:creationId xmlns:a16="http://schemas.microsoft.com/office/drawing/2014/main" id="{44E93C21-C86F-80CF-4F3C-75B7C74B0881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grpSp>
        <p:nvGrpSpPr>
          <p:cNvPr id="100" name="Group 9">
            <a:extLst>
              <a:ext uri="{FF2B5EF4-FFF2-40B4-BE49-F238E27FC236}">
                <a16:creationId xmlns:a16="http://schemas.microsoft.com/office/drawing/2014/main" id="{F0435B04-1A3D-359C-60C1-DE1D773944BD}"/>
              </a:ext>
            </a:extLst>
          </p:cNvPr>
          <p:cNvGrpSpPr/>
          <p:nvPr/>
        </p:nvGrpSpPr>
        <p:grpSpPr>
          <a:xfrm>
            <a:off x="5659553" y="3178879"/>
            <a:ext cx="617719" cy="617717"/>
            <a:chOff x="953424" y="1486519"/>
            <a:chExt cx="2228412" cy="2228408"/>
          </a:xfrm>
        </p:grpSpPr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5A319074-1D47-F3BC-44D2-9B88450E575F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102" name="Oval 19">
              <a:extLst>
                <a:ext uri="{FF2B5EF4-FFF2-40B4-BE49-F238E27FC236}">
                  <a16:creationId xmlns:a16="http://schemas.microsoft.com/office/drawing/2014/main" id="{DCDA3DB4-C0CF-0A5B-B25C-320C92F348E4}"/>
                </a:ext>
              </a:extLst>
            </p:cNvPr>
            <p:cNvSpPr/>
            <p:nvPr/>
          </p:nvSpPr>
          <p:spPr>
            <a:xfrm>
              <a:off x="1335155" y="1868251"/>
              <a:ext cx="1464952" cy="14649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03" name="Group 10">
            <a:extLst>
              <a:ext uri="{FF2B5EF4-FFF2-40B4-BE49-F238E27FC236}">
                <a16:creationId xmlns:a16="http://schemas.microsoft.com/office/drawing/2014/main" id="{C1105D49-DA56-0D00-6A29-946B9BD0C02B}"/>
              </a:ext>
            </a:extLst>
          </p:cNvPr>
          <p:cNvGrpSpPr/>
          <p:nvPr/>
        </p:nvGrpSpPr>
        <p:grpSpPr>
          <a:xfrm>
            <a:off x="5193627" y="3478387"/>
            <a:ext cx="471519" cy="471518"/>
            <a:chOff x="953424" y="1486519"/>
            <a:chExt cx="2228412" cy="2228408"/>
          </a:xfrm>
          <a:solidFill>
            <a:srgbClr val="FF3F3F"/>
          </a:solidFill>
        </p:grpSpPr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34262C85-CEDD-ACDB-3603-BEF8BAA1FD2A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105" name="Oval 17">
              <a:extLst>
                <a:ext uri="{FF2B5EF4-FFF2-40B4-BE49-F238E27FC236}">
                  <a16:creationId xmlns:a16="http://schemas.microsoft.com/office/drawing/2014/main" id="{672129DF-09EC-AC90-708F-88394B7C52D6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1">
            <a:extLst>
              <a:ext uri="{FF2B5EF4-FFF2-40B4-BE49-F238E27FC236}">
                <a16:creationId xmlns:a16="http://schemas.microsoft.com/office/drawing/2014/main" id="{077CD442-F8BC-8EC1-6477-289E1483672D}"/>
              </a:ext>
            </a:extLst>
          </p:cNvPr>
          <p:cNvGrpSpPr/>
          <p:nvPr/>
        </p:nvGrpSpPr>
        <p:grpSpPr>
          <a:xfrm>
            <a:off x="5667670" y="2665201"/>
            <a:ext cx="461139" cy="461138"/>
            <a:chOff x="953424" y="1486519"/>
            <a:chExt cx="2228412" cy="2228408"/>
          </a:xfrm>
          <a:solidFill>
            <a:srgbClr val="FFC000"/>
          </a:solidFill>
        </p:grpSpPr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FBD113CB-4CC2-FE16-6D9A-4E6A823795DF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108" name="Oval 15">
              <a:extLst>
                <a:ext uri="{FF2B5EF4-FFF2-40B4-BE49-F238E27FC236}">
                  <a16:creationId xmlns:a16="http://schemas.microsoft.com/office/drawing/2014/main" id="{57FE2C4B-5EA7-B124-B743-C7FBF4495490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109" name="Ellipse 108">
            <a:extLst>
              <a:ext uri="{FF2B5EF4-FFF2-40B4-BE49-F238E27FC236}">
                <a16:creationId xmlns:a16="http://schemas.microsoft.com/office/drawing/2014/main" id="{1651DB49-61AA-4551-4D8E-5F0F65E410F2}"/>
              </a:ext>
            </a:extLst>
          </p:cNvPr>
          <p:cNvSpPr/>
          <p:nvPr/>
        </p:nvSpPr>
        <p:spPr>
          <a:xfrm>
            <a:off x="4906181" y="2519136"/>
            <a:ext cx="1550404" cy="1615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C0854420-210D-7B12-9522-30BC4EF8DFB2}"/>
              </a:ext>
            </a:extLst>
          </p:cNvPr>
          <p:cNvCxnSpPr>
            <a:cxnSpLocks/>
          </p:cNvCxnSpPr>
          <p:nvPr/>
        </p:nvCxnSpPr>
        <p:spPr>
          <a:xfrm>
            <a:off x="3446302" y="3017719"/>
            <a:ext cx="15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F751263F-162C-76CF-7BE7-662944A148E3}"/>
              </a:ext>
            </a:extLst>
          </p:cNvPr>
          <p:cNvCxnSpPr>
            <a:cxnSpLocks/>
          </p:cNvCxnSpPr>
          <p:nvPr/>
        </p:nvCxnSpPr>
        <p:spPr>
          <a:xfrm flipH="1">
            <a:off x="3435285" y="3567874"/>
            <a:ext cx="15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36BF01AE-597D-7AE8-7B14-F04341A26CBB}"/>
              </a:ext>
            </a:extLst>
          </p:cNvPr>
          <p:cNvCxnSpPr>
            <a:cxnSpLocks/>
          </p:cNvCxnSpPr>
          <p:nvPr/>
        </p:nvCxnSpPr>
        <p:spPr>
          <a:xfrm flipV="1">
            <a:off x="5458082" y="4112428"/>
            <a:ext cx="0" cy="100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DCDE6206-3C5D-295A-F7A7-5F0103618F58}"/>
              </a:ext>
            </a:extLst>
          </p:cNvPr>
          <p:cNvCxnSpPr/>
          <p:nvPr/>
        </p:nvCxnSpPr>
        <p:spPr>
          <a:xfrm>
            <a:off x="6099147" y="4028897"/>
            <a:ext cx="0" cy="11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7B2C60CB-1BD5-579A-E7EF-7B425E578880}"/>
              </a:ext>
            </a:extLst>
          </p:cNvPr>
          <p:cNvCxnSpPr>
            <a:cxnSpLocks/>
          </p:cNvCxnSpPr>
          <p:nvPr/>
        </p:nvCxnSpPr>
        <p:spPr>
          <a:xfrm>
            <a:off x="6777261" y="5617674"/>
            <a:ext cx="1726794" cy="1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E573A603-F2E4-7068-D96F-F80A753B0810}"/>
              </a:ext>
            </a:extLst>
          </p:cNvPr>
          <p:cNvCxnSpPr>
            <a:cxnSpLocks/>
          </p:cNvCxnSpPr>
          <p:nvPr/>
        </p:nvCxnSpPr>
        <p:spPr>
          <a:xfrm>
            <a:off x="9663694" y="3796596"/>
            <a:ext cx="0" cy="1174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oup 8">
            <a:extLst>
              <a:ext uri="{FF2B5EF4-FFF2-40B4-BE49-F238E27FC236}">
                <a16:creationId xmlns:a16="http://schemas.microsoft.com/office/drawing/2014/main" id="{118C7C16-4B5E-7D00-CDDE-B7BB7F469C4E}"/>
              </a:ext>
            </a:extLst>
          </p:cNvPr>
          <p:cNvGrpSpPr/>
          <p:nvPr/>
        </p:nvGrpSpPr>
        <p:grpSpPr>
          <a:xfrm>
            <a:off x="8756807" y="5254169"/>
            <a:ext cx="727014" cy="727012"/>
            <a:chOff x="953424" y="1486519"/>
            <a:chExt cx="2228412" cy="2228408"/>
          </a:xfrm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CA29A4C4-9993-3A19-E2D3-2548F7235BA6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2DF5D46B-BD07-7E73-4E74-48A3BFBA2FB8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grpSp>
        <p:nvGrpSpPr>
          <p:cNvPr id="119" name="Group 9">
            <a:extLst>
              <a:ext uri="{FF2B5EF4-FFF2-40B4-BE49-F238E27FC236}">
                <a16:creationId xmlns:a16="http://schemas.microsoft.com/office/drawing/2014/main" id="{8AF1EE66-B49E-6598-5DF9-007A59188EF2}"/>
              </a:ext>
            </a:extLst>
          </p:cNvPr>
          <p:cNvGrpSpPr/>
          <p:nvPr/>
        </p:nvGrpSpPr>
        <p:grpSpPr>
          <a:xfrm>
            <a:off x="9354835" y="5630424"/>
            <a:ext cx="617719" cy="617717"/>
            <a:chOff x="953424" y="1486519"/>
            <a:chExt cx="2228412" cy="2228408"/>
          </a:xfrm>
        </p:grpSpPr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6707BF3F-ACB3-F402-4EB8-BD6D716C501E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121" name="Oval 19">
              <a:extLst>
                <a:ext uri="{FF2B5EF4-FFF2-40B4-BE49-F238E27FC236}">
                  <a16:creationId xmlns:a16="http://schemas.microsoft.com/office/drawing/2014/main" id="{EDE2C343-D4BA-5E65-43D2-21C042C9D3DC}"/>
                </a:ext>
              </a:extLst>
            </p:cNvPr>
            <p:cNvSpPr/>
            <p:nvPr/>
          </p:nvSpPr>
          <p:spPr>
            <a:xfrm>
              <a:off x="1335155" y="1868251"/>
              <a:ext cx="1464952" cy="14649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2" name="Group 10">
            <a:extLst>
              <a:ext uri="{FF2B5EF4-FFF2-40B4-BE49-F238E27FC236}">
                <a16:creationId xmlns:a16="http://schemas.microsoft.com/office/drawing/2014/main" id="{E030EF53-63FC-2FC3-026B-5445F540614B}"/>
              </a:ext>
            </a:extLst>
          </p:cNvPr>
          <p:cNvGrpSpPr/>
          <p:nvPr/>
        </p:nvGrpSpPr>
        <p:grpSpPr>
          <a:xfrm>
            <a:off x="8888909" y="5929932"/>
            <a:ext cx="471519" cy="471518"/>
            <a:chOff x="953424" y="1486519"/>
            <a:chExt cx="2228412" cy="2228408"/>
          </a:xfrm>
          <a:solidFill>
            <a:srgbClr val="FF3F3F"/>
          </a:solidFill>
        </p:grpSpPr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EB3BE647-5093-8A6E-09D8-92002E7EDFBD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124" name="Oval 17">
              <a:extLst>
                <a:ext uri="{FF2B5EF4-FFF2-40B4-BE49-F238E27FC236}">
                  <a16:creationId xmlns:a16="http://schemas.microsoft.com/office/drawing/2014/main" id="{DE0275EE-A0D2-20B4-3FD9-10537DC19DFC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Group 11">
            <a:extLst>
              <a:ext uri="{FF2B5EF4-FFF2-40B4-BE49-F238E27FC236}">
                <a16:creationId xmlns:a16="http://schemas.microsoft.com/office/drawing/2014/main" id="{C82BD263-CFDC-2B00-D478-F6991CC8A1D1}"/>
              </a:ext>
            </a:extLst>
          </p:cNvPr>
          <p:cNvGrpSpPr/>
          <p:nvPr/>
        </p:nvGrpSpPr>
        <p:grpSpPr>
          <a:xfrm>
            <a:off x="9362952" y="5116746"/>
            <a:ext cx="461139" cy="461138"/>
            <a:chOff x="953424" y="1486519"/>
            <a:chExt cx="2228412" cy="2228408"/>
          </a:xfrm>
          <a:solidFill>
            <a:srgbClr val="FFC000"/>
          </a:solidFill>
        </p:grpSpPr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E63C2626-7F3D-9A09-20F7-CCB92AD0F5D0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algn="ctr" defTabSz="13334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dirty="0"/>
            </a:p>
          </p:txBody>
        </p:sp>
        <p:sp>
          <p:nvSpPr>
            <p:cNvPr id="127" name="Oval 15">
              <a:extLst>
                <a:ext uri="{FF2B5EF4-FFF2-40B4-BE49-F238E27FC236}">
                  <a16:creationId xmlns:a16="http://schemas.microsoft.com/office/drawing/2014/main" id="{739F022B-C301-FE90-6D97-137C20FA6452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128" name="Ellipse 127">
            <a:extLst>
              <a:ext uri="{FF2B5EF4-FFF2-40B4-BE49-F238E27FC236}">
                <a16:creationId xmlns:a16="http://schemas.microsoft.com/office/drawing/2014/main" id="{A8AC280C-6282-2DE0-839F-A08354E829A0}"/>
              </a:ext>
            </a:extLst>
          </p:cNvPr>
          <p:cNvSpPr/>
          <p:nvPr/>
        </p:nvSpPr>
        <p:spPr>
          <a:xfrm>
            <a:off x="8601463" y="4970681"/>
            <a:ext cx="1550404" cy="1615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C50153CE-F302-AD01-3459-D5C55B4CEC8A}"/>
              </a:ext>
            </a:extLst>
          </p:cNvPr>
          <p:cNvCxnSpPr>
            <a:cxnSpLocks/>
          </p:cNvCxnSpPr>
          <p:nvPr/>
        </p:nvCxnSpPr>
        <p:spPr>
          <a:xfrm flipH="1">
            <a:off x="6777261" y="6123780"/>
            <a:ext cx="1824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B9BC8901-6606-9885-7A9E-9F779F94C930}"/>
              </a:ext>
            </a:extLst>
          </p:cNvPr>
          <p:cNvCxnSpPr>
            <a:cxnSpLocks/>
          </p:cNvCxnSpPr>
          <p:nvPr/>
        </p:nvCxnSpPr>
        <p:spPr>
          <a:xfrm flipV="1">
            <a:off x="9120313" y="3699055"/>
            <a:ext cx="0" cy="1229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7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7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7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7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7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7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7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7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D3B3BC-1486-0E63-9610-EDDFE9CD5520}"/>
              </a:ext>
            </a:extLst>
          </p:cNvPr>
          <p:cNvSpPr/>
          <p:nvPr/>
        </p:nvSpPr>
        <p:spPr>
          <a:xfrm>
            <a:off x="-32825" y="-732549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13533DF-8CCA-96BC-2B9C-00D50C12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5376" y="2220098"/>
            <a:ext cx="2293579" cy="152905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EAB70D3-605C-5002-ED89-E99B85088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008" y="2398798"/>
            <a:ext cx="3824680" cy="10546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15FAB2C-308D-97AF-DCEC-29260F165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1383" y="4423300"/>
            <a:ext cx="3425244" cy="171262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D8B3AF3F-397C-7C38-F2BC-52E99EFB1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858" y="4269936"/>
            <a:ext cx="2831409" cy="186598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6A754A6-3CC1-F3F5-376A-941FC14B5DE4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19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5048EE9-A51B-3185-428E-CFBB51502D00}"/>
              </a:ext>
            </a:extLst>
          </p:cNvPr>
          <p:cNvSpPr txBox="1"/>
          <p:nvPr/>
        </p:nvSpPr>
        <p:spPr>
          <a:xfrm>
            <a:off x="2928389" y="1091523"/>
            <a:ext cx="57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Outils technologiques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E629F79-CD9F-FD10-81AD-ECD970C316A4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0CD2E409-2255-2F5B-55AC-563D142D24A4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0" name="Triangle rectangle 19">
                <a:extLst>
                  <a:ext uri="{FF2B5EF4-FFF2-40B4-BE49-F238E27FC236}">
                    <a16:creationId xmlns:a16="http://schemas.microsoft.com/office/drawing/2014/main" id="{356A7536-3E92-615C-E321-D80A434D7DA4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CD081B7D-AB66-3970-6DB1-1885486C1985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6619EF1-26F8-83CC-258A-3B70A86B05B5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0455AFB-256A-F188-82B1-693B0727ED62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rgbClr val="E36414"/>
                  </a:solidFill>
                </a:rPr>
                <a:t>Réalisation</a:t>
              </a:r>
              <a:endParaRPr lang="fr-FR" sz="4000" dirty="0">
                <a:solidFill>
                  <a:srgbClr val="E3641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25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EEACA-39E2-DDE5-018C-E0E1ED30A8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9D484C4-85B5-1701-25A2-05ADC190E1E8}"/>
              </a:ext>
            </a:extLst>
          </p:cNvPr>
          <p:cNvGrpSpPr/>
          <p:nvPr/>
        </p:nvGrpSpPr>
        <p:grpSpPr>
          <a:xfrm>
            <a:off x="1162756" y="2813155"/>
            <a:ext cx="10216443" cy="1336430"/>
            <a:chOff x="1162756" y="2813155"/>
            <a:chExt cx="10216443" cy="1336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5EE2ED-034E-54BA-2839-9D5E6F22D06B}"/>
                </a:ext>
              </a:extLst>
            </p:cNvPr>
            <p:cNvSpPr/>
            <p:nvPr/>
          </p:nvSpPr>
          <p:spPr>
            <a:xfrm>
              <a:off x="1162756" y="2813155"/>
              <a:ext cx="10216442" cy="133643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2E72FE5-0636-424B-7AF3-4F1C2A158A4B}"/>
                </a:ext>
              </a:extLst>
            </p:cNvPr>
            <p:cNvSpPr txBox="1"/>
            <p:nvPr/>
          </p:nvSpPr>
          <p:spPr>
            <a:xfrm>
              <a:off x="1162756" y="3013501"/>
              <a:ext cx="102164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00" b="1" dirty="0">
                  <a:solidFill>
                    <a:schemeClr val="bg1"/>
                  </a:solidFill>
                </a:rPr>
                <a:t>Démonstration</a:t>
              </a:r>
            </a:p>
          </p:txBody>
        </p:sp>
      </p:grpSp>
      <p:sp>
        <p:nvSpPr>
          <p:cNvPr id="5" name="ZoneTexte 4" hidden="1">
            <a:extLst>
              <a:ext uri="{FF2B5EF4-FFF2-40B4-BE49-F238E27FC236}">
                <a16:creationId xmlns:a16="http://schemas.microsoft.com/office/drawing/2014/main" id="{EF6B595C-B4BE-63BB-4D5A-2D6DDC39442C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20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D7C66-0B5C-9BD6-E133-00B80C4F40C3}"/>
              </a:ext>
            </a:extLst>
          </p:cNvPr>
          <p:cNvSpPr txBox="1"/>
          <p:nvPr/>
        </p:nvSpPr>
        <p:spPr>
          <a:xfrm>
            <a:off x="11819792" y="65795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6451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53C456-EBFD-65A4-015B-16900FC510CE}"/>
              </a:ext>
            </a:extLst>
          </p:cNvPr>
          <p:cNvSpPr/>
          <p:nvPr/>
        </p:nvSpPr>
        <p:spPr>
          <a:xfrm>
            <a:off x="2449690" y="64785"/>
            <a:ext cx="7732888" cy="48594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3B3BC-1486-0E63-9610-EDDFE9CD5520}"/>
              </a:ext>
            </a:extLst>
          </p:cNvPr>
          <p:cNvSpPr/>
          <p:nvPr/>
        </p:nvSpPr>
        <p:spPr>
          <a:xfrm>
            <a:off x="66581" y="7256784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8E6FA6-F020-C034-5E65-2163FA822B17}"/>
              </a:ext>
            </a:extLst>
          </p:cNvPr>
          <p:cNvSpPr/>
          <p:nvPr/>
        </p:nvSpPr>
        <p:spPr>
          <a:xfrm>
            <a:off x="3970815" y="1412788"/>
            <a:ext cx="8099952" cy="536065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8D46C74-C47C-20E3-F003-3A0FA58126D1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21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FE77D9D-3D06-DCE6-D2F9-55FE22585A23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353EFB18-6788-FAAE-A1AF-F3140DF2A9EC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2" name="Triangle rectangle 21">
                <a:extLst>
                  <a:ext uri="{FF2B5EF4-FFF2-40B4-BE49-F238E27FC236}">
                    <a16:creationId xmlns:a16="http://schemas.microsoft.com/office/drawing/2014/main" id="{6D91A96E-F90A-9185-7FED-8386D7243F2C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CFE2F3F1-1C7C-C92F-760E-BD9E95ECEE4D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B7B703B6-599C-F6C9-6E05-B79138B1906F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59B173A-1839-198D-C647-CFEC9C9836B2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rgbClr val="E36414"/>
                  </a:solidFill>
                </a:rPr>
                <a:t>Démonstration</a:t>
              </a:r>
              <a:endParaRPr lang="fr-FR" sz="4000" dirty="0">
                <a:solidFill>
                  <a:srgbClr val="E3641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56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EEACA-39E2-DDE5-018C-E0E1ED30A8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1C9AE6A-6329-D305-BCB1-CFFA248C6FEE}"/>
              </a:ext>
            </a:extLst>
          </p:cNvPr>
          <p:cNvGrpSpPr/>
          <p:nvPr/>
        </p:nvGrpSpPr>
        <p:grpSpPr>
          <a:xfrm>
            <a:off x="1162756" y="2813155"/>
            <a:ext cx="10216443" cy="1336430"/>
            <a:chOff x="1162756" y="2813155"/>
            <a:chExt cx="10216443" cy="1336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5EE2ED-034E-54BA-2839-9D5E6F22D06B}"/>
                </a:ext>
              </a:extLst>
            </p:cNvPr>
            <p:cNvSpPr/>
            <p:nvPr/>
          </p:nvSpPr>
          <p:spPr>
            <a:xfrm>
              <a:off x="1162756" y="2813155"/>
              <a:ext cx="10216442" cy="133643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2E72FE5-0636-424B-7AF3-4F1C2A158A4B}"/>
                </a:ext>
              </a:extLst>
            </p:cNvPr>
            <p:cNvSpPr txBox="1"/>
            <p:nvPr/>
          </p:nvSpPr>
          <p:spPr>
            <a:xfrm>
              <a:off x="1162756" y="3013501"/>
              <a:ext cx="102164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00" b="1" dirty="0">
                  <a:solidFill>
                    <a:schemeClr val="bg1"/>
                  </a:solidFill>
                </a:rPr>
                <a:t>Conclusion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7A8E54A-7D56-1E17-1098-7CC8FFFF4C79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65102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53C456-EBFD-65A4-015B-16900FC510CE}"/>
              </a:ext>
            </a:extLst>
          </p:cNvPr>
          <p:cNvSpPr/>
          <p:nvPr/>
        </p:nvSpPr>
        <p:spPr>
          <a:xfrm>
            <a:off x="2449690" y="64785"/>
            <a:ext cx="7732888" cy="48594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3B3BC-1486-0E63-9610-EDDFE9CD5520}"/>
              </a:ext>
            </a:extLst>
          </p:cNvPr>
          <p:cNvSpPr/>
          <p:nvPr/>
        </p:nvSpPr>
        <p:spPr>
          <a:xfrm>
            <a:off x="-32825" y="-732549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5DADB7-4455-29F3-0B6B-D7FCBA3CBEE8}"/>
              </a:ext>
            </a:extLst>
          </p:cNvPr>
          <p:cNvGrpSpPr/>
          <p:nvPr/>
        </p:nvGrpSpPr>
        <p:grpSpPr>
          <a:xfrm>
            <a:off x="2110527" y="2135981"/>
            <a:ext cx="6487254" cy="487541"/>
            <a:chOff x="2556408" y="3374779"/>
            <a:chExt cx="6487254" cy="48754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8DF5637-D82B-D952-8777-6A57279429FC}"/>
                </a:ext>
              </a:extLst>
            </p:cNvPr>
            <p:cNvSpPr txBox="1"/>
            <p:nvPr/>
          </p:nvSpPr>
          <p:spPr>
            <a:xfrm>
              <a:off x="2647273" y="3374779"/>
              <a:ext cx="63963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0000"/>
                  </a:solidFill>
                  <a:latin typeface="Calibri (Corps)"/>
                </a:rPr>
                <a:t>Bilan des activités</a:t>
              </a:r>
            </a:p>
          </p:txBody>
        </p:sp>
        <p:cxnSp>
          <p:nvCxnSpPr>
            <p:cNvPr id="21" name="Straight Connector 54">
              <a:extLst>
                <a:ext uri="{FF2B5EF4-FFF2-40B4-BE49-F238E27FC236}">
                  <a16:creationId xmlns:a16="http://schemas.microsoft.com/office/drawing/2014/main" id="{BB1D8D80-F575-E4EB-19B0-DD987315639F}"/>
                </a:ext>
              </a:extLst>
            </p:cNvPr>
            <p:cNvCxnSpPr>
              <a:cxnSpLocks/>
            </p:cNvCxnSpPr>
            <p:nvPr/>
          </p:nvCxnSpPr>
          <p:spPr>
            <a:xfrm>
              <a:off x="2735171" y="3849661"/>
              <a:ext cx="2102088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8D3912-AD29-3F38-6F58-E43BA88DAF6A}"/>
                </a:ext>
              </a:extLst>
            </p:cNvPr>
            <p:cNvSpPr/>
            <p:nvPr/>
          </p:nvSpPr>
          <p:spPr>
            <a:xfrm>
              <a:off x="2556408" y="3481661"/>
              <a:ext cx="48313" cy="380659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BEEC4BD-BC9A-7514-2517-8DC0CF7BE4EC}"/>
              </a:ext>
            </a:extLst>
          </p:cNvPr>
          <p:cNvGrpSpPr/>
          <p:nvPr/>
        </p:nvGrpSpPr>
        <p:grpSpPr>
          <a:xfrm>
            <a:off x="1286933" y="4260355"/>
            <a:ext cx="9618133" cy="836508"/>
            <a:chOff x="2556408" y="3374779"/>
            <a:chExt cx="8792961" cy="836508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4BF5118-753A-A256-6728-2B01C7DAE03C}"/>
                </a:ext>
              </a:extLst>
            </p:cNvPr>
            <p:cNvSpPr txBox="1"/>
            <p:nvPr/>
          </p:nvSpPr>
          <p:spPr>
            <a:xfrm>
              <a:off x="2647273" y="3374779"/>
              <a:ext cx="8702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0000"/>
                  </a:solidFill>
                  <a:latin typeface="Calibri (Corps)"/>
                </a:rPr>
                <a:t>En perspective ,nous allons finaliser l’application en implémentant toutes   tous les fonctionnalités</a:t>
              </a:r>
              <a:endParaRPr lang="fr-FR" sz="2400" b="1" dirty="0"/>
            </a:p>
          </p:txBody>
        </p:sp>
        <p:cxnSp>
          <p:nvCxnSpPr>
            <p:cNvPr id="30" name="Straight Connector 54">
              <a:extLst>
                <a:ext uri="{FF2B5EF4-FFF2-40B4-BE49-F238E27FC236}">
                  <a16:creationId xmlns:a16="http://schemas.microsoft.com/office/drawing/2014/main" id="{4AB73240-BAD4-424E-4BAC-63988477CCB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158" y="4211287"/>
              <a:ext cx="7849066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32B138-94E0-B80A-E423-29669717D289}"/>
                </a:ext>
              </a:extLst>
            </p:cNvPr>
            <p:cNvSpPr/>
            <p:nvPr/>
          </p:nvSpPr>
          <p:spPr>
            <a:xfrm>
              <a:off x="2556408" y="3481661"/>
              <a:ext cx="90865" cy="729625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D5DC0E2B-8899-4EDF-88F5-26DCDF214619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23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60396B9-D41A-06CD-0FE8-AC75CBA7DF51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20E9E7B-FBCE-A563-A195-874969C329E7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26" name="Triangle rectangle 25">
                <a:extLst>
                  <a:ext uri="{FF2B5EF4-FFF2-40B4-BE49-F238E27FC236}">
                    <a16:creationId xmlns:a16="http://schemas.microsoft.com/office/drawing/2014/main" id="{78E40898-B804-67C7-9F6D-0AD11BA27BA6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2619340B-184B-C9A7-7F2B-329AEE5E4F69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C2CABEDA-F74A-B5CD-8B21-F230F2A14119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10D5B2-A686-878C-5499-E11106D6E6A6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rgbClr val="E36414"/>
                  </a:solidFill>
                </a:rPr>
                <a:t>Conclusion</a:t>
              </a:r>
              <a:endParaRPr lang="fr-FR" sz="4000" dirty="0">
                <a:solidFill>
                  <a:srgbClr val="E3641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55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81D7DAA6-5971-4EF8-ADF7-82DC1EA96867}"/>
              </a:ext>
            </a:extLst>
          </p:cNvPr>
          <p:cNvSpPr/>
          <p:nvPr/>
        </p:nvSpPr>
        <p:spPr>
          <a:xfrm flipV="1">
            <a:off x="13119652" y="585143"/>
            <a:ext cx="1638032" cy="887104"/>
          </a:xfrm>
          <a:prstGeom prst="parallelogram">
            <a:avLst>
              <a:gd name="adj" fmla="val 74232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>
            <a:extLst>
              <a:ext uri="{FF2B5EF4-FFF2-40B4-BE49-F238E27FC236}">
                <a16:creationId xmlns:a16="http://schemas.microsoft.com/office/drawing/2014/main" id="{6E43B766-F80C-4913-9891-D8CB8CF86639}"/>
              </a:ext>
            </a:extLst>
          </p:cNvPr>
          <p:cNvSpPr/>
          <p:nvPr/>
        </p:nvSpPr>
        <p:spPr>
          <a:xfrm flipV="1">
            <a:off x="12866851" y="1849475"/>
            <a:ext cx="1970462" cy="887104"/>
          </a:xfrm>
          <a:prstGeom prst="parallelogram">
            <a:avLst>
              <a:gd name="adj" fmla="val 696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>
            <a:extLst>
              <a:ext uri="{FF2B5EF4-FFF2-40B4-BE49-F238E27FC236}">
                <a16:creationId xmlns:a16="http://schemas.microsoft.com/office/drawing/2014/main" id="{FAF10386-E603-4A5C-9ABA-8CB4A1E33A75}"/>
              </a:ext>
            </a:extLst>
          </p:cNvPr>
          <p:cNvSpPr/>
          <p:nvPr/>
        </p:nvSpPr>
        <p:spPr>
          <a:xfrm flipV="1">
            <a:off x="13420299" y="4354838"/>
            <a:ext cx="10694010" cy="887104"/>
          </a:xfrm>
          <a:prstGeom prst="parallelogram">
            <a:avLst>
              <a:gd name="adj" fmla="val 7423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6CF9DBDC-4B39-42C1-B38C-1F6926F10523}"/>
              </a:ext>
            </a:extLst>
          </p:cNvPr>
          <p:cNvSpPr/>
          <p:nvPr/>
        </p:nvSpPr>
        <p:spPr>
          <a:xfrm flipV="1">
            <a:off x="12644997" y="5805578"/>
            <a:ext cx="10033673" cy="689212"/>
          </a:xfrm>
          <a:prstGeom prst="parallelogram">
            <a:avLst>
              <a:gd name="adj" fmla="val 1022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659F5C91-18A8-4274-88C4-D09D97C29327}"/>
              </a:ext>
            </a:extLst>
          </p:cNvPr>
          <p:cNvSpPr/>
          <p:nvPr/>
        </p:nvSpPr>
        <p:spPr>
          <a:xfrm flipV="1">
            <a:off x="12522168" y="3069091"/>
            <a:ext cx="2475115" cy="887104"/>
          </a:xfrm>
          <a:custGeom>
            <a:avLst/>
            <a:gdLst>
              <a:gd name="connsiteX0" fmla="*/ 0 w 2475115"/>
              <a:gd name="connsiteY0" fmla="*/ 887104 h 887104"/>
              <a:gd name="connsiteX1" fmla="*/ 2475115 w 2475115"/>
              <a:gd name="connsiteY1" fmla="*/ 887104 h 887104"/>
              <a:gd name="connsiteX2" fmla="*/ 2475115 w 2475115"/>
              <a:gd name="connsiteY2" fmla="*/ 0 h 887104"/>
              <a:gd name="connsiteX3" fmla="*/ 767691 w 2475115"/>
              <a:gd name="connsiteY3" fmla="*/ 0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5115" h="887104">
                <a:moveTo>
                  <a:pt x="0" y="887104"/>
                </a:moveTo>
                <a:lnTo>
                  <a:pt x="2475115" y="887104"/>
                </a:lnTo>
                <a:lnTo>
                  <a:pt x="2475115" y="0"/>
                </a:lnTo>
                <a:lnTo>
                  <a:pt x="76769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51281B-3A4A-4359-8DA6-9031E4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AA84-A96D-4983-B3B2-5D81DF79EFFC}" type="slidenum">
              <a:rPr lang="fr-FR" sz="2800" smtClean="0">
                <a:solidFill>
                  <a:schemeClr val="bg1"/>
                </a:solidFill>
              </a:rPr>
              <a:t>27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24CC4-6F80-44EB-911B-1BC952B94D94}"/>
              </a:ext>
            </a:extLst>
          </p:cNvPr>
          <p:cNvSpPr/>
          <p:nvPr/>
        </p:nvSpPr>
        <p:spPr>
          <a:xfrm>
            <a:off x="0" y="0"/>
            <a:ext cx="12192000" cy="4781550"/>
          </a:xfrm>
          <a:prstGeom prst="rect">
            <a:avLst/>
          </a:prstGeom>
          <a:solidFill>
            <a:srgbClr val="0F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C107D-80BF-47FE-ACA9-E73DB73BE863}"/>
              </a:ext>
            </a:extLst>
          </p:cNvPr>
          <p:cNvSpPr/>
          <p:nvPr/>
        </p:nvSpPr>
        <p:spPr>
          <a:xfrm rot="18900000">
            <a:off x="5826592" y="4512142"/>
            <a:ext cx="538816" cy="538816"/>
          </a:xfrm>
          <a:prstGeom prst="rect">
            <a:avLst/>
          </a:prstGeom>
          <a:solidFill>
            <a:schemeClr val="bg1"/>
          </a:solidFill>
          <a:ln w="165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D7321C-1BDF-4678-8820-883587CD5727}"/>
              </a:ext>
            </a:extLst>
          </p:cNvPr>
          <p:cNvSpPr/>
          <p:nvPr/>
        </p:nvSpPr>
        <p:spPr>
          <a:xfrm rot="18900000">
            <a:off x="5624534" y="4310084"/>
            <a:ext cx="942930" cy="942930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947F8496-2417-42C7-8929-26BB3ED751B1}"/>
              </a:ext>
            </a:extLst>
          </p:cNvPr>
          <p:cNvSpPr txBox="1"/>
          <p:nvPr/>
        </p:nvSpPr>
        <p:spPr>
          <a:xfrm>
            <a:off x="1313191" y="2390775"/>
            <a:ext cx="9565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anose="00000500000000000000" pitchFamily="50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84321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BD9258-C420-CE9F-62A2-47D06FCF1264}"/>
              </a:ext>
            </a:extLst>
          </p:cNvPr>
          <p:cNvSpPr/>
          <p:nvPr/>
        </p:nvSpPr>
        <p:spPr>
          <a:xfrm>
            <a:off x="914400" y="406400"/>
            <a:ext cx="2110154" cy="1625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D2D16-F7B4-CA49-28F2-E6BC0AA0932A}"/>
              </a:ext>
            </a:extLst>
          </p:cNvPr>
          <p:cNvSpPr/>
          <p:nvPr/>
        </p:nvSpPr>
        <p:spPr>
          <a:xfrm>
            <a:off x="8917709" y="350982"/>
            <a:ext cx="2109600" cy="1627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B4917C-40C3-731B-CDAD-756BA6488018}"/>
              </a:ext>
            </a:extLst>
          </p:cNvPr>
          <p:cNvSpPr txBox="1"/>
          <p:nvPr/>
        </p:nvSpPr>
        <p:spPr>
          <a:xfrm>
            <a:off x="601884" y="2280212"/>
            <a:ext cx="112505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 d’une application web de gestion des volumes horaires des activités pédagogiques de l’université Thomas SANKARA </a:t>
            </a:r>
          </a:p>
        </p:txBody>
      </p:sp>
      <p:sp>
        <p:nvSpPr>
          <p:cNvPr id="8" name="Zone de texte 454">
            <a:extLst>
              <a:ext uri="{FF2B5EF4-FFF2-40B4-BE49-F238E27FC236}">
                <a16:creationId xmlns:a16="http://schemas.microsoft.com/office/drawing/2014/main" id="{A37A827F-7DD1-92C6-68D7-E9279FCD60E3}"/>
              </a:ext>
            </a:extLst>
          </p:cNvPr>
          <p:cNvSpPr txBox="1"/>
          <p:nvPr/>
        </p:nvSpPr>
        <p:spPr>
          <a:xfrm>
            <a:off x="705826" y="5272133"/>
            <a:ext cx="3252717" cy="13531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Superviseur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: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/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 </a:t>
            </a:r>
            <a:r>
              <a:rPr lang="fr-FR" sz="1800" b="1" dirty="0">
                <a:solidFill>
                  <a:srgbClr val="444444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Cédric BERE</a:t>
            </a:r>
            <a:r>
              <a:rPr lang="fr-FR" sz="1800" dirty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/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Enseignant en Informatique à l’Université Joseph KI-ZERBO</a:t>
            </a:r>
          </a:p>
        </p:txBody>
      </p:sp>
      <p:sp>
        <p:nvSpPr>
          <p:cNvPr id="9" name="Zone de texte 455">
            <a:extLst>
              <a:ext uri="{FF2B5EF4-FFF2-40B4-BE49-F238E27FC236}">
                <a16:creationId xmlns:a16="http://schemas.microsoft.com/office/drawing/2014/main" id="{49F2D18F-DD32-36A0-4E0E-DA0A95E7520F}"/>
              </a:ext>
            </a:extLst>
          </p:cNvPr>
          <p:cNvSpPr txBox="1"/>
          <p:nvPr/>
        </p:nvSpPr>
        <p:spPr>
          <a:xfrm>
            <a:off x="8233458" y="5254754"/>
            <a:ext cx="3958542" cy="13531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Maitre de stage :</a:t>
            </a:r>
          </a:p>
          <a:p>
            <a:r>
              <a:rPr lang="fr-FR" b="1" dirty="0">
                <a:solidFill>
                  <a:srgbClr val="44444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Ibrahim</a:t>
            </a:r>
            <a:r>
              <a:rPr lang="fr-FR" sz="1800" b="1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TRAORE</a:t>
            </a:r>
            <a:endParaRPr lang="fr-FR" b="1" dirty="0">
              <a:solidFill>
                <a:srgbClr val="444444"/>
              </a:solidFill>
              <a:latin typeface="TimesNewRomanPSM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800" dirty="0">
                <a:solidFill>
                  <a:srgbClr val="444444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Ingénieur des travaux informatique option génie logiciel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Agent de UTS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A3D74C-6362-2892-F615-1E073A004865}"/>
              </a:ext>
            </a:extLst>
          </p:cNvPr>
          <p:cNvSpPr txBox="1"/>
          <p:nvPr/>
        </p:nvSpPr>
        <p:spPr>
          <a:xfrm>
            <a:off x="3958543" y="4344564"/>
            <a:ext cx="42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KOURSANGAMA Hamandé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EA17DE6-0F66-77C0-7EA0-9F367801F303}"/>
              </a:ext>
            </a:extLst>
          </p:cNvPr>
          <p:cNvCxnSpPr>
            <a:cxnSpLocks/>
          </p:cNvCxnSpPr>
          <p:nvPr/>
        </p:nvCxnSpPr>
        <p:spPr>
          <a:xfrm>
            <a:off x="3431310" y="3942338"/>
            <a:ext cx="5613721" cy="0"/>
          </a:xfrm>
          <a:prstGeom prst="straightConnector1">
            <a:avLst/>
          </a:prstGeom>
          <a:ln w="28575">
            <a:solidFill>
              <a:srgbClr val="0964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1DC67E9-0672-593E-E85A-444A6CB0B8D1}"/>
              </a:ext>
            </a:extLst>
          </p:cNvPr>
          <p:cNvCxnSpPr>
            <a:cxnSpLocks/>
          </p:cNvCxnSpPr>
          <p:nvPr/>
        </p:nvCxnSpPr>
        <p:spPr>
          <a:xfrm>
            <a:off x="3289139" y="2280212"/>
            <a:ext cx="5613721" cy="0"/>
          </a:xfrm>
          <a:prstGeom prst="straightConnector1">
            <a:avLst/>
          </a:prstGeom>
          <a:ln w="28575">
            <a:solidFill>
              <a:srgbClr val="0964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EEACA-39E2-DDE5-018C-E0E1ED30A8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EE2ED-034E-54BA-2839-9D5E6F22D06B}"/>
              </a:ext>
            </a:extLst>
          </p:cNvPr>
          <p:cNvSpPr/>
          <p:nvPr/>
        </p:nvSpPr>
        <p:spPr>
          <a:xfrm>
            <a:off x="1162756" y="2813155"/>
            <a:ext cx="10216442" cy="1336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E72FE5-0636-424B-7AF3-4F1C2A158A4B}"/>
              </a:ext>
            </a:extLst>
          </p:cNvPr>
          <p:cNvSpPr txBox="1"/>
          <p:nvPr/>
        </p:nvSpPr>
        <p:spPr>
          <a:xfrm>
            <a:off x="1162756" y="3013501"/>
            <a:ext cx="102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12E519-C452-F47D-CC58-C8DDAF9A79C0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2329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A2866B83-FCE7-7011-D232-9260EA866D88}"/>
              </a:ext>
            </a:extLst>
          </p:cNvPr>
          <p:cNvGrpSpPr/>
          <p:nvPr/>
        </p:nvGrpSpPr>
        <p:grpSpPr>
          <a:xfrm>
            <a:off x="1711154" y="227535"/>
            <a:ext cx="7377208" cy="1367897"/>
            <a:chOff x="1440221" y="40100"/>
            <a:chExt cx="7377208" cy="1367897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7EE69418-E618-0B07-2418-35A237E3B42E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19" name="Triangle rectangle 18">
                <a:extLst>
                  <a:ext uri="{FF2B5EF4-FFF2-40B4-BE49-F238E27FC236}">
                    <a16:creationId xmlns:a16="http://schemas.microsoft.com/office/drawing/2014/main" id="{065FB001-D4B4-A75D-B05C-ECC8F7BBDA2B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7C1B567-2279-69A6-5F1D-DC2D0C2A6CDA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7F17722-7E8B-475D-53E5-E1363F50D3B2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9A85999-ABBA-E852-8A53-866331B979EB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Introduction</a:t>
              </a:r>
            </a:p>
            <a:p>
              <a:pPr algn="ctr"/>
              <a:endParaRPr lang="fr-FR" sz="4000" dirty="0">
                <a:solidFill>
                  <a:srgbClr val="E36414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BA3F85C-60CE-4FC3-4096-C3D09F53222E}"/>
              </a:ext>
            </a:extLst>
          </p:cNvPr>
          <p:cNvGrpSpPr/>
          <p:nvPr/>
        </p:nvGrpSpPr>
        <p:grpSpPr>
          <a:xfrm>
            <a:off x="2592860" y="2125362"/>
            <a:ext cx="6270556" cy="830997"/>
            <a:chOff x="3762060" y="2414640"/>
            <a:chExt cx="7922913" cy="83099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E3341A2-A333-F04D-E739-AD642971BC05}"/>
                </a:ext>
              </a:extLst>
            </p:cNvPr>
            <p:cNvGrpSpPr/>
            <p:nvPr/>
          </p:nvGrpSpPr>
          <p:grpSpPr>
            <a:xfrm>
              <a:off x="3860095" y="2414640"/>
              <a:ext cx="7824878" cy="830997"/>
              <a:chOff x="1731980" y="2095259"/>
              <a:chExt cx="7824878" cy="1076226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36D8F0C3-B41F-2152-1AEA-73210824F5BE}"/>
                  </a:ext>
                </a:extLst>
              </p:cNvPr>
              <p:cNvSpPr txBox="1"/>
              <p:nvPr/>
            </p:nvSpPr>
            <p:spPr>
              <a:xfrm>
                <a:off x="1731980" y="2095259"/>
                <a:ext cx="7824878" cy="1076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i="0" dirty="0">
                    <a:solidFill>
                      <a:srgbClr val="000000"/>
                    </a:solidFill>
                    <a:effectLst/>
                  </a:rPr>
                  <a:t>Volume horaire consiste á attribué un certain nombre d’heure á un enseignant… </a:t>
                </a:r>
                <a:endParaRPr lang="fr-FR" sz="3600" b="1" dirty="0"/>
              </a:p>
            </p:txBody>
          </p:sp>
          <p:cxnSp>
            <p:nvCxnSpPr>
              <p:cNvPr id="36" name="Straight Connector 54">
                <a:extLst>
                  <a:ext uri="{FF2B5EF4-FFF2-40B4-BE49-F238E27FC236}">
                    <a16:creationId xmlns:a16="http://schemas.microsoft.com/office/drawing/2014/main" id="{DB8375DA-2428-C482-8C57-51DB17B9A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924" y="3171485"/>
                <a:ext cx="7503358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ACA66E-6EFB-1EB7-BEB9-1999064B20E3}"/>
                </a:ext>
              </a:extLst>
            </p:cNvPr>
            <p:cNvSpPr/>
            <p:nvPr/>
          </p:nvSpPr>
          <p:spPr>
            <a:xfrm>
              <a:off x="3762060" y="2624535"/>
              <a:ext cx="98034" cy="621099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A05123F-2E18-9482-89A3-42F68499D10F}"/>
              </a:ext>
            </a:extLst>
          </p:cNvPr>
          <p:cNvSpPr/>
          <p:nvPr/>
        </p:nvSpPr>
        <p:spPr>
          <a:xfrm>
            <a:off x="0" y="791451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85CD6E-AE67-4B96-6977-18F89E433B06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02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ADF34C2-BAF1-4B16-E4C7-FA44F6E0B8B1}"/>
              </a:ext>
            </a:extLst>
          </p:cNvPr>
          <p:cNvGrpSpPr/>
          <p:nvPr/>
        </p:nvGrpSpPr>
        <p:grpSpPr>
          <a:xfrm>
            <a:off x="2631654" y="4165229"/>
            <a:ext cx="6270556" cy="577893"/>
            <a:chOff x="3762060" y="2414639"/>
            <a:chExt cx="7922912" cy="577893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3AF8035-5CE3-03F8-8FF0-249708D922BA}"/>
                </a:ext>
              </a:extLst>
            </p:cNvPr>
            <p:cNvGrpSpPr/>
            <p:nvPr/>
          </p:nvGrpSpPr>
          <p:grpSpPr>
            <a:xfrm>
              <a:off x="3860094" y="2414639"/>
              <a:ext cx="7824878" cy="577892"/>
              <a:chOff x="1731979" y="2095259"/>
              <a:chExt cx="7824878" cy="748429"/>
            </a:xfrm>
          </p:grpSpPr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2DBB29C-5ED6-0783-FB69-65F51389819D}"/>
                  </a:ext>
                </a:extLst>
              </p:cNvPr>
              <p:cNvSpPr txBox="1"/>
              <p:nvPr/>
            </p:nvSpPr>
            <p:spPr>
              <a:xfrm>
                <a:off x="1731979" y="2095259"/>
                <a:ext cx="7824878" cy="597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i="0" dirty="0">
                    <a:solidFill>
                      <a:srgbClr val="000000"/>
                    </a:solidFill>
                    <a:effectLst/>
                  </a:rPr>
                  <a:t>Université Thomas SANKARA  </a:t>
                </a:r>
                <a:endParaRPr lang="fr-FR" sz="3600" b="1" dirty="0"/>
              </a:p>
            </p:txBody>
          </p: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836921C6-029B-9DC2-560E-9ADF01A60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5157" y="2843688"/>
                <a:ext cx="4752306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C1DB26-D055-FEB8-D0E2-89E6AB542DD2}"/>
                </a:ext>
              </a:extLst>
            </p:cNvPr>
            <p:cNvSpPr/>
            <p:nvPr/>
          </p:nvSpPr>
          <p:spPr>
            <a:xfrm>
              <a:off x="3762060" y="2624535"/>
              <a:ext cx="57766" cy="367997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44105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EEACA-39E2-DDE5-018C-E0E1ED30A8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EE2ED-034E-54BA-2839-9D5E6F22D06B}"/>
              </a:ext>
            </a:extLst>
          </p:cNvPr>
          <p:cNvSpPr/>
          <p:nvPr/>
        </p:nvSpPr>
        <p:spPr>
          <a:xfrm>
            <a:off x="1162756" y="2813155"/>
            <a:ext cx="10216442" cy="1336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E72FE5-0636-424B-7AF3-4F1C2A158A4B}"/>
              </a:ext>
            </a:extLst>
          </p:cNvPr>
          <p:cNvSpPr txBox="1"/>
          <p:nvPr/>
        </p:nvSpPr>
        <p:spPr>
          <a:xfrm>
            <a:off x="1341121" y="3013501"/>
            <a:ext cx="978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Généralité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DED26A4-D494-8526-EDE1-0DC569EDD4F7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6178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239B47BA-6E7B-2DE4-E8FD-35AF329A6F01}"/>
              </a:ext>
            </a:extLst>
          </p:cNvPr>
          <p:cNvGrpSpPr/>
          <p:nvPr/>
        </p:nvGrpSpPr>
        <p:grpSpPr>
          <a:xfrm>
            <a:off x="916575" y="4349447"/>
            <a:ext cx="9829572" cy="961160"/>
            <a:chOff x="3819827" y="2223932"/>
            <a:chExt cx="7920916" cy="204628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2E26D4F2-CB2F-CA78-11A0-E37DD83D640A}"/>
                </a:ext>
              </a:extLst>
            </p:cNvPr>
            <p:cNvGrpSpPr/>
            <p:nvPr/>
          </p:nvGrpSpPr>
          <p:grpSpPr>
            <a:xfrm>
              <a:off x="3819827" y="2223932"/>
              <a:ext cx="7920916" cy="2046284"/>
              <a:chOff x="1691712" y="1848271"/>
              <a:chExt cx="7920916" cy="2650143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6BCA222-B6D0-6CD9-690B-90416D89382E}"/>
                  </a:ext>
                </a:extLst>
              </p:cNvPr>
              <p:cNvSpPr txBox="1"/>
              <p:nvPr/>
            </p:nvSpPr>
            <p:spPr>
              <a:xfrm>
                <a:off x="1691712" y="1848271"/>
                <a:ext cx="7920916" cy="229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i="0" dirty="0">
                    <a:solidFill>
                      <a:srgbClr val="000000"/>
                    </a:solidFill>
                    <a:effectLst/>
                  </a:rPr>
                  <a:t>Á enseignant est attribué un certain nombre de volume horaire en termes d’activités pédagogiques à effectuer</a:t>
                </a:r>
                <a:r>
                  <a:rPr lang="fr-FR" sz="2400" b="1" dirty="0"/>
                  <a:t> </a:t>
                </a:r>
              </a:p>
            </p:txBody>
          </p:sp>
          <p:cxnSp>
            <p:nvCxnSpPr>
              <p:cNvPr id="34" name="Straight Connector 54">
                <a:extLst>
                  <a:ext uri="{FF2B5EF4-FFF2-40B4-BE49-F238E27FC236}">
                    <a16:creationId xmlns:a16="http://schemas.microsoft.com/office/drawing/2014/main" id="{8203599F-50AD-071E-04B6-9C9BCA861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0560" y="4498400"/>
                <a:ext cx="7662068" cy="1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A4A9F4-2969-DEA5-A604-8E84F17BACFC}"/>
                </a:ext>
              </a:extLst>
            </p:cNvPr>
            <p:cNvSpPr/>
            <p:nvPr/>
          </p:nvSpPr>
          <p:spPr>
            <a:xfrm>
              <a:off x="3819827" y="2282994"/>
              <a:ext cx="40267" cy="1987212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E36414"/>
                </a:solidFill>
              </a:endParaRPr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98B03063-A0AC-EC61-5950-9D2CA809B505}"/>
              </a:ext>
            </a:extLst>
          </p:cNvPr>
          <p:cNvSpPr txBox="1"/>
          <p:nvPr/>
        </p:nvSpPr>
        <p:spPr>
          <a:xfrm>
            <a:off x="2928389" y="1091523"/>
            <a:ext cx="488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Contexte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01D3C0-97B4-5D07-4615-5F75F3738794}"/>
              </a:ext>
            </a:extLst>
          </p:cNvPr>
          <p:cNvSpPr/>
          <p:nvPr/>
        </p:nvSpPr>
        <p:spPr>
          <a:xfrm>
            <a:off x="0" y="791451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A4CA40-3DC4-EB4C-7383-0B47C3BAE6C1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05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7B25BD9-2B1A-58BC-AA4E-542119828B7F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601B640-DF88-A33D-0962-53CC9754C772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50" name="Triangle rectangle 49">
                <a:extLst>
                  <a:ext uri="{FF2B5EF4-FFF2-40B4-BE49-F238E27FC236}">
                    <a16:creationId xmlns:a16="http://schemas.microsoft.com/office/drawing/2014/main" id="{8CE7CAFA-C437-DA7C-9039-DE8C796DA1DF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A45AC31E-649C-3062-4507-C449D6C7C340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7DC8D6A8-651A-48EC-5701-2456723FC569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7D8C4840-4F94-6A3D-A0BD-E80D6FFD06EC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Généralité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D06D6F4-F4C6-01F1-FB8F-C4B4878C91BE}"/>
              </a:ext>
            </a:extLst>
          </p:cNvPr>
          <p:cNvGrpSpPr/>
          <p:nvPr/>
        </p:nvGrpSpPr>
        <p:grpSpPr>
          <a:xfrm>
            <a:off x="891590" y="1984714"/>
            <a:ext cx="9829572" cy="961160"/>
            <a:chOff x="3819827" y="2223932"/>
            <a:chExt cx="7920916" cy="2046284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3C6C301-9BEA-08D1-365E-4546AD0FFD3C}"/>
                </a:ext>
              </a:extLst>
            </p:cNvPr>
            <p:cNvGrpSpPr/>
            <p:nvPr/>
          </p:nvGrpSpPr>
          <p:grpSpPr>
            <a:xfrm>
              <a:off x="3819827" y="2223932"/>
              <a:ext cx="7920916" cy="2046284"/>
              <a:chOff x="1691712" y="1848271"/>
              <a:chExt cx="7920916" cy="2650143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7DBA2A3-33A0-6FB5-B9F7-B7FA82737803}"/>
                  </a:ext>
                </a:extLst>
              </p:cNvPr>
              <p:cNvSpPr txBox="1"/>
              <p:nvPr/>
            </p:nvSpPr>
            <p:spPr>
              <a:xfrm>
                <a:off x="1691712" y="1848271"/>
                <a:ext cx="7920916" cy="229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l’UTS est un E</a:t>
                </a:r>
                <a:r>
                  <a:rPr lang="fr-FR" sz="2400" b="1" i="0" dirty="0">
                    <a:effectLst/>
                  </a:rPr>
                  <a:t>tablissement public de l’Etat à caractère scientifique, culturel et technique</a:t>
                </a:r>
                <a:endParaRPr lang="fr-FR" sz="3600" b="1" dirty="0"/>
              </a:p>
            </p:txBody>
          </p:sp>
          <p:cxnSp>
            <p:nvCxnSpPr>
              <p:cNvPr id="47" name="Straight Connector 54">
                <a:extLst>
                  <a:ext uri="{FF2B5EF4-FFF2-40B4-BE49-F238E27FC236}">
                    <a16:creationId xmlns:a16="http://schemas.microsoft.com/office/drawing/2014/main" id="{E85618CA-6045-34A5-3757-5BAF1FFD22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0560" y="4498400"/>
                <a:ext cx="7662068" cy="1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4005D5-070D-3699-70A9-4774147EDAC8}"/>
                </a:ext>
              </a:extLst>
            </p:cNvPr>
            <p:cNvSpPr/>
            <p:nvPr/>
          </p:nvSpPr>
          <p:spPr>
            <a:xfrm>
              <a:off x="3819827" y="2282994"/>
              <a:ext cx="40267" cy="1987212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E3641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04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372B895F-BDD5-79BC-5D53-AF67FD2FFFDD}"/>
              </a:ext>
            </a:extLst>
          </p:cNvPr>
          <p:cNvGrpSpPr/>
          <p:nvPr/>
        </p:nvGrpSpPr>
        <p:grpSpPr>
          <a:xfrm>
            <a:off x="2860559" y="2448423"/>
            <a:ext cx="8912147" cy="830997"/>
            <a:chOff x="3774108" y="2517657"/>
            <a:chExt cx="8192728" cy="830986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390C2123-9314-CA70-3F61-4E4488620E3E}"/>
                </a:ext>
              </a:extLst>
            </p:cNvPr>
            <p:cNvGrpSpPr/>
            <p:nvPr/>
          </p:nvGrpSpPr>
          <p:grpSpPr>
            <a:xfrm>
              <a:off x="3860093" y="2517657"/>
              <a:ext cx="8106743" cy="830986"/>
              <a:chOff x="1731978" y="2228671"/>
              <a:chExt cx="8106743" cy="1076209"/>
            </a:xfrm>
          </p:grpSpPr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2F49BA2-784B-FAFE-ABA9-F63130F7765F}"/>
                  </a:ext>
                </a:extLst>
              </p:cNvPr>
              <p:cNvSpPr txBox="1"/>
              <p:nvPr/>
            </p:nvSpPr>
            <p:spPr>
              <a:xfrm>
                <a:off x="1731978" y="2228671"/>
                <a:ext cx="8106743" cy="1076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i="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Difficulté d’avoir des statistiques en terme</a:t>
                </a:r>
                <a:r>
                  <a:rPr lang="fr-FR" sz="24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1" i="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volume horaire effectuée</a:t>
                </a:r>
                <a:endParaRPr lang="fr-FR" sz="2400" b="1" dirty="0"/>
              </a:p>
            </p:txBody>
          </p:sp>
          <p:cxnSp>
            <p:nvCxnSpPr>
              <p:cNvPr id="29" name="Straight Connector 54">
                <a:extLst>
                  <a:ext uri="{FF2B5EF4-FFF2-40B4-BE49-F238E27FC236}">
                    <a16:creationId xmlns:a16="http://schemas.microsoft.com/office/drawing/2014/main" id="{EF1BF485-B199-035E-9566-5402CD268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5157" y="2843688"/>
                <a:ext cx="7872691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2ADDB5-CCE5-F271-6B48-31041D141688}"/>
                </a:ext>
              </a:extLst>
            </p:cNvPr>
            <p:cNvSpPr/>
            <p:nvPr/>
          </p:nvSpPr>
          <p:spPr>
            <a:xfrm>
              <a:off x="3774108" y="2624535"/>
              <a:ext cx="45719" cy="380656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E36414"/>
                </a:solidFill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654F43C-3C2A-1BE1-F02D-EF82EB5F62A9}"/>
              </a:ext>
            </a:extLst>
          </p:cNvPr>
          <p:cNvGrpSpPr/>
          <p:nvPr/>
        </p:nvGrpSpPr>
        <p:grpSpPr>
          <a:xfrm>
            <a:off x="2860559" y="3891290"/>
            <a:ext cx="8912147" cy="830997"/>
            <a:chOff x="3774108" y="2517651"/>
            <a:chExt cx="6138911" cy="83099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736F260-954D-C72F-5ECD-F394CCA96228}"/>
                </a:ext>
              </a:extLst>
            </p:cNvPr>
            <p:cNvGrpSpPr/>
            <p:nvPr/>
          </p:nvGrpSpPr>
          <p:grpSpPr>
            <a:xfrm>
              <a:off x="3860094" y="2517651"/>
              <a:ext cx="6052925" cy="830990"/>
              <a:chOff x="1731979" y="2228671"/>
              <a:chExt cx="6052925" cy="1076218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BCFBC20-710E-06DE-FA4B-7ECE7FE2BCE2}"/>
                  </a:ext>
                </a:extLst>
              </p:cNvPr>
              <p:cNvSpPr txBox="1"/>
              <p:nvPr/>
            </p:nvSpPr>
            <p:spPr>
              <a:xfrm>
                <a:off x="1731979" y="2228671"/>
                <a:ext cx="6052925" cy="1076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i="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Manque de </a:t>
                </a:r>
                <a:r>
                  <a:rPr lang="fr-FR" sz="24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suivi des heures déjà effectué par les enseignants Permanents et vacataires </a:t>
                </a:r>
                <a:endParaRPr lang="fr-FR" sz="2400" b="1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Straight Connector 54">
                <a:extLst>
                  <a:ext uri="{FF2B5EF4-FFF2-40B4-BE49-F238E27FC236}">
                    <a16:creationId xmlns:a16="http://schemas.microsoft.com/office/drawing/2014/main" id="{B494938E-7B95-260D-0449-F009C483A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2718" y="3249657"/>
                <a:ext cx="5739167" cy="38986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3E7940-CAF8-0B3B-B0AB-E4844F6616BE}"/>
                </a:ext>
              </a:extLst>
            </p:cNvPr>
            <p:cNvSpPr/>
            <p:nvPr/>
          </p:nvSpPr>
          <p:spPr>
            <a:xfrm>
              <a:off x="3774108" y="2624535"/>
              <a:ext cx="45719" cy="380656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ED34E0CE-373B-4CD3-288C-2174F907F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67" b="89867" l="10000" r="90000">
                        <a14:foregroundMark x1="51667" y1="8267" x2="51667" y2="8267"/>
                        <a14:foregroundMark x1="75333" y1="70133" x2="75333" y2="70133"/>
                        <a14:foregroundMark x1="65667" y1="30667" x2="65667" y2="3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3" y="1555559"/>
            <a:ext cx="2220685" cy="3366754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773469A3-7256-0253-D7C5-EEA71F2B7E98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06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E735A8-9FCB-EFB4-2680-C42D3D2CC748}"/>
              </a:ext>
            </a:extLst>
          </p:cNvPr>
          <p:cNvSpPr txBox="1"/>
          <p:nvPr/>
        </p:nvSpPr>
        <p:spPr>
          <a:xfrm>
            <a:off x="2928389" y="1091523"/>
            <a:ext cx="488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Problématique 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FD73C03-A46E-C958-4B48-BC099AF3E730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E7A55701-A8E7-2469-25E5-425D225B4947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46" name="Triangle rectangle 45">
                <a:extLst>
                  <a:ext uri="{FF2B5EF4-FFF2-40B4-BE49-F238E27FC236}">
                    <a16:creationId xmlns:a16="http://schemas.microsoft.com/office/drawing/2014/main" id="{CB0D2825-273D-60FC-81CF-4F126D279EEE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C6EB71C-4491-BC2C-0068-A41D3696870E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7DAF755B-66FC-94C8-D36A-7DECB6153E0A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C441E0F-8B17-C96C-3B2C-6FE268801D0B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Généralité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59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8378593-99C0-08DE-7C3E-9E99B9F4A0AE}"/>
              </a:ext>
            </a:extLst>
          </p:cNvPr>
          <p:cNvSpPr/>
          <p:nvPr/>
        </p:nvSpPr>
        <p:spPr>
          <a:xfrm>
            <a:off x="-32825" y="-732549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2CEED-6FB8-D6F0-DB07-8E8A6D69A336}"/>
              </a:ext>
            </a:extLst>
          </p:cNvPr>
          <p:cNvGrpSpPr/>
          <p:nvPr/>
        </p:nvGrpSpPr>
        <p:grpSpPr>
          <a:xfrm>
            <a:off x="560847" y="2119923"/>
            <a:ext cx="11405076" cy="991982"/>
            <a:chOff x="2556408" y="2105044"/>
            <a:chExt cx="8553552" cy="991982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AB3C58AC-2CA9-3850-1477-1A1A601EE77F}"/>
                </a:ext>
              </a:extLst>
            </p:cNvPr>
            <p:cNvSpPr txBox="1"/>
            <p:nvPr/>
          </p:nvSpPr>
          <p:spPr>
            <a:xfrm>
              <a:off x="2642393" y="2105044"/>
              <a:ext cx="8467567" cy="86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 b="1" i="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Enregistrer les établissements , les</a:t>
              </a:r>
              <a:r>
                <a:rPr lang="fr-FR" sz="2400" b="1" i="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</a:t>
              </a:r>
              <a:r>
                <a:rPr lang="fr-FR" sz="2400" b="1" i="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épartements, les enseignants, les filières, les formations, les UE(s),</a:t>
              </a:r>
              <a:r>
                <a:rPr lang="fr-FR" sz="2400" b="1" i="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2400" b="1" i="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ECUE(s)</a:t>
              </a:r>
              <a:endParaRPr lang="fr-F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Connector 54">
              <a:extLst>
                <a:ext uri="{FF2B5EF4-FFF2-40B4-BE49-F238E27FC236}">
                  <a16:creationId xmlns:a16="http://schemas.microsoft.com/office/drawing/2014/main" id="{DCEF47F4-2B6A-744D-D351-5353941F133E}"/>
                </a:ext>
              </a:extLst>
            </p:cNvPr>
            <p:cNvCxnSpPr>
              <a:cxnSpLocks/>
            </p:cNvCxnSpPr>
            <p:nvPr/>
          </p:nvCxnSpPr>
          <p:spPr>
            <a:xfrm>
              <a:off x="2663335" y="3097026"/>
              <a:ext cx="8088629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D08B29-FC29-C3C5-7D3C-6C145462A29D}"/>
                </a:ext>
              </a:extLst>
            </p:cNvPr>
            <p:cNvSpPr/>
            <p:nvPr/>
          </p:nvSpPr>
          <p:spPr>
            <a:xfrm>
              <a:off x="2556408" y="2211927"/>
              <a:ext cx="34288" cy="885099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E36414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861017EB-F7BC-82C1-C953-4B44731AA097}"/>
              </a:ext>
            </a:extLst>
          </p:cNvPr>
          <p:cNvGrpSpPr/>
          <p:nvPr/>
        </p:nvGrpSpPr>
        <p:grpSpPr>
          <a:xfrm>
            <a:off x="637046" y="4650581"/>
            <a:ext cx="6487254" cy="487541"/>
            <a:chOff x="2556408" y="3374779"/>
            <a:chExt cx="6487254" cy="487541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5D68F9C1-DE22-BF73-AFDB-EA2328D3AC08}"/>
                </a:ext>
              </a:extLst>
            </p:cNvPr>
            <p:cNvSpPr txBox="1"/>
            <p:nvPr/>
          </p:nvSpPr>
          <p:spPr>
            <a:xfrm>
              <a:off x="2647273" y="3374779"/>
              <a:ext cx="6396389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400" b="1" i="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Attribuer des ECUE(s) aux enseignants</a:t>
              </a:r>
              <a:endParaRPr lang="fr-F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Connector 54">
              <a:extLst>
                <a:ext uri="{FF2B5EF4-FFF2-40B4-BE49-F238E27FC236}">
                  <a16:creationId xmlns:a16="http://schemas.microsoft.com/office/drawing/2014/main" id="{F993BB31-405C-FA29-724A-A64DED38B56A}"/>
                </a:ext>
              </a:extLst>
            </p:cNvPr>
            <p:cNvCxnSpPr>
              <a:cxnSpLocks/>
            </p:cNvCxnSpPr>
            <p:nvPr/>
          </p:nvCxnSpPr>
          <p:spPr>
            <a:xfrm>
              <a:off x="2735171" y="3849661"/>
              <a:ext cx="5540944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949ADE-7987-4CAE-D995-0FDB9C6A7735}"/>
                </a:ext>
              </a:extLst>
            </p:cNvPr>
            <p:cNvSpPr/>
            <p:nvPr/>
          </p:nvSpPr>
          <p:spPr>
            <a:xfrm>
              <a:off x="2556408" y="3481661"/>
              <a:ext cx="48313" cy="380659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2890CBE-F7A5-E90A-CB15-FC952F534AB1}"/>
              </a:ext>
            </a:extLst>
          </p:cNvPr>
          <p:cNvGrpSpPr/>
          <p:nvPr/>
        </p:nvGrpSpPr>
        <p:grpSpPr>
          <a:xfrm>
            <a:off x="675497" y="5804785"/>
            <a:ext cx="7910864" cy="487537"/>
            <a:chOff x="2556408" y="4648678"/>
            <a:chExt cx="7910864" cy="487537"/>
          </a:xfrm>
        </p:grpSpPr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5B2365-F13A-E626-93A9-12B5A0E7584F}"/>
                </a:ext>
              </a:extLst>
            </p:cNvPr>
            <p:cNvSpPr txBox="1"/>
            <p:nvPr/>
          </p:nvSpPr>
          <p:spPr>
            <a:xfrm>
              <a:off x="2642394" y="4648678"/>
              <a:ext cx="782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i="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Programmer les activités pédagogiques</a:t>
              </a:r>
              <a:endParaRPr lang="fr-FR" sz="2400" b="1" dirty="0"/>
            </a:p>
          </p:txBody>
        </p:sp>
        <p:cxnSp>
          <p:nvCxnSpPr>
            <p:cNvPr id="69" name="Straight Connector 54">
              <a:extLst>
                <a:ext uri="{FF2B5EF4-FFF2-40B4-BE49-F238E27FC236}">
                  <a16:creationId xmlns:a16="http://schemas.microsoft.com/office/drawing/2014/main" id="{63A6BBA0-9BA5-8B92-B510-182535D12C70}"/>
                </a:ext>
              </a:extLst>
            </p:cNvPr>
            <p:cNvCxnSpPr>
              <a:cxnSpLocks/>
            </p:cNvCxnSpPr>
            <p:nvPr/>
          </p:nvCxnSpPr>
          <p:spPr>
            <a:xfrm>
              <a:off x="2725572" y="5123557"/>
              <a:ext cx="5334113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0D48B15-3EE4-151F-27E4-2D3D5144BF7F}"/>
                </a:ext>
              </a:extLst>
            </p:cNvPr>
            <p:cNvSpPr/>
            <p:nvPr/>
          </p:nvSpPr>
          <p:spPr>
            <a:xfrm>
              <a:off x="2556408" y="4755559"/>
              <a:ext cx="45719" cy="380656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8F03C495-E3F4-ED0C-28DC-94565FFBE18E}"/>
              </a:ext>
            </a:extLst>
          </p:cNvPr>
          <p:cNvGrpSpPr/>
          <p:nvPr/>
        </p:nvGrpSpPr>
        <p:grpSpPr>
          <a:xfrm>
            <a:off x="591327" y="3379857"/>
            <a:ext cx="9773826" cy="487544"/>
            <a:chOff x="2556408" y="2105044"/>
            <a:chExt cx="9773826" cy="487544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C58A0741-D1DF-4956-4653-E087840D547C}"/>
                </a:ext>
              </a:extLst>
            </p:cNvPr>
            <p:cNvSpPr txBox="1"/>
            <p:nvPr/>
          </p:nvSpPr>
          <p:spPr>
            <a:xfrm>
              <a:off x="2642393" y="2105044"/>
              <a:ext cx="9687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i="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Attribuer des volumes horaires statutaires aux enseignants</a:t>
              </a:r>
              <a:endParaRPr lang="fr-FR" sz="2400" b="1" dirty="0"/>
            </a:p>
          </p:txBody>
        </p:sp>
        <p:cxnSp>
          <p:nvCxnSpPr>
            <p:cNvPr id="73" name="Straight Connector 54">
              <a:extLst>
                <a:ext uri="{FF2B5EF4-FFF2-40B4-BE49-F238E27FC236}">
                  <a16:creationId xmlns:a16="http://schemas.microsoft.com/office/drawing/2014/main" id="{69F89C9E-4187-8F86-BB15-7FA78369BCB0}"/>
                </a:ext>
              </a:extLst>
            </p:cNvPr>
            <p:cNvCxnSpPr>
              <a:cxnSpLocks/>
            </p:cNvCxnSpPr>
            <p:nvPr/>
          </p:nvCxnSpPr>
          <p:spPr>
            <a:xfrm>
              <a:off x="2725572" y="2579930"/>
              <a:ext cx="8400423" cy="1265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7F5CEA-AE20-6CBF-4F4F-07AE87969C05}"/>
                </a:ext>
              </a:extLst>
            </p:cNvPr>
            <p:cNvSpPr/>
            <p:nvPr/>
          </p:nvSpPr>
          <p:spPr>
            <a:xfrm>
              <a:off x="2556408" y="2211927"/>
              <a:ext cx="45719" cy="380661"/>
            </a:xfrm>
            <a:prstGeom prst="rect">
              <a:avLst/>
            </a:prstGeom>
            <a:solidFill>
              <a:srgbClr val="E36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E36414"/>
                </a:solidFill>
              </a:endParaRP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704D77AF-BF96-668A-E61E-6FFF6DF56FE6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07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7E1604D-F60E-8A2E-6BD6-E6115CA61103}"/>
              </a:ext>
            </a:extLst>
          </p:cNvPr>
          <p:cNvSpPr txBox="1"/>
          <p:nvPr/>
        </p:nvSpPr>
        <p:spPr>
          <a:xfrm>
            <a:off x="2928389" y="1091523"/>
            <a:ext cx="488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Résultat Attendus  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B37598-5036-39AF-F19C-76628DBDEA19}"/>
              </a:ext>
            </a:extLst>
          </p:cNvPr>
          <p:cNvGrpSpPr/>
          <p:nvPr/>
        </p:nvGrpSpPr>
        <p:grpSpPr>
          <a:xfrm>
            <a:off x="1711154" y="227535"/>
            <a:ext cx="7377208" cy="766309"/>
            <a:chOff x="1440221" y="40100"/>
            <a:chExt cx="7377208" cy="766309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5046E3C-9D36-257F-3CB8-A7080D945CBB}"/>
                </a:ext>
              </a:extLst>
            </p:cNvPr>
            <p:cNvGrpSpPr/>
            <p:nvPr/>
          </p:nvGrpSpPr>
          <p:grpSpPr>
            <a:xfrm>
              <a:off x="1440221" y="40100"/>
              <a:ext cx="7377208" cy="766309"/>
              <a:chOff x="729343" y="1302873"/>
              <a:chExt cx="10072562" cy="994013"/>
            </a:xfrm>
          </p:grpSpPr>
          <p:sp>
            <p:nvSpPr>
              <p:cNvPr id="31" name="Triangle rectangle 30">
                <a:extLst>
                  <a:ext uri="{FF2B5EF4-FFF2-40B4-BE49-F238E27FC236}">
                    <a16:creationId xmlns:a16="http://schemas.microsoft.com/office/drawing/2014/main" id="{30867AAD-FCC7-C565-85F9-771FF7855DC5}"/>
                  </a:ext>
                </a:extLst>
              </p:cNvPr>
              <p:cNvSpPr/>
              <p:nvPr/>
            </p:nvSpPr>
            <p:spPr>
              <a:xfrm flipH="1" flipV="1">
                <a:off x="729343" y="1819656"/>
                <a:ext cx="915211" cy="406186"/>
              </a:xfrm>
              <a:prstGeom prst="rtTriangle">
                <a:avLst/>
              </a:prstGeom>
              <a:solidFill>
                <a:srgbClr val="C15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E9D5486D-AFED-A2B3-B6B5-13A5FF4A2685}"/>
                  </a:ext>
                </a:extLst>
              </p:cNvPr>
              <p:cNvSpPr/>
              <p:nvPr/>
            </p:nvSpPr>
            <p:spPr>
              <a:xfrm>
                <a:off x="1626059" y="1303515"/>
                <a:ext cx="9175846" cy="993371"/>
              </a:xfrm>
              <a:custGeom>
                <a:avLst/>
                <a:gdLst>
                  <a:gd name="connsiteX0" fmla="*/ 627284 w 9175846"/>
                  <a:gd name="connsiteY0" fmla="*/ 0 h 993371"/>
                  <a:gd name="connsiteX1" fmla="*/ 9010281 w 9175846"/>
                  <a:gd name="connsiteY1" fmla="*/ 0 h 993371"/>
                  <a:gd name="connsiteX2" fmla="*/ 9175846 w 9175846"/>
                  <a:gd name="connsiteY2" fmla="*/ 165565 h 993371"/>
                  <a:gd name="connsiteX3" fmla="*/ 9175846 w 9175846"/>
                  <a:gd name="connsiteY3" fmla="*/ 827806 h 993371"/>
                  <a:gd name="connsiteX4" fmla="*/ 9010281 w 9175846"/>
                  <a:gd name="connsiteY4" fmla="*/ 993371 h 993371"/>
                  <a:gd name="connsiteX5" fmla="*/ 165565 w 9175846"/>
                  <a:gd name="connsiteY5" fmla="*/ 993371 h 993371"/>
                  <a:gd name="connsiteX6" fmla="*/ 0 w 9175846"/>
                  <a:gd name="connsiteY6" fmla="*/ 827806 h 993371"/>
                  <a:gd name="connsiteX7" fmla="*/ 0 w 9175846"/>
                  <a:gd name="connsiteY7" fmla="*/ 516140 h 993371"/>
                  <a:gd name="connsiteX8" fmla="*/ 627284 w 9175846"/>
                  <a:gd name="connsiteY8" fmla="*/ 516140 h 9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5846" h="993371">
                    <a:moveTo>
                      <a:pt x="627284" y="0"/>
                    </a:moveTo>
                    <a:lnTo>
                      <a:pt x="9010281" y="0"/>
                    </a:lnTo>
                    <a:cubicBezTo>
                      <a:pt x="9101720" y="0"/>
                      <a:pt x="9175846" y="74126"/>
                      <a:pt x="9175846" y="165565"/>
                    </a:cubicBezTo>
                    <a:lnTo>
                      <a:pt x="9175846" y="827806"/>
                    </a:lnTo>
                    <a:cubicBezTo>
                      <a:pt x="9175846" y="919245"/>
                      <a:pt x="9101720" y="993371"/>
                      <a:pt x="9010281" y="993371"/>
                    </a:cubicBezTo>
                    <a:lnTo>
                      <a:pt x="165565" y="993371"/>
                    </a:lnTo>
                    <a:cubicBezTo>
                      <a:pt x="74126" y="993371"/>
                      <a:pt x="0" y="919245"/>
                      <a:pt x="0" y="827806"/>
                    </a:cubicBezTo>
                    <a:lnTo>
                      <a:pt x="0" y="516140"/>
                    </a:lnTo>
                    <a:lnTo>
                      <a:pt x="627284" y="516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0EDB96CD-B30A-9EF9-9083-7DBB475B53AF}"/>
                  </a:ext>
                </a:extLst>
              </p:cNvPr>
              <p:cNvSpPr/>
              <p:nvPr/>
            </p:nvSpPr>
            <p:spPr>
              <a:xfrm>
                <a:off x="729343" y="1302873"/>
                <a:ext cx="1524000" cy="537456"/>
              </a:xfrm>
              <a:prstGeom prst="roundRect">
                <a:avLst/>
              </a:prstGeom>
              <a:solidFill>
                <a:srgbClr val="E36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C2A64E2-2CA8-6E1D-1840-65B6BD036D74}"/>
                </a:ext>
              </a:extLst>
            </p:cNvPr>
            <p:cNvSpPr txBox="1"/>
            <p:nvPr/>
          </p:nvSpPr>
          <p:spPr>
            <a:xfrm>
              <a:off x="2893619" y="84558"/>
              <a:ext cx="51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rgbClr val="E36414"/>
                  </a:solidFill>
                </a:rPr>
                <a:t>Généralité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1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EEACA-39E2-DDE5-018C-E0E1ED30A8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4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EE2ED-034E-54BA-2839-9D5E6F22D06B}"/>
              </a:ext>
            </a:extLst>
          </p:cNvPr>
          <p:cNvSpPr/>
          <p:nvPr/>
        </p:nvSpPr>
        <p:spPr>
          <a:xfrm>
            <a:off x="1162756" y="2813155"/>
            <a:ext cx="10216442" cy="1336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E72FE5-0636-424B-7AF3-4F1C2A158A4B}"/>
              </a:ext>
            </a:extLst>
          </p:cNvPr>
          <p:cNvSpPr txBox="1"/>
          <p:nvPr/>
        </p:nvSpPr>
        <p:spPr>
          <a:xfrm>
            <a:off x="1162756" y="3013501"/>
            <a:ext cx="102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Méthodologie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C8075A-8B08-F634-5D6E-E8EB9209FC23}"/>
              </a:ext>
            </a:extLst>
          </p:cNvPr>
          <p:cNvSpPr txBox="1"/>
          <p:nvPr/>
        </p:nvSpPr>
        <p:spPr>
          <a:xfrm>
            <a:off x="11667392" y="6427177"/>
            <a:ext cx="5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36414"/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41976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702</Words>
  <Application>Microsoft Office PowerPoint</Application>
  <PresentationFormat>Grand écran</PresentationFormat>
  <Paragraphs>168</Paragraphs>
  <Slides>28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41" baseType="lpstr">
      <vt:lpstr>Arial</vt:lpstr>
      <vt:lpstr>Arial</vt:lpstr>
      <vt:lpstr>Calibri</vt:lpstr>
      <vt:lpstr>Calibri (Corps)</vt:lpstr>
      <vt:lpstr>Calibri Light</vt:lpstr>
      <vt:lpstr>Helvetica Neue</vt:lpstr>
      <vt:lpstr>Montserrat</vt:lpstr>
      <vt:lpstr>Montserrat Medium</vt:lpstr>
      <vt:lpstr>Open Sans</vt:lpstr>
      <vt:lpstr>Times New Roman</vt:lpstr>
      <vt:lpstr>TimesNewRomanPSMT</vt:lpstr>
      <vt:lpstr>Times-Roman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Ghost-Warrior</dc:creator>
  <cp:lastModifiedBy>Hamadé-K</cp:lastModifiedBy>
  <cp:revision>46</cp:revision>
  <dcterms:created xsi:type="dcterms:W3CDTF">2022-07-19T05:58:18Z</dcterms:created>
  <dcterms:modified xsi:type="dcterms:W3CDTF">2023-05-24T13:56:32Z</dcterms:modified>
</cp:coreProperties>
</file>