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9.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1.xml.rels" ContentType="application/vnd.openxmlformats-package.relationships+xml"/>
  <Override PartName="/ppt/notesSlides/notesSlide6.xml" ContentType="application/vnd.openxmlformats-officedocument.presentationml.notesSlide+xml"/>
  <Override PartName="/ppt/notesSlides/notesSlide1.xml" ContentType="application/vnd.openxmlformats-officedocument.presentationml.notes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 name="PlaceHolder 1"/>
          <p:cNvSpPr>
            <a:spLocks noGrp="1"/>
          </p:cNvSpPr>
          <p:nvPr>
            <p:ph type="body"/>
          </p:nvPr>
        </p:nvSpPr>
        <p:spPr>
          <a:xfrm>
            <a:off x="756000" y="5078520"/>
            <a:ext cx="6047640" cy="4811040"/>
          </a:xfrm>
          <a:prstGeom prst="rect">
            <a:avLst/>
          </a:prstGeom>
        </p:spPr>
        <p:txBody>
          <a:bodyPr lIns="0" rIns="0" tIns="0" bIns="0"/>
          <a:p>
            <a:r>
              <a:rPr lang="en-GB" sz="2000">
                <a:latin typeface="Arial"/>
              </a:rPr>
              <a:t>Click to edit the notes format</a:t>
            </a:r>
            <a:endParaRPr/>
          </a:p>
        </p:txBody>
      </p:sp>
      <p:sp>
        <p:nvSpPr>
          <p:cNvPr id="74" name="PlaceHolder 2"/>
          <p:cNvSpPr>
            <a:spLocks noGrp="1"/>
          </p:cNvSpPr>
          <p:nvPr>
            <p:ph type="hdr"/>
          </p:nvPr>
        </p:nvSpPr>
        <p:spPr>
          <a:xfrm>
            <a:off x="0" y="0"/>
            <a:ext cx="3280680" cy="534240"/>
          </a:xfrm>
          <a:prstGeom prst="rect">
            <a:avLst/>
          </a:prstGeom>
        </p:spPr>
        <p:txBody>
          <a:bodyPr lIns="0" rIns="0" tIns="0" bIns="0"/>
          <a:p>
            <a:r>
              <a:rPr lang="en-GB" sz="1400">
                <a:latin typeface="Times New Roman"/>
              </a:rPr>
              <a:t>&lt;header&gt;</a:t>
            </a:r>
            <a:endParaRPr/>
          </a:p>
        </p:txBody>
      </p:sp>
      <p:sp>
        <p:nvSpPr>
          <p:cNvPr id="75" name="PlaceHolder 3"/>
          <p:cNvSpPr>
            <a:spLocks noGrp="1"/>
          </p:cNvSpPr>
          <p:nvPr>
            <p:ph type="dt"/>
          </p:nvPr>
        </p:nvSpPr>
        <p:spPr>
          <a:xfrm>
            <a:off x="4278960" y="0"/>
            <a:ext cx="3280680" cy="534240"/>
          </a:xfrm>
          <a:prstGeom prst="rect">
            <a:avLst/>
          </a:prstGeom>
        </p:spPr>
        <p:txBody>
          <a:bodyPr lIns="0" rIns="0" tIns="0" bIns="0"/>
          <a:p>
            <a:pPr algn="r"/>
            <a:r>
              <a:rPr lang="en-GB" sz="1400">
                <a:latin typeface="Times New Roman"/>
              </a:rPr>
              <a:t>&lt;date/time&gt;</a:t>
            </a:r>
            <a:endParaRPr/>
          </a:p>
        </p:txBody>
      </p:sp>
      <p:sp>
        <p:nvSpPr>
          <p:cNvPr id="76" name="PlaceHolder 4"/>
          <p:cNvSpPr>
            <a:spLocks noGrp="1"/>
          </p:cNvSpPr>
          <p:nvPr>
            <p:ph type="ftr"/>
          </p:nvPr>
        </p:nvSpPr>
        <p:spPr>
          <a:xfrm>
            <a:off x="0" y="10157400"/>
            <a:ext cx="3280680" cy="534240"/>
          </a:xfrm>
          <a:prstGeom prst="rect">
            <a:avLst/>
          </a:prstGeom>
        </p:spPr>
        <p:txBody>
          <a:bodyPr lIns="0" rIns="0" tIns="0" bIns="0" anchor="b"/>
          <a:p>
            <a:r>
              <a:rPr lang="en-GB" sz="1400">
                <a:latin typeface="Times New Roman"/>
              </a:rPr>
              <a:t>&lt;footer&gt;</a:t>
            </a:r>
            <a:endParaRPr/>
          </a:p>
        </p:txBody>
      </p:sp>
      <p:sp>
        <p:nvSpPr>
          <p:cNvPr id="77" name="PlaceHolder 5"/>
          <p:cNvSpPr>
            <a:spLocks noGrp="1"/>
          </p:cNvSpPr>
          <p:nvPr>
            <p:ph type="sldNum"/>
          </p:nvPr>
        </p:nvSpPr>
        <p:spPr>
          <a:xfrm>
            <a:off x="4278960" y="10157400"/>
            <a:ext cx="3280680" cy="534240"/>
          </a:xfrm>
          <a:prstGeom prst="rect">
            <a:avLst/>
          </a:prstGeom>
        </p:spPr>
        <p:txBody>
          <a:bodyPr lIns="0" rIns="0" tIns="0" bIns="0" anchor="b"/>
          <a:p>
            <a:pPr algn="r"/>
            <a:fld id="{84E68D1A-F5DA-4859-9E4A-4D734779AE4B}" type="slidenum">
              <a:rPr lang="en-GB"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PlaceHolder 1"/>
          <p:cNvSpPr>
            <a:spLocks noGrp="1"/>
          </p:cNvSpPr>
          <p:nvPr>
            <p:ph type="body"/>
          </p:nvPr>
        </p:nvSpPr>
        <p:spPr>
          <a:xfrm>
            <a:off x="685800" y="4343400"/>
            <a:ext cx="5485680" cy="4114080"/>
          </a:xfrm>
          <a:prstGeom prst="rect">
            <a:avLst/>
          </a:prstGeom>
        </p:spPr>
        <p:txBody>
          <a:bodyPr lIns="0" rIns="0" tIns="0" bIns="0"/>
          <a:p>
            <a:endParaRPr/>
          </a:p>
        </p:txBody>
      </p:sp>
      <p:sp>
        <p:nvSpPr>
          <p:cNvPr id="10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592013FC-E55D-4C83-820F-DC9C8F94751E}" type="slidenum">
              <a:rPr lang="en-GB" sz="1200" strike="noStrike">
                <a:solidFill>
                  <a:srgbClr val="000000"/>
                </a:solidFill>
                <a:latin typeface="+mn-lt"/>
                <a:ea typeface="+mn-ea"/>
              </a:rPr>
              <a:t>&lt;number&gt;</a:t>
            </a:fld>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PlaceHolder 1"/>
          <p:cNvSpPr>
            <a:spLocks noGrp="1"/>
          </p:cNvSpPr>
          <p:nvPr>
            <p:ph type="body"/>
          </p:nvPr>
        </p:nvSpPr>
        <p:spPr>
          <a:xfrm>
            <a:off x="685800" y="4343400"/>
            <a:ext cx="5485680" cy="4114080"/>
          </a:xfrm>
          <a:prstGeom prst="rect">
            <a:avLst/>
          </a:prstGeom>
        </p:spPr>
        <p:txBody>
          <a:bodyPr lIns="0" rIns="0" tIns="0" bIns="0"/>
          <a:p>
            <a:r>
              <a:rPr lang="en-GB" sz="2000" strike="noStrike">
                <a:latin typeface="Arial"/>
              </a:rPr>
              <a:t>The research is for processing data at exascale computing refers to computing systems capable of at least one exaFLOPS, or a billion billion calculations per second.</a:t>
            </a:r>
            <a:endParaRPr/>
          </a:p>
          <a:p>
            <a:r>
              <a:rPr lang="en-GB" sz="2000" strike="noStrike">
                <a:latin typeface="Arial"/>
              </a:rPr>
              <a:t>But the same techniques will work at petabyte scale and will ensure we can deliver if exascale is required.</a:t>
            </a:r>
            <a:endParaRPr/>
          </a:p>
          <a:p>
            <a:r>
              <a:rPr lang="en-GB" sz="2000" strike="noStrike">
                <a:latin typeface="Arial"/>
              </a:rPr>
              <a:t>====================================================================</a:t>
            </a:r>
            <a:endParaRPr/>
          </a:p>
          <a:p>
            <a:r>
              <a:rPr lang="en-GB" sz="2000" strike="noStrike">
                <a:latin typeface="Arial"/>
              </a:rPr>
              <a:t>The </a:t>
            </a:r>
            <a:r>
              <a:rPr lang="en-GB" sz="1200" strike="noStrike">
                <a:latin typeface="Arial"/>
              </a:rPr>
              <a:t>Heterogeneous computing environment is changing the processing environment for our customers. </a:t>
            </a:r>
            <a:endParaRPr/>
          </a:p>
          <a:p>
            <a:r>
              <a:rPr lang="en-GB" sz="1200" strike="noStrike">
                <a:latin typeface="Arial"/>
              </a:rPr>
              <a:t>Simple situations like GPU (graphics card) can now be used for high performance systems.</a:t>
            </a:r>
            <a:endParaRPr/>
          </a:p>
          <a:p>
            <a:r>
              <a:rPr lang="en-GB" sz="1200" strike="noStrike">
                <a:latin typeface="Arial"/>
              </a:rPr>
              <a:t>====================================================================</a:t>
            </a:r>
            <a:endParaRPr/>
          </a:p>
          <a:p>
            <a:r>
              <a:rPr lang="en-GB" sz="1200" strike="noStrike">
                <a:latin typeface="Arial"/>
              </a:rPr>
              <a:t>Specialised processing using a field-programmable gate array (FPGA) that is an integrated circuit designed to be configured by a customer or a designer after manufacturing.</a:t>
            </a:r>
            <a:endParaRPr/>
          </a:p>
          <a:p>
            <a:r>
              <a:rPr lang="en-GB" sz="1200" strike="noStrike">
                <a:latin typeface="Arial"/>
              </a:rPr>
              <a:t>New smart meters that has FPGA can be used as retrieve phase of the Rapid Information Factory.</a:t>
            </a:r>
            <a:endParaRPr/>
          </a:p>
          <a:p>
            <a:r>
              <a:rPr lang="en-GB" sz="2000" strike="noStrike">
                <a:latin typeface="Arial"/>
              </a:rPr>
              <a:t>====================================================================</a:t>
            </a:r>
            <a:endParaRPr/>
          </a:p>
          <a:p>
            <a:r>
              <a:rPr lang="en-GB" sz="2000" strike="noStrike">
                <a:latin typeface="Arial"/>
              </a:rPr>
              <a:t>The research will be publicly accessible as it is a university degree, any research is available for use by Sopra Steria.</a:t>
            </a:r>
            <a:endParaRPr/>
          </a:p>
        </p:txBody>
      </p:sp>
      <p:sp>
        <p:nvSpPr>
          <p:cNvPr id="12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6F5B705D-C388-4226-8565-D12FF0F99F61}" type="slidenum">
              <a:rPr lang="en-GB" sz="1200" strike="noStrike">
                <a:solidFill>
                  <a:srgbClr val="000000"/>
                </a:solidFill>
                <a:latin typeface="+mn-lt"/>
                <a:ea typeface="+mn-ea"/>
              </a:rPr>
              <a:t>&lt;number&gt;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PlaceHolder 1"/>
          <p:cNvSpPr>
            <a:spLocks noGrp="1"/>
          </p:cNvSpPr>
          <p:nvPr>
            <p:ph type="body"/>
          </p:nvPr>
        </p:nvSpPr>
        <p:spPr>
          <a:xfrm>
            <a:off x="685800" y="4343400"/>
            <a:ext cx="5485680" cy="4114080"/>
          </a:xfrm>
          <a:prstGeom prst="rect">
            <a:avLst/>
          </a:prstGeom>
        </p:spPr>
        <p:txBody>
          <a:bodyPr lIns="0" rIns="0" tIns="0" bIns="0"/>
          <a:p>
            <a:r>
              <a:rPr lang="en-GB" sz="2000" strike="noStrike">
                <a:latin typeface="Arial"/>
              </a:rPr>
              <a:t>Have successfully completed a MSc and a Pg Cert using the same process over last three years.</a:t>
            </a:r>
            <a:endParaRPr/>
          </a:p>
        </p:txBody>
      </p:sp>
      <p:sp>
        <p:nvSpPr>
          <p:cNvPr id="12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2AF1CB66-3875-461D-A453-CEB177BBC57C}" type="slidenum">
              <a:rPr lang="en-GB" sz="1200" strike="noStrike">
                <a:solidFill>
                  <a:srgbClr val="000000"/>
                </a:solidFill>
                <a:latin typeface="+mn-lt"/>
                <a:ea typeface="+mn-ea"/>
              </a:rPr>
              <a:t>&lt;number&gt;</a:t>
            </a:fld>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PlaceHolder 1"/>
          <p:cNvSpPr>
            <a:spLocks noGrp="1"/>
          </p:cNvSpPr>
          <p:nvPr>
            <p:ph type="body"/>
          </p:nvPr>
        </p:nvSpPr>
        <p:spPr>
          <a:xfrm>
            <a:off x="685800" y="4343400"/>
            <a:ext cx="5485680" cy="4114080"/>
          </a:xfrm>
          <a:prstGeom prst="rect">
            <a:avLst/>
          </a:prstGeom>
        </p:spPr>
        <p:txBody>
          <a:bodyPr lIns="0" rIns="0" tIns="0" bIns="0"/>
          <a:p>
            <a:endParaRPr/>
          </a:p>
        </p:txBody>
      </p:sp>
      <p:sp>
        <p:nvSpPr>
          <p:cNvPr id="12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532588C7-0D99-4CE8-B2D7-5E6752504AE3}" type="slidenum">
              <a:rPr lang="en-GB" sz="1200" strike="noStrike">
                <a:solidFill>
                  <a:srgbClr val="000000"/>
                </a:solidFill>
                <a:latin typeface="+mn-lt"/>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PlaceHolder 1"/>
          <p:cNvSpPr>
            <a:spLocks noGrp="1"/>
          </p:cNvSpPr>
          <p:nvPr>
            <p:ph type="body"/>
          </p:nvPr>
        </p:nvSpPr>
        <p:spPr>
          <a:xfrm>
            <a:off x="685800" y="4343400"/>
            <a:ext cx="5485680" cy="4114080"/>
          </a:xfrm>
          <a:prstGeom prst="rect">
            <a:avLst/>
          </a:prstGeom>
        </p:spPr>
        <p:txBody>
          <a:bodyPr lIns="0" rIns="0" tIns="0" bIns="0"/>
          <a:p>
            <a:r>
              <a:rPr lang="en-GB" sz="2000" strike="noStrike">
                <a:latin typeface="Arial"/>
              </a:rPr>
              <a:t>The cost of the course is more than what am requesting but I am only asking for the university fees for the Doctor of Philosophy.</a:t>
            </a:r>
            <a:endParaRPr/>
          </a:p>
        </p:txBody>
      </p:sp>
      <p:sp>
        <p:nvSpPr>
          <p:cNvPr id="10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8B7FAD4F-DB3F-4225-A3F4-74B9EDC59653}" type="slidenum">
              <a:rPr lang="en-GB" sz="1200" strike="noStrike">
                <a:solidFill>
                  <a:srgbClr val="000000"/>
                </a:solid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PlaceHolder 1"/>
          <p:cNvSpPr>
            <a:spLocks noGrp="1"/>
          </p:cNvSpPr>
          <p:nvPr>
            <p:ph type="body"/>
          </p:nvPr>
        </p:nvSpPr>
        <p:spPr>
          <a:xfrm>
            <a:off x="685800" y="4343400"/>
            <a:ext cx="5485680" cy="4114080"/>
          </a:xfrm>
          <a:prstGeom prst="rect">
            <a:avLst/>
          </a:prstGeom>
        </p:spPr>
        <p:txBody>
          <a:bodyPr lIns="0" rIns="0" tIns="0" bIns="0"/>
          <a:p>
            <a:pPr>
              <a:lnSpc>
                <a:spcPct val="100000"/>
              </a:lnSpc>
              <a:buFont typeface="StarSymbol"/>
              <a:buChar char="-"/>
            </a:pPr>
            <a:r>
              <a:rPr lang="en-GB" sz="2000" strike="noStrike">
                <a:latin typeface="Arial"/>
              </a:rPr>
              <a:t>What is </a:t>
            </a:r>
            <a:r>
              <a:rPr lang="en-GB" sz="1200" strike="noStrike">
                <a:latin typeface="Arial"/>
              </a:rPr>
              <a:t>Rapid Information Factory?</a:t>
            </a:r>
            <a:endParaRPr/>
          </a:p>
          <a:p>
            <a:pPr>
              <a:lnSpc>
                <a:spcPct val="100000"/>
              </a:lnSpc>
            </a:pPr>
            <a:r>
              <a:rPr lang="en-GB" sz="1200" strike="noStrike">
                <a:latin typeface="Arial"/>
              </a:rPr>
              <a:t>=======================</a:t>
            </a:r>
            <a:endParaRPr/>
          </a:p>
          <a:p>
            <a:pPr>
              <a:lnSpc>
                <a:spcPct val="100000"/>
              </a:lnSpc>
            </a:pPr>
            <a:endParaRPr/>
          </a:p>
          <a:p>
            <a:pPr>
              <a:lnSpc>
                <a:spcPct val="100000"/>
              </a:lnSpc>
            </a:pPr>
            <a:r>
              <a:rPr lang="en-GB" sz="1200" strike="noStrike">
                <a:latin typeface="Arial"/>
              </a:rPr>
              <a:t>The Rapid Information Factory is a new framework plus cluster design that was designed and published by Andreas Vermeulen during his MSc in Business Intelligence. The frame work was then re-factored to work for NoSql technology and this new framework and cluster was published via MSc in Data Science.</a:t>
            </a:r>
            <a:endParaRPr/>
          </a:p>
          <a:p>
            <a:pPr>
              <a:lnSpc>
                <a:spcPct val="100000"/>
              </a:lnSpc>
            </a:pPr>
            <a:endParaRPr/>
          </a:p>
          <a:p>
            <a:pPr>
              <a:lnSpc>
                <a:spcPct val="100000"/>
              </a:lnSpc>
            </a:pPr>
            <a:r>
              <a:rPr lang="en-GB" sz="1200" strike="noStrike">
                <a:latin typeface="Arial"/>
              </a:rPr>
              <a:t>The framework is now re-factored for version three to support massive parallel processing using:</a:t>
            </a:r>
            <a:endParaRPr/>
          </a:p>
          <a:p>
            <a:pPr>
              <a:lnSpc>
                <a:spcPct val="100000"/>
              </a:lnSpc>
            </a:pPr>
            <a:endParaRPr/>
          </a:p>
          <a:p>
            <a:pPr>
              <a:lnSpc>
                <a:spcPct val="100000"/>
              </a:lnSpc>
              <a:buFont typeface="StarSymbol"/>
              <a:buAutoNum type="alphaLcPeriod"/>
            </a:pPr>
            <a:r>
              <a:rPr lang="en-GB" sz="1200" strike="noStrike">
                <a:latin typeface="Arial"/>
              </a:rPr>
              <a:t>Newly designed Artificial intelligence Engine called “Synaptic Assimilator”.</a:t>
            </a:r>
            <a:endParaRPr/>
          </a:p>
          <a:p>
            <a:pPr>
              <a:lnSpc>
                <a:spcPct val="100000"/>
              </a:lnSpc>
              <a:buFont typeface="StarSymbol"/>
              <a:buAutoNum type="alphaLcPeriod"/>
            </a:pPr>
            <a:r>
              <a:rPr lang="en-GB" sz="1200" strike="noStrike">
                <a:latin typeface="Arial"/>
              </a:rPr>
              <a:t>Big Data implementation of MapR, Hortonworks and Cloudera.</a:t>
            </a:r>
            <a:endParaRPr/>
          </a:p>
          <a:p>
            <a:pPr>
              <a:lnSpc>
                <a:spcPct val="100000"/>
              </a:lnSpc>
              <a:buFont typeface="StarSymbol"/>
              <a:buAutoNum type="alphaLcPeriod"/>
            </a:pPr>
            <a:r>
              <a:rPr lang="en-GB" sz="1200" strike="noStrike">
                <a:latin typeface="Arial"/>
              </a:rPr>
              <a:t>Distributed database of Cassandra.</a:t>
            </a:r>
            <a:endParaRPr/>
          </a:p>
          <a:p>
            <a:pPr>
              <a:lnSpc>
                <a:spcPct val="100000"/>
              </a:lnSpc>
              <a:buFont typeface="StarSymbol"/>
              <a:buAutoNum type="alphaLcPeriod"/>
            </a:pPr>
            <a:r>
              <a:rPr lang="en-GB" sz="1200" strike="noStrike">
                <a:latin typeface="Arial"/>
              </a:rPr>
              <a:t>Distributed graph database using Titan.</a:t>
            </a:r>
            <a:endParaRPr/>
          </a:p>
          <a:p>
            <a:pPr>
              <a:lnSpc>
                <a:spcPct val="100000"/>
              </a:lnSpc>
              <a:buFont typeface="StarSymbol"/>
              <a:buAutoNum type="alphaLcPeriod"/>
            </a:pPr>
            <a:r>
              <a:rPr lang="en-GB" sz="1200" strike="noStrike">
                <a:latin typeface="Arial"/>
              </a:rPr>
              <a:t>Processing work cells for R, Spark and Map Reduce.</a:t>
            </a:r>
            <a:endParaRPr/>
          </a:p>
          <a:p>
            <a:pPr>
              <a:lnSpc>
                <a:spcPct val="100000"/>
              </a:lnSpc>
              <a:buFont typeface="StarSymbol"/>
              <a:buAutoNum type="alphaLcPeriod"/>
            </a:pPr>
            <a:r>
              <a:rPr lang="en-GB" sz="1200" strike="noStrike">
                <a:latin typeface="Arial"/>
              </a:rPr>
              <a:t>The framework could easily support other software also.</a:t>
            </a:r>
            <a:endParaRPr/>
          </a:p>
          <a:p>
            <a:pPr>
              <a:lnSpc>
                <a:spcPct val="100000"/>
              </a:lnSpc>
            </a:pPr>
            <a:endParaRPr/>
          </a:p>
          <a:p>
            <a:pPr>
              <a:lnSpc>
                <a:spcPct val="100000"/>
              </a:lnSpc>
            </a:pPr>
            <a:r>
              <a:rPr lang="en-GB" sz="1200" strike="noStrike">
                <a:latin typeface="Arial"/>
              </a:rPr>
              <a:t>The factory will use a newly designed XML driven scripting language called “HORUS” to automatic build and process massive parallel processing of massive data sources.</a:t>
            </a:r>
            <a:endParaRPr/>
          </a:p>
          <a:p>
            <a:pPr>
              <a:lnSpc>
                <a:spcPct val="100000"/>
              </a:lnSpc>
            </a:pPr>
            <a:endParaRPr/>
          </a:p>
          <a:p>
            <a:pPr>
              <a:lnSpc>
                <a:spcPct val="100000"/>
              </a:lnSpc>
              <a:buFont typeface="StarSymbol"/>
              <a:buChar char="-"/>
            </a:pPr>
            <a:r>
              <a:rPr lang="en-GB" sz="1200" strike="noStrike">
                <a:latin typeface="Arial"/>
              </a:rPr>
              <a:t>What is agile lean six sigma principles?</a:t>
            </a:r>
            <a:endParaRPr/>
          </a:p>
          <a:p>
            <a:pPr>
              <a:lnSpc>
                <a:spcPct val="100000"/>
              </a:lnSpc>
            </a:pPr>
            <a:r>
              <a:rPr lang="en-GB" sz="1200" strike="noStrike">
                <a:latin typeface="Arial"/>
              </a:rPr>
              <a:t>=========================</a:t>
            </a:r>
            <a:endParaRPr/>
          </a:p>
          <a:p>
            <a:pPr>
              <a:lnSpc>
                <a:spcPct val="100000"/>
              </a:lnSpc>
            </a:pPr>
            <a:endParaRPr/>
          </a:p>
          <a:p>
            <a:pPr>
              <a:lnSpc>
                <a:spcPct val="100000"/>
              </a:lnSpc>
            </a:pPr>
            <a:r>
              <a:rPr lang="en-GB" sz="1200" strike="noStrike">
                <a:latin typeface="Arial"/>
              </a:rPr>
              <a:t>The agile lean six sigma principles assists the process to automatic continuous improve the processing to achieve better and faster processing.</a:t>
            </a:r>
            <a:endParaRPr/>
          </a:p>
          <a:p>
            <a:pPr>
              <a:lnSpc>
                <a:spcPct val="100000"/>
              </a:lnSpc>
            </a:pPr>
            <a:endParaRPr/>
          </a:p>
          <a:p>
            <a:pPr>
              <a:lnSpc>
                <a:spcPct val="100000"/>
              </a:lnSpc>
              <a:buFont typeface="StarSymbol"/>
              <a:buChar char="-"/>
            </a:pPr>
            <a:r>
              <a:rPr lang="en-GB" sz="1200" strike="noStrike">
                <a:latin typeface="Arial"/>
              </a:rPr>
              <a:t>What is exascale processing?</a:t>
            </a:r>
            <a:endParaRPr/>
          </a:p>
          <a:p>
            <a:pPr>
              <a:lnSpc>
                <a:spcPct val="100000"/>
              </a:lnSpc>
            </a:pPr>
            <a:r>
              <a:rPr lang="en-GB" sz="1200" strike="noStrike">
                <a:latin typeface="Arial"/>
              </a:rPr>
              <a:t>===================</a:t>
            </a:r>
            <a:endParaRPr/>
          </a:p>
          <a:p>
            <a:pPr>
              <a:lnSpc>
                <a:spcPct val="100000"/>
              </a:lnSpc>
            </a:pPr>
            <a:endParaRPr/>
          </a:p>
          <a:p>
            <a:pPr>
              <a:lnSpc>
                <a:spcPct val="100000"/>
              </a:lnSpc>
            </a:pPr>
            <a:r>
              <a:rPr lang="en-GB" sz="1200" strike="noStrike">
                <a:latin typeface="Arial"/>
              </a:rPr>
              <a:t>Processing done at exascale is bigger than any of the current requirement Sopra Steria are designing systems but it is well within the future requirements of some of our customers.</a:t>
            </a:r>
            <a:endParaRPr/>
          </a:p>
          <a:p>
            <a:pPr>
              <a:lnSpc>
                <a:spcPct val="100000"/>
              </a:lnSpc>
            </a:pPr>
            <a:endParaRPr/>
          </a:p>
          <a:p>
            <a:pPr>
              <a:lnSpc>
                <a:spcPct val="100000"/>
              </a:lnSpc>
            </a:pPr>
            <a:r>
              <a:rPr lang="en-GB" sz="2000" strike="noStrike">
                <a:latin typeface="Arial"/>
              </a:rPr>
              <a:t>Exascale computing refers to computing systems capable of at least one exaFLOPS, or a billion billion calculations per second. This capacity represents a thousandfold increase over the first petascale computer that came into operation in 2008.</a:t>
            </a:r>
            <a:endParaRPr/>
          </a:p>
          <a:p>
            <a:pPr>
              <a:lnSpc>
                <a:spcPct val="100000"/>
              </a:lnSpc>
            </a:pPr>
            <a:endParaRPr/>
          </a:p>
          <a:p>
            <a:pPr>
              <a:lnSpc>
                <a:spcPct val="100000"/>
              </a:lnSpc>
            </a:pPr>
            <a:r>
              <a:rPr lang="en-GB" sz="1200" strike="noStrike">
                <a:latin typeface="Arial"/>
              </a:rPr>
              <a:t>Intel is however promised that exascale computers will be viable by 2018.</a:t>
            </a:r>
            <a:endParaRPr/>
          </a:p>
          <a:p>
            <a:pPr>
              <a:lnSpc>
                <a:spcPct val="100000"/>
              </a:lnSpc>
            </a:pPr>
            <a:r>
              <a:rPr lang="en-GB" sz="2000" strike="noStrike">
                <a:latin typeface="Arial"/>
              </a:rPr>
              <a:t>1.32 petaflops</a:t>
            </a:r>
            <a:endParaRPr/>
          </a:p>
          <a:p>
            <a:pPr>
              <a:lnSpc>
                <a:spcPct val="100000"/>
              </a:lnSpc>
            </a:pPr>
            <a:r>
              <a:rPr lang="en-GB" sz="2000" strike="noStrike">
                <a:latin typeface="Arial"/>
              </a:rPr>
              <a:t>Optalysys expect to deliver a 1.32 petaflops by 2017 for processing big data and scale up to 17.1 exaflops by 2020.</a:t>
            </a:r>
            <a:endParaRPr/>
          </a:p>
          <a:p>
            <a:pPr>
              <a:lnSpc>
                <a:spcPct val="100000"/>
              </a:lnSpc>
            </a:pPr>
            <a:r>
              <a:rPr lang="en-GB" sz="1200" strike="noStrike">
                <a:latin typeface="Arial"/>
              </a:rPr>
              <a:t>http://www.extremetech.com/extreme/187746-by-2020-you-could-have-an-exascale-speed-of-light-optical-computer-on-your-desk </a:t>
            </a:r>
            <a:endParaRPr/>
          </a:p>
          <a:p>
            <a:pPr>
              <a:lnSpc>
                <a:spcPct val="100000"/>
              </a:lnSpc>
            </a:pPr>
            <a:endParaRPr/>
          </a:p>
          <a:p>
            <a:pPr>
              <a:lnSpc>
                <a:spcPct val="100000"/>
              </a:lnSpc>
            </a:pPr>
            <a:r>
              <a:rPr lang="en-GB" sz="1200" strike="noStrike">
                <a:latin typeface="Arial"/>
              </a:rPr>
              <a:t>IBM tests a TrueNorth, consists of 1 million programmable neurons and 256 million programmable synapses across 4096 individual neurosynaptic cores.</a:t>
            </a:r>
            <a:endParaRPr/>
          </a:p>
          <a:p>
            <a:pPr>
              <a:lnSpc>
                <a:spcPct val="100000"/>
              </a:lnSpc>
            </a:pPr>
            <a:r>
              <a:rPr lang="en-GB" sz="1200" strike="noStrike">
                <a:latin typeface="Arial"/>
              </a:rPr>
              <a:t>http://www.extremetech.com/extreme/187612-ibm-cracks-open-a-new-era-of-computing-with-brain-like-chip-4096-cores-1-million-neurons-5-4-billion-transistors</a:t>
            </a:r>
            <a:endParaRPr/>
          </a:p>
          <a:p>
            <a:pPr>
              <a:lnSpc>
                <a:spcPct val="100000"/>
              </a:lnSpc>
            </a:pPr>
            <a:endParaRPr/>
          </a:p>
          <a:p>
            <a:pPr>
              <a:lnSpc>
                <a:spcPct val="100000"/>
              </a:lnSpc>
            </a:pPr>
            <a:r>
              <a:rPr lang="en-GB" sz="1200" strike="noStrike">
                <a:latin typeface="Arial"/>
              </a:rPr>
              <a:t>CRESTA Project creates new options for Exabyte systems.</a:t>
            </a:r>
            <a:endParaRPr/>
          </a:p>
          <a:p>
            <a:pPr>
              <a:lnSpc>
                <a:spcPct val="100000"/>
              </a:lnSpc>
            </a:pPr>
            <a:r>
              <a:rPr lang="en-GB" sz="1200" strike="noStrike">
                <a:latin typeface="Arial"/>
              </a:rPr>
              <a:t>http://www.cresta-project.eu/</a:t>
            </a:r>
            <a:endParaRPr/>
          </a:p>
          <a:p>
            <a:pPr>
              <a:lnSpc>
                <a:spcPct val="100000"/>
              </a:lnSpc>
            </a:pPr>
            <a:endParaRPr/>
          </a:p>
          <a:p>
            <a:pPr>
              <a:lnSpc>
                <a:spcPct val="100000"/>
              </a:lnSpc>
            </a:pPr>
            <a:r>
              <a:rPr lang="en-GB" sz="1200" strike="noStrike">
                <a:latin typeface="Arial"/>
              </a:rPr>
              <a:t>The new Square Kilometre Array (SKA) is a radio telescope project that will be built in Australia and South Africa and will generate over an exabyte of data every day. IBM is designing hardware to process this information by 2018.</a:t>
            </a:r>
            <a:endParaRPr/>
          </a:p>
          <a:p>
            <a:pPr>
              <a:lnSpc>
                <a:spcPct val="100000"/>
              </a:lnSpc>
            </a:pPr>
            <a:endParaRPr/>
          </a:p>
          <a:p>
            <a:pPr>
              <a:lnSpc>
                <a:spcPct val="100000"/>
              </a:lnSpc>
            </a:pPr>
            <a:r>
              <a:rPr lang="en-GB" sz="1200" strike="noStrike">
                <a:latin typeface="Arial"/>
              </a:rPr>
              <a:t>Heterogeneous computing </a:t>
            </a:r>
            <a:endParaRPr/>
          </a:p>
          <a:p>
            <a:pPr>
              <a:lnSpc>
                <a:spcPct val="100000"/>
              </a:lnSpc>
            </a:pPr>
            <a:r>
              <a:rPr lang="en-GB" sz="1200" strike="noStrike">
                <a:latin typeface="Arial"/>
              </a:rPr>
              <a:t>=================</a:t>
            </a:r>
            <a:endParaRPr/>
          </a:p>
          <a:p>
            <a:pPr>
              <a:lnSpc>
                <a:spcPct val="100000"/>
              </a:lnSpc>
            </a:pPr>
            <a:endParaRPr/>
          </a:p>
          <a:p>
            <a:pPr>
              <a:lnSpc>
                <a:spcPct val="100000"/>
              </a:lnSpc>
            </a:pPr>
            <a:r>
              <a:rPr lang="en-GB" sz="1200" strike="noStrike">
                <a:latin typeface="Arial"/>
              </a:rPr>
              <a:t>Heterogeneous computing refers to systems that use more than one kind of processor. These are systems that gain performance not just by adding the same type of processors, but by adding dissimilar processors, usually incorporating specialized processing capabilities to handle particular tasks.</a:t>
            </a:r>
            <a:endParaRPr/>
          </a:p>
          <a:p>
            <a:pPr>
              <a:lnSpc>
                <a:spcPct val="100000"/>
              </a:lnSpc>
            </a:pPr>
            <a:endParaRPr/>
          </a:p>
          <a:p>
            <a:pPr>
              <a:lnSpc>
                <a:spcPct val="100000"/>
              </a:lnSpc>
              <a:buFont typeface="StarSymbol"/>
              <a:buChar char="-"/>
            </a:pPr>
            <a:r>
              <a:rPr lang="en-GB" sz="1200" strike="noStrike">
                <a:latin typeface="Arial"/>
              </a:rPr>
              <a:t>What is big data data lake?</a:t>
            </a:r>
            <a:endParaRPr/>
          </a:p>
          <a:p>
            <a:pPr>
              <a:lnSpc>
                <a:spcPct val="100000"/>
              </a:lnSpc>
            </a:pPr>
            <a:r>
              <a:rPr lang="en-GB" sz="1200" strike="noStrike">
                <a:latin typeface="Arial"/>
              </a:rPr>
              <a:t>===================</a:t>
            </a:r>
            <a:endParaRPr/>
          </a:p>
          <a:p>
            <a:pPr>
              <a:lnSpc>
                <a:spcPct val="100000"/>
              </a:lnSpc>
            </a:pPr>
            <a:endParaRPr/>
          </a:p>
          <a:p>
            <a:pPr>
              <a:lnSpc>
                <a:spcPct val="100000"/>
              </a:lnSpc>
            </a:pPr>
            <a:r>
              <a:rPr lang="en-GB" sz="1200" strike="noStrike">
                <a:latin typeface="Arial"/>
              </a:rPr>
              <a:t>A data lake is a large object-based storage repository that holds data in its native format until it is needed.</a:t>
            </a:r>
            <a:endParaRPr/>
          </a:p>
          <a:p>
            <a:pPr>
              <a:lnSpc>
                <a:spcPct val="100000"/>
              </a:lnSpc>
            </a:pPr>
            <a:endParaRPr/>
          </a:p>
          <a:p>
            <a:pPr>
              <a:lnSpc>
                <a:spcPct val="100000"/>
              </a:lnSpc>
            </a:pPr>
            <a:r>
              <a:rPr lang="en-GB" sz="1200" strike="noStrike">
                <a:latin typeface="Arial"/>
              </a:rPr>
              <a:t>Using Mesosphere organises your entire infrastructure as if it was a single computer.</a:t>
            </a:r>
            <a:endParaRPr/>
          </a:p>
          <a:p>
            <a:pPr>
              <a:lnSpc>
                <a:spcPct val="100000"/>
              </a:lnSpc>
            </a:pPr>
            <a:r>
              <a:rPr lang="en-GB" sz="1200" strike="noStrike">
                <a:latin typeface="Arial"/>
              </a:rPr>
              <a:t>https://mesosphere.com/</a:t>
            </a:r>
            <a:endParaRPr/>
          </a:p>
          <a:p>
            <a:pPr>
              <a:lnSpc>
                <a:spcPct val="100000"/>
              </a:lnSpc>
            </a:pPr>
            <a:endParaRPr/>
          </a:p>
          <a:p>
            <a:pPr>
              <a:lnSpc>
                <a:spcPct val="100000"/>
              </a:lnSpc>
              <a:buFont typeface="StarSymbol"/>
              <a:buChar char="-"/>
            </a:pPr>
            <a:r>
              <a:rPr lang="en-GB" sz="1200" strike="noStrike">
                <a:latin typeface="Arial"/>
              </a:rPr>
              <a:t>What is deep learning knowledge source?</a:t>
            </a:r>
            <a:endParaRPr/>
          </a:p>
          <a:p>
            <a:pPr>
              <a:lnSpc>
                <a:spcPct val="100000"/>
              </a:lnSpc>
            </a:pPr>
            <a:r>
              <a:rPr lang="en-GB" sz="1200" strike="noStrike">
                <a:latin typeface="Arial"/>
              </a:rPr>
              <a:t>===========================</a:t>
            </a:r>
            <a:endParaRPr/>
          </a:p>
          <a:p>
            <a:pPr>
              <a:lnSpc>
                <a:spcPct val="100000"/>
              </a:lnSpc>
            </a:pPr>
            <a:endParaRPr/>
          </a:p>
          <a:p>
            <a:pPr>
              <a:lnSpc>
                <a:spcPct val="100000"/>
              </a:lnSpc>
            </a:pPr>
            <a:r>
              <a:rPr lang="en-GB" sz="1200" strike="noStrike">
                <a:latin typeface="Arial"/>
              </a:rPr>
              <a:t>Deep learning (deep machine learning, or deep structured learning, or hierarchical learning, or sometimes DL) is a branch of machine learning based on a set of algorithms that attempt to model high-level abstractions in data by using model architectures, with complex structures.</a:t>
            </a:r>
            <a:endParaRPr/>
          </a:p>
          <a:p>
            <a:pPr>
              <a:lnSpc>
                <a:spcPct val="100000"/>
              </a:lnSpc>
            </a:pPr>
            <a:endParaRPr/>
          </a:p>
          <a:p>
            <a:pPr>
              <a:lnSpc>
                <a:spcPct val="100000"/>
              </a:lnSpc>
            </a:pPr>
            <a:r>
              <a:rPr lang="en-GB" sz="1200" strike="noStrike">
                <a:latin typeface="Arial"/>
              </a:rPr>
              <a:t>Deep learning architectures such as deep neural networks, convolutional deep neural networks, deep belief networks and recurrent neural networks have been applied to fields like computer vision, automatic speech recognition, natural language processing, audio recognition and bioinformatics.</a:t>
            </a:r>
            <a:endParaRPr/>
          </a:p>
          <a:p>
            <a:pPr>
              <a:lnSpc>
                <a:spcPct val="100000"/>
              </a:lnSpc>
            </a:pPr>
            <a:endParaRPr/>
          </a:p>
        </p:txBody>
      </p:sp>
      <p:sp>
        <p:nvSpPr>
          <p:cNvPr id="10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D08BB104-5E3A-4AD5-8C55-2E5E0C3659AC}" type="slidenum">
              <a:rPr lang="en-GB" sz="1200" strike="noStrike">
                <a:solidFill>
                  <a:srgbClr val="000000"/>
                </a:solid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PlaceHolder 1"/>
          <p:cNvSpPr>
            <a:spLocks noGrp="1"/>
          </p:cNvSpPr>
          <p:nvPr>
            <p:ph type="body"/>
          </p:nvPr>
        </p:nvSpPr>
        <p:spPr>
          <a:xfrm>
            <a:off x="685800" y="4343400"/>
            <a:ext cx="5485680" cy="4114080"/>
          </a:xfrm>
          <a:prstGeom prst="rect">
            <a:avLst/>
          </a:prstGeom>
        </p:spPr>
        <p:txBody>
          <a:bodyPr lIns="0" rIns="0" tIns="0" bIns="0"/>
          <a:p>
            <a:pPr>
              <a:lnSpc>
                <a:spcPct val="100000"/>
              </a:lnSpc>
            </a:pPr>
            <a:r>
              <a:rPr lang="en-GB" sz="2000" strike="noStrike">
                <a:latin typeface="Arial"/>
              </a:rPr>
              <a:t>The Rapid Information Factory Framework can be deployed against any size data source.</a:t>
            </a:r>
            <a:endParaRPr/>
          </a:p>
          <a:p>
            <a:pPr>
              <a:lnSpc>
                <a:spcPct val="100000"/>
              </a:lnSpc>
            </a:pPr>
            <a:endParaRPr/>
          </a:p>
          <a:p>
            <a:pPr>
              <a:lnSpc>
                <a:spcPct val="100000"/>
              </a:lnSpc>
            </a:pPr>
            <a:r>
              <a:rPr lang="en-GB" sz="2000" strike="noStrike">
                <a:latin typeface="Arial"/>
              </a:rPr>
              <a:t>The solution will work against projects using Business Intelligence and Data Science.</a:t>
            </a:r>
            <a:endParaRPr/>
          </a:p>
        </p:txBody>
      </p:sp>
      <p:sp>
        <p:nvSpPr>
          <p:cNvPr id="10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FFD232CF-F109-47F6-B404-67ABD75ED11D}" type="slidenum">
              <a:rPr lang="en-GB" sz="1200" strike="noStrike">
                <a:solidFill>
                  <a:srgbClr val="000000"/>
                </a:solid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PlaceHolder 1"/>
          <p:cNvSpPr>
            <a:spLocks noGrp="1"/>
          </p:cNvSpPr>
          <p:nvPr>
            <p:ph type="body"/>
          </p:nvPr>
        </p:nvSpPr>
        <p:spPr>
          <a:xfrm>
            <a:off x="685800" y="4343400"/>
            <a:ext cx="5485680" cy="4114080"/>
          </a:xfrm>
          <a:prstGeom prst="rect">
            <a:avLst/>
          </a:prstGeom>
        </p:spPr>
        <p:txBody>
          <a:bodyPr lIns="0" rIns="0" tIns="0" bIns="0"/>
          <a:p>
            <a:r>
              <a:rPr lang="en-GB" sz="2000" strike="noStrike">
                <a:latin typeface="Arial"/>
              </a:rPr>
              <a:t>Doctor of Philosophy</a:t>
            </a:r>
            <a:endParaRPr/>
          </a:p>
          <a:p>
            <a:endParaRPr/>
          </a:p>
          <a:p>
            <a:r>
              <a:rPr lang="en-GB" sz="2000" strike="noStrike">
                <a:latin typeface="Arial"/>
              </a:rPr>
              <a:t>The university rules requires that every Doctor of Philosophy thesis should be undertaken by only one researcher.</a:t>
            </a:r>
            <a:endParaRPr/>
          </a:p>
          <a:p>
            <a:endParaRPr/>
          </a:p>
          <a:p>
            <a:r>
              <a:rPr lang="en-GB" sz="2000" strike="noStrike">
                <a:latin typeface="Arial"/>
              </a:rPr>
              <a:t>My Doctor of Philosophy is done as a combined research project between the universities of St Andrews and Dundee.</a:t>
            </a:r>
            <a:endParaRPr/>
          </a:p>
        </p:txBody>
      </p:sp>
      <p:sp>
        <p:nvSpPr>
          <p:cNvPr id="11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7A7AFC9A-01B0-4FF2-B6CD-2760A1D22581}" type="slidenum">
              <a:rPr lang="en-GB" sz="1200" strike="noStrike">
                <a:solidFill>
                  <a:srgbClr val="000000"/>
                </a:solidFill>
                <a:latin typeface="+mn-lt"/>
                <a:ea typeface="+mn-ea"/>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PlaceHolder 1"/>
          <p:cNvSpPr>
            <a:spLocks noGrp="1"/>
          </p:cNvSpPr>
          <p:nvPr>
            <p:ph type="body"/>
          </p:nvPr>
        </p:nvSpPr>
        <p:spPr>
          <a:xfrm>
            <a:off x="685800" y="4343400"/>
            <a:ext cx="5485680" cy="4114080"/>
          </a:xfrm>
          <a:prstGeom prst="rect">
            <a:avLst/>
          </a:prstGeom>
        </p:spPr>
        <p:txBody>
          <a:bodyPr lIns="0" rIns="0" tIns="0" bIns="0"/>
          <a:p>
            <a:r>
              <a:rPr lang="en-GB" sz="2000" strike="noStrike">
                <a:latin typeface="Arial"/>
              </a:rPr>
              <a:t>Prof Kevin Hammond</a:t>
            </a:r>
            <a:endParaRPr/>
          </a:p>
          <a:p>
            <a:r>
              <a:rPr lang="en-GB" sz="2000" strike="noStrike">
                <a:latin typeface="Arial"/>
              </a:rPr>
              <a:t>Professor</a:t>
            </a:r>
            <a:endParaRPr/>
          </a:p>
          <a:p>
            <a:r>
              <a:rPr lang="en-GB" sz="2000" strike="noStrike">
                <a:latin typeface="Arial"/>
              </a:rPr>
              <a:t>University of St Andrews</a:t>
            </a:r>
            <a:endParaRPr/>
          </a:p>
          <a:p>
            <a:endParaRPr/>
          </a:p>
          <a:p>
            <a:r>
              <a:rPr lang="en-GB" sz="2000" strike="noStrike">
                <a:latin typeface="Arial"/>
              </a:rPr>
              <a:t>Design and implementation of computer programming languages, including implementation of real-time and embedded systems. I have over 20 years of experience in this area, am an expert programmer with considerable experience programming Unix and other systems, and have been involved in numerous successful research projects of national and international importance.</a:t>
            </a:r>
            <a:endParaRPr/>
          </a:p>
          <a:p>
            <a:r>
              <a:rPr lang="en-GB" sz="2000" strike="noStrike">
                <a:latin typeface="Arial"/>
              </a:rPr>
              <a:t>=====================</a:t>
            </a:r>
            <a:endParaRPr/>
          </a:p>
          <a:p>
            <a:r>
              <a:rPr lang="en-GB" sz="2000" strike="noStrike">
                <a:latin typeface="Arial"/>
              </a:rPr>
              <a:t>Dr Vladimir Janjic</a:t>
            </a:r>
            <a:endParaRPr/>
          </a:p>
          <a:p>
            <a:r>
              <a:rPr lang="en-GB" sz="2000" strike="noStrike">
                <a:latin typeface="Arial"/>
              </a:rPr>
              <a:t>Research Fellow</a:t>
            </a:r>
            <a:endParaRPr/>
          </a:p>
          <a:p>
            <a:r>
              <a:rPr lang="en-GB" sz="2000" strike="noStrike">
                <a:latin typeface="Arial"/>
              </a:rPr>
              <a:t>University of St Andrews</a:t>
            </a:r>
            <a:endParaRPr/>
          </a:p>
          <a:p>
            <a:endParaRPr/>
          </a:p>
          <a:p>
            <a:r>
              <a:rPr lang="en-GB" sz="2000" strike="noStrike">
                <a:latin typeface="Arial"/>
              </a:rPr>
              <a:t>Centre for Interdisciplinary Research in Computational Algebra</a:t>
            </a:r>
            <a:endParaRPr/>
          </a:p>
          <a:p>
            <a:r>
              <a:rPr lang="en-GB" sz="2000" strike="noStrike">
                <a:latin typeface="Arial"/>
              </a:rPr>
              <a:t>=====================</a:t>
            </a:r>
            <a:endParaRPr/>
          </a:p>
          <a:p>
            <a:r>
              <a:rPr lang="en-GB" sz="2000" strike="noStrike">
                <a:latin typeface="Arial"/>
              </a:rPr>
              <a:t>Dr Ekaterina Komendantskaya</a:t>
            </a:r>
            <a:endParaRPr/>
          </a:p>
          <a:p>
            <a:r>
              <a:rPr lang="en-GB" sz="2000" strike="noStrike">
                <a:latin typeface="Arial"/>
              </a:rPr>
              <a:t>Senior Lecturer</a:t>
            </a:r>
            <a:endParaRPr/>
          </a:p>
          <a:p>
            <a:r>
              <a:rPr lang="en-GB" sz="2000" strike="noStrike">
                <a:latin typeface="Arial"/>
              </a:rPr>
              <a:t>University of Dundee</a:t>
            </a:r>
            <a:endParaRPr/>
          </a:p>
          <a:p>
            <a:endParaRPr/>
          </a:p>
          <a:p>
            <a:r>
              <a:rPr lang="en-GB" sz="2000" strike="noStrike">
                <a:latin typeface="Arial"/>
              </a:rPr>
              <a:t>Experts in Machine learning and Mathematics.</a:t>
            </a:r>
            <a:endParaRPr/>
          </a:p>
          <a:p>
            <a:r>
              <a:rPr lang="en-GB" sz="2000" strike="noStrike">
                <a:latin typeface="Arial"/>
              </a:rPr>
              <a:t>=====================</a:t>
            </a:r>
            <a:endParaRPr/>
          </a:p>
          <a:p>
            <a:r>
              <a:rPr lang="en-GB" sz="2000" strike="noStrike">
                <a:latin typeface="Arial"/>
              </a:rPr>
              <a:t>Professor Stephen McKenna</a:t>
            </a:r>
            <a:endParaRPr/>
          </a:p>
          <a:p>
            <a:r>
              <a:rPr lang="en-GB" sz="2000" strike="noStrike">
                <a:latin typeface="Arial"/>
              </a:rPr>
              <a:t>Chair of Computer Vision and Head of Research</a:t>
            </a:r>
            <a:endParaRPr/>
          </a:p>
          <a:p>
            <a:r>
              <a:rPr lang="en-GB" sz="2000" strike="noStrike">
                <a:latin typeface="Arial"/>
              </a:rPr>
              <a:t>University of Dundee</a:t>
            </a:r>
            <a:endParaRPr/>
          </a:p>
          <a:p>
            <a:endParaRPr/>
          </a:p>
          <a:p>
            <a:r>
              <a:rPr lang="en-GB" sz="2000" strike="noStrike">
                <a:latin typeface="Arial"/>
              </a:rPr>
              <a:t>Research interests include the development and application of computer vision, pattern recognition and machine learning methods in domains such as biomedical image analysis, intelligent human-computer interaction, and content-based image browsing.</a:t>
            </a:r>
            <a:endParaRPr/>
          </a:p>
          <a:p>
            <a:r>
              <a:rPr lang="en-GB" sz="2000" strike="noStrike">
                <a:latin typeface="Arial"/>
              </a:rPr>
              <a:t>=====================</a:t>
            </a:r>
            <a:endParaRPr/>
          </a:p>
          <a:p>
            <a:r>
              <a:rPr lang="en-GB" sz="2000" strike="noStrike">
                <a:latin typeface="Arial"/>
              </a:rPr>
              <a:t>Mr Andy Cobley</a:t>
            </a:r>
            <a:endParaRPr/>
          </a:p>
          <a:p>
            <a:r>
              <a:rPr lang="en-GB" sz="2000" strike="noStrike">
                <a:latin typeface="Arial"/>
              </a:rPr>
              <a:t>Lecturer</a:t>
            </a:r>
            <a:endParaRPr/>
          </a:p>
          <a:p>
            <a:r>
              <a:rPr lang="en-GB" sz="2000" strike="noStrike">
                <a:latin typeface="Arial"/>
              </a:rPr>
              <a:t>University of Dundee</a:t>
            </a:r>
            <a:endParaRPr/>
          </a:p>
          <a:p>
            <a:endParaRPr/>
          </a:p>
          <a:p>
            <a:r>
              <a:rPr lang="en-GB" sz="2000" strike="noStrike">
                <a:latin typeface="Arial"/>
              </a:rPr>
              <a:t>Programme Director: Data Engineering</a:t>
            </a:r>
            <a:endParaRPr/>
          </a:p>
          <a:p>
            <a:r>
              <a:rPr lang="en-GB" sz="2000" strike="noStrike">
                <a:latin typeface="Arial"/>
              </a:rPr>
              <a:t>=====================</a:t>
            </a:r>
            <a:endParaRPr/>
          </a:p>
          <a:p>
            <a:r>
              <a:rPr lang="en-GB" sz="2000" strike="noStrike">
                <a:latin typeface="Arial"/>
              </a:rPr>
              <a:t>Professor Mark Whitehorn</a:t>
            </a:r>
            <a:endParaRPr/>
          </a:p>
          <a:p>
            <a:r>
              <a:rPr lang="en-GB" sz="2000" strike="noStrike">
                <a:latin typeface="Arial"/>
              </a:rPr>
              <a:t>Chair of Analytics (Emeritus)</a:t>
            </a:r>
            <a:endParaRPr/>
          </a:p>
          <a:p>
            <a:r>
              <a:rPr lang="en-GB" sz="2000" strike="noStrike">
                <a:latin typeface="Arial"/>
              </a:rPr>
              <a:t>University of Dundee</a:t>
            </a:r>
            <a:endParaRPr/>
          </a:p>
          <a:p>
            <a:endParaRPr/>
          </a:p>
          <a:p>
            <a:endParaRPr/>
          </a:p>
        </p:txBody>
      </p:sp>
      <p:sp>
        <p:nvSpPr>
          <p:cNvPr id="11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0C7BC472-01B2-44AD-A3C4-5554E6289B82}" type="slidenum">
              <a:rPr lang="en-GB" sz="1200" strike="noStrike">
                <a:solidFill>
                  <a:srgbClr val="000000"/>
                </a:solidFill>
                <a:latin typeface="+mn-lt"/>
                <a:ea typeface="+mn-ea"/>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PlaceHolder 1"/>
          <p:cNvSpPr>
            <a:spLocks noGrp="1"/>
          </p:cNvSpPr>
          <p:nvPr>
            <p:ph type="body"/>
          </p:nvPr>
        </p:nvSpPr>
        <p:spPr>
          <a:xfrm>
            <a:off x="685800" y="4343400"/>
            <a:ext cx="5485680" cy="4114080"/>
          </a:xfrm>
          <a:prstGeom prst="rect">
            <a:avLst/>
          </a:prstGeom>
        </p:spPr>
        <p:txBody>
          <a:bodyPr lIns="0" rIns="0" tIns="0" bIns="0"/>
          <a:p>
            <a:r>
              <a:rPr lang="en-GB" sz="2000" strike="noStrike">
                <a:latin typeface="Arial"/>
              </a:rPr>
              <a:t>Customer Value Chain Analysis (CVCA) is an</a:t>
            </a:r>
            <a:endParaRPr/>
          </a:p>
          <a:p>
            <a:r>
              <a:rPr lang="en-GB" sz="2000" strike="noStrike">
                <a:latin typeface="Arial"/>
              </a:rPr>
              <a:t>original methodological tool that enables design teams</a:t>
            </a:r>
            <a:endParaRPr/>
          </a:p>
          <a:p>
            <a:r>
              <a:rPr lang="en-GB" sz="2000" strike="noStrike">
                <a:latin typeface="Arial"/>
              </a:rPr>
              <a:t>in the product definition phase to comprehensively</a:t>
            </a:r>
            <a:endParaRPr/>
          </a:p>
          <a:p>
            <a:r>
              <a:rPr lang="en-GB" sz="2000" strike="noStrike">
                <a:latin typeface="Arial"/>
              </a:rPr>
              <a:t>identify pertinent stakeholders, their relationships with</a:t>
            </a:r>
            <a:endParaRPr/>
          </a:p>
          <a:p>
            <a:r>
              <a:rPr lang="en-GB" sz="2000" strike="noStrike">
                <a:latin typeface="Arial"/>
              </a:rPr>
              <a:t>each other, and their role in the product’s life cycle. </a:t>
            </a:r>
            <a:endParaRPr/>
          </a:p>
          <a:p>
            <a:r>
              <a:rPr lang="en-GB" sz="2000" strike="noStrike">
                <a:latin typeface="Arial"/>
              </a:rPr>
              <a:t>=============</a:t>
            </a:r>
            <a:endParaRPr/>
          </a:p>
          <a:p>
            <a:r>
              <a:rPr lang="en-GB" sz="2000" strike="noStrike">
                <a:latin typeface="Arial"/>
              </a:rPr>
              <a:t>Net promoter or Net Promoter Score (NPS) is a management tool that can be used to gauge the loyalty of a firm's customer relationships.</a:t>
            </a:r>
            <a:endParaRPr/>
          </a:p>
          <a:p>
            <a:r>
              <a:rPr lang="en-GB" sz="2000" strike="noStrike">
                <a:latin typeface="Arial"/>
              </a:rPr>
              <a:t>=============</a:t>
            </a:r>
            <a:endParaRPr/>
          </a:p>
          <a:p>
            <a:r>
              <a:rPr lang="en-GB" sz="2000" strike="noStrike">
                <a:latin typeface="Arial"/>
              </a:rPr>
              <a:t>Customer attrition, also known as customer churn, customer turnover, or customer defection, is the loss of clients or customers.</a:t>
            </a:r>
            <a:endParaRPr/>
          </a:p>
          <a:p>
            <a:r>
              <a:rPr lang="en-GB" sz="2000" strike="noStrike">
                <a:latin typeface="Arial"/>
              </a:rPr>
              <a:t>=============</a:t>
            </a:r>
            <a:endParaRPr/>
          </a:p>
          <a:p>
            <a:r>
              <a:rPr lang="en-GB" sz="2000" strike="noStrike">
                <a:latin typeface="Arial"/>
              </a:rPr>
              <a:t>Life insurance company needed to predict the future in order to position itself optimally in the rapidly evolving online insurance sales market.</a:t>
            </a:r>
            <a:endParaRPr/>
          </a:p>
          <a:p>
            <a:endParaRPr/>
          </a:p>
          <a:p>
            <a:endParaRPr/>
          </a:p>
        </p:txBody>
      </p:sp>
      <p:sp>
        <p:nvSpPr>
          <p:cNvPr id="11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FB2A0252-234C-4570-B84E-7E2B585F98F1}" type="slidenum">
              <a:rPr lang="en-GB" sz="1200" strike="noStrike">
                <a:solidFill>
                  <a:srgbClr val="000000"/>
                </a:solidFill>
                <a:latin typeface="+mn-lt"/>
                <a:ea typeface="+mn-ea"/>
              </a:rPr>
              <a:t>&lt;number&gt;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PlaceHolder 1"/>
          <p:cNvSpPr>
            <a:spLocks noGrp="1"/>
          </p:cNvSpPr>
          <p:nvPr>
            <p:ph type="body"/>
          </p:nvPr>
        </p:nvSpPr>
        <p:spPr>
          <a:xfrm>
            <a:off x="685800" y="4343400"/>
            <a:ext cx="5485680" cy="4114080"/>
          </a:xfrm>
          <a:prstGeom prst="rect">
            <a:avLst/>
          </a:prstGeom>
        </p:spPr>
        <p:txBody>
          <a:bodyPr lIns="0" rIns="0" tIns="0" bIns="0"/>
          <a:p>
            <a:endParaRPr/>
          </a:p>
          <a:p>
            <a:r>
              <a:rPr lang="en-GB" sz="2000" strike="noStrike">
                <a:latin typeface="Arial"/>
              </a:rPr>
              <a:t>Fingerprint analysis has been used to identify suspects and solve crimes for more than 100 years, and it remains an extremely valuable tool for law enforcement.</a:t>
            </a:r>
            <a:endParaRPr/>
          </a:p>
          <a:p>
            <a:r>
              <a:rPr lang="en-GB" sz="2000" strike="noStrike">
                <a:latin typeface="Arial"/>
              </a:rPr>
              <a:t>====================================</a:t>
            </a:r>
            <a:endParaRPr/>
          </a:p>
          <a:p>
            <a:r>
              <a:rPr lang="en-GB" sz="2000" strike="noStrike">
                <a:latin typeface="Arial"/>
              </a:rPr>
              <a:t>Manage staff resources in public safety organisations.</a:t>
            </a:r>
            <a:endParaRPr/>
          </a:p>
          <a:p>
            <a:r>
              <a:rPr lang="en-GB" sz="2000" strike="noStrike">
                <a:latin typeface="Arial"/>
              </a:rPr>
              <a:t>====================================</a:t>
            </a:r>
            <a:endParaRPr/>
          </a:p>
          <a:p>
            <a:r>
              <a:rPr lang="en-GB" sz="2000" strike="noStrike">
                <a:latin typeface="Arial"/>
              </a:rPr>
              <a:t>By using Relations Diagram it is possible to map complex relationship between people, objects, locations, events and time.</a:t>
            </a:r>
            <a:endParaRPr/>
          </a:p>
          <a:p>
            <a:r>
              <a:rPr lang="en-GB" sz="2000" strike="noStrike">
                <a:latin typeface="Arial"/>
              </a:rPr>
              <a:t>Can enable computer to reprocess complete situations in the order and relationships it happened.</a:t>
            </a:r>
            <a:endParaRPr/>
          </a:p>
          <a:p>
            <a:r>
              <a:rPr lang="en-GB" sz="2000" strike="noStrike">
                <a:latin typeface="Arial"/>
              </a:rPr>
              <a:t>====================================</a:t>
            </a:r>
            <a:endParaRPr/>
          </a:p>
          <a:p>
            <a:r>
              <a:rPr lang="en-GB" sz="2000" strike="noStrike">
                <a:latin typeface="Arial"/>
              </a:rPr>
              <a:t>A facial recognition system is a computer application for automatically identifying or verifying a person from a digital image or a video frame from a video source.</a:t>
            </a:r>
            <a:endParaRPr/>
          </a:p>
          <a:p>
            <a:r>
              <a:rPr lang="en-GB" sz="2000" strike="noStrike">
                <a:latin typeface="Arial"/>
              </a:rPr>
              <a:t>====================================</a:t>
            </a:r>
            <a:endParaRPr/>
          </a:p>
          <a:p>
            <a:r>
              <a:rPr lang="en-GB" sz="2000" strike="noStrike">
                <a:latin typeface="Arial"/>
              </a:rPr>
              <a:t>Using CCTV or other video sources like body cameras to supply evidence in public safety cases.</a:t>
            </a:r>
            <a:endParaRPr/>
          </a:p>
        </p:txBody>
      </p:sp>
      <p:sp>
        <p:nvSpPr>
          <p:cNvPr id="11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17B788F9-5A6A-4488-AB1F-D9A2FD9BA293}" type="slidenum">
              <a:rPr lang="en-GB" sz="1200" strike="noStrike">
                <a:solidFill>
                  <a:srgbClr val="000000"/>
                </a:solidFill>
                <a:latin typeface="+mn-lt"/>
                <a:ea typeface="+mn-ea"/>
              </a:rPr>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PlaceHolder 1"/>
          <p:cNvSpPr>
            <a:spLocks noGrp="1"/>
          </p:cNvSpPr>
          <p:nvPr>
            <p:ph type="body"/>
          </p:nvPr>
        </p:nvSpPr>
        <p:spPr>
          <a:xfrm>
            <a:off x="685800" y="4343400"/>
            <a:ext cx="5485680" cy="4114080"/>
          </a:xfrm>
          <a:prstGeom prst="rect">
            <a:avLst/>
          </a:prstGeom>
        </p:spPr>
        <p:txBody>
          <a:bodyPr lIns="0" rIns="0" tIns="0" bIns="0"/>
          <a:p>
            <a:r>
              <a:rPr lang="en-GB" sz="2000" strike="noStrike">
                <a:latin typeface="Arial"/>
              </a:rPr>
              <a:t>The solution will enable the data from smart meters (heat meters or electricity meters) to become manageable for energy and heat network operators.</a:t>
            </a:r>
            <a:endParaRPr/>
          </a:p>
          <a:p>
            <a:r>
              <a:rPr lang="en-GB" sz="2000" strike="noStrike">
                <a:latin typeface="Arial"/>
              </a:rPr>
              <a:t>==============</a:t>
            </a:r>
            <a:endParaRPr/>
          </a:p>
          <a:p>
            <a:r>
              <a:rPr lang="en-GB" sz="2000" strike="noStrike">
                <a:latin typeface="Arial"/>
              </a:rPr>
              <a:t>The solution can match previous patterns that caused issues with current patterns and notify operators of the impending result or even take corrective actions.</a:t>
            </a:r>
            <a:endParaRPr/>
          </a:p>
          <a:p>
            <a:r>
              <a:rPr lang="en-GB" sz="2000" strike="noStrike">
                <a:latin typeface="Arial"/>
              </a:rPr>
              <a:t>==============</a:t>
            </a:r>
            <a:endParaRPr/>
          </a:p>
          <a:p>
            <a:r>
              <a:rPr lang="en-GB" sz="2000" strike="noStrike">
                <a:latin typeface="Arial"/>
              </a:rPr>
              <a:t>Remote visualisation of infrastructure enables the solution to use remote inspection equipment like laser scanners inside pipes to inspect the pipes for defects in the fines detail as it can scan the pipe at micro scale and visualise the data at a scale were hairline cracks are seen before pipes fail.</a:t>
            </a:r>
            <a:endParaRPr/>
          </a:p>
          <a:p>
            <a:r>
              <a:rPr lang="en-GB" sz="2000" strike="noStrike">
                <a:latin typeface="Arial"/>
              </a:rPr>
              <a:t>==============</a:t>
            </a:r>
            <a:endParaRPr/>
          </a:p>
          <a:p>
            <a:r>
              <a:rPr lang="en-GB" sz="2000" strike="noStrike">
                <a:latin typeface="Arial"/>
              </a:rPr>
              <a:t>The use of High performance modelling of energy models would be more accessible.</a:t>
            </a:r>
            <a:endParaRPr/>
          </a:p>
          <a:p>
            <a:r>
              <a:rPr lang="en-GB" sz="2000" strike="noStrike">
                <a:latin typeface="Arial"/>
              </a:rPr>
              <a:t>==============</a:t>
            </a:r>
            <a:endParaRPr/>
          </a:p>
          <a:p>
            <a:r>
              <a:rPr lang="en-GB" sz="2000" strike="noStrike">
                <a:latin typeface="Arial"/>
              </a:rPr>
              <a:t>Using remote meters or demand selector enables energy companies to pre-empt the demand.</a:t>
            </a:r>
            <a:endParaRPr/>
          </a:p>
          <a:p>
            <a:endParaRPr/>
          </a:p>
        </p:txBody>
      </p:sp>
      <p:sp>
        <p:nvSpPr>
          <p:cNvPr id="11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9E5DD376-00B3-4E65-82D9-4FB897586137}" type="slidenum">
              <a:rPr lang="en-GB" sz="1200" strike="noStrike">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0"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1"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3"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4"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5" name="" descr=""/>
          <p:cNvPicPr/>
          <p:nvPr/>
        </p:nvPicPr>
        <p:blipFill>
          <a:blip r:embed="rId2"/>
          <a:stretch/>
        </p:blipFill>
        <p:spPr>
          <a:xfrm>
            <a:off x="2079000" y="1604520"/>
            <a:ext cx="4984920" cy="3977280"/>
          </a:xfrm>
          <a:prstGeom prst="rect">
            <a:avLst/>
          </a:prstGeom>
          <a:ln>
            <a:noFill/>
          </a:ln>
        </p:spPr>
      </p:pic>
      <p:pic>
        <p:nvPicPr>
          <p:cNvPr id="36"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0"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2"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5"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0"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1"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5"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9"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1"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2"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6"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7"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9"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0"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1" name="" descr=""/>
          <p:cNvPicPr/>
          <p:nvPr/>
        </p:nvPicPr>
        <p:blipFill>
          <a:blip r:embed="rId2"/>
          <a:stretch/>
        </p:blipFill>
        <p:spPr>
          <a:xfrm>
            <a:off x="2079000" y="1604520"/>
            <a:ext cx="4984920" cy="3977280"/>
          </a:xfrm>
          <a:prstGeom prst="rect">
            <a:avLst/>
          </a:prstGeom>
          <a:ln>
            <a:noFill/>
          </a:ln>
        </p:spPr>
      </p:pic>
      <p:pic>
        <p:nvPicPr>
          <p:cNvPr id="72"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4"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5"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p:spPr>
        <p:txBody>
          <a:bodyPr lIns="0" rIns="0" tIns="0" bIns="0" anchor="ctr"/>
          <a:p>
            <a:pPr algn="ctr"/>
            <a:endParaRPr/>
          </a:p>
        </p:txBody>
      </p:sp>
      <p:sp>
        <p:nvSpPr>
          <p:cNvPr id="1" name="PlaceHolder 2"/>
          <p:cNvSpPr>
            <a:spLocks noGrp="1"/>
          </p:cNvSpPr>
          <p:nvPr>
            <p:ph type="subTitle"/>
          </p:nvPr>
        </p:nvSpPr>
        <p:spPr>
          <a:xfrm>
            <a:off x="457200" y="1600200"/>
            <a:ext cx="8228880" cy="4525200"/>
          </a:xfrm>
          <a:prstGeom prst="rect">
            <a:avLst/>
          </a:prstGeom>
        </p:spPr>
        <p:txBody>
          <a:bodyPr lIns="0" rIns="0" tIns="0" bIns="0" anchor="ctr"/>
          <a:p>
            <a:pPr algn="ctr"/>
            <a:endParaRPr/>
          </a:p>
        </p:txBody>
      </p:sp>
      <p:sp>
        <p:nvSpPr>
          <p:cNvPr id="2" name="PlaceHolder 3"/>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p>
            <a:pPr algn="ctr"/>
            <a:r>
              <a:rPr lang="en-GB" sz="4400">
                <a:latin typeface="Arial"/>
              </a:rPr>
              <a:t>Click to edit the title text format</a:t>
            </a:r>
            <a:endParaRPr/>
          </a:p>
        </p:txBody>
      </p:sp>
      <p:sp>
        <p:nvSpPr>
          <p:cNvPr id="38"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CustomShape 1"/>
          <p:cNvSpPr/>
          <p:nvPr/>
        </p:nvSpPr>
        <p:spPr>
          <a:xfrm>
            <a:off x="685800" y="1124640"/>
            <a:ext cx="7771680" cy="2475000"/>
          </a:xfrm>
          <a:prstGeom prst="rect">
            <a:avLst/>
          </a:prstGeom>
          <a:noFill/>
          <a:ln>
            <a:noFill/>
          </a:ln>
        </p:spPr>
        <p:style>
          <a:lnRef idx="0"/>
          <a:fillRef idx="0"/>
          <a:effectRef idx="0"/>
          <a:fontRef idx="minor"/>
        </p:style>
        <p:txBody>
          <a:bodyPr lIns="90000" rIns="90000" tIns="45000" bIns="45000" anchor="ctr"/>
          <a:p>
            <a:r>
              <a:rPr b="1" lang="en-GB" sz="4400" strike="noStrike">
                <a:solidFill>
                  <a:srgbClr val="000000"/>
                </a:solidFill>
                <a:latin typeface="Calibri"/>
              </a:rPr>
              <a:t>Application for Doctor of Philosophy (PhD) support</a:t>
            </a:r>
            <a:endParaRPr/>
          </a:p>
          <a:p>
            <a:pPr algn="ctr">
              <a:lnSpc>
                <a:spcPct val="100000"/>
              </a:lnSpc>
            </a:pPr>
            <a:r>
              <a:rPr b="1" lang="en-GB" sz="4400" strike="noStrike">
                <a:solidFill>
                  <a:srgbClr val="000000"/>
                </a:solidFill>
                <a:latin typeface="Calibri"/>
              </a:rPr>
              <a:t>2015/2016/2017</a:t>
            </a:r>
            <a:endParaRPr/>
          </a:p>
        </p:txBody>
      </p:sp>
      <p:sp>
        <p:nvSpPr>
          <p:cNvPr id="79" name="CustomShape 2"/>
          <p:cNvSpPr/>
          <p:nvPr/>
        </p:nvSpPr>
        <p:spPr>
          <a:xfrm>
            <a:off x="1371600" y="4509000"/>
            <a:ext cx="6400080" cy="1128960"/>
          </a:xfrm>
          <a:prstGeom prst="rect">
            <a:avLst/>
          </a:prstGeom>
          <a:noFill/>
          <a:ln>
            <a:noFill/>
          </a:ln>
        </p:spPr>
        <p:style>
          <a:lnRef idx="0"/>
          <a:fillRef idx="0"/>
          <a:effectRef idx="0"/>
          <a:fontRef idx="minor"/>
        </p:style>
        <p:txBody>
          <a:bodyPr lIns="90000" rIns="90000" tIns="45000" bIns="45000"/>
          <a:p>
            <a:pPr algn="ctr">
              <a:lnSpc>
                <a:spcPct val="100000"/>
              </a:lnSpc>
            </a:pPr>
            <a:r>
              <a:rPr lang="en-GB" sz="3200" strike="noStrike">
                <a:solidFill>
                  <a:srgbClr val="8b8b8b"/>
                </a:solidFill>
                <a:latin typeface="Calibri"/>
              </a:rPr>
              <a:t>Andreas Francois Vermeulen</a:t>
            </a:r>
            <a:endParaRPr/>
          </a:p>
          <a:p>
            <a:pPr algn="ctr">
              <a:lnSpc>
                <a:spcPct val="100000"/>
              </a:lnSpc>
            </a:pPr>
            <a:r>
              <a:rPr lang="en-GB" sz="3200" strike="noStrike">
                <a:solidFill>
                  <a:srgbClr val="8b8b8b"/>
                </a:solidFill>
                <a:latin typeface="Calibri"/>
              </a:rPr>
              <a:t>2015/08/01</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r>
              <a:rPr b="1" lang="en-GB" sz="4000" strike="noStrike">
                <a:solidFill>
                  <a:srgbClr val="000000"/>
                </a:solidFill>
                <a:latin typeface="Calibri"/>
              </a:rPr>
              <a:t>How and when does Sopra Steria benefit?</a:t>
            </a:r>
            <a:endParaRPr/>
          </a:p>
          <a:p>
            <a:pPr algn="ctr">
              <a:lnSpc>
                <a:spcPct val="100000"/>
              </a:lnSpc>
            </a:pPr>
            <a:endParaRPr/>
          </a:p>
        </p:txBody>
      </p:sp>
      <p:sp>
        <p:nvSpPr>
          <p:cNvPr id="9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pPr>
            <a:r>
              <a:rPr lang="en-GB" sz="3200" strike="noStrike">
                <a:solidFill>
                  <a:srgbClr val="000000"/>
                </a:solidFill>
                <a:latin typeface="Calibri"/>
              </a:rPr>
              <a:t>The benefits from the PhD research is already be realised as the knowledge has been applied:</a:t>
            </a:r>
            <a:endParaRPr/>
          </a:p>
          <a:p>
            <a:pPr>
              <a:lnSpc>
                <a:spcPct val="100000"/>
              </a:lnSpc>
            </a:pPr>
            <a:r>
              <a:rPr lang="en-GB" sz="3200" strike="noStrike">
                <a:solidFill>
                  <a:srgbClr val="000000"/>
                </a:solidFill>
                <a:latin typeface="Calibri"/>
              </a:rPr>
              <a:t>- Bid for FCA.</a:t>
            </a:r>
            <a:endParaRPr/>
          </a:p>
          <a:p>
            <a:pPr>
              <a:lnSpc>
                <a:spcPct val="100000"/>
              </a:lnSpc>
            </a:pPr>
            <a:r>
              <a:rPr lang="en-GB" sz="3200" strike="noStrike">
                <a:solidFill>
                  <a:srgbClr val="000000"/>
                </a:solidFill>
                <a:latin typeface="Calibri"/>
              </a:rPr>
              <a:t>- Bid for ATOC.</a:t>
            </a:r>
            <a:endParaRPr/>
          </a:p>
          <a:p>
            <a:pPr>
              <a:lnSpc>
                <a:spcPct val="100000"/>
              </a:lnSpc>
            </a:pPr>
            <a:r>
              <a:rPr lang="en-GB" sz="3200" strike="noStrike">
                <a:solidFill>
                  <a:srgbClr val="000000"/>
                </a:solidFill>
                <a:latin typeface="Calibri"/>
              </a:rPr>
              <a:t>- Big Data project at RBS.</a:t>
            </a:r>
            <a:endParaRPr/>
          </a:p>
          <a:p>
            <a:pPr>
              <a:lnSpc>
                <a:spcPct val="100000"/>
              </a:lnSpc>
            </a:pPr>
            <a:r>
              <a:rPr lang="en-GB" sz="3200" strike="noStrike">
                <a:solidFill>
                  <a:srgbClr val="000000"/>
                </a:solidFill>
                <a:latin typeface="Calibri"/>
              </a:rPr>
              <a:t>- Project at Cleveland.</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4400" strike="noStrike">
                <a:solidFill>
                  <a:srgbClr val="000000"/>
                </a:solidFill>
                <a:latin typeface="Calibri"/>
              </a:rPr>
              <a:t>Impact on “day job”?</a:t>
            </a:r>
            <a:endParaRPr/>
          </a:p>
        </p:txBody>
      </p:sp>
      <p:sp>
        <p:nvSpPr>
          <p:cNvPr id="9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GB" sz="3200" strike="noStrike">
                <a:solidFill>
                  <a:srgbClr val="000000"/>
                </a:solidFill>
                <a:latin typeface="Calibri"/>
              </a:rPr>
              <a:t>All research is done after hours.</a:t>
            </a:r>
            <a:endParaRPr/>
          </a:p>
          <a:p>
            <a:pPr>
              <a:lnSpc>
                <a:spcPct val="100000"/>
              </a:lnSpc>
            </a:pPr>
            <a:r>
              <a:rPr lang="en-GB" sz="3200" strike="noStrike">
                <a:solidFill>
                  <a:srgbClr val="000000"/>
                </a:solidFill>
                <a:latin typeface="Calibri"/>
              </a:rPr>
              <a:t>Perform work for 4 to 6 hours each week days.</a:t>
            </a:r>
            <a:endParaRPr/>
          </a:p>
          <a:p>
            <a:pPr>
              <a:lnSpc>
                <a:spcPct val="100000"/>
              </a:lnSpc>
            </a:pPr>
            <a:endParaRPr/>
          </a:p>
          <a:p>
            <a:pPr>
              <a:lnSpc>
                <a:spcPct val="100000"/>
              </a:lnSpc>
              <a:buFont typeface="Arial"/>
              <a:buChar char="•"/>
            </a:pPr>
            <a:r>
              <a:rPr lang="en-GB" sz="3200" strike="noStrike">
                <a:solidFill>
                  <a:srgbClr val="000000"/>
                </a:solidFill>
                <a:latin typeface="Calibri"/>
              </a:rPr>
              <a:t>I use my annual holidays to attend university meetings.</a:t>
            </a:r>
            <a:endParaRPr/>
          </a:p>
          <a:p>
            <a:pPr>
              <a:lnSpc>
                <a:spcPct val="100000"/>
              </a:lnSpc>
            </a:pP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457200" y="274680"/>
            <a:ext cx="8228880" cy="58179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6000" strike="noStrike">
                <a:solidFill>
                  <a:srgbClr val="000000"/>
                </a:solidFill>
                <a:latin typeface="Calibri"/>
              </a:rPr>
              <a:t>Question and Answers</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4400" strike="noStrike">
                <a:solidFill>
                  <a:srgbClr val="000000"/>
                </a:solidFill>
                <a:latin typeface="Calibri"/>
              </a:rPr>
              <a:t>What is the request?</a:t>
            </a:r>
            <a:endParaRPr/>
          </a:p>
        </p:txBody>
      </p:sp>
      <p:sp>
        <p:nvSpPr>
          <p:cNvPr id="8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GB" sz="3200" strike="noStrike">
                <a:solidFill>
                  <a:srgbClr val="000000"/>
                </a:solidFill>
                <a:latin typeface="Calibri"/>
              </a:rPr>
              <a:t>Requesting support as per CP-HR04-PO-001 Learning and Development Policy.</a:t>
            </a:r>
            <a:endParaRPr/>
          </a:p>
          <a:p>
            <a:pPr>
              <a:lnSpc>
                <a:spcPct val="100000"/>
              </a:lnSpc>
            </a:pPr>
            <a:endParaRPr/>
          </a:p>
          <a:p>
            <a:pPr>
              <a:lnSpc>
                <a:spcPct val="100000"/>
              </a:lnSpc>
              <a:buFont typeface="Arial"/>
              <a:buChar char="•"/>
            </a:pPr>
            <a:r>
              <a:rPr lang="en-GB" sz="3200" strike="noStrike">
                <a:solidFill>
                  <a:srgbClr val="000000"/>
                </a:solidFill>
                <a:latin typeface="Calibri"/>
              </a:rPr>
              <a:t>Registering my Doctor of Philosophy as part of my Professional Development Plan for 2015/2016/2017.</a:t>
            </a:r>
            <a:endParaRPr/>
          </a:p>
          <a:p>
            <a:pPr>
              <a:lnSpc>
                <a:spcPct val="100000"/>
              </a:lnSpc>
            </a:pPr>
            <a:endParaRPr/>
          </a:p>
          <a:p>
            <a:pPr>
              <a:lnSpc>
                <a:spcPct val="100000"/>
              </a:lnSpc>
              <a:buFont typeface="Arial"/>
              <a:buChar char="•"/>
            </a:pPr>
            <a:r>
              <a:rPr lang="en-GB" sz="3200" strike="noStrike">
                <a:solidFill>
                  <a:srgbClr val="000000"/>
                </a:solidFill>
                <a:latin typeface="Calibri"/>
              </a:rPr>
              <a:t>Support for £ 2500-00 per year for three years to total of £7500-00.</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4400" strike="noStrike">
                <a:solidFill>
                  <a:srgbClr val="000000"/>
                </a:solidFill>
                <a:latin typeface="Calibri"/>
              </a:rPr>
              <a:t>PhD Research Question</a:t>
            </a:r>
            <a:endParaRPr/>
          </a:p>
        </p:txBody>
      </p:sp>
      <p:sp>
        <p:nvSpPr>
          <p:cNvPr id="8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pPr>
            <a:r>
              <a:rPr i="1" lang="en-GB" sz="3600" strike="noStrike">
                <a:solidFill>
                  <a:srgbClr val="000000"/>
                </a:solidFill>
                <a:latin typeface="Calibri"/>
              </a:rPr>
              <a:t>“</a:t>
            </a:r>
            <a:r>
              <a:rPr i="1" lang="en-GB" sz="3600" strike="noStrike">
                <a:solidFill>
                  <a:srgbClr val="000000"/>
                </a:solidFill>
                <a:latin typeface="Calibri"/>
              </a:rPr>
              <a:t>Can a Rapid Information Factory using agile lean six sigma principles solve the effective and efficient exascale heterogeneous computing based processing of a million terabytes data lake into a value-add deep learning knowledge source?”</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4400" strike="noStrike">
                <a:solidFill>
                  <a:srgbClr val="000000"/>
                </a:solidFill>
                <a:latin typeface="Calibri"/>
              </a:rPr>
              <a:t>PhD from Sopra Steria Viewpoint</a:t>
            </a:r>
            <a:endParaRPr/>
          </a:p>
        </p:txBody>
      </p:sp>
      <p:sp>
        <p:nvSpPr>
          <p:cNvPr id="8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pPr>
            <a:r>
              <a:rPr i="1" lang="en-GB" sz="4000" strike="noStrike">
                <a:solidFill>
                  <a:srgbClr val="000000"/>
                </a:solidFill>
                <a:latin typeface="Calibri"/>
              </a:rPr>
              <a:t>“</a:t>
            </a:r>
            <a:r>
              <a:rPr i="1" lang="en-GB" sz="4000" strike="noStrike">
                <a:solidFill>
                  <a:srgbClr val="000000"/>
                </a:solidFill>
                <a:latin typeface="Calibri"/>
              </a:rPr>
              <a:t>Design a Rapid Information Factory Framework that processes a billion billion calculations per second using a million terabytes size big data source”</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4400" strike="noStrike">
                <a:solidFill>
                  <a:srgbClr val="000000"/>
                </a:solidFill>
                <a:latin typeface="Calibri"/>
              </a:rPr>
              <a:t>My Role</a:t>
            </a:r>
            <a:endParaRPr/>
          </a:p>
        </p:txBody>
      </p:sp>
      <p:sp>
        <p:nvSpPr>
          <p:cNvPr id="87" name="CustomShape 2"/>
          <p:cNvSpPr/>
          <p:nvPr/>
        </p:nvSpPr>
        <p:spPr>
          <a:xfrm>
            <a:off x="457200" y="1845000"/>
            <a:ext cx="8228880" cy="4280760"/>
          </a:xfrm>
          <a:prstGeom prst="rect">
            <a:avLst/>
          </a:prstGeom>
          <a:noFill/>
          <a:ln>
            <a:noFill/>
          </a:ln>
        </p:spPr>
        <p:style>
          <a:lnRef idx="0"/>
          <a:fillRef idx="0"/>
          <a:effectRef idx="0"/>
          <a:fontRef idx="minor"/>
        </p:style>
        <p:txBody>
          <a:bodyPr lIns="90000" rIns="90000" tIns="45000" bIns="45000"/>
          <a:p>
            <a:pPr>
              <a:lnSpc>
                <a:spcPct val="100000"/>
              </a:lnSpc>
            </a:pPr>
            <a:r>
              <a:rPr lang="en-GB" sz="3200" strike="noStrike">
                <a:solidFill>
                  <a:srgbClr val="000000"/>
                </a:solidFill>
                <a:latin typeface="Calibri"/>
              </a:rPr>
              <a:t>The research is undertaken exclusively by Andreas Vermeulen as a joint research project with the outcome of a Doctor of Philosophy at University of St Andrews and University of Dundee.</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457200" y="274680"/>
            <a:ext cx="8228880" cy="8492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4400" strike="noStrike">
                <a:solidFill>
                  <a:srgbClr val="000000"/>
                </a:solidFill>
                <a:latin typeface="Calibri"/>
              </a:rPr>
              <a:t>Who else is involved?</a:t>
            </a:r>
            <a:endParaRPr/>
          </a:p>
        </p:txBody>
      </p:sp>
      <p:sp>
        <p:nvSpPr>
          <p:cNvPr id="89" name="CustomShape 2"/>
          <p:cNvSpPr/>
          <p:nvPr/>
        </p:nvSpPr>
        <p:spPr>
          <a:xfrm>
            <a:off x="457200" y="1052640"/>
            <a:ext cx="8228880" cy="5400000"/>
          </a:xfrm>
          <a:prstGeom prst="rect">
            <a:avLst/>
          </a:prstGeom>
          <a:noFill/>
          <a:ln>
            <a:noFill/>
          </a:ln>
        </p:spPr>
        <p:style>
          <a:lnRef idx="0"/>
          <a:fillRef idx="0"/>
          <a:effectRef idx="0"/>
          <a:fontRef idx="minor"/>
        </p:style>
        <p:txBody>
          <a:bodyPr lIns="90000" rIns="90000" tIns="45000" bIns="45000"/>
          <a:p>
            <a:pPr>
              <a:lnSpc>
                <a:spcPct val="100000"/>
              </a:lnSpc>
            </a:pPr>
            <a:r>
              <a:rPr lang="en-GB" sz="3200" strike="noStrike">
                <a:solidFill>
                  <a:srgbClr val="000000"/>
                </a:solidFill>
                <a:latin typeface="Calibri"/>
              </a:rPr>
              <a:t>Doctor of Philosophy research opens up the combined knowledge of researchers at universities of St Andrews and Dundee.</a:t>
            </a:r>
            <a:endParaRPr/>
          </a:p>
          <a:p>
            <a:pPr>
              <a:lnSpc>
                <a:spcPct val="100000"/>
              </a:lnSpc>
            </a:pPr>
            <a:r>
              <a:rPr lang="en-GB" sz="3200" strike="noStrike">
                <a:solidFill>
                  <a:srgbClr val="000000"/>
                </a:solidFill>
                <a:latin typeface="Calibri"/>
              </a:rPr>
              <a:t>My supervisors are:</a:t>
            </a:r>
            <a:endParaRPr/>
          </a:p>
          <a:p>
            <a:pPr>
              <a:lnSpc>
                <a:spcPct val="100000"/>
              </a:lnSpc>
            </a:pPr>
            <a:r>
              <a:rPr lang="en-GB" sz="3200" strike="noStrike">
                <a:solidFill>
                  <a:srgbClr val="000000"/>
                </a:solidFill>
                <a:latin typeface="Calibri"/>
              </a:rPr>
              <a:t>  </a:t>
            </a:r>
            <a:r>
              <a:rPr lang="en-GB" sz="3200" strike="noStrike">
                <a:solidFill>
                  <a:srgbClr val="000000"/>
                </a:solidFill>
                <a:latin typeface="Calibri"/>
              </a:rPr>
              <a:t>Prof Kevin Hammond</a:t>
            </a:r>
            <a:endParaRPr/>
          </a:p>
          <a:p>
            <a:pPr>
              <a:lnSpc>
                <a:spcPct val="100000"/>
              </a:lnSpc>
            </a:pPr>
            <a:r>
              <a:rPr lang="en-GB" sz="3200" strike="noStrike">
                <a:solidFill>
                  <a:srgbClr val="000000"/>
                </a:solidFill>
                <a:latin typeface="Calibri"/>
              </a:rPr>
              <a:t>  </a:t>
            </a:r>
            <a:r>
              <a:rPr lang="en-GB" sz="3200" strike="noStrike">
                <a:solidFill>
                  <a:srgbClr val="000000"/>
                </a:solidFill>
                <a:latin typeface="Calibri"/>
              </a:rPr>
              <a:t>Dr Vladimir Janjic</a:t>
            </a:r>
            <a:endParaRPr/>
          </a:p>
          <a:p>
            <a:pPr>
              <a:lnSpc>
                <a:spcPct val="100000"/>
              </a:lnSpc>
            </a:pPr>
            <a:r>
              <a:rPr lang="en-GB" sz="3200" strike="noStrike">
                <a:solidFill>
                  <a:srgbClr val="000000"/>
                </a:solidFill>
                <a:latin typeface="Calibri"/>
              </a:rPr>
              <a:t>  </a:t>
            </a:r>
            <a:r>
              <a:rPr lang="en-GB" sz="3200" strike="noStrike">
                <a:solidFill>
                  <a:srgbClr val="000000"/>
                </a:solidFill>
                <a:latin typeface="Calibri"/>
              </a:rPr>
              <a:t>Dr Ekaterina Komendantskaya</a:t>
            </a:r>
            <a:endParaRPr/>
          </a:p>
          <a:p>
            <a:pPr>
              <a:lnSpc>
                <a:spcPct val="100000"/>
              </a:lnSpc>
            </a:pPr>
            <a:r>
              <a:rPr lang="en-GB" sz="3200" strike="noStrike">
                <a:solidFill>
                  <a:srgbClr val="000000"/>
                </a:solidFill>
                <a:latin typeface="Calibri"/>
              </a:rPr>
              <a:t>  </a:t>
            </a:r>
            <a:r>
              <a:rPr lang="en-GB" sz="3200" strike="noStrike">
                <a:solidFill>
                  <a:srgbClr val="000000"/>
                </a:solidFill>
                <a:latin typeface="Calibri"/>
              </a:rPr>
              <a:t>Professor Stephen McKenna</a:t>
            </a:r>
            <a:endParaRPr/>
          </a:p>
          <a:p>
            <a:pPr>
              <a:lnSpc>
                <a:spcPct val="100000"/>
              </a:lnSpc>
            </a:pPr>
            <a:r>
              <a:rPr lang="en-GB" sz="3200" strike="noStrike">
                <a:solidFill>
                  <a:srgbClr val="000000"/>
                </a:solidFill>
                <a:latin typeface="Calibri"/>
              </a:rPr>
              <a:t>  </a:t>
            </a:r>
            <a:r>
              <a:rPr lang="en-GB" sz="3200" strike="noStrike">
                <a:solidFill>
                  <a:srgbClr val="000000"/>
                </a:solidFill>
                <a:latin typeface="Calibri"/>
              </a:rPr>
              <a:t>Mr Andy Cobley </a:t>
            </a:r>
            <a:endParaRPr/>
          </a:p>
          <a:p>
            <a:pPr>
              <a:lnSpc>
                <a:spcPct val="100000"/>
              </a:lnSpc>
            </a:pPr>
            <a:r>
              <a:rPr lang="en-GB" sz="3200" strike="noStrike">
                <a:solidFill>
                  <a:srgbClr val="000000"/>
                </a:solidFill>
                <a:latin typeface="Calibri"/>
              </a:rPr>
              <a:t>  </a:t>
            </a:r>
            <a:r>
              <a:rPr lang="en-GB" sz="3200" strike="noStrike">
                <a:solidFill>
                  <a:srgbClr val="000000"/>
                </a:solidFill>
                <a:latin typeface="Calibri"/>
              </a:rPr>
              <a:t>Professor Mark Whitehorn</a:t>
            </a:r>
            <a:endParaRPr/>
          </a:p>
          <a:p>
            <a:pPr>
              <a:lnSpc>
                <a:spcPct val="100000"/>
              </a:lnSpc>
            </a:pPr>
            <a:endParaRPr/>
          </a:p>
          <a:p>
            <a:pPr>
              <a:lnSpc>
                <a:spcPct val="100000"/>
              </a:lnSpc>
            </a:pP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4400" strike="noStrike">
                <a:solidFill>
                  <a:srgbClr val="000000"/>
                </a:solidFill>
                <a:latin typeface="Calibri"/>
              </a:rPr>
              <a:t>Case Study (1)</a:t>
            </a:r>
            <a:endParaRPr/>
          </a:p>
        </p:txBody>
      </p:sp>
      <p:sp>
        <p:nvSpPr>
          <p:cNvPr id="9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pPr>
            <a:r>
              <a:rPr lang="en-GB" sz="3200" strike="noStrike">
                <a:solidFill>
                  <a:srgbClr val="000000"/>
                </a:solidFill>
                <a:latin typeface="Calibri"/>
              </a:rPr>
              <a:t>1) Financial Services</a:t>
            </a:r>
            <a:endParaRPr/>
          </a:p>
          <a:p>
            <a:pPr>
              <a:lnSpc>
                <a:spcPct val="100000"/>
              </a:lnSpc>
              <a:buFont typeface="Arial"/>
              <a:buChar char="•"/>
            </a:pPr>
            <a:r>
              <a:rPr lang="en-GB" sz="3200" strike="noStrike">
                <a:solidFill>
                  <a:srgbClr val="000000"/>
                </a:solidFill>
                <a:latin typeface="Calibri"/>
              </a:rPr>
              <a:t>Customer Value Chain Analysis </a:t>
            </a:r>
            <a:endParaRPr/>
          </a:p>
          <a:p>
            <a:pPr>
              <a:lnSpc>
                <a:spcPct val="100000"/>
              </a:lnSpc>
              <a:buFont typeface="Arial"/>
              <a:buChar char="•"/>
            </a:pPr>
            <a:r>
              <a:rPr lang="en-GB" sz="3200" strike="noStrike">
                <a:solidFill>
                  <a:srgbClr val="000000"/>
                </a:solidFill>
                <a:latin typeface="Calibri"/>
              </a:rPr>
              <a:t>Net Promoter Score</a:t>
            </a:r>
            <a:endParaRPr/>
          </a:p>
          <a:p>
            <a:pPr>
              <a:lnSpc>
                <a:spcPct val="100000"/>
              </a:lnSpc>
              <a:buFont typeface="Arial"/>
              <a:buChar char="•"/>
            </a:pPr>
            <a:r>
              <a:rPr lang="en-GB" sz="3200" strike="noStrike">
                <a:solidFill>
                  <a:srgbClr val="000000"/>
                </a:solidFill>
                <a:latin typeface="Calibri"/>
              </a:rPr>
              <a:t>Customer Churn</a:t>
            </a:r>
            <a:endParaRPr/>
          </a:p>
          <a:p>
            <a:pPr>
              <a:lnSpc>
                <a:spcPct val="100000"/>
              </a:lnSpc>
              <a:buFont typeface="Arial"/>
              <a:buChar char="•"/>
            </a:pPr>
            <a:r>
              <a:rPr lang="en-GB" sz="3200" strike="noStrike">
                <a:solidFill>
                  <a:srgbClr val="000000"/>
                </a:solidFill>
                <a:latin typeface="Calibri"/>
              </a:rPr>
              <a:t>Calculate Risk Profile</a:t>
            </a:r>
            <a:endParaRPr/>
          </a:p>
          <a:p>
            <a:pPr>
              <a:lnSpc>
                <a:spcPct val="100000"/>
              </a:lnSpc>
            </a:pP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4400" strike="noStrike">
                <a:solidFill>
                  <a:srgbClr val="000000"/>
                </a:solidFill>
                <a:latin typeface="Calibri"/>
              </a:rPr>
              <a:t>Case Study (2)</a:t>
            </a:r>
            <a:endParaRPr/>
          </a:p>
        </p:txBody>
      </p:sp>
      <p:sp>
        <p:nvSpPr>
          <p:cNvPr id="9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pPr>
            <a:r>
              <a:rPr lang="en-GB" sz="3200" strike="noStrike">
                <a:solidFill>
                  <a:srgbClr val="000000"/>
                </a:solidFill>
                <a:latin typeface="Calibri"/>
              </a:rPr>
              <a:t>2) Public Safety</a:t>
            </a:r>
            <a:endParaRPr/>
          </a:p>
          <a:p>
            <a:pPr>
              <a:lnSpc>
                <a:spcPct val="100000"/>
              </a:lnSpc>
              <a:buFont typeface="Arial"/>
              <a:buChar char="•"/>
            </a:pPr>
            <a:r>
              <a:rPr lang="en-GB" sz="3200" strike="noStrike">
                <a:solidFill>
                  <a:srgbClr val="000000"/>
                </a:solidFill>
                <a:latin typeface="Calibri"/>
              </a:rPr>
              <a:t>Finger Print Analysis</a:t>
            </a:r>
            <a:endParaRPr/>
          </a:p>
          <a:p>
            <a:pPr>
              <a:lnSpc>
                <a:spcPct val="100000"/>
              </a:lnSpc>
              <a:buFont typeface="Arial"/>
              <a:buChar char="•"/>
            </a:pPr>
            <a:r>
              <a:rPr lang="en-GB" sz="3200" strike="noStrike">
                <a:solidFill>
                  <a:srgbClr val="000000"/>
                </a:solidFill>
                <a:latin typeface="Calibri"/>
              </a:rPr>
              <a:t>Supply and Demand Planning</a:t>
            </a:r>
            <a:endParaRPr/>
          </a:p>
          <a:p>
            <a:pPr>
              <a:lnSpc>
                <a:spcPct val="100000"/>
              </a:lnSpc>
              <a:buFont typeface="Arial"/>
              <a:buChar char="•"/>
            </a:pPr>
            <a:r>
              <a:rPr lang="en-GB" sz="3200" strike="noStrike">
                <a:solidFill>
                  <a:srgbClr val="000000"/>
                </a:solidFill>
                <a:latin typeface="Calibri"/>
              </a:rPr>
              <a:t>Relations Diagram (or Interrelationship Digraph)</a:t>
            </a:r>
            <a:endParaRPr/>
          </a:p>
          <a:p>
            <a:pPr>
              <a:lnSpc>
                <a:spcPct val="100000"/>
              </a:lnSpc>
              <a:buFont typeface="Arial"/>
              <a:buChar char="•"/>
            </a:pPr>
            <a:r>
              <a:rPr lang="en-GB" sz="3200" strike="noStrike">
                <a:solidFill>
                  <a:srgbClr val="000000"/>
                </a:solidFill>
                <a:latin typeface="Calibri"/>
              </a:rPr>
              <a:t>Facial recognition system.  </a:t>
            </a:r>
            <a:endParaRPr/>
          </a:p>
          <a:p>
            <a:pPr>
              <a:lnSpc>
                <a:spcPct val="100000"/>
              </a:lnSpc>
              <a:buFont typeface="Arial"/>
              <a:buChar char="•"/>
            </a:pPr>
            <a:r>
              <a:rPr lang="en-GB" sz="3200" strike="noStrike">
                <a:solidFill>
                  <a:srgbClr val="000000"/>
                </a:solidFill>
                <a:latin typeface="Calibri"/>
              </a:rPr>
              <a:t>Video Processing</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GB" sz="4400" strike="noStrike">
                <a:solidFill>
                  <a:srgbClr val="000000"/>
                </a:solidFill>
                <a:latin typeface="Calibri"/>
              </a:rPr>
              <a:t>Case Study (3)</a:t>
            </a:r>
            <a:endParaRPr/>
          </a:p>
        </p:txBody>
      </p:sp>
      <p:sp>
        <p:nvSpPr>
          <p:cNvPr id="9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pPr>
            <a:r>
              <a:rPr lang="en-GB" sz="3200" strike="noStrike">
                <a:solidFill>
                  <a:srgbClr val="000000"/>
                </a:solidFill>
                <a:latin typeface="Calibri"/>
              </a:rPr>
              <a:t>3) Utilities</a:t>
            </a:r>
            <a:endParaRPr/>
          </a:p>
          <a:p>
            <a:pPr>
              <a:lnSpc>
                <a:spcPct val="100000"/>
              </a:lnSpc>
              <a:buFont typeface="Arial"/>
              <a:buChar char="•"/>
            </a:pPr>
            <a:r>
              <a:rPr lang="en-GB" sz="3200" strike="noStrike">
                <a:solidFill>
                  <a:srgbClr val="000000"/>
                </a:solidFill>
                <a:latin typeface="Calibri"/>
              </a:rPr>
              <a:t>Automatic metering.</a:t>
            </a:r>
            <a:endParaRPr/>
          </a:p>
          <a:p>
            <a:pPr>
              <a:lnSpc>
                <a:spcPct val="100000"/>
              </a:lnSpc>
              <a:buFont typeface="Arial"/>
              <a:buChar char="•"/>
            </a:pPr>
            <a:r>
              <a:rPr lang="en-GB" sz="3200" strike="noStrike">
                <a:solidFill>
                  <a:srgbClr val="000000"/>
                </a:solidFill>
                <a:latin typeface="Calibri"/>
              </a:rPr>
              <a:t>Corrective maintenance.</a:t>
            </a:r>
            <a:endParaRPr/>
          </a:p>
          <a:p>
            <a:pPr>
              <a:lnSpc>
                <a:spcPct val="100000"/>
              </a:lnSpc>
              <a:buFont typeface="Arial"/>
              <a:buChar char="•"/>
            </a:pPr>
            <a:r>
              <a:rPr lang="en-GB" sz="3200" strike="noStrike">
                <a:solidFill>
                  <a:srgbClr val="000000"/>
                </a:solidFill>
                <a:latin typeface="Calibri"/>
              </a:rPr>
              <a:t>Remote visualisation of infrastructure</a:t>
            </a:r>
            <a:endParaRPr/>
          </a:p>
          <a:p>
            <a:pPr>
              <a:lnSpc>
                <a:spcPct val="100000"/>
              </a:lnSpc>
              <a:buFont typeface="Arial"/>
              <a:buChar char="•"/>
            </a:pPr>
            <a:r>
              <a:rPr lang="en-GB" sz="3200" strike="noStrike">
                <a:solidFill>
                  <a:srgbClr val="000000"/>
                </a:solidFill>
                <a:latin typeface="Calibri"/>
              </a:rPr>
              <a:t>Energy models for new technology.</a:t>
            </a:r>
            <a:endParaRPr/>
          </a:p>
          <a:p>
            <a:pPr>
              <a:lnSpc>
                <a:spcPct val="100000"/>
              </a:lnSpc>
              <a:buFont typeface="Arial"/>
              <a:buChar char="•"/>
            </a:pPr>
            <a:r>
              <a:rPr lang="en-GB" sz="3200" strike="noStrike">
                <a:solidFill>
                  <a:srgbClr val="000000"/>
                </a:solidFill>
                <a:latin typeface="Calibri"/>
              </a:rPr>
              <a:t>Just in time energy production.</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10</TotalTime>
  <Application>LibreOffice/4.4.4.3$Linux_X86_64 LibreOffice_project/40m0$Build-3</Application>
  <Paragraphs>212</Paragraphs>
  <Company>Steria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2015-08-01T11:37:14Z</dcterms:created>
  <dc:creator>Windows User</dc:creator>
  <dc:language>en-GB</dc:language>
  <dcterms:modified xsi:type="dcterms:W3CDTF">2015-08-02T00:19:06Z</dcterms:modified>
  <cp:revision>29</cp:revision>
  <dc:title>Application for PhD support 20</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Steria</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12</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12</vt:i4>
  </property>
</Properties>
</file>