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39"/>
  </p:notesMasterIdLst>
  <p:handoutMasterIdLst>
    <p:handoutMasterId r:id="rId40"/>
  </p:handoutMasterIdLst>
  <p:sldIdLst>
    <p:sldId id="1663" r:id="rId5"/>
    <p:sldId id="278" r:id="rId6"/>
    <p:sldId id="2076138299" r:id="rId7"/>
    <p:sldId id="2076138300" r:id="rId8"/>
    <p:sldId id="2076138301" r:id="rId9"/>
    <p:sldId id="2076138302" r:id="rId10"/>
    <p:sldId id="2060" r:id="rId11"/>
    <p:sldId id="2053" r:id="rId12"/>
    <p:sldId id="2054" r:id="rId13"/>
    <p:sldId id="2112" r:id="rId14"/>
    <p:sldId id="2055" r:id="rId15"/>
    <p:sldId id="2079" r:id="rId16"/>
    <p:sldId id="2059" r:id="rId17"/>
    <p:sldId id="2057" r:id="rId18"/>
    <p:sldId id="2056" r:id="rId19"/>
    <p:sldId id="2062" r:id="rId20"/>
    <p:sldId id="2085" r:id="rId21"/>
    <p:sldId id="2065" r:id="rId22"/>
    <p:sldId id="2066" r:id="rId23"/>
    <p:sldId id="2067" r:id="rId24"/>
    <p:sldId id="2068" r:id="rId25"/>
    <p:sldId id="2069" r:id="rId26"/>
    <p:sldId id="2072" r:id="rId27"/>
    <p:sldId id="2080" r:id="rId28"/>
    <p:sldId id="2073" r:id="rId29"/>
    <p:sldId id="2074" r:id="rId30"/>
    <p:sldId id="2075" r:id="rId31"/>
    <p:sldId id="2076" r:id="rId32"/>
    <p:sldId id="2077" r:id="rId33"/>
    <p:sldId id="2081" r:id="rId34"/>
    <p:sldId id="2082" r:id="rId35"/>
    <p:sldId id="2078" r:id="rId36"/>
    <p:sldId id="1893" r:id="rId37"/>
    <p:sldId id="1532" r:id="rId3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erraform" id="{38B656EC-D568-4EF7-8842-9FA1AE1192C9}">
          <p14:sldIdLst>
            <p14:sldId id="1663"/>
            <p14:sldId id="278"/>
          </p14:sldIdLst>
        </p14:section>
        <p14:section name="Introduction to Terraform" id="{65D0AAB5-FF47-4223-B32A-C232AC175481}">
          <p14:sldIdLst>
            <p14:sldId id="2076138299"/>
            <p14:sldId id="2076138300"/>
            <p14:sldId id="2076138301"/>
            <p14:sldId id="2076138302"/>
            <p14:sldId id="2060"/>
            <p14:sldId id="2053"/>
            <p14:sldId id="2054"/>
          </p14:sldIdLst>
        </p14:section>
        <p14:section name="Core Terraform Workflow" id="{F03E1C06-6BE7-46AC-8141-826D02FA2452}">
          <p14:sldIdLst>
            <p14:sldId id="2112"/>
            <p14:sldId id="2055"/>
            <p14:sldId id="2079"/>
            <p14:sldId id="2059"/>
            <p14:sldId id="2057"/>
            <p14:sldId id="2056"/>
            <p14:sldId id="2062"/>
            <p14:sldId id="2085"/>
            <p14:sldId id="2065"/>
          </p14:sldIdLst>
        </p14:section>
        <p14:section name="Terraform Configuration" id="{E6043EA6-8C2D-4986-9647-8EC49D2910E6}">
          <p14:sldIdLst>
            <p14:sldId id="2066"/>
            <p14:sldId id="2067"/>
            <p14:sldId id="2068"/>
            <p14:sldId id="2069"/>
            <p14:sldId id="2072"/>
            <p14:sldId id="2080"/>
            <p14:sldId id="2073"/>
            <p14:sldId id="2074"/>
            <p14:sldId id="2075"/>
            <p14:sldId id="2076"/>
            <p14:sldId id="2077"/>
            <p14:sldId id="2081"/>
            <p14:sldId id="2082"/>
            <p14:sldId id="2078"/>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6" autoAdjust="0"/>
    <p:restoredTop sz="70837" autoAdjust="0"/>
  </p:normalViewPr>
  <p:slideViewPr>
    <p:cSldViewPr snapToGrid="0">
      <p:cViewPr varScale="1">
        <p:scale>
          <a:sx n="85" d="100"/>
          <a:sy n="85" d="100"/>
        </p:scale>
        <p:origin x="504"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9C54BD78-DE4B-4165-912E-4D576795C64C}"/>
    <pc:docChg chg="custSel addSld delSld modSld delSection modSection">
      <pc:chgData name="Suren Mohandass" userId="7d651f86-eb57-4558-b56c-97c886fa0419" providerId="ADAL" clId="{9C54BD78-DE4B-4165-912E-4D576795C64C}" dt="2020-06-16T11:07:50.341" v="946" actId="17851"/>
      <pc:docMkLst>
        <pc:docMk/>
      </pc:docMkLst>
      <pc:sldChg chg="modSp mod">
        <pc:chgData name="Suren Mohandass" userId="7d651f86-eb57-4558-b56c-97c886fa0419" providerId="ADAL" clId="{9C54BD78-DE4B-4165-912E-4D576795C64C}" dt="2020-06-16T11:06:19.945" v="830" actId="20577"/>
        <pc:sldMkLst>
          <pc:docMk/>
          <pc:sldMk cId="2336616198" sldId="1663"/>
        </pc:sldMkLst>
        <pc:spChg chg="mod">
          <ac:chgData name="Suren Mohandass" userId="7d651f86-eb57-4558-b56c-97c886fa0419" providerId="ADAL" clId="{9C54BD78-DE4B-4165-912E-4D576795C64C}" dt="2020-06-16T11:06:19.945" v="830" actId="20577"/>
          <ac:spMkLst>
            <pc:docMk/>
            <pc:sldMk cId="2336616198" sldId="1663"/>
            <ac:spMk id="4" creationId="{00000000-0000-0000-0000-000000000000}"/>
          </ac:spMkLst>
        </pc:spChg>
      </pc:sldChg>
      <pc:sldChg chg="addSp modSp mod modNotesTx">
        <pc:chgData name="Suren Mohandass" userId="7d651f86-eb57-4558-b56c-97c886fa0419" providerId="ADAL" clId="{9C54BD78-DE4B-4165-912E-4D576795C64C}" dt="2020-06-16T10:59:38.641" v="790" actId="20577"/>
        <pc:sldMkLst>
          <pc:docMk/>
          <pc:sldMk cId="3412343896" sldId="2067"/>
        </pc:sldMkLst>
        <pc:spChg chg="add mod">
          <ac:chgData name="Suren Mohandass" userId="7d651f86-eb57-4558-b56c-97c886fa0419" providerId="ADAL" clId="{9C54BD78-DE4B-4165-912E-4D576795C64C}" dt="2020-06-16T10:59:38.641" v="790" actId="20577"/>
          <ac:spMkLst>
            <pc:docMk/>
            <pc:sldMk cId="3412343896" sldId="2067"/>
            <ac:spMk id="2" creationId="{74F3918F-D8C2-4007-9AEB-3FFDE9754964}"/>
          </ac:spMkLst>
        </pc:spChg>
        <pc:spChg chg="mod">
          <ac:chgData name="Suren Mohandass" userId="7d651f86-eb57-4558-b56c-97c886fa0419" providerId="ADAL" clId="{9C54BD78-DE4B-4165-912E-4D576795C64C}" dt="2020-06-16T10:53:57.280" v="276"/>
          <ac:spMkLst>
            <pc:docMk/>
            <pc:sldMk cId="3412343896" sldId="2067"/>
            <ac:spMk id="5" creationId="{8DD734AE-1A16-4D3A-B147-55491CFCF7A4}"/>
          </ac:spMkLst>
        </pc:spChg>
      </pc:sldChg>
      <pc:sldChg chg="modSp">
        <pc:chgData name="Suren Mohandass" userId="7d651f86-eb57-4558-b56c-97c886fa0419" providerId="ADAL" clId="{9C54BD78-DE4B-4165-912E-4D576795C64C}" dt="2020-06-16T11:07:16.559" v="943" actId="20577"/>
        <pc:sldMkLst>
          <pc:docMk/>
          <pc:sldMk cId="3868405560" sldId="2085"/>
        </pc:sldMkLst>
        <pc:graphicFrameChg chg="mod">
          <ac:chgData name="Suren Mohandass" userId="7d651f86-eb57-4558-b56c-97c886fa0419" providerId="ADAL" clId="{9C54BD78-DE4B-4165-912E-4D576795C64C}" dt="2020-06-16T11:07:16.559" v="943" actId="20577"/>
          <ac:graphicFrameMkLst>
            <pc:docMk/>
            <pc:sldMk cId="3868405560" sldId="2085"/>
            <ac:graphicFrameMk id="7" creationId="{0C7830F4-FA71-493E-B275-11C78F30A82F}"/>
          </ac:graphicFrameMkLst>
        </pc:graphicFrameChg>
      </pc:sldChg>
      <pc:sldChg chg="del">
        <pc:chgData name="Suren Mohandass" userId="7d651f86-eb57-4558-b56c-97c886fa0419" providerId="ADAL" clId="{9C54BD78-DE4B-4165-912E-4D576795C64C}" dt="2020-06-16T11:07:38.017" v="944" actId="47"/>
        <pc:sldMkLst>
          <pc:docMk/>
          <pc:sldMk cId="321284978" sldId="2088"/>
        </pc:sldMkLst>
      </pc:sldChg>
      <pc:sldChg chg="del">
        <pc:chgData name="Suren Mohandass" userId="7d651f86-eb57-4558-b56c-97c886fa0419" providerId="ADAL" clId="{9C54BD78-DE4B-4165-912E-4D576795C64C}" dt="2020-06-16T11:07:38.017" v="944" actId="47"/>
        <pc:sldMkLst>
          <pc:docMk/>
          <pc:sldMk cId="469427505" sldId="2090"/>
        </pc:sldMkLst>
      </pc:sldChg>
      <pc:sldChg chg="del">
        <pc:chgData name="Suren Mohandass" userId="7d651f86-eb57-4558-b56c-97c886fa0419" providerId="ADAL" clId="{9C54BD78-DE4B-4165-912E-4D576795C64C}" dt="2020-06-16T11:07:38.017" v="944" actId="47"/>
        <pc:sldMkLst>
          <pc:docMk/>
          <pc:sldMk cId="1619643518" sldId="2091"/>
        </pc:sldMkLst>
      </pc:sldChg>
      <pc:sldChg chg="del">
        <pc:chgData name="Suren Mohandass" userId="7d651f86-eb57-4558-b56c-97c886fa0419" providerId="ADAL" clId="{9C54BD78-DE4B-4165-912E-4D576795C64C}" dt="2020-06-16T11:07:38.017" v="944" actId="47"/>
        <pc:sldMkLst>
          <pc:docMk/>
          <pc:sldMk cId="3742697968" sldId="2094"/>
        </pc:sldMkLst>
      </pc:sldChg>
      <pc:sldChg chg="del">
        <pc:chgData name="Suren Mohandass" userId="7d651f86-eb57-4558-b56c-97c886fa0419" providerId="ADAL" clId="{9C54BD78-DE4B-4165-912E-4D576795C64C}" dt="2020-06-16T11:07:38.017" v="944" actId="47"/>
        <pc:sldMkLst>
          <pc:docMk/>
          <pc:sldMk cId="3783154148" sldId="2095"/>
        </pc:sldMkLst>
      </pc:sldChg>
      <pc:sldChg chg="del">
        <pc:chgData name="Suren Mohandass" userId="7d651f86-eb57-4558-b56c-97c886fa0419" providerId="ADAL" clId="{9C54BD78-DE4B-4165-912E-4D576795C64C}" dt="2020-06-16T11:07:38.017" v="944" actId="47"/>
        <pc:sldMkLst>
          <pc:docMk/>
          <pc:sldMk cId="4134566287" sldId="2096"/>
        </pc:sldMkLst>
      </pc:sldChg>
      <pc:sldChg chg="del">
        <pc:chgData name="Suren Mohandass" userId="7d651f86-eb57-4558-b56c-97c886fa0419" providerId="ADAL" clId="{9C54BD78-DE4B-4165-912E-4D576795C64C}" dt="2020-06-16T11:07:38.017" v="944" actId="47"/>
        <pc:sldMkLst>
          <pc:docMk/>
          <pc:sldMk cId="2086722059" sldId="2100"/>
        </pc:sldMkLst>
      </pc:sldChg>
      <pc:sldChg chg="del">
        <pc:chgData name="Suren Mohandass" userId="7d651f86-eb57-4558-b56c-97c886fa0419" providerId="ADAL" clId="{9C54BD78-DE4B-4165-912E-4D576795C64C}" dt="2020-06-16T11:07:38.017" v="944" actId="47"/>
        <pc:sldMkLst>
          <pc:docMk/>
          <pc:sldMk cId="292346722" sldId="2101"/>
        </pc:sldMkLst>
      </pc:sldChg>
      <pc:sldChg chg="del">
        <pc:chgData name="Suren Mohandass" userId="7d651f86-eb57-4558-b56c-97c886fa0419" providerId="ADAL" clId="{9C54BD78-DE4B-4165-912E-4D576795C64C}" dt="2020-06-16T11:07:38.017" v="944" actId="47"/>
        <pc:sldMkLst>
          <pc:docMk/>
          <pc:sldMk cId="3961641262" sldId="2102"/>
        </pc:sldMkLst>
      </pc:sldChg>
      <pc:sldChg chg="del">
        <pc:chgData name="Suren Mohandass" userId="7d651f86-eb57-4558-b56c-97c886fa0419" providerId="ADAL" clId="{9C54BD78-DE4B-4165-912E-4D576795C64C}" dt="2020-06-16T11:07:38.017" v="944" actId="47"/>
        <pc:sldMkLst>
          <pc:docMk/>
          <pc:sldMk cId="3248098259" sldId="2103"/>
        </pc:sldMkLst>
      </pc:sldChg>
      <pc:sldChg chg="del">
        <pc:chgData name="Suren Mohandass" userId="7d651f86-eb57-4558-b56c-97c886fa0419" providerId="ADAL" clId="{9C54BD78-DE4B-4165-912E-4D576795C64C}" dt="2020-06-16T11:07:38.017" v="944" actId="47"/>
        <pc:sldMkLst>
          <pc:docMk/>
          <pc:sldMk cId="491226890" sldId="2104"/>
        </pc:sldMkLst>
      </pc:sldChg>
      <pc:sldChg chg="del">
        <pc:chgData name="Suren Mohandass" userId="7d651f86-eb57-4558-b56c-97c886fa0419" providerId="ADAL" clId="{9C54BD78-DE4B-4165-912E-4D576795C64C}" dt="2020-06-16T11:07:38.017" v="944" actId="47"/>
        <pc:sldMkLst>
          <pc:docMk/>
          <pc:sldMk cId="1200443340" sldId="2105"/>
        </pc:sldMkLst>
      </pc:sldChg>
      <pc:sldChg chg="del">
        <pc:chgData name="Suren Mohandass" userId="7d651f86-eb57-4558-b56c-97c886fa0419" providerId="ADAL" clId="{9C54BD78-DE4B-4165-912E-4D576795C64C}" dt="2020-06-16T11:07:38.017" v="944" actId="47"/>
        <pc:sldMkLst>
          <pc:docMk/>
          <pc:sldMk cId="2632468408" sldId="2106"/>
        </pc:sldMkLst>
      </pc:sldChg>
      <pc:sldChg chg="modSp del mod">
        <pc:chgData name="Suren Mohandass" userId="7d651f86-eb57-4558-b56c-97c886fa0419" providerId="ADAL" clId="{9C54BD78-DE4B-4165-912E-4D576795C64C}" dt="2020-06-16T11:07:38.017" v="944" actId="4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16T11:07:38.017" v="944" actId="47"/>
        <pc:sldMkLst>
          <pc:docMk/>
          <pc:sldMk cId="1319811924" sldId="2108"/>
        </pc:sldMkLst>
      </pc:sldChg>
      <pc:sldChg chg="del">
        <pc:chgData name="Suren Mohandass" userId="7d651f86-eb57-4558-b56c-97c886fa0419" providerId="ADAL" clId="{9C54BD78-DE4B-4165-912E-4D576795C64C}" dt="2020-06-09T21:32:53.895" v="0" actId="47"/>
        <pc:sldMkLst>
          <pc:docMk/>
          <pc:sldMk cId="3035991470" sldId="2109"/>
        </pc:sldMkLst>
      </pc:sldChg>
      <pc:sldChg chg="del">
        <pc:chgData name="Suren Mohandass" userId="7d651f86-eb57-4558-b56c-97c886fa0419" providerId="ADAL" clId="{9C54BD78-DE4B-4165-912E-4D576795C64C}" dt="2020-06-16T11:07:38.017" v="944" actId="47"/>
        <pc:sldMkLst>
          <pc:docMk/>
          <pc:sldMk cId="2836232550" sldId="2110"/>
        </pc:sldMkLst>
      </pc:sldChg>
      <pc:sldChg chg="addSp delSp modSp add del mod delAnim modAnim">
        <pc:chgData name="Suren Mohandass" userId="7d651f86-eb57-4558-b56c-97c886fa0419" providerId="ADAL" clId="{9C54BD78-DE4B-4165-912E-4D576795C64C}" dt="2020-06-16T11:07:38.017" v="944" actId="4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sldChg chg="modSp add mod modNotesTx">
        <pc:chgData name="Suren Mohandass" userId="7d651f86-eb57-4558-b56c-97c886fa0419" providerId="ADAL" clId="{9C54BD78-DE4B-4165-912E-4D576795C64C}" dt="2020-06-16T11:07:02.111" v="932" actId="20577"/>
        <pc:sldMkLst>
          <pc:docMk/>
          <pc:sldMk cId="3831603506" sldId="2112"/>
        </pc:sldMkLst>
        <pc:spChg chg="mod">
          <ac:chgData name="Suren Mohandass" userId="7d651f86-eb57-4558-b56c-97c886fa0419" providerId="ADAL" clId="{9C54BD78-DE4B-4165-912E-4D576795C64C}" dt="2020-06-16T11:07:02.111" v="932" actId="20577"/>
          <ac:spMkLst>
            <pc:docMk/>
            <pc:sldMk cId="3831603506" sldId="2112"/>
            <ac:spMk id="4" creationId="{5F8406CA-E6B4-4186-B57B-D021DA2CBA79}"/>
          </ac:spMkLst>
        </pc:spChg>
      </pc:sldChg>
    </pc:docChg>
  </pc:docChgLst>
  <pc:docChgLst>
    <pc:chgData name="Suren Mohandass" userId="7d651f86-eb57-4558-b56c-97c886fa0419" providerId="ADAL" clId="{DB188768-2309-4FCF-A50D-EB662CCED84E}"/>
    <pc:docChg chg="undo custSel addSld delSld modSld sldOrd modSection">
      <pc:chgData name="Suren Mohandass" userId="7d651f86-eb57-4558-b56c-97c886fa0419" providerId="ADAL" clId="{DB188768-2309-4FCF-A50D-EB662CCED84E}" dt="2021-03-23T16:18:06.627" v="149" actId="20577"/>
      <pc:docMkLst>
        <pc:docMk/>
      </pc:docMkLst>
      <pc:sldChg chg="modSp modAnim">
        <pc:chgData name="Suren Mohandass" userId="7d651f86-eb57-4558-b56c-97c886fa0419" providerId="ADAL" clId="{DB188768-2309-4FCF-A50D-EB662CCED84E}" dt="2021-03-19T16:48:24.166" v="19"/>
        <pc:sldMkLst>
          <pc:docMk/>
          <pc:sldMk cId="764902221" sldId="2053"/>
        </pc:sldMkLst>
        <pc:graphicFrameChg chg="mod">
          <ac:chgData name="Suren Mohandass" userId="7d651f86-eb57-4558-b56c-97c886fa0419" providerId="ADAL" clId="{DB188768-2309-4FCF-A50D-EB662CCED84E}" dt="2021-03-16T15:05:57.079" v="11" actId="12100"/>
          <ac:graphicFrameMkLst>
            <pc:docMk/>
            <pc:sldMk cId="764902221" sldId="2053"/>
            <ac:graphicFrameMk id="7" creationId="{48905B4C-53B2-4631-8FF8-E5618D734D60}"/>
          </ac:graphicFrameMkLst>
        </pc:graphicFrameChg>
      </pc:sldChg>
      <pc:sldChg chg="modSp mod">
        <pc:chgData name="Suren Mohandass" userId="7d651f86-eb57-4558-b56c-97c886fa0419" providerId="ADAL" clId="{DB188768-2309-4FCF-A50D-EB662CCED84E}" dt="2021-03-19T16:49:08.246" v="24" actId="1076"/>
        <pc:sldMkLst>
          <pc:docMk/>
          <pc:sldMk cId="1083476037" sldId="2054"/>
        </pc:sldMkLst>
        <pc:spChg chg="mod">
          <ac:chgData name="Suren Mohandass" userId="7d651f86-eb57-4558-b56c-97c886fa0419" providerId="ADAL" clId="{DB188768-2309-4FCF-A50D-EB662CCED84E}" dt="2021-03-19T16:49:08.246" v="24" actId="1076"/>
          <ac:spMkLst>
            <pc:docMk/>
            <pc:sldMk cId="1083476037" sldId="2054"/>
            <ac:spMk id="3" creationId="{D6EBD83F-A03A-456E-9308-2EA45A6A8DDF}"/>
          </ac:spMkLst>
        </pc:spChg>
      </pc:sldChg>
      <pc:sldChg chg="addSp">
        <pc:chgData name="Suren Mohandass" userId="7d651f86-eb57-4558-b56c-97c886fa0419" providerId="ADAL" clId="{DB188768-2309-4FCF-A50D-EB662CCED84E}" dt="2021-03-16T15:10:56.278" v="12"/>
        <pc:sldMkLst>
          <pc:docMk/>
          <pc:sldMk cId="109333680" sldId="2055"/>
        </pc:sldMkLst>
        <pc:spChg chg="add">
          <ac:chgData name="Suren Mohandass" userId="7d651f86-eb57-4558-b56c-97c886fa0419" providerId="ADAL" clId="{DB188768-2309-4FCF-A50D-EB662CCED84E}" dt="2021-03-16T15:10:56.278" v="12"/>
          <ac:spMkLst>
            <pc:docMk/>
            <pc:sldMk cId="109333680" sldId="2055"/>
            <ac:spMk id="3" creationId="{F2966ADA-141A-4D17-97F1-990A5283C0E2}"/>
          </ac:spMkLst>
        </pc:spChg>
      </pc:sldChg>
      <pc:sldChg chg="addSp delSp modSp add del mod ord modAnim chgLayout">
        <pc:chgData name="Suren Mohandass" userId="7d651f86-eb57-4558-b56c-97c886fa0419" providerId="ADAL" clId="{DB188768-2309-4FCF-A50D-EB662CCED84E}" dt="2021-03-19T17:28:27.555" v="91" actId="6549"/>
        <pc:sldMkLst>
          <pc:docMk/>
          <pc:sldMk cId="1979181774" sldId="2055"/>
        </pc:sldMkLst>
        <pc:spChg chg="mod ord">
          <ac:chgData name="Suren Mohandass" userId="7d651f86-eb57-4558-b56c-97c886fa0419" providerId="ADAL" clId="{DB188768-2309-4FCF-A50D-EB662CCED84E}" dt="2021-03-17T10:08:28.538" v="15" actId="6264"/>
          <ac:spMkLst>
            <pc:docMk/>
            <pc:sldMk cId="1979181774" sldId="2055"/>
            <ac:spMk id="2" creationId="{B774CAC9-A4DF-45E9-A58B-5468F48AE36F}"/>
          </ac:spMkLst>
        </pc:spChg>
        <pc:spChg chg="add del mod">
          <ac:chgData name="Suren Mohandass" userId="7d651f86-eb57-4558-b56c-97c886fa0419" providerId="ADAL" clId="{DB188768-2309-4FCF-A50D-EB662CCED84E}" dt="2021-03-17T10:08:28.538" v="15" actId="6264"/>
          <ac:spMkLst>
            <pc:docMk/>
            <pc:sldMk cId="1979181774" sldId="2055"/>
            <ac:spMk id="3" creationId="{42FE3002-5B27-4831-A2F8-9E91E3AF0537}"/>
          </ac:spMkLst>
        </pc:spChg>
        <pc:spChg chg="add del mod ord">
          <ac:chgData name="Suren Mohandass" userId="7d651f86-eb57-4558-b56c-97c886fa0419" providerId="ADAL" clId="{DB188768-2309-4FCF-A50D-EB662CCED84E}" dt="2021-03-19T16:54:58.592" v="62" actId="478"/>
          <ac:spMkLst>
            <pc:docMk/>
            <pc:sldMk cId="1979181774" sldId="2055"/>
            <ac:spMk id="4" creationId="{2DC16B8E-BED7-4839-876B-231A7A8797FC}"/>
          </ac:spMkLst>
        </pc:spChg>
        <pc:spChg chg="mod">
          <ac:chgData name="Suren Mohandass" userId="7d651f86-eb57-4558-b56c-97c886fa0419" providerId="ADAL" clId="{DB188768-2309-4FCF-A50D-EB662CCED84E}" dt="2021-03-19T17:28:27.555" v="91" actId="6549"/>
          <ac:spMkLst>
            <pc:docMk/>
            <pc:sldMk cId="1979181774" sldId="2055"/>
            <ac:spMk id="6" creationId="{D992064F-A270-4238-817A-D706B0339F93}"/>
          </ac:spMkLst>
        </pc:spChg>
        <pc:spChg chg="mod">
          <ac:chgData name="Suren Mohandass" userId="7d651f86-eb57-4558-b56c-97c886fa0419" providerId="ADAL" clId="{DB188768-2309-4FCF-A50D-EB662CCED84E}" dt="2021-03-19T16:55:13.354" v="67" actId="1076"/>
          <ac:spMkLst>
            <pc:docMk/>
            <pc:sldMk cId="1979181774" sldId="2055"/>
            <ac:spMk id="9" creationId="{95C911BB-72D1-4FA6-84E7-B9948D5F7C71}"/>
          </ac:spMkLst>
        </pc:spChg>
        <pc:spChg chg="mod">
          <ac:chgData name="Suren Mohandass" userId="7d651f86-eb57-4558-b56c-97c886fa0419" providerId="ADAL" clId="{DB188768-2309-4FCF-A50D-EB662CCED84E}" dt="2021-03-19T16:55:16.350" v="68" actId="1076"/>
          <ac:spMkLst>
            <pc:docMk/>
            <pc:sldMk cId="1979181774" sldId="2055"/>
            <ac:spMk id="10" creationId="{138C3295-0A93-465B-BBC7-A666903853D1}"/>
          </ac:spMkLst>
        </pc:spChg>
      </pc:sldChg>
      <pc:sldChg chg="modSp mod">
        <pc:chgData name="Suren Mohandass" userId="7d651f86-eb57-4558-b56c-97c886fa0419" providerId="ADAL" clId="{DB188768-2309-4FCF-A50D-EB662CCED84E}" dt="2021-03-19T17:33:42.434" v="130" actId="6549"/>
        <pc:sldMkLst>
          <pc:docMk/>
          <pc:sldMk cId="3412343896" sldId="2067"/>
        </pc:sldMkLst>
        <pc:spChg chg="mod">
          <ac:chgData name="Suren Mohandass" userId="7d651f86-eb57-4558-b56c-97c886fa0419" providerId="ADAL" clId="{DB188768-2309-4FCF-A50D-EB662CCED84E}" dt="2021-03-19T17:33:42.434" v="130" actId="6549"/>
          <ac:spMkLst>
            <pc:docMk/>
            <pc:sldMk cId="3412343896" sldId="2067"/>
            <ac:spMk id="5" creationId="{8DD734AE-1A16-4D3A-B147-55491CFCF7A4}"/>
          </ac:spMkLst>
        </pc:spChg>
      </pc:sldChg>
      <pc:sldChg chg="modSp mod">
        <pc:chgData name="Suren Mohandass" userId="7d651f86-eb57-4558-b56c-97c886fa0419" providerId="ADAL" clId="{DB188768-2309-4FCF-A50D-EB662CCED84E}" dt="2021-03-19T17:35:51.827" v="147" actId="6549"/>
        <pc:sldMkLst>
          <pc:docMk/>
          <pc:sldMk cId="1563755598" sldId="2069"/>
        </pc:sldMkLst>
        <pc:spChg chg="mod">
          <ac:chgData name="Suren Mohandass" userId="7d651f86-eb57-4558-b56c-97c886fa0419" providerId="ADAL" clId="{DB188768-2309-4FCF-A50D-EB662CCED84E}" dt="2021-03-19T17:35:51.827" v="147" actId="6549"/>
          <ac:spMkLst>
            <pc:docMk/>
            <pc:sldMk cId="1563755598" sldId="2069"/>
            <ac:spMk id="8" creationId="{6785E19E-75BD-4C18-B4C2-97CC6B834461}"/>
          </ac:spMkLst>
        </pc:spChg>
      </pc:sldChg>
      <pc:sldChg chg="modSp mod">
        <pc:chgData name="Suren Mohandass" userId="7d651f86-eb57-4558-b56c-97c886fa0419" providerId="ADAL" clId="{DB188768-2309-4FCF-A50D-EB662CCED84E}" dt="2021-03-23T16:18:06.627" v="149" actId="20577"/>
        <pc:sldMkLst>
          <pc:docMk/>
          <pc:sldMk cId="3725118384" sldId="2072"/>
        </pc:sldMkLst>
        <pc:spChg chg="mod">
          <ac:chgData name="Suren Mohandass" userId="7d651f86-eb57-4558-b56c-97c886fa0419" providerId="ADAL" clId="{DB188768-2309-4FCF-A50D-EB662CCED84E}" dt="2021-03-23T16:18:06.627" v="149" actId="20577"/>
          <ac:spMkLst>
            <pc:docMk/>
            <pc:sldMk cId="3725118384" sldId="2072"/>
            <ac:spMk id="4" creationId="{47662137-0050-4CC2-90CC-24669A9F3C4E}"/>
          </ac:spMkLst>
        </pc:spChg>
      </pc:sldChg>
      <pc:sldChg chg="modSp mod">
        <pc:chgData name="Suren Mohandass" userId="7d651f86-eb57-4558-b56c-97c886fa0419" providerId="ADAL" clId="{DB188768-2309-4FCF-A50D-EB662CCED84E}" dt="2021-03-19T17:34:48.018" v="135" actId="6549"/>
        <pc:sldMkLst>
          <pc:docMk/>
          <pc:sldMk cId="823231059" sldId="2073"/>
        </pc:sldMkLst>
        <pc:spChg chg="mod">
          <ac:chgData name="Suren Mohandass" userId="7d651f86-eb57-4558-b56c-97c886fa0419" providerId="ADAL" clId="{DB188768-2309-4FCF-A50D-EB662CCED84E}" dt="2021-03-19T17:34:48.018" v="135" actId="6549"/>
          <ac:spMkLst>
            <pc:docMk/>
            <pc:sldMk cId="823231059" sldId="2073"/>
            <ac:spMk id="5" creationId="{CA3327FD-E483-4003-B9EE-5259A66123A4}"/>
          </ac:spMkLst>
        </pc:spChg>
      </pc:sldChg>
      <pc:sldChg chg="addSp">
        <pc:chgData name="Suren Mohandass" userId="7d651f86-eb57-4558-b56c-97c886fa0419" providerId="ADAL" clId="{DB188768-2309-4FCF-A50D-EB662CCED84E}" dt="2021-03-16T15:04:20.632" v="7"/>
        <pc:sldMkLst>
          <pc:docMk/>
          <pc:sldMk cId="365667257" sldId="2079"/>
        </pc:sldMkLst>
        <pc:spChg chg="add">
          <ac:chgData name="Suren Mohandass" userId="7d651f86-eb57-4558-b56c-97c886fa0419" providerId="ADAL" clId="{DB188768-2309-4FCF-A50D-EB662CCED84E}" dt="2021-03-16T15:04:20.632" v="7"/>
          <ac:spMkLst>
            <pc:docMk/>
            <pc:sldMk cId="365667257" sldId="2079"/>
            <ac:spMk id="3" creationId="{8D14DCE2-2A6E-4925-8C83-ABF3C1380F89}"/>
          </ac:spMkLst>
        </pc:spChg>
      </pc:sldChg>
      <pc:sldChg chg="addSp">
        <pc:chgData name="Suren Mohandass" userId="7d651f86-eb57-4558-b56c-97c886fa0419" providerId="ADAL" clId="{DB188768-2309-4FCF-A50D-EB662CCED84E}" dt="2021-03-16T15:03:25.511" v="0"/>
        <pc:sldMkLst>
          <pc:docMk/>
          <pc:sldMk cId="1468189436" sldId="2079"/>
        </pc:sldMkLst>
        <pc:spChg chg="add">
          <ac:chgData name="Suren Mohandass" userId="7d651f86-eb57-4558-b56c-97c886fa0419" providerId="ADAL" clId="{DB188768-2309-4FCF-A50D-EB662CCED84E}" dt="2021-03-16T15:03:25.511" v="0"/>
          <ac:spMkLst>
            <pc:docMk/>
            <pc:sldMk cId="1468189436" sldId="2079"/>
            <ac:spMk id="3" creationId="{F086C9C6-9ED4-4E30-8D75-D25B337A77FD}"/>
          </ac:spMkLst>
        </pc:spChg>
      </pc:sldChg>
      <pc:sldChg chg="addSp delSp modSp add del mod modAnim">
        <pc:chgData name="Suren Mohandass" userId="7d651f86-eb57-4558-b56c-97c886fa0419" providerId="ADAL" clId="{DB188768-2309-4FCF-A50D-EB662CCED84E}" dt="2021-03-19T17:31:43.693" v="126"/>
        <pc:sldMkLst>
          <pc:docMk/>
          <pc:sldMk cId="2978636315" sldId="2079"/>
        </pc:sldMkLst>
        <pc:spChg chg="del">
          <ac:chgData name="Suren Mohandass" userId="7d651f86-eb57-4558-b56c-97c886fa0419" providerId="ADAL" clId="{DB188768-2309-4FCF-A50D-EB662CCED84E}" dt="2021-03-16T15:04:18.129" v="6" actId="478"/>
          <ac:spMkLst>
            <pc:docMk/>
            <pc:sldMk cId="2978636315" sldId="2079"/>
            <ac:spMk id="3" creationId="{F086C9C6-9ED4-4E30-8D75-D25B337A77FD}"/>
          </ac:spMkLst>
        </pc:spChg>
        <pc:spChg chg="mod">
          <ac:chgData name="Suren Mohandass" userId="7d651f86-eb57-4558-b56c-97c886fa0419" providerId="ADAL" clId="{DB188768-2309-4FCF-A50D-EB662CCED84E}" dt="2021-03-19T17:30:03.678" v="102" actId="1076"/>
          <ac:spMkLst>
            <pc:docMk/>
            <pc:sldMk cId="2978636315" sldId="2079"/>
            <ac:spMk id="4" creationId="{573FFC08-3511-404D-8F06-89C93370B806}"/>
          </ac:spMkLst>
        </pc:spChg>
        <pc:spChg chg="mod">
          <ac:chgData name="Suren Mohandass" userId="7d651f86-eb57-4558-b56c-97c886fa0419" providerId="ADAL" clId="{DB188768-2309-4FCF-A50D-EB662CCED84E}" dt="2021-03-19T17:30:53.036" v="115" actId="1076"/>
          <ac:spMkLst>
            <pc:docMk/>
            <pc:sldMk cId="2978636315" sldId="2079"/>
            <ac:spMk id="6" creationId="{B9C7D79A-ED95-4EA8-AAEC-D7A0506E0C6C}"/>
          </ac:spMkLst>
        </pc:spChg>
        <pc:spChg chg="mod">
          <ac:chgData name="Suren Mohandass" userId="7d651f86-eb57-4558-b56c-97c886fa0419" providerId="ADAL" clId="{DB188768-2309-4FCF-A50D-EB662CCED84E}" dt="2021-03-19T17:30:49.748" v="114" actId="1076"/>
          <ac:spMkLst>
            <pc:docMk/>
            <pc:sldMk cId="2978636315" sldId="2079"/>
            <ac:spMk id="7" creationId="{F91000FD-15DC-4008-8604-DBE4E8B7FC82}"/>
          </ac:spMkLst>
        </pc:spChg>
        <pc:spChg chg="add mod">
          <ac:chgData name="Suren Mohandass" userId="7d651f86-eb57-4558-b56c-97c886fa0419" providerId="ADAL" clId="{DB188768-2309-4FCF-A50D-EB662CCED84E}" dt="2021-03-19T17:30:46.556" v="113" actId="1076"/>
          <ac:spMkLst>
            <pc:docMk/>
            <pc:sldMk cId="2978636315" sldId="2079"/>
            <ac:spMk id="10" creationId="{F293C7FB-C7C9-41DC-98EB-0A16CAEB9C15}"/>
          </ac:spMkLst>
        </pc:spChg>
        <pc:spChg chg="mod">
          <ac:chgData name="Suren Mohandass" userId="7d651f86-eb57-4558-b56c-97c886fa0419" providerId="ADAL" clId="{DB188768-2309-4FCF-A50D-EB662CCED84E}" dt="2021-03-19T17:30:24.124" v="109" actId="1076"/>
          <ac:spMkLst>
            <pc:docMk/>
            <pc:sldMk cId="2978636315" sldId="2079"/>
            <ac:spMk id="14" creationId="{8593B770-9F87-4A80-B772-20923FECBAAC}"/>
          </ac:spMkLst>
        </pc:spChg>
        <pc:cxnChg chg="mod">
          <ac:chgData name="Suren Mohandass" userId="7d651f86-eb57-4558-b56c-97c886fa0419" providerId="ADAL" clId="{DB188768-2309-4FCF-A50D-EB662CCED84E}" dt="2021-03-19T17:30:21.286" v="108" actId="1076"/>
          <ac:cxnSpMkLst>
            <pc:docMk/>
            <pc:sldMk cId="2978636315" sldId="2079"/>
            <ac:cxnSpMk id="9" creationId="{31ED2B04-2D27-4C75-8A7D-327C17505298}"/>
          </ac:cxnSpMkLst>
        </pc:cxnChg>
        <pc:cxnChg chg="mod">
          <ac:chgData name="Suren Mohandass" userId="7d651f86-eb57-4558-b56c-97c886fa0419" providerId="ADAL" clId="{DB188768-2309-4FCF-A50D-EB662CCED84E}" dt="2021-03-19T17:30:33.632" v="111" actId="14100"/>
          <ac:cxnSpMkLst>
            <pc:docMk/>
            <pc:sldMk cId="2978636315" sldId="2079"/>
            <ac:cxnSpMk id="11" creationId="{6BA7AB44-5C55-4954-A484-56FD5B91FA5E}"/>
          </ac:cxnSpMkLst>
        </pc:cxnChg>
      </pc:sldChg>
      <pc:sldChg chg="modSp mod">
        <pc:chgData name="Suren Mohandass" userId="7d651f86-eb57-4558-b56c-97c886fa0419" providerId="ADAL" clId="{DB188768-2309-4FCF-A50D-EB662CCED84E}" dt="2021-03-19T17:35:40.804" v="142" actId="6549"/>
        <pc:sldMkLst>
          <pc:docMk/>
          <pc:sldMk cId="346275157" sldId="2080"/>
        </pc:sldMkLst>
        <pc:spChg chg="mod">
          <ac:chgData name="Suren Mohandass" userId="7d651f86-eb57-4558-b56c-97c886fa0419" providerId="ADAL" clId="{DB188768-2309-4FCF-A50D-EB662CCED84E}" dt="2021-03-19T17:35:40.804" v="142" actId="6549"/>
          <ac:spMkLst>
            <pc:docMk/>
            <pc:sldMk cId="346275157" sldId="2080"/>
            <ac:spMk id="5" creationId="{CA3327FD-E483-4003-B9EE-5259A66123A4}"/>
          </ac:spMkLst>
        </pc:spChg>
      </pc:sldChg>
      <pc:sldChg chg="addSp delSp">
        <pc:chgData name="Suren Mohandass" userId="7d651f86-eb57-4558-b56c-97c886fa0419" providerId="ADAL" clId="{DB188768-2309-4FCF-A50D-EB662CCED84E}" dt="2021-03-17T14:15:32.425" v="17"/>
        <pc:sldMkLst>
          <pc:docMk/>
          <pc:sldMk cId="2273412742" sldId="2082"/>
        </pc:sldMkLst>
        <pc:inkChg chg="add del">
          <ac:chgData name="Suren Mohandass" userId="7d651f86-eb57-4558-b56c-97c886fa0419" providerId="ADAL" clId="{DB188768-2309-4FCF-A50D-EB662CCED84E}" dt="2021-03-17T14:15:32.425" v="17"/>
          <ac:inkMkLst>
            <pc:docMk/>
            <pc:sldMk cId="2273412742" sldId="2082"/>
            <ac:inkMk id="7" creationId="{68FAEC8C-6778-4778-BBF3-B949EBF3BC6D}"/>
          </ac:inkMkLst>
        </pc:inkChg>
      </pc:sldChg>
      <pc:sldChg chg="del">
        <pc:chgData name="Suren Mohandass" userId="7d651f86-eb57-4558-b56c-97c886fa0419" providerId="ADAL" clId="{DB188768-2309-4FCF-A50D-EB662CCED84E}" dt="2021-03-19T17:33:13.445" v="127" actId="47"/>
        <pc:sldMkLst>
          <pc:docMk/>
          <pc:sldMk cId="826810998" sldId="2084"/>
        </pc:sldMkLst>
      </pc:sldChg>
    </pc:docChg>
  </pc:docChgLst>
  <pc:docChgLst>
    <pc:chgData name="Suren Mohandass" userId="7d651f86-eb57-4558-b56c-97c886fa0419" providerId="ADAL" clId="{55BA2E1D-5552-41C8-BD31-B44C7F9326B3}"/>
    <pc:docChg chg="addSld modSection">
      <pc:chgData name="Suren Mohandass" userId="7d651f86-eb57-4558-b56c-97c886fa0419" providerId="ADAL" clId="{55BA2E1D-5552-41C8-BD31-B44C7F9326B3}" dt="2021-05-06T08:32:53.956" v="0" actId="22"/>
      <pc:docMkLst>
        <pc:docMk/>
      </pc:docMkLst>
      <pc:sldChg chg="add">
        <pc:chgData name="Suren Mohandass" userId="7d651f86-eb57-4558-b56c-97c886fa0419" providerId="ADAL" clId="{55BA2E1D-5552-41C8-BD31-B44C7F9326B3}" dt="2021-05-06T08:32:53.956" v="0" actId="22"/>
        <pc:sldMkLst>
          <pc:docMk/>
          <pc:sldMk cId="2611908054" sldId="2076138299"/>
        </pc:sldMkLst>
      </pc:sldChg>
      <pc:sldMasterChg chg="addSldLayout modSldLayout">
        <pc:chgData name="Suren Mohandass" userId="7d651f86-eb57-4558-b56c-97c886fa0419" providerId="ADAL" clId="{55BA2E1D-5552-41C8-BD31-B44C7F9326B3}" dt="2021-05-06T08:32:53.956" v="0" actId="22"/>
        <pc:sldMasterMkLst>
          <pc:docMk/>
          <pc:sldMasterMk cId="3588427678" sldId="2147484229"/>
        </pc:sldMasterMkLst>
        <pc:sldLayoutChg chg="add mod">
          <pc:chgData name="Suren Mohandass" userId="7d651f86-eb57-4558-b56c-97c886fa0419" providerId="ADAL" clId="{55BA2E1D-5552-41C8-BD31-B44C7F9326B3}" dt="2021-05-06T08:32:53.956" v="0" actId="22"/>
          <pc:sldLayoutMkLst>
            <pc:docMk/>
            <pc:sldMasterMk cId="3588427678" sldId="2147484229"/>
            <pc:sldLayoutMk cId="1913120317" sldId="214748493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18295-0EE0-4B92-BDCB-922F38E25A0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GB"/>
        </a:p>
      </dgm:t>
    </dgm:pt>
    <dgm:pt modelId="{18CAE006-D33E-43C6-81FC-2F4F85FC7179}">
      <dgm:prSet/>
      <dgm:spPr/>
      <dgm:t>
        <a:bodyPr/>
        <a:lstStyle/>
        <a:p>
          <a:r>
            <a:rPr lang="en-GB" baseline="0" dirty="0"/>
            <a:t>Open-source IaC tool for provisioning </a:t>
          </a:r>
          <a:endParaRPr lang="en-GB" dirty="0"/>
        </a:p>
      </dgm:t>
    </dgm:pt>
    <dgm:pt modelId="{015D8E80-1875-4CCA-8C98-0D6EAD19AB93}" type="parTrans" cxnId="{F0965768-03B3-4A98-ADE4-43BF49D74F7D}">
      <dgm:prSet/>
      <dgm:spPr/>
      <dgm:t>
        <a:bodyPr/>
        <a:lstStyle/>
        <a:p>
          <a:endParaRPr lang="en-GB"/>
        </a:p>
      </dgm:t>
    </dgm:pt>
    <dgm:pt modelId="{C17A0EF8-0EDE-4138-B063-DAC1B300E036}" type="sibTrans" cxnId="{F0965768-03B3-4A98-ADE4-43BF49D74F7D}">
      <dgm:prSet/>
      <dgm:spPr/>
      <dgm:t>
        <a:bodyPr/>
        <a:lstStyle/>
        <a:p>
          <a:endParaRPr lang="en-GB"/>
        </a:p>
      </dgm:t>
    </dgm:pt>
    <dgm:pt modelId="{0FA0E6FE-AE31-4716-8F47-DF6195E45478}">
      <dgm:prSet/>
      <dgm:spPr/>
      <dgm:t>
        <a:bodyPr/>
        <a:lstStyle/>
        <a:p>
          <a:r>
            <a:rPr lang="en-GB" baseline="0" dirty="0"/>
            <a:t>Support for all major cloud providers and inhouse</a:t>
          </a:r>
          <a:endParaRPr lang="en-GB" dirty="0"/>
        </a:p>
      </dgm:t>
    </dgm:pt>
    <dgm:pt modelId="{5579D1F1-74D3-46A7-8AFC-2BCBF3F75B63}" type="parTrans" cxnId="{8C072A09-8A4D-425D-BBC5-AE94FCC19A66}">
      <dgm:prSet/>
      <dgm:spPr/>
      <dgm:t>
        <a:bodyPr/>
        <a:lstStyle/>
        <a:p>
          <a:endParaRPr lang="en-GB"/>
        </a:p>
      </dgm:t>
    </dgm:pt>
    <dgm:pt modelId="{7EC4217E-0F04-4646-8416-3E3338B29688}" type="sibTrans" cxnId="{8C072A09-8A4D-425D-BBC5-AE94FCC19A66}">
      <dgm:prSet/>
      <dgm:spPr/>
      <dgm:t>
        <a:bodyPr/>
        <a:lstStyle/>
        <a:p>
          <a:endParaRPr lang="en-GB"/>
        </a:p>
      </dgm:t>
    </dgm:pt>
    <dgm:pt modelId="{0E74E10B-675F-4D35-8C0B-6ECEEA8BD274}">
      <dgm:prSet/>
      <dgm:spPr/>
      <dgm:t>
        <a:bodyPr/>
        <a:lstStyle/>
        <a:p>
          <a:r>
            <a:rPr lang="en-GB" baseline="0" dirty="0"/>
            <a:t>IaC is written using Hashicorp Configuration Language (HCL)</a:t>
          </a:r>
          <a:endParaRPr lang="en-GB" dirty="0"/>
        </a:p>
      </dgm:t>
    </dgm:pt>
    <dgm:pt modelId="{3F6378EB-1C4C-4367-9D1C-574EB1B11A11}" type="parTrans" cxnId="{7E0672BE-73DC-46D8-9B18-307F7FA0F3DA}">
      <dgm:prSet/>
      <dgm:spPr/>
      <dgm:t>
        <a:bodyPr/>
        <a:lstStyle/>
        <a:p>
          <a:endParaRPr lang="en-GB"/>
        </a:p>
      </dgm:t>
    </dgm:pt>
    <dgm:pt modelId="{1343B273-00F2-487D-B2A5-AFEA677F286F}" type="sibTrans" cxnId="{7E0672BE-73DC-46D8-9B18-307F7FA0F3DA}">
      <dgm:prSet/>
      <dgm:spPr/>
      <dgm:t>
        <a:bodyPr/>
        <a:lstStyle/>
        <a:p>
          <a:endParaRPr lang="en-GB"/>
        </a:p>
      </dgm:t>
    </dgm:pt>
    <dgm:pt modelId="{E2BCF71B-AE8B-4C39-8D33-B17595E02821}">
      <dgm:prSet/>
      <dgm:spPr/>
      <dgm:t>
        <a:bodyPr/>
        <a:lstStyle/>
        <a:p>
          <a:r>
            <a:rPr lang="en-GB" dirty="0"/>
            <a:t>Supports higher level PaaS solutions too</a:t>
          </a:r>
        </a:p>
      </dgm:t>
    </dgm:pt>
    <dgm:pt modelId="{E6294E32-E29B-47EA-8FDF-0FE9909E6D85}" type="parTrans" cxnId="{37F14AF7-C613-4D88-9144-DEB6B58C0FA3}">
      <dgm:prSet/>
      <dgm:spPr/>
      <dgm:t>
        <a:bodyPr/>
        <a:lstStyle/>
        <a:p>
          <a:endParaRPr lang="en-GB"/>
        </a:p>
      </dgm:t>
    </dgm:pt>
    <dgm:pt modelId="{29F59384-B75D-4771-9B30-75F60357AFFF}" type="sibTrans" cxnId="{37F14AF7-C613-4D88-9144-DEB6B58C0FA3}">
      <dgm:prSet/>
      <dgm:spPr/>
      <dgm:t>
        <a:bodyPr/>
        <a:lstStyle/>
        <a:p>
          <a:endParaRPr lang="en-GB"/>
        </a:p>
      </dgm:t>
    </dgm:pt>
    <dgm:pt modelId="{590D193A-2201-41CA-8285-914C7B5AB3C1}">
      <dgm:prSet/>
      <dgm:spPr/>
      <dgm:t>
        <a:bodyPr/>
        <a:lstStyle/>
        <a:p>
          <a:r>
            <a:rPr lang="en-GB" baseline="0"/>
            <a:t>Doesn’t require a server-side agent</a:t>
          </a:r>
          <a:endParaRPr lang="en-GB" dirty="0"/>
        </a:p>
      </dgm:t>
    </dgm:pt>
    <dgm:pt modelId="{5F5BB214-8739-4B8F-9F62-B70C44B9402D}" type="parTrans" cxnId="{A24695CD-D7CF-44EF-A5E2-82DADEB380FC}">
      <dgm:prSet/>
      <dgm:spPr/>
      <dgm:t>
        <a:bodyPr/>
        <a:lstStyle/>
        <a:p>
          <a:endParaRPr lang="en-GB"/>
        </a:p>
      </dgm:t>
    </dgm:pt>
    <dgm:pt modelId="{70CBA1C8-E7A3-495D-8188-53C003552473}" type="sibTrans" cxnId="{A24695CD-D7CF-44EF-A5E2-82DADEB380FC}">
      <dgm:prSet/>
      <dgm:spPr/>
      <dgm:t>
        <a:bodyPr/>
        <a:lstStyle/>
        <a:p>
          <a:endParaRPr lang="en-GB"/>
        </a:p>
      </dgm:t>
    </dgm:pt>
    <dgm:pt modelId="{7D78E114-46D1-491A-A103-583BC240EE8B}" type="pres">
      <dgm:prSet presAssocID="{EB318295-0EE0-4B92-BDCB-922F38E25A0C}" presName="linear" presStyleCnt="0">
        <dgm:presLayoutVars>
          <dgm:animLvl val="lvl"/>
          <dgm:resizeHandles val="exact"/>
        </dgm:presLayoutVars>
      </dgm:prSet>
      <dgm:spPr/>
    </dgm:pt>
    <dgm:pt modelId="{8DAB1221-E7D4-4088-8900-76D1CF405184}" type="pres">
      <dgm:prSet presAssocID="{18CAE006-D33E-43C6-81FC-2F4F85FC7179}" presName="parentText" presStyleLbl="node1" presStyleIdx="0" presStyleCnt="5">
        <dgm:presLayoutVars>
          <dgm:chMax val="0"/>
          <dgm:bulletEnabled val="1"/>
        </dgm:presLayoutVars>
      </dgm:prSet>
      <dgm:spPr/>
    </dgm:pt>
    <dgm:pt modelId="{5CA21221-502C-4D7E-B86E-5653CD698C45}" type="pres">
      <dgm:prSet presAssocID="{C17A0EF8-0EDE-4138-B063-DAC1B300E036}" presName="spacer" presStyleCnt="0"/>
      <dgm:spPr/>
    </dgm:pt>
    <dgm:pt modelId="{55B405F9-DDB0-4F04-B936-D8A4A2D0CFC5}" type="pres">
      <dgm:prSet presAssocID="{0FA0E6FE-AE31-4716-8F47-DF6195E45478}" presName="parentText" presStyleLbl="node1" presStyleIdx="1" presStyleCnt="5">
        <dgm:presLayoutVars>
          <dgm:chMax val="0"/>
          <dgm:bulletEnabled val="1"/>
        </dgm:presLayoutVars>
      </dgm:prSet>
      <dgm:spPr/>
    </dgm:pt>
    <dgm:pt modelId="{11C92550-097A-4D79-B9CF-F3242800D483}" type="pres">
      <dgm:prSet presAssocID="{7EC4217E-0F04-4646-8416-3E3338B29688}" presName="spacer" presStyleCnt="0"/>
      <dgm:spPr/>
    </dgm:pt>
    <dgm:pt modelId="{B9192BDF-F18C-4002-B9AC-A494E19CBEAD}" type="pres">
      <dgm:prSet presAssocID="{E2BCF71B-AE8B-4C39-8D33-B17595E02821}" presName="parentText" presStyleLbl="node1" presStyleIdx="2" presStyleCnt="5">
        <dgm:presLayoutVars>
          <dgm:chMax val="0"/>
          <dgm:bulletEnabled val="1"/>
        </dgm:presLayoutVars>
      </dgm:prSet>
      <dgm:spPr/>
    </dgm:pt>
    <dgm:pt modelId="{F631B653-297F-4968-939B-6D1827A8E77B}" type="pres">
      <dgm:prSet presAssocID="{29F59384-B75D-4771-9B30-75F60357AFFF}" presName="spacer" presStyleCnt="0"/>
      <dgm:spPr/>
    </dgm:pt>
    <dgm:pt modelId="{409EDE9E-F242-49BA-85B9-944B55CE07B0}" type="pres">
      <dgm:prSet presAssocID="{590D193A-2201-41CA-8285-914C7B5AB3C1}" presName="parentText" presStyleLbl="node1" presStyleIdx="3" presStyleCnt="5">
        <dgm:presLayoutVars>
          <dgm:chMax val="0"/>
          <dgm:bulletEnabled val="1"/>
        </dgm:presLayoutVars>
      </dgm:prSet>
      <dgm:spPr/>
    </dgm:pt>
    <dgm:pt modelId="{6A729C19-9E14-4312-85B7-BFFC0B747F66}" type="pres">
      <dgm:prSet presAssocID="{70CBA1C8-E7A3-495D-8188-53C003552473}" presName="spacer" presStyleCnt="0"/>
      <dgm:spPr/>
    </dgm:pt>
    <dgm:pt modelId="{194ABCE5-BD7A-4EF2-B473-61AF82A684A0}" type="pres">
      <dgm:prSet presAssocID="{0E74E10B-675F-4D35-8C0B-6ECEEA8BD274}" presName="parentText" presStyleLbl="node1" presStyleIdx="4" presStyleCnt="5" custLinFactNeighborX="3" custLinFactNeighborY="-10669">
        <dgm:presLayoutVars>
          <dgm:chMax val="0"/>
          <dgm:bulletEnabled val="1"/>
        </dgm:presLayoutVars>
      </dgm:prSet>
      <dgm:spPr/>
    </dgm:pt>
  </dgm:ptLst>
  <dgm:cxnLst>
    <dgm:cxn modelId="{8C072A09-8A4D-425D-BBC5-AE94FCC19A66}" srcId="{EB318295-0EE0-4B92-BDCB-922F38E25A0C}" destId="{0FA0E6FE-AE31-4716-8F47-DF6195E45478}" srcOrd="1" destOrd="0" parTransId="{5579D1F1-74D3-46A7-8AFC-2BCBF3F75B63}" sibTransId="{7EC4217E-0F04-4646-8416-3E3338B29688}"/>
    <dgm:cxn modelId="{F0965768-03B3-4A98-ADE4-43BF49D74F7D}" srcId="{EB318295-0EE0-4B92-BDCB-922F38E25A0C}" destId="{18CAE006-D33E-43C6-81FC-2F4F85FC7179}" srcOrd="0" destOrd="0" parTransId="{015D8E80-1875-4CCA-8C98-0D6EAD19AB93}" sibTransId="{C17A0EF8-0EDE-4138-B063-DAC1B300E036}"/>
    <dgm:cxn modelId="{7E0672BE-73DC-46D8-9B18-307F7FA0F3DA}" srcId="{EB318295-0EE0-4B92-BDCB-922F38E25A0C}" destId="{0E74E10B-675F-4D35-8C0B-6ECEEA8BD274}" srcOrd="4" destOrd="0" parTransId="{3F6378EB-1C4C-4367-9D1C-574EB1B11A11}" sibTransId="{1343B273-00F2-487D-B2A5-AFEA677F286F}"/>
    <dgm:cxn modelId="{E02E69C7-E7B1-4889-B209-D5C71FFC1E2B}" type="presOf" srcId="{E2BCF71B-AE8B-4C39-8D33-B17595E02821}" destId="{B9192BDF-F18C-4002-B9AC-A494E19CBEAD}" srcOrd="0" destOrd="0" presId="urn:microsoft.com/office/officeart/2005/8/layout/vList2"/>
    <dgm:cxn modelId="{A24695CD-D7CF-44EF-A5E2-82DADEB380FC}" srcId="{EB318295-0EE0-4B92-BDCB-922F38E25A0C}" destId="{590D193A-2201-41CA-8285-914C7B5AB3C1}" srcOrd="3" destOrd="0" parTransId="{5F5BB214-8739-4B8F-9F62-B70C44B9402D}" sibTransId="{70CBA1C8-E7A3-495D-8188-53C003552473}"/>
    <dgm:cxn modelId="{36240BD8-8930-41DC-B7D1-9B0610F8518B}" type="presOf" srcId="{590D193A-2201-41CA-8285-914C7B5AB3C1}" destId="{409EDE9E-F242-49BA-85B9-944B55CE07B0}" srcOrd="0" destOrd="0" presId="urn:microsoft.com/office/officeart/2005/8/layout/vList2"/>
    <dgm:cxn modelId="{8330D4DD-3401-464F-9CAF-94604411D815}" type="presOf" srcId="{0E74E10B-675F-4D35-8C0B-6ECEEA8BD274}" destId="{194ABCE5-BD7A-4EF2-B473-61AF82A684A0}" srcOrd="0" destOrd="0" presId="urn:microsoft.com/office/officeart/2005/8/layout/vList2"/>
    <dgm:cxn modelId="{BAE4B2E0-370E-422E-84F3-D528251178C2}" type="presOf" srcId="{0FA0E6FE-AE31-4716-8F47-DF6195E45478}" destId="{55B405F9-DDB0-4F04-B936-D8A4A2D0CFC5}" srcOrd="0" destOrd="0" presId="urn:microsoft.com/office/officeart/2005/8/layout/vList2"/>
    <dgm:cxn modelId="{574DF9F1-876F-4625-8D69-578C57788506}" type="presOf" srcId="{EB318295-0EE0-4B92-BDCB-922F38E25A0C}" destId="{7D78E114-46D1-491A-A103-583BC240EE8B}" srcOrd="0" destOrd="0" presId="urn:microsoft.com/office/officeart/2005/8/layout/vList2"/>
    <dgm:cxn modelId="{37F14AF7-C613-4D88-9144-DEB6B58C0FA3}" srcId="{EB318295-0EE0-4B92-BDCB-922F38E25A0C}" destId="{E2BCF71B-AE8B-4C39-8D33-B17595E02821}" srcOrd="2" destOrd="0" parTransId="{E6294E32-E29B-47EA-8FDF-0FE9909E6D85}" sibTransId="{29F59384-B75D-4771-9B30-75F60357AFFF}"/>
    <dgm:cxn modelId="{F9C21DFE-4923-4BDE-8890-D4A09F522DBA}" type="presOf" srcId="{18CAE006-D33E-43C6-81FC-2F4F85FC7179}" destId="{8DAB1221-E7D4-4088-8900-76D1CF405184}" srcOrd="0" destOrd="0" presId="urn:microsoft.com/office/officeart/2005/8/layout/vList2"/>
    <dgm:cxn modelId="{9524FFBE-450F-48EE-969C-150B5312CA38}" type="presParOf" srcId="{7D78E114-46D1-491A-A103-583BC240EE8B}" destId="{8DAB1221-E7D4-4088-8900-76D1CF405184}" srcOrd="0" destOrd="0" presId="urn:microsoft.com/office/officeart/2005/8/layout/vList2"/>
    <dgm:cxn modelId="{CD2A5BC2-D90F-4D69-AF49-F53E7D70FC7C}" type="presParOf" srcId="{7D78E114-46D1-491A-A103-583BC240EE8B}" destId="{5CA21221-502C-4D7E-B86E-5653CD698C45}" srcOrd="1" destOrd="0" presId="urn:microsoft.com/office/officeart/2005/8/layout/vList2"/>
    <dgm:cxn modelId="{1E401ADD-DA54-4D80-95D8-12AE6687BF17}" type="presParOf" srcId="{7D78E114-46D1-491A-A103-583BC240EE8B}" destId="{55B405F9-DDB0-4F04-B936-D8A4A2D0CFC5}" srcOrd="2" destOrd="0" presId="urn:microsoft.com/office/officeart/2005/8/layout/vList2"/>
    <dgm:cxn modelId="{F46D761B-84D3-495C-84BB-6BA2D86528F3}" type="presParOf" srcId="{7D78E114-46D1-491A-A103-583BC240EE8B}" destId="{11C92550-097A-4D79-B9CF-F3242800D483}" srcOrd="3" destOrd="0" presId="urn:microsoft.com/office/officeart/2005/8/layout/vList2"/>
    <dgm:cxn modelId="{FD53CD17-85F3-46D4-BC39-95BC69E760E8}" type="presParOf" srcId="{7D78E114-46D1-491A-A103-583BC240EE8B}" destId="{B9192BDF-F18C-4002-B9AC-A494E19CBEAD}" srcOrd="4" destOrd="0" presId="urn:microsoft.com/office/officeart/2005/8/layout/vList2"/>
    <dgm:cxn modelId="{EAE5C688-A644-4A56-B5F5-02D3525A483D}" type="presParOf" srcId="{7D78E114-46D1-491A-A103-583BC240EE8B}" destId="{F631B653-297F-4968-939B-6D1827A8E77B}" srcOrd="5" destOrd="0" presId="urn:microsoft.com/office/officeart/2005/8/layout/vList2"/>
    <dgm:cxn modelId="{77427959-C81C-4945-813C-D8D2B479F8DC}" type="presParOf" srcId="{7D78E114-46D1-491A-A103-583BC240EE8B}" destId="{409EDE9E-F242-49BA-85B9-944B55CE07B0}" srcOrd="6" destOrd="0" presId="urn:microsoft.com/office/officeart/2005/8/layout/vList2"/>
    <dgm:cxn modelId="{E9D25525-C0A5-4ECD-8343-FC02B91841B0}" type="presParOf" srcId="{7D78E114-46D1-491A-A103-583BC240EE8B}" destId="{6A729C19-9E14-4312-85B7-BFFC0B747F66}" srcOrd="7" destOrd="0" presId="urn:microsoft.com/office/officeart/2005/8/layout/vList2"/>
    <dgm:cxn modelId="{FE681115-49FD-4C66-ADA9-DA9525BDA26D}" type="presParOf" srcId="{7D78E114-46D1-491A-A103-583BC240EE8B}" destId="{194ABCE5-BD7A-4EF2-B473-61AF82A684A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417B7F-68B8-4BEC-A4F1-FA13BC5C1F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23413CC-CAED-41D6-9898-DA8CC5BA495D}">
      <dgm:prSet/>
      <dgm:spPr/>
      <dgm:t>
        <a:bodyPr/>
        <a:lstStyle/>
        <a:p>
          <a:r>
            <a:rPr lang="en-GB" baseline="0" dirty="0"/>
            <a:t>Terraform CLI – Always Open Source and Full Functionality</a:t>
          </a:r>
          <a:endParaRPr lang="en-GB" dirty="0"/>
        </a:p>
      </dgm:t>
    </dgm:pt>
    <dgm:pt modelId="{84AB0B6E-76D6-4909-A248-B40BD00BFDE3}" type="parTrans" cxnId="{426ABDDE-FC4C-4D5E-9F7B-4F26D8E33347}">
      <dgm:prSet/>
      <dgm:spPr/>
      <dgm:t>
        <a:bodyPr/>
        <a:lstStyle/>
        <a:p>
          <a:endParaRPr lang="en-GB"/>
        </a:p>
      </dgm:t>
    </dgm:pt>
    <dgm:pt modelId="{7E825B10-80A9-4077-9BBF-82E63FBFA270}" type="sibTrans" cxnId="{426ABDDE-FC4C-4D5E-9F7B-4F26D8E33347}">
      <dgm:prSet/>
      <dgm:spPr/>
      <dgm:t>
        <a:bodyPr/>
        <a:lstStyle/>
        <a:p>
          <a:endParaRPr lang="en-GB"/>
        </a:p>
      </dgm:t>
    </dgm:pt>
    <dgm:pt modelId="{C07793BE-862D-475D-B2BC-067EBD22C642}">
      <dgm:prSet/>
      <dgm:spPr/>
      <dgm:t>
        <a:bodyPr/>
        <a:lstStyle/>
        <a:p>
          <a:r>
            <a:rPr lang="en-GB" baseline="0" dirty="0"/>
            <a:t>Terraform Cloud and Terraform Enterprise – Server Side Products</a:t>
          </a:r>
          <a:endParaRPr lang="en-GB" dirty="0"/>
        </a:p>
      </dgm:t>
    </dgm:pt>
    <dgm:pt modelId="{2DC4E12A-B625-46C0-88B8-2B0AF6CBE2B7}" type="parTrans" cxnId="{4F2EB4BF-DAB0-4B98-8F6B-78F2800BED58}">
      <dgm:prSet/>
      <dgm:spPr/>
      <dgm:t>
        <a:bodyPr/>
        <a:lstStyle/>
        <a:p>
          <a:endParaRPr lang="en-GB"/>
        </a:p>
      </dgm:t>
    </dgm:pt>
    <dgm:pt modelId="{5BCE10A5-4B51-4B24-89BE-E958906EAF39}" type="sibTrans" cxnId="{4F2EB4BF-DAB0-4B98-8F6B-78F2800BED58}">
      <dgm:prSet/>
      <dgm:spPr/>
      <dgm:t>
        <a:bodyPr/>
        <a:lstStyle/>
        <a:p>
          <a:endParaRPr lang="en-GB"/>
        </a:p>
      </dgm:t>
    </dgm:pt>
    <dgm:pt modelId="{6854863B-323B-4B02-8E81-F95FBF0931BF}">
      <dgm:prSet/>
      <dgm:spPr/>
      <dgm:t>
        <a:bodyPr/>
        <a:lstStyle/>
        <a:p>
          <a:r>
            <a:rPr lang="en-GB" baseline="0" dirty="0"/>
            <a:t>UI/VCS-driven workflow</a:t>
          </a:r>
          <a:endParaRPr lang="en-GB" dirty="0"/>
        </a:p>
      </dgm:t>
    </dgm:pt>
    <dgm:pt modelId="{23353770-5903-478A-9F70-04B05CA8007E}" type="parTrans" cxnId="{5DF4BD6E-7DDA-41B5-AB2E-FA0927560632}">
      <dgm:prSet/>
      <dgm:spPr/>
      <dgm:t>
        <a:bodyPr/>
        <a:lstStyle/>
        <a:p>
          <a:endParaRPr lang="en-GB"/>
        </a:p>
      </dgm:t>
    </dgm:pt>
    <dgm:pt modelId="{D7E9215C-0EFE-4DDC-8696-4760252C947A}" type="sibTrans" cxnId="{5DF4BD6E-7DDA-41B5-AB2E-FA0927560632}">
      <dgm:prSet/>
      <dgm:spPr/>
      <dgm:t>
        <a:bodyPr/>
        <a:lstStyle/>
        <a:p>
          <a:endParaRPr lang="en-GB"/>
        </a:p>
      </dgm:t>
    </dgm:pt>
    <dgm:pt modelId="{B70C657C-2D93-4285-B27A-3B39589F8512}">
      <dgm:prSet/>
      <dgm:spPr/>
      <dgm:t>
        <a:bodyPr/>
        <a:lstStyle/>
        <a:p>
          <a:r>
            <a:rPr lang="en-GB" baseline="0" dirty="0"/>
            <a:t>API-driven workflow</a:t>
          </a:r>
          <a:endParaRPr lang="en-GB" dirty="0"/>
        </a:p>
      </dgm:t>
    </dgm:pt>
    <dgm:pt modelId="{9FF19037-F1D3-417B-8EFB-3C0674BF25C5}" type="parTrans" cxnId="{7DE5E4C9-773E-4E87-AEB8-95B8DDE2874F}">
      <dgm:prSet/>
      <dgm:spPr/>
      <dgm:t>
        <a:bodyPr/>
        <a:lstStyle/>
        <a:p>
          <a:endParaRPr lang="en-GB"/>
        </a:p>
      </dgm:t>
    </dgm:pt>
    <dgm:pt modelId="{2A563E98-3FDD-408F-A12A-A4F0A721985C}" type="sibTrans" cxnId="{7DE5E4C9-773E-4E87-AEB8-95B8DDE2874F}">
      <dgm:prSet/>
      <dgm:spPr/>
      <dgm:t>
        <a:bodyPr/>
        <a:lstStyle/>
        <a:p>
          <a:endParaRPr lang="en-GB"/>
        </a:p>
      </dgm:t>
    </dgm:pt>
    <dgm:pt modelId="{D7FE602B-6CBB-47B3-9DF5-4D73447E8944}">
      <dgm:prSet/>
      <dgm:spPr/>
      <dgm:t>
        <a:bodyPr/>
        <a:lstStyle/>
        <a:p>
          <a:r>
            <a:rPr lang="en-GB" baseline="0" dirty="0"/>
            <a:t>CLI-driven workflow</a:t>
          </a:r>
          <a:endParaRPr lang="en-GB" dirty="0"/>
        </a:p>
      </dgm:t>
    </dgm:pt>
    <dgm:pt modelId="{01904567-7BB3-4B49-88AE-E1D66F129EC5}" type="parTrans" cxnId="{3F47E9B9-8933-4D1E-986F-049E26215C6D}">
      <dgm:prSet/>
      <dgm:spPr/>
      <dgm:t>
        <a:bodyPr/>
        <a:lstStyle/>
        <a:p>
          <a:endParaRPr lang="en-GB"/>
        </a:p>
      </dgm:t>
    </dgm:pt>
    <dgm:pt modelId="{6B03B9FB-F59B-40BC-BF78-CAC95DCD8B78}" type="sibTrans" cxnId="{3F47E9B9-8933-4D1E-986F-049E26215C6D}">
      <dgm:prSet/>
      <dgm:spPr/>
      <dgm:t>
        <a:bodyPr/>
        <a:lstStyle/>
        <a:p>
          <a:endParaRPr lang="en-GB"/>
        </a:p>
      </dgm:t>
    </dgm:pt>
    <dgm:pt modelId="{7E41ACE6-8BAA-41ED-97EC-A746A9C39AEA}">
      <dgm:prSet/>
      <dgm:spPr/>
      <dgm:t>
        <a:bodyPr/>
        <a:lstStyle/>
        <a:p>
          <a:r>
            <a:rPr lang="en-GB" dirty="0"/>
            <a:t>Private Registry</a:t>
          </a:r>
        </a:p>
      </dgm:t>
    </dgm:pt>
    <dgm:pt modelId="{3DE9CFA6-5002-4F60-947E-488802B22C70}" type="parTrans" cxnId="{FA8D44D9-E982-488C-B3C9-1A38CC20433E}">
      <dgm:prSet/>
      <dgm:spPr/>
      <dgm:t>
        <a:bodyPr/>
        <a:lstStyle/>
        <a:p>
          <a:endParaRPr lang="en-GB"/>
        </a:p>
      </dgm:t>
    </dgm:pt>
    <dgm:pt modelId="{6ACDA9EF-626C-4DF2-A41F-70CF026B4DAD}" type="sibTrans" cxnId="{FA8D44D9-E982-488C-B3C9-1A38CC20433E}">
      <dgm:prSet/>
      <dgm:spPr/>
      <dgm:t>
        <a:bodyPr/>
        <a:lstStyle/>
        <a:p>
          <a:endParaRPr lang="en-GB"/>
        </a:p>
      </dgm:t>
    </dgm:pt>
    <dgm:pt modelId="{AF450F8C-6545-41C9-9D56-F9FDEBB3B7A7}">
      <dgm:prSet/>
      <dgm:spPr/>
      <dgm:t>
        <a:bodyPr/>
        <a:lstStyle/>
        <a:p>
          <a:r>
            <a:rPr lang="en-GB" dirty="0"/>
            <a:t>Drift Detection</a:t>
          </a:r>
        </a:p>
      </dgm:t>
    </dgm:pt>
    <dgm:pt modelId="{6B0B47C2-EC37-45A2-BA4A-DA26D4346E54}" type="parTrans" cxnId="{73840B05-ED3E-45FF-BB5C-C8EF1F7E8E14}">
      <dgm:prSet/>
      <dgm:spPr/>
      <dgm:t>
        <a:bodyPr/>
        <a:lstStyle/>
        <a:p>
          <a:endParaRPr lang="en-GB"/>
        </a:p>
      </dgm:t>
    </dgm:pt>
    <dgm:pt modelId="{56EBD065-7A77-47C3-969F-5AB9879D2D76}" type="sibTrans" cxnId="{73840B05-ED3E-45FF-BB5C-C8EF1F7E8E14}">
      <dgm:prSet/>
      <dgm:spPr/>
      <dgm:t>
        <a:bodyPr/>
        <a:lstStyle/>
        <a:p>
          <a:endParaRPr lang="en-GB"/>
        </a:p>
      </dgm:t>
    </dgm:pt>
    <dgm:pt modelId="{D695AD9D-0D74-42AD-B960-ED9B46433987}">
      <dgm:prSet/>
      <dgm:spPr/>
      <dgm:t>
        <a:bodyPr/>
        <a:lstStyle/>
        <a:p>
          <a:r>
            <a:rPr lang="en-GB" dirty="0"/>
            <a:t>Etc</a:t>
          </a:r>
        </a:p>
      </dgm:t>
    </dgm:pt>
    <dgm:pt modelId="{C26AA7E9-6B2F-415D-A889-7FC58A1F9EE5}" type="parTrans" cxnId="{6859D537-C1F1-40C5-ABE1-92099E276DC7}">
      <dgm:prSet/>
      <dgm:spPr/>
      <dgm:t>
        <a:bodyPr/>
        <a:lstStyle/>
        <a:p>
          <a:endParaRPr lang="en-GB"/>
        </a:p>
      </dgm:t>
    </dgm:pt>
    <dgm:pt modelId="{76AB57C7-9522-45D2-AD90-0C8878BA29D5}" type="sibTrans" cxnId="{6859D537-C1F1-40C5-ABE1-92099E276DC7}">
      <dgm:prSet/>
      <dgm:spPr/>
      <dgm:t>
        <a:bodyPr/>
        <a:lstStyle/>
        <a:p>
          <a:endParaRPr lang="en-GB"/>
        </a:p>
      </dgm:t>
    </dgm:pt>
    <dgm:pt modelId="{4DCC8278-FF3C-4E42-8D0B-BC0588CFF87B}">
      <dgm:prSet/>
      <dgm:spPr/>
      <dgm:t>
        <a:bodyPr/>
        <a:lstStyle/>
        <a:p>
          <a:r>
            <a:rPr lang="en-GB" dirty="0"/>
            <a:t>Encapsulate Terraform CLI Runs</a:t>
          </a:r>
        </a:p>
      </dgm:t>
    </dgm:pt>
    <dgm:pt modelId="{2702EBD1-90B6-4BE6-8609-60A6397DFD0C}" type="parTrans" cxnId="{24D79F28-CA34-43AE-B39B-BF596EF00349}">
      <dgm:prSet/>
      <dgm:spPr/>
      <dgm:t>
        <a:bodyPr/>
        <a:lstStyle/>
        <a:p>
          <a:endParaRPr lang="en-GB"/>
        </a:p>
      </dgm:t>
    </dgm:pt>
    <dgm:pt modelId="{BA0834E5-426E-49F5-9685-E7DFF3884955}" type="sibTrans" cxnId="{24D79F28-CA34-43AE-B39B-BF596EF00349}">
      <dgm:prSet/>
      <dgm:spPr/>
      <dgm:t>
        <a:bodyPr/>
        <a:lstStyle/>
        <a:p>
          <a:endParaRPr lang="en-GB"/>
        </a:p>
      </dgm:t>
    </dgm:pt>
    <dgm:pt modelId="{07E37EFD-B7A0-4319-98E5-6A259A509DCE}" type="pres">
      <dgm:prSet presAssocID="{7E417B7F-68B8-4BEC-A4F1-FA13BC5C1F81}" presName="linear" presStyleCnt="0">
        <dgm:presLayoutVars>
          <dgm:animLvl val="lvl"/>
          <dgm:resizeHandles val="exact"/>
        </dgm:presLayoutVars>
      </dgm:prSet>
      <dgm:spPr/>
    </dgm:pt>
    <dgm:pt modelId="{9D4F6E1F-9E99-4616-B0F5-58D5FDA2B1E6}" type="pres">
      <dgm:prSet presAssocID="{623413CC-CAED-41D6-9898-DA8CC5BA495D}" presName="parentText" presStyleLbl="node1" presStyleIdx="0" presStyleCnt="2">
        <dgm:presLayoutVars>
          <dgm:chMax val="0"/>
          <dgm:bulletEnabled val="1"/>
        </dgm:presLayoutVars>
      </dgm:prSet>
      <dgm:spPr/>
    </dgm:pt>
    <dgm:pt modelId="{F320EA54-3037-4E0D-8076-CA795B00746B}" type="pres">
      <dgm:prSet presAssocID="{7E825B10-80A9-4077-9BBF-82E63FBFA270}" presName="spacer" presStyleCnt="0"/>
      <dgm:spPr/>
    </dgm:pt>
    <dgm:pt modelId="{A985C350-F34B-4929-9AC9-0A74C6C0C0A6}" type="pres">
      <dgm:prSet presAssocID="{C07793BE-862D-475D-B2BC-067EBD22C642}" presName="parentText" presStyleLbl="node1" presStyleIdx="1" presStyleCnt="2">
        <dgm:presLayoutVars>
          <dgm:chMax val="0"/>
          <dgm:bulletEnabled val="1"/>
        </dgm:presLayoutVars>
      </dgm:prSet>
      <dgm:spPr/>
    </dgm:pt>
    <dgm:pt modelId="{957B10BB-AD4E-4818-BF16-BC662EDBDD5B}" type="pres">
      <dgm:prSet presAssocID="{C07793BE-862D-475D-B2BC-067EBD22C642}" presName="childText" presStyleLbl="revTx" presStyleIdx="0" presStyleCnt="1">
        <dgm:presLayoutVars>
          <dgm:bulletEnabled val="1"/>
        </dgm:presLayoutVars>
      </dgm:prSet>
      <dgm:spPr/>
    </dgm:pt>
  </dgm:ptLst>
  <dgm:cxnLst>
    <dgm:cxn modelId="{73840B05-ED3E-45FF-BB5C-C8EF1F7E8E14}" srcId="{C07793BE-862D-475D-B2BC-067EBD22C642}" destId="{AF450F8C-6545-41C9-9D56-F9FDEBB3B7A7}" srcOrd="2" destOrd="0" parTransId="{6B0B47C2-EC37-45A2-BA4A-DA26D4346E54}" sibTransId="{56EBD065-7A77-47C3-969F-5AB9879D2D76}"/>
    <dgm:cxn modelId="{028A1311-7BB4-4B7D-83B6-15FA02F766C1}" type="presOf" srcId="{D7FE602B-6CBB-47B3-9DF5-4D73447E8944}" destId="{957B10BB-AD4E-4818-BF16-BC662EDBDD5B}" srcOrd="0" destOrd="3" presId="urn:microsoft.com/office/officeart/2005/8/layout/vList2"/>
    <dgm:cxn modelId="{4ECFFA21-862F-4897-A64C-83F7BE947DAE}" type="presOf" srcId="{B70C657C-2D93-4285-B27A-3B39589F8512}" destId="{957B10BB-AD4E-4818-BF16-BC662EDBDD5B}" srcOrd="0" destOrd="2" presId="urn:microsoft.com/office/officeart/2005/8/layout/vList2"/>
    <dgm:cxn modelId="{24D79F28-CA34-43AE-B39B-BF596EF00349}" srcId="{C07793BE-862D-475D-B2BC-067EBD22C642}" destId="{4DCC8278-FF3C-4E42-8D0B-BC0588CFF87B}" srcOrd="0" destOrd="0" parTransId="{2702EBD1-90B6-4BE6-8609-60A6397DFD0C}" sibTransId="{BA0834E5-426E-49F5-9685-E7DFF3884955}"/>
    <dgm:cxn modelId="{9CEEA628-0B57-4D58-8C57-C08B5B682C28}" type="presOf" srcId="{6854863B-323B-4B02-8E81-F95FBF0931BF}" destId="{957B10BB-AD4E-4818-BF16-BC662EDBDD5B}" srcOrd="0" destOrd="1" presId="urn:microsoft.com/office/officeart/2005/8/layout/vList2"/>
    <dgm:cxn modelId="{6859D537-C1F1-40C5-ABE1-92099E276DC7}" srcId="{C07793BE-862D-475D-B2BC-067EBD22C642}" destId="{D695AD9D-0D74-42AD-B960-ED9B46433987}" srcOrd="3" destOrd="0" parTransId="{C26AA7E9-6B2F-415D-A889-7FC58A1F9EE5}" sibTransId="{76AB57C7-9522-45D2-AD90-0C8878BA29D5}"/>
    <dgm:cxn modelId="{AA11AC63-E04A-4F5C-8C8C-A0CA23BB01DF}" type="presOf" srcId="{7E41ACE6-8BAA-41ED-97EC-A746A9C39AEA}" destId="{957B10BB-AD4E-4818-BF16-BC662EDBDD5B}" srcOrd="0" destOrd="4" presId="urn:microsoft.com/office/officeart/2005/8/layout/vList2"/>
    <dgm:cxn modelId="{49999C68-7631-4391-93F5-91F57383EDA8}" type="presOf" srcId="{623413CC-CAED-41D6-9898-DA8CC5BA495D}" destId="{9D4F6E1F-9E99-4616-B0F5-58D5FDA2B1E6}" srcOrd="0" destOrd="0" presId="urn:microsoft.com/office/officeart/2005/8/layout/vList2"/>
    <dgm:cxn modelId="{5DF4BD6E-7DDA-41B5-AB2E-FA0927560632}" srcId="{4DCC8278-FF3C-4E42-8D0B-BC0588CFF87B}" destId="{6854863B-323B-4B02-8E81-F95FBF0931BF}" srcOrd="0" destOrd="0" parTransId="{23353770-5903-478A-9F70-04B05CA8007E}" sibTransId="{D7E9215C-0EFE-4DDC-8696-4760252C947A}"/>
    <dgm:cxn modelId="{1951AE7E-E579-41FA-9B53-3098F99A4372}" type="presOf" srcId="{D695AD9D-0D74-42AD-B960-ED9B46433987}" destId="{957B10BB-AD4E-4818-BF16-BC662EDBDD5B}" srcOrd="0" destOrd="6" presId="urn:microsoft.com/office/officeart/2005/8/layout/vList2"/>
    <dgm:cxn modelId="{98A94DB4-0DFB-445E-8C20-3A7734636FDE}" type="presOf" srcId="{7E417B7F-68B8-4BEC-A4F1-FA13BC5C1F81}" destId="{07E37EFD-B7A0-4319-98E5-6A259A509DCE}" srcOrd="0" destOrd="0" presId="urn:microsoft.com/office/officeart/2005/8/layout/vList2"/>
    <dgm:cxn modelId="{9C8E4FB6-05B4-46EB-90BF-3A8260927BB2}" type="presOf" srcId="{AF450F8C-6545-41C9-9D56-F9FDEBB3B7A7}" destId="{957B10BB-AD4E-4818-BF16-BC662EDBDD5B}" srcOrd="0" destOrd="5" presId="urn:microsoft.com/office/officeart/2005/8/layout/vList2"/>
    <dgm:cxn modelId="{3F47E9B9-8933-4D1E-986F-049E26215C6D}" srcId="{4DCC8278-FF3C-4E42-8D0B-BC0588CFF87B}" destId="{D7FE602B-6CBB-47B3-9DF5-4D73447E8944}" srcOrd="2" destOrd="0" parTransId="{01904567-7BB3-4B49-88AE-E1D66F129EC5}" sibTransId="{6B03B9FB-F59B-40BC-BF78-CAC95DCD8B78}"/>
    <dgm:cxn modelId="{4F2EB4BF-DAB0-4B98-8F6B-78F2800BED58}" srcId="{7E417B7F-68B8-4BEC-A4F1-FA13BC5C1F81}" destId="{C07793BE-862D-475D-B2BC-067EBD22C642}" srcOrd="1" destOrd="0" parTransId="{2DC4E12A-B625-46C0-88B8-2B0AF6CBE2B7}" sibTransId="{5BCE10A5-4B51-4B24-89BE-E958906EAF39}"/>
    <dgm:cxn modelId="{D4E91CC1-06A0-43D7-A9BC-18E7223C56FB}" type="presOf" srcId="{C07793BE-862D-475D-B2BC-067EBD22C642}" destId="{A985C350-F34B-4929-9AC9-0A74C6C0C0A6}" srcOrd="0" destOrd="0" presId="urn:microsoft.com/office/officeart/2005/8/layout/vList2"/>
    <dgm:cxn modelId="{7DE5E4C9-773E-4E87-AEB8-95B8DDE2874F}" srcId="{4DCC8278-FF3C-4E42-8D0B-BC0588CFF87B}" destId="{B70C657C-2D93-4285-B27A-3B39589F8512}" srcOrd="1" destOrd="0" parTransId="{9FF19037-F1D3-417B-8EFB-3C0674BF25C5}" sibTransId="{2A563E98-3FDD-408F-A12A-A4F0A721985C}"/>
    <dgm:cxn modelId="{FA8D44D9-E982-488C-B3C9-1A38CC20433E}" srcId="{C07793BE-862D-475D-B2BC-067EBD22C642}" destId="{7E41ACE6-8BAA-41ED-97EC-A746A9C39AEA}" srcOrd="1" destOrd="0" parTransId="{3DE9CFA6-5002-4F60-947E-488802B22C70}" sibTransId="{6ACDA9EF-626C-4DF2-A41F-70CF026B4DAD}"/>
    <dgm:cxn modelId="{426ABDDE-FC4C-4D5E-9F7B-4F26D8E33347}" srcId="{7E417B7F-68B8-4BEC-A4F1-FA13BC5C1F81}" destId="{623413CC-CAED-41D6-9898-DA8CC5BA495D}" srcOrd="0" destOrd="0" parTransId="{84AB0B6E-76D6-4909-A248-B40BD00BFDE3}" sibTransId="{7E825B10-80A9-4077-9BBF-82E63FBFA270}"/>
    <dgm:cxn modelId="{A71123E7-AC51-4B71-BAC8-4CF16C8B21C6}" type="presOf" srcId="{4DCC8278-FF3C-4E42-8D0B-BC0588CFF87B}" destId="{957B10BB-AD4E-4818-BF16-BC662EDBDD5B}" srcOrd="0" destOrd="0" presId="urn:microsoft.com/office/officeart/2005/8/layout/vList2"/>
    <dgm:cxn modelId="{8F8DE87B-BEFA-4954-9CB3-8D2A2037A312}" type="presParOf" srcId="{07E37EFD-B7A0-4319-98E5-6A259A509DCE}" destId="{9D4F6E1F-9E99-4616-B0F5-58D5FDA2B1E6}" srcOrd="0" destOrd="0" presId="urn:microsoft.com/office/officeart/2005/8/layout/vList2"/>
    <dgm:cxn modelId="{2866BE87-53E4-4C2F-81AC-7CED1731CD6F}" type="presParOf" srcId="{07E37EFD-B7A0-4319-98E5-6A259A509DCE}" destId="{F320EA54-3037-4E0D-8076-CA795B00746B}" srcOrd="1" destOrd="0" presId="urn:microsoft.com/office/officeart/2005/8/layout/vList2"/>
    <dgm:cxn modelId="{F0D10E30-2DE6-4906-A908-9BEB25D794A5}" type="presParOf" srcId="{07E37EFD-B7A0-4319-98E5-6A259A509DCE}" destId="{A985C350-F34B-4929-9AC9-0A74C6C0C0A6}" srcOrd="2" destOrd="0" presId="urn:microsoft.com/office/officeart/2005/8/layout/vList2"/>
    <dgm:cxn modelId="{407441ED-C0FE-4F57-B5E4-778CE62ABDC5}" type="presParOf" srcId="{07E37EFD-B7A0-4319-98E5-6A259A509DCE}" destId="{957B10BB-AD4E-4818-BF16-BC662EDBDD5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366135-E49F-471D-B6A1-6126F40DFE4B}"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9A516DEA-B6E0-42BE-9210-52CCD95FF88A}">
      <dgm:prSet/>
      <dgm:spPr/>
      <dgm:t>
        <a:bodyPr/>
        <a:lstStyle/>
        <a:p>
          <a:r>
            <a:rPr lang="en-GB" baseline="0" dirty="0"/>
            <a:t>Write</a:t>
          </a:r>
          <a:endParaRPr lang="en-GB" dirty="0"/>
        </a:p>
      </dgm:t>
    </dgm:pt>
    <dgm:pt modelId="{A2FE5571-65EA-401F-B5D7-EBFD54963ACB}" type="parTrans" cxnId="{9D1A5D94-8AE8-404A-9C05-DE7181BA30EB}">
      <dgm:prSet/>
      <dgm:spPr/>
      <dgm:t>
        <a:bodyPr/>
        <a:lstStyle/>
        <a:p>
          <a:endParaRPr lang="en-GB"/>
        </a:p>
      </dgm:t>
    </dgm:pt>
    <dgm:pt modelId="{14C622D4-418E-4707-94E4-D545B9C87ED0}" type="sibTrans" cxnId="{9D1A5D94-8AE8-404A-9C05-DE7181BA30EB}">
      <dgm:prSet/>
      <dgm:spPr/>
      <dgm:t>
        <a:bodyPr/>
        <a:lstStyle/>
        <a:p>
          <a:endParaRPr lang="en-GB"/>
        </a:p>
      </dgm:t>
    </dgm:pt>
    <dgm:pt modelId="{6E50A22A-4B48-425C-8902-060C70F922A0}">
      <dgm:prSet/>
      <dgm:spPr/>
      <dgm:t>
        <a:bodyPr/>
        <a:lstStyle/>
        <a:p>
          <a:r>
            <a:rPr lang="en-GB" baseline="0" dirty="0"/>
            <a:t>Plan</a:t>
          </a:r>
          <a:endParaRPr lang="en-GB" dirty="0"/>
        </a:p>
      </dgm:t>
    </dgm:pt>
    <dgm:pt modelId="{2B24BD13-8A75-48BE-A7CE-F577423B6632}" type="parTrans" cxnId="{163C0284-0963-42D7-AE51-F4E4B99DD22B}">
      <dgm:prSet/>
      <dgm:spPr/>
      <dgm:t>
        <a:bodyPr/>
        <a:lstStyle/>
        <a:p>
          <a:endParaRPr lang="en-GB"/>
        </a:p>
      </dgm:t>
    </dgm:pt>
    <dgm:pt modelId="{52169685-8B61-4FF2-81FA-C3FB781609A7}" type="sibTrans" cxnId="{163C0284-0963-42D7-AE51-F4E4B99DD22B}">
      <dgm:prSet/>
      <dgm:spPr/>
      <dgm:t>
        <a:bodyPr/>
        <a:lstStyle/>
        <a:p>
          <a:endParaRPr lang="en-GB"/>
        </a:p>
      </dgm:t>
    </dgm:pt>
    <dgm:pt modelId="{6AA70BDA-91F4-4376-9DC6-F5FAA59B25EF}">
      <dgm:prSet/>
      <dgm:spPr/>
      <dgm:t>
        <a:bodyPr/>
        <a:lstStyle/>
        <a:p>
          <a:r>
            <a:rPr lang="en-GB" baseline="0"/>
            <a:t>Apply</a:t>
          </a:r>
          <a:endParaRPr lang="en-GB"/>
        </a:p>
      </dgm:t>
    </dgm:pt>
    <dgm:pt modelId="{747E41E1-F9D3-4BB3-A3E2-3C7CEF12056F}" type="parTrans" cxnId="{925812D4-6340-4BCF-AABC-0A6F77BB8574}">
      <dgm:prSet/>
      <dgm:spPr/>
      <dgm:t>
        <a:bodyPr/>
        <a:lstStyle/>
        <a:p>
          <a:endParaRPr lang="en-GB"/>
        </a:p>
      </dgm:t>
    </dgm:pt>
    <dgm:pt modelId="{D97D6674-0BCC-4812-9FB2-716A239CEC20}" type="sibTrans" cxnId="{925812D4-6340-4BCF-AABC-0A6F77BB8574}">
      <dgm:prSet/>
      <dgm:spPr/>
      <dgm:t>
        <a:bodyPr/>
        <a:lstStyle/>
        <a:p>
          <a:endParaRPr lang="en-GB"/>
        </a:p>
      </dgm:t>
    </dgm:pt>
    <dgm:pt modelId="{9AAA8A30-35CF-40EB-9DF2-A1E5450D22A5}">
      <dgm:prSet/>
      <dgm:spPr/>
      <dgm:t>
        <a:bodyPr/>
        <a:lstStyle/>
        <a:p>
          <a:r>
            <a:rPr lang="en-GB" baseline="0" dirty="0"/>
            <a:t>Init</a:t>
          </a:r>
          <a:endParaRPr lang="en-GB" dirty="0"/>
        </a:p>
      </dgm:t>
    </dgm:pt>
    <dgm:pt modelId="{D7F0701E-E3BF-4687-B2AB-7F7E2C816A7B}" type="parTrans" cxnId="{83D8FAEE-D8EC-4753-9B8C-B36851260D60}">
      <dgm:prSet/>
      <dgm:spPr/>
      <dgm:t>
        <a:bodyPr/>
        <a:lstStyle/>
        <a:p>
          <a:endParaRPr lang="en-GB"/>
        </a:p>
      </dgm:t>
    </dgm:pt>
    <dgm:pt modelId="{A56D2E93-2781-4178-90CC-71355A5279A5}" type="sibTrans" cxnId="{83D8FAEE-D8EC-4753-9B8C-B36851260D60}">
      <dgm:prSet/>
      <dgm:spPr/>
      <dgm:t>
        <a:bodyPr/>
        <a:lstStyle/>
        <a:p>
          <a:endParaRPr lang="en-GB"/>
        </a:p>
      </dgm:t>
    </dgm:pt>
    <dgm:pt modelId="{F195A071-36B6-43B5-A23F-5FE1942E961C}" type="pres">
      <dgm:prSet presAssocID="{FB366135-E49F-471D-B6A1-6126F40DFE4B}" presName="Name0" presStyleCnt="0">
        <dgm:presLayoutVars>
          <dgm:dir/>
          <dgm:resizeHandles val="exact"/>
        </dgm:presLayoutVars>
      </dgm:prSet>
      <dgm:spPr/>
    </dgm:pt>
    <dgm:pt modelId="{19BD32DC-AF69-41AA-B841-71819F073453}" type="pres">
      <dgm:prSet presAssocID="{9A516DEA-B6E0-42BE-9210-52CCD95FF88A}" presName="node" presStyleLbl="node1" presStyleIdx="0" presStyleCnt="4">
        <dgm:presLayoutVars>
          <dgm:bulletEnabled val="1"/>
        </dgm:presLayoutVars>
      </dgm:prSet>
      <dgm:spPr/>
    </dgm:pt>
    <dgm:pt modelId="{8C3F8569-E05F-4FB1-A37F-876487A9408F}" type="pres">
      <dgm:prSet presAssocID="{14C622D4-418E-4707-94E4-D545B9C87ED0}" presName="sibTrans" presStyleLbl="sibTrans2D1" presStyleIdx="0" presStyleCnt="3"/>
      <dgm:spPr/>
    </dgm:pt>
    <dgm:pt modelId="{265A8A73-BE5D-49B7-9F2F-C4036EDC7A05}" type="pres">
      <dgm:prSet presAssocID="{14C622D4-418E-4707-94E4-D545B9C87ED0}" presName="connectorText" presStyleLbl="sibTrans2D1" presStyleIdx="0" presStyleCnt="3"/>
      <dgm:spPr/>
    </dgm:pt>
    <dgm:pt modelId="{6D41B52E-92F1-4766-AFF1-5D359F048CAD}" type="pres">
      <dgm:prSet presAssocID="{9AAA8A30-35CF-40EB-9DF2-A1E5450D22A5}" presName="node" presStyleLbl="node1" presStyleIdx="1" presStyleCnt="4">
        <dgm:presLayoutVars>
          <dgm:bulletEnabled val="1"/>
        </dgm:presLayoutVars>
      </dgm:prSet>
      <dgm:spPr/>
    </dgm:pt>
    <dgm:pt modelId="{E5F6235F-DE93-4B53-A4D0-635FBFECDB25}" type="pres">
      <dgm:prSet presAssocID="{A56D2E93-2781-4178-90CC-71355A5279A5}" presName="sibTrans" presStyleLbl="sibTrans2D1" presStyleIdx="1" presStyleCnt="3"/>
      <dgm:spPr/>
    </dgm:pt>
    <dgm:pt modelId="{A9BD2C06-2C64-4CEF-B3CB-D0EAC3CAE05E}" type="pres">
      <dgm:prSet presAssocID="{A56D2E93-2781-4178-90CC-71355A5279A5}" presName="connectorText" presStyleLbl="sibTrans2D1" presStyleIdx="1" presStyleCnt="3"/>
      <dgm:spPr/>
    </dgm:pt>
    <dgm:pt modelId="{D1DB9277-81D7-42CA-B60B-D806D7D13395}" type="pres">
      <dgm:prSet presAssocID="{6E50A22A-4B48-425C-8902-060C70F922A0}" presName="node" presStyleLbl="node1" presStyleIdx="2" presStyleCnt="4">
        <dgm:presLayoutVars>
          <dgm:bulletEnabled val="1"/>
        </dgm:presLayoutVars>
      </dgm:prSet>
      <dgm:spPr/>
    </dgm:pt>
    <dgm:pt modelId="{8DF1F9EB-82F2-4BDE-82BA-DADD05D467B8}" type="pres">
      <dgm:prSet presAssocID="{52169685-8B61-4FF2-81FA-C3FB781609A7}" presName="sibTrans" presStyleLbl="sibTrans2D1" presStyleIdx="2" presStyleCnt="3"/>
      <dgm:spPr/>
    </dgm:pt>
    <dgm:pt modelId="{94F40BAC-22A9-45FF-9FD2-988C6FA0AA55}" type="pres">
      <dgm:prSet presAssocID="{52169685-8B61-4FF2-81FA-C3FB781609A7}" presName="connectorText" presStyleLbl="sibTrans2D1" presStyleIdx="2" presStyleCnt="3"/>
      <dgm:spPr/>
    </dgm:pt>
    <dgm:pt modelId="{8106BD94-4673-4565-9E31-1F37C0B5E6BE}" type="pres">
      <dgm:prSet presAssocID="{6AA70BDA-91F4-4376-9DC6-F5FAA59B25EF}" presName="node" presStyleLbl="node1" presStyleIdx="3" presStyleCnt="4">
        <dgm:presLayoutVars>
          <dgm:bulletEnabled val="1"/>
        </dgm:presLayoutVars>
      </dgm:prSet>
      <dgm:spPr/>
    </dgm:pt>
  </dgm:ptLst>
  <dgm:cxnLst>
    <dgm:cxn modelId="{96E2F60C-AA18-43B6-B6B1-FB8879FCF262}" type="presOf" srcId="{9A516DEA-B6E0-42BE-9210-52CCD95FF88A}" destId="{19BD32DC-AF69-41AA-B841-71819F073453}" srcOrd="0" destOrd="0" presId="urn:microsoft.com/office/officeart/2005/8/layout/process1"/>
    <dgm:cxn modelId="{59335E4B-3C8D-40C1-97B1-BCE34ADC9A5F}" type="presOf" srcId="{A56D2E93-2781-4178-90CC-71355A5279A5}" destId="{E5F6235F-DE93-4B53-A4D0-635FBFECDB25}" srcOrd="0" destOrd="0" presId="urn:microsoft.com/office/officeart/2005/8/layout/process1"/>
    <dgm:cxn modelId="{B6952E54-DD76-49D4-9C03-70BDFCCC6EAA}" type="presOf" srcId="{A56D2E93-2781-4178-90CC-71355A5279A5}" destId="{A9BD2C06-2C64-4CEF-B3CB-D0EAC3CAE05E}" srcOrd="1" destOrd="0" presId="urn:microsoft.com/office/officeart/2005/8/layout/process1"/>
    <dgm:cxn modelId="{411F3B59-71C8-4553-9711-BE495584837C}" type="presOf" srcId="{14C622D4-418E-4707-94E4-D545B9C87ED0}" destId="{265A8A73-BE5D-49B7-9F2F-C4036EDC7A05}" srcOrd="1" destOrd="0" presId="urn:microsoft.com/office/officeart/2005/8/layout/process1"/>
    <dgm:cxn modelId="{163C0284-0963-42D7-AE51-F4E4B99DD22B}" srcId="{FB366135-E49F-471D-B6A1-6126F40DFE4B}" destId="{6E50A22A-4B48-425C-8902-060C70F922A0}" srcOrd="2" destOrd="0" parTransId="{2B24BD13-8A75-48BE-A7CE-F577423B6632}" sibTransId="{52169685-8B61-4FF2-81FA-C3FB781609A7}"/>
    <dgm:cxn modelId="{0EFA5588-C51C-4B4E-8B6E-896EA2EAA6BB}" type="presOf" srcId="{FB366135-E49F-471D-B6A1-6126F40DFE4B}" destId="{F195A071-36B6-43B5-A23F-5FE1942E961C}" srcOrd="0" destOrd="0" presId="urn:microsoft.com/office/officeart/2005/8/layout/process1"/>
    <dgm:cxn modelId="{9D1A5D94-8AE8-404A-9C05-DE7181BA30EB}" srcId="{FB366135-E49F-471D-B6A1-6126F40DFE4B}" destId="{9A516DEA-B6E0-42BE-9210-52CCD95FF88A}" srcOrd="0" destOrd="0" parTransId="{A2FE5571-65EA-401F-B5D7-EBFD54963ACB}" sibTransId="{14C622D4-418E-4707-94E4-D545B9C87ED0}"/>
    <dgm:cxn modelId="{51B48698-20F0-4DC9-8AC4-74E3BF25BB4A}" type="presOf" srcId="{9AAA8A30-35CF-40EB-9DF2-A1E5450D22A5}" destId="{6D41B52E-92F1-4766-AFF1-5D359F048CAD}" srcOrd="0" destOrd="0" presId="urn:microsoft.com/office/officeart/2005/8/layout/process1"/>
    <dgm:cxn modelId="{15E2C9B8-1EB6-4EF9-AE63-B532B80C3C26}" type="presOf" srcId="{6AA70BDA-91F4-4376-9DC6-F5FAA59B25EF}" destId="{8106BD94-4673-4565-9E31-1F37C0B5E6BE}" srcOrd="0" destOrd="0" presId="urn:microsoft.com/office/officeart/2005/8/layout/process1"/>
    <dgm:cxn modelId="{5B2B18C2-D1D6-4171-8EFA-7C14F2424BD1}" type="presOf" srcId="{14C622D4-418E-4707-94E4-D545B9C87ED0}" destId="{8C3F8569-E05F-4FB1-A37F-876487A9408F}" srcOrd="0" destOrd="0" presId="urn:microsoft.com/office/officeart/2005/8/layout/process1"/>
    <dgm:cxn modelId="{925812D4-6340-4BCF-AABC-0A6F77BB8574}" srcId="{FB366135-E49F-471D-B6A1-6126F40DFE4B}" destId="{6AA70BDA-91F4-4376-9DC6-F5FAA59B25EF}" srcOrd="3" destOrd="0" parTransId="{747E41E1-F9D3-4BB3-A3E2-3C7CEF12056F}" sibTransId="{D97D6674-0BCC-4812-9FB2-716A239CEC20}"/>
    <dgm:cxn modelId="{9E1BCEDB-0D44-4BC5-A682-ADE6E4799871}" type="presOf" srcId="{6E50A22A-4B48-425C-8902-060C70F922A0}" destId="{D1DB9277-81D7-42CA-B60B-D806D7D13395}" srcOrd="0" destOrd="0" presId="urn:microsoft.com/office/officeart/2005/8/layout/process1"/>
    <dgm:cxn modelId="{86EB22DC-3C00-44C9-85BE-60737FD3DCAD}" type="presOf" srcId="{52169685-8B61-4FF2-81FA-C3FB781609A7}" destId="{8DF1F9EB-82F2-4BDE-82BA-DADD05D467B8}" srcOrd="0" destOrd="0" presId="urn:microsoft.com/office/officeart/2005/8/layout/process1"/>
    <dgm:cxn modelId="{0DEA51E0-8E82-4830-9739-34129243FAED}" type="presOf" srcId="{52169685-8B61-4FF2-81FA-C3FB781609A7}" destId="{94F40BAC-22A9-45FF-9FD2-988C6FA0AA55}" srcOrd="1" destOrd="0" presId="urn:microsoft.com/office/officeart/2005/8/layout/process1"/>
    <dgm:cxn modelId="{83D8FAEE-D8EC-4753-9B8C-B36851260D60}" srcId="{FB366135-E49F-471D-B6A1-6126F40DFE4B}" destId="{9AAA8A30-35CF-40EB-9DF2-A1E5450D22A5}" srcOrd="1" destOrd="0" parTransId="{D7F0701E-E3BF-4687-B2AB-7F7E2C816A7B}" sibTransId="{A56D2E93-2781-4178-90CC-71355A5279A5}"/>
    <dgm:cxn modelId="{0424613E-CC7E-45F1-B77D-82E7C95568FC}" type="presParOf" srcId="{F195A071-36B6-43B5-A23F-5FE1942E961C}" destId="{19BD32DC-AF69-41AA-B841-71819F073453}" srcOrd="0" destOrd="0" presId="urn:microsoft.com/office/officeart/2005/8/layout/process1"/>
    <dgm:cxn modelId="{3735CD9B-E0F1-4D32-9025-C35EDDCB6179}" type="presParOf" srcId="{F195A071-36B6-43B5-A23F-5FE1942E961C}" destId="{8C3F8569-E05F-4FB1-A37F-876487A9408F}" srcOrd="1" destOrd="0" presId="urn:microsoft.com/office/officeart/2005/8/layout/process1"/>
    <dgm:cxn modelId="{5A0153A2-ACAB-4AB9-8B03-E9EB4F489693}" type="presParOf" srcId="{8C3F8569-E05F-4FB1-A37F-876487A9408F}" destId="{265A8A73-BE5D-49B7-9F2F-C4036EDC7A05}" srcOrd="0" destOrd="0" presId="urn:microsoft.com/office/officeart/2005/8/layout/process1"/>
    <dgm:cxn modelId="{48FFD366-A988-4418-8A52-2817A0182B37}" type="presParOf" srcId="{F195A071-36B6-43B5-A23F-5FE1942E961C}" destId="{6D41B52E-92F1-4766-AFF1-5D359F048CAD}" srcOrd="2" destOrd="0" presId="urn:microsoft.com/office/officeart/2005/8/layout/process1"/>
    <dgm:cxn modelId="{DCAFABE4-0DB6-43BA-AE3A-C066D244B576}" type="presParOf" srcId="{F195A071-36B6-43B5-A23F-5FE1942E961C}" destId="{E5F6235F-DE93-4B53-A4D0-635FBFECDB25}" srcOrd="3" destOrd="0" presId="urn:microsoft.com/office/officeart/2005/8/layout/process1"/>
    <dgm:cxn modelId="{6FE88B2F-B142-4453-8ABA-DE58B37B118D}" type="presParOf" srcId="{E5F6235F-DE93-4B53-A4D0-635FBFECDB25}" destId="{A9BD2C06-2C64-4CEF-B3CB-D0EAC3CAE05E}" srcOrd="0" destOrd="0" presId="urn:microsoft.com/office/officeart/2005/8/layout/process1"/>
    <dgm:cxn modelId="{F2E944CA-4160-4960-8F8F-44129B67A5F3}" type="presParOf" srcId="{F195A071-36B6-43B5-A23F-5FE1942E961C}" destId="{D1DB9277-81D7-42CA-B60B-D806D7D13395}" srcOrd="4" destOrd="0" presId="urn:microsoft.com/office/officeart/2005/8/layout/process1"/>
    <dgm:cxn modelId="{55C4B2C7-D999-4C5A-B2E6-DBEF42842DB7}" type="presParOf" srcId="{F195A071-36B6-43B5-A23F-5FE1942E961C}" destId="{8DF1F9EB-82F2-4BDE-82BA-DADD05D467B8}" srcOrd="5" destOrd="0" presId="urn:microsoft.com/office/officeart/2005/8/layout/process1"/>
    <dgm:cxn modelId="{3F4EF8A3-A688-48A0-AC79-2928EB6E5E39}" type="presParOf" srcId="{8DF1F9EB-82F2-4BDE-82BA-DADD05D467B8}" destId="{94F40BAC-22A9-45FF-9FD2-988C6FA0AA55}" srcOrd="0" destOrd="0" presId="urn:microsoft.com/office/officeart/2005/8/layout/process1"/>
    <dgm:cxn modelId="{91971D30-F4DC-4BC8-9DDF-39417111262C}" type="presParOf" srcId="{F195A071-36B6-43B5-A23F-5FE1942E961C}" destId="{8106BD94-4673-4565-9E31-1F37C0B5E6B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77C71EA7-2CA3-4D10-AC7F-28E0F4DC20D9}">
      <dgm:prSet/>
      <dgm:spPr/>
      <dgm:t>
        <a:bodyPr/>
        <a:lstStyle/>
        <a:p>
          <a:r>
            <a:rPr lang="en-GB" dirty="0"/>
            <a:t>Write and Init</a:t>
          </a:r>
        </a:p>
      </dgm:t>
    </dgm:pt>
    <dgm:pt modelId="{C1447D76-129E-4005-BD1E-F102BF27BC22}" type="parTrans" cxnId="{1FF94D96-6C5D-4105-998F-3898BDE489B7}">
      <dgm:prSet/>
      <dgm:spPr/>
      <dgm:t>
        <a:bodyPr/>
        <a:lstStyle/>
        <a:p>
          <a:endParaRPr lang="en-GB"/>
        </a:p>
      </dgm:t>
    </dgm:pt>
    <dgm:pt modelId="{7AAFAEF6-9560-483A-AD21-F57AD4A50900}" type="sibTrans" cxnId="{1FF94D96-6C5D-4105-998F-3898BDE489B7}">
      <dgm:prSet/>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Apply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E3773A01-23F6-4F83-9419-1F48FDF1BBA5}" type="pres">
      <dgm:prSet presAssocID="{77C71EA7-2CA3-4D10-AC7F-28E0F4DC20D9}" presName="node" presStyleLbl="node1" presStyleIdx="0" presStyleCnt="3" custScaleX="36851" custScaleY="31484">
        <dgm:presLayoutVars>
          <dgm:bulletEnabled val="1"/>
        </dgm:presLayoutVars>
      </dgm:prSet>
      <dgm:spPr/>
    </dgm:pt>
    <dgm:pt modelId="{8CD53DED-EC9E-4A6B-A1EC-4771E7637B44}" type="pres">
      <dgm:prSet presAssocID="{7AAFAEF6-9560-483A-AD21-F57AD4A50900}" presName="sibTrans" presStyleLbl="sibTrans2D1" presStyleIdx="0" presStyleCnt="2"/>
      <dgm:spPr/>
    </dgm:pt>
    <dgm:pt modelId="{EA3086C3-E460-4789-81BD-FD8E37DAD1C2}" type="pres">
      <dgm:prSet presAssocID="{7AAFAEF6-9560-483A-AD21-F57AD4A50900}" presName="connectorText" presStyleLbl="sibTrans2D1" presStyleIdx="0" presStyleCnt="2"/>
      <dgm:spPr/>
    </dgm:pt>
    <dgm:pt modelId="{34325261-7AFE-4ECE-8DE1-47FBD59DBCC9}" type="pres">
      <dgm:prSet presAssocID="{52785F5F-F72F-45FA-871F-1273F51AB9F3}" presName="node" presStyleLbl="node1" presStyleIdx="1" presStyleCnt="3" custScaleX="36851" custScaleY="31484">
        <dgm:presLayoutVars>
          <dgm:bulletEnabled val="1"/>
        </dgm:presLayoutVars>
      </dgm:prSet>
      <dgm:spPr/>
    </dgm:pt>
    <dgm:pt modelId="{C7FBCBA1-2D11-4B79-82C6-1CD1B2748A7D}" type="pres">
      <dgm:prSet presAssocID="{FE5476B9-8C97-4234-92B2-4A7F196352F5}" presName="sibTrans" presStyleLbl="sibTrans2D1" presStyleIdx="1" presStyleCnt="2"/>
      <dgm:spPr/>
    </dgm:pt>
    <dgm:pt modelId="{51AE9744-6C21-4C26-903F-725CBD3B6B7B}" type="pres">
      <dgm:prSet presAssocID="{FE5476B9-8C97-4234-92B2-4A7F196352F5}" presName="connectorText" presStyleLbl="sibTrans2D1" presStyleIdx="1" presStyleCnt="2"/>
      <dgm:spPr/>
    </dgm:pt>
    <dgm:pt modelId="{67075D7C-20DF-4527-A58C-230A6B80FA8E}" type="pres">
      <dgm:prSet presAssocID="{8A6DD0F7-4469-4C19-BE28-BA511FF695B7}" presName="node" presStyleLbl="node1" presStyleIdx="2" presStyleCnt="3" custScaleX="36851" custScaleY="31484">
        <dgm:presLayoutVars>
          <dgm:bulletEnabled val="1"/>
        </dgm:presLayoutVars>
      </dgm:prSet>
      <dgm:spPr/>
    </dgm:pt>
  </dgm:ptLst>
  <dgm:cxnLst>
    <dgm:cxn modelId="{7494AB5C-29F8-47E8-9DEF-1E35CDAA52CA}" type="presOf" srcId="{7AAFAEF6-9560-483A-AD21-F57AD4A50900}" destId="{8CD53DED-EC9E-4A6B-A1EC-4771E7637B44}" srcOrd="0" destOrd="0" presId="urn:microsoft.com/office/officeart/2005/8/layout/process1"/>
    <dgm:cxn modelId="{08F5A160-CB9C-4DC5-9596-A88123F0329D}" type="presOf" srcId="{52785F5F-F72F-45FA-871F-1273F51AB9F3}" destId="{34325261-7AFE-4ECE-8DE1-47FBD59DBCC9}" srcOrd="0" destOrd="0" presId="urn:microsoft.com/office/officeart/2005/8/layout/process1"/>
    <dgm:cxn modelId="{1E8A7841-ABF4-4B22-B3F2-1D2F2118D6F9}" type="presOf" srcId="{77C71EA7-2CA3-4D10-AC7F-28E0F4DC20D9}" destId="{E3773A01-23F6-4F83-9419-1F48FDF1BBA5}" srcOrd="0" destOrd="0" presId="urn:microsoft.com/office/officeart/2005/8/layout/process1"/>
    <dgm:cxn modelId="{1FF94D96-6C5D-4105-998F-3898BDE489B7}" srcId="{70543DBD-32E1-4F2F-9B7F-6B27ECEFDF87}" destId="{77C71EA7-2CA3-4D10-AC7F-28E0F4DC20D9}" srcOrd="0" destOrd="0" parTransId="{C1447D76-129E-4005-BD1E-F102BF27BC22}" sibTransId="{7AAFAEF6-9560-483A-AD21-F57AD4A50900}"/>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2" destOrd="0" parTransId="{DD82CC8D-D989-4A2E-99B0-60044A524688}" sibTransId="{DEA337CD-8531-43BA-B7A8-B05CD0495E7D}"/>
    <dgm:cxn modelId="{3900ACB7-8274-4023-B0BC-3E36BF7B7ADE}" srcId="{70543DBD-32E1-4F2F-9B7F-6B27ECEFDF87}" destId="{52785F5F-F72F-45FA-871F-1273F51AB9F3}" srcOrd="1" destOrd="0" parTransId="{515293B2-0FA5-412C-A1F2-D84AE9384948}" sibTransId="{FE5476B9-8C97-4234-92B2-4A7F196352F5}"/>
    <dgm:cxn modelId="{F428FDC5-CB64-4394-A583-6DCE530BA922}" type="presOf" srcId="{7AAFAEF6-9560-483A-AD21-F57AD4A50900}" destId="{EA3086C3-E460-4789-81BD-FD8E37DAD1C2}" srcOrd="1" destOrd="0" presId="urn:microsoft.com/office/officeart/2005/8/layout/process1"/>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68117A09-3695-4CE7-93EE-7ADFD9728D56}" type="presParOf" srcId="{BAE78817-8757-4D32-8A74-2BAC1EA2A04E}" destId="{E3773A01-23F6-4F83-9419-1F48FDF1BBA5}" srcOrd="0" destOrd="0" presId="urn:microsoft.com/office/officeart/2005/8/layout/process1"/>
    <dgm:cxn modelId="{CDB61519-2C15-4FFC-AF64-90D131C304F3}" type="presParOf" srcId="{BAE78817-8757-4D32-8A74-2BAC1EA2A04E}" destId="{8CD53DED-EC9E-4A6B-A1EC-4771E7637B44}" srcOrd="1" destOrd="0" presId="urn:microsoft.com/office/officeart/2005/8/layout/process1"/>
    <dgm:cxn modelId="{F3EAF284-3496-462B-A292-2D42021A82F7}" type="presParOf" srcId="{8CD53DED-EC9E-4A6B-A1EC-4771E7637B44}" destId="{EA3086C3-E460-4789-81BD-FD8E37DAD1C2}" srcOrd="0" destOrd="0" presId="urn:microsoft.com/office/officeart/2005/8/layout/process1"/>
    <dgm:cxn modelId="{47DBF9B5-DC91-4C6B-9BA1-76FDBBC86CC1}" type="presParOf" srcId="{BAE78817-8757-4D32-8A74-2BAC1EA2A04E}" destId="{34325261-7AFE-4ECE-8DE1-47FBD59DBCC9}" srcOrd="2" destOrd="0" presId="urn:microsoft.com/office/officeart/2005/8/layout/process1"/>
    <dgm:cxn modelId="{E1628EA7-B6D9-4B15-8BEC-36B4086276DF}" type="presParOf" srcId="{BAE78817-8757-4D32-8A74-2BAC1EA2A04E}" destId="{C7FBCBA1-2D11-4B79-82C6-1CD1B2748A7D}" srcOrd="3"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77C71EA7-2CA3-4D10-AC7F-28E0F4DC20D9}">
      <dgm:prSet/>
      <dgm:spPr/>
      <dgm:t>
        <a:bodyPr/>
        <a:lstStyle/>
        <a:p>
          <a:r>
            <a:rPr lang="en-GB" dirty="0"/>
            <a:t>Main.tf </a:t>
          </a:r>
        </a:p>
        <a:p>
          <a:r>
            <a:rPr lang="en-GB"/>
            <a:t>(update </a:t>
          </a:r>
          <a:r>
            <a:rPr lang="en-GB" dirty="0"/>
            <a:t>resource)</a:t>
          </a:r>
        </a:p>
      </dgm:t>
    </dgm:pt>
    <dgm:pt modelId="{C1447D76-129E-4005-BD1E-F102BF27BC22}" type="parTrans" cxnId="{1FF94D96-6C5D-4105-998F-3898BDE489B7}">
      <dgm:prSet/>
      <dgm:spPr/>
      <dgm:t>
        <a:bodyPr/>
        <a:lstStyle/>
        <a:p>
          <a:endParaRPr lang="en-GB"/>
        </a:p>
      </dgm:t>
    </dgm:pt>
    <dgm:pt modelId="{7AAFAEF6-9560-483A-AD21-F57AD4A50900}" type="sibTrans" cxnId="{1FF94D96-6C5D-4105-998F-3898BDE489B7}">
      <dgm:prSet/>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Apply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E3773A01-23F6-4F83-9419-1F48FDF1BBA5}" type="pres">
      <dgm:prSet presAssocID="{77C71EA7-2CA3-4D10-AC7F-28E0F4DC20D9}" presName="node" presStyleLbl="node1" presStyleIdx="0" presStyleCnt="3" custScaleX="36851" custScaleY="31484">
        <dgm:presLayoutVars>
          <dgm:bulletEnabled val="1"/>
        </dgm:presLayoutVars>
      </dgm:prSet>
      <dgm:spPr/>
    </dgm:pt>
    <dgm:pt modelId="{8CD53DED-EC9E-4A6B-A1EC-4771E7637B44}" type="pres">
      <dgm:prSet presAssocID="{7AAFAEF6-9560-483A-AD21-F57AD4A50900}" presName="sibTrans" presStyleLbl="sibTrans2D1" presStyleIdx="0" presStyleCnt="2"/>
      <dgm:spPr/>
    </dgm:pt>
    <dgm:pt modelId="{EA3086C3-E460-4789-81BD-FD8E37DAD1C2}" type="pres">
      <dgm:prSet presAssocID="{7AAFAEF6-9560-483A-AD21-F57AD4A50900}" presName="connectorText" presStyleLbl="sibTrans2D1" presStyleIdx="0" presStyleCnt="2"/>
      <dgm:spPr/>
    </dgm:pt>
    <dgm:pt modelId="{34325261-7AFE-4ECE-8DE1-47FBD59DBCC9}" type="pres">
      <dgm:prSet presAssocID="{52785F5F-F72F-45FA-871F-1273F51AB9F3}" presName="node" presStyleLbl="node1" presStyleIdx="1" presStyleCnt="3" custScaleX="36851" custScaleY="31484">
        <dgm:presLayoutVars>
          <dgm:bulletEnabled val="1"/>
        </dgm:presLayoutVars>
      </dgm:prSet>
      <dgm:spPr/>
    </dgm:pt>
    <dgm:pt modelId="{C7FBCBA1-2D11-4B79-82C6-1CD1B2748A7D}" type="pres">
      <dgm:prSet presAssocID="{FE5476B9-8C97-4234-92B2-4A7F196352F5}" presName="sibTrans" presStyleLbl="sibTrans2D1" presStyleIdx="1" presStyleCnt="2"/>
      <dgm:spPr/>
    </dgm:pt>
    <dgm:pt modelId="{51AE9744-6C21-4C26-903F-725CBD3B6B7B}" type="pres">
      <dgm:prSet presAssocID="{FE5476B9-8C97-4234-92B2-4A7F196352F5}" presName="connectorText" presStyleLbl="sibTrans2D1" presStyleIdx="1" presStyleCnt="2"/>
      <dgm:spPr/>
    </dgm:pt>
    <dgm:pt modelId="{67075D7C-20DF-4527-A58C-230A6B80FA8E}" type="pres">
      <dgm:prSet presAssocID="{8A6DD0F7-4469-4C19-BE28-BA511FF695B7}" presName="node" presStyleLbl="node1" presStyleIdx="2" presStyleCnt="3" custScaleX="36851" custScaleY="31484">
        <dgm:presLayoutVars>
          <dgm:bulletEnabled val="1"/>
        </dgm:presLayoutVars>
      </dgm:prSet>
      <dgm:spPr/>
    </dgm:pt>
  </dgm:ptLst>
  <dgm:cxnLst>
    <dgm:cxn modelId="{7494AB5C-29F8-47E8-9DEF-1E35CDAA52CA}" type="presOf" srcId="{7AAFAEF6-9560-483A-AD21-F57AD4A50900}" destId="{8CD53DED-EC9E-4A6B-A1EC-4771E7637B44}" srcOrd="0" destOrd="0" presId="urn:microsoft.com/office/officeart/2005/8/layout/process1"/>
    <dgm:cxn modelId="{08F5A160-CB9C-4DC5-9596-A88123F0329D}" type="presOf" srcId="{52785F5F-F72F-45FA-871F-1273F51AB9F3}" destId="{34325261-7AFE-4ECE-8DE1-47FBD59DBCC9}" srcOrd="0" destOrd="0" presId="urn:microsoft.com/office/officeart/2005/8/layout/process1"/>
    <dgm:cxn modelId="{1E8A7841-ABF4-4B22-B3F2-1D2F2118D6F9}" type="presOf" srcId="{77C71EA7-2CA3-4D10-AC7F-28E0F4DC20D9}" destId="{E3773A01-23F6-4F83-9419-1F48FDF1BBA5}" srcOrd="0" destOrd="0" presId="urn:microsoft.com/office/officeart/2005/8/layout/process1"/>
    <dgm:cxn modelId="{1FF94D96-6C5D-4105-998F-3898BDE489B7}" srcId="{70543DBD-32E1-4F2F-9B7F-6B27ECEFDF87}" destId="{77C71EA7-2CA3-4D10-AC7F-28E0F4DC20D9}" srcOrd="0" destOrd="0" parTransId="{C1447D76-129E-4005-BD1E-F102BF27BC22}" sibTransId="{7AAFAEF6-9560-483A-AD21-F57AD4A50900}"/>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2" destOrd="0" parTransId="{DD82CC8D-D989-4A2E-99B0-60044A524688}" sibTransId="{DEA337CD-8531-43BA-B7A8-B05CD0495E7D}"/>
    <dgm:cxn modelId="{3900ACB7-8274-4023-B0BC-3E36BF7B7ADE}" srcId="{70543DBD-32E1-4F2F-9B7F-6B27ECEFDF87}" destId="{52785F5F-F72F-45FA-871F-1273F51AB9F3}" srcOrd="1" destOrd="0" parTransId="{515293B2-0FA5-412C-A1F2-D84AE9384948}" sibTransId="{FE5476B9-8C97-4234-92B2-4A7F196352F5}"/>
    <dgm:cxn modelId="{F428FDC5-CB64-4394-A583-6DCE530BA922}" type="presOf" srcId="{7AAFAEF6-9560-483A-AD21-F57AD4A50900}" destId="{EA3086C3-E460-4789-81BD-FD8E37DAD1C2}" srcOrd="1" destOrd="0" presId="urn:microsoft.com/office/officeart/2005/8/layout/process1"/>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68117A09-3695-4CE7-93EE-7ADFD9728D56}" type="presParOf" srcId="{BAE78817-8757-4D32-8A74-2BAC1EA2A04E}" destId="{E3773A01-23F6-4F83-9419-1F48FDF1BBA5}" srcOrd="0" destOrd="0" presId="urn:microsoft.com/office/officeart/2005/8/layout/process1"/>
    <dgm:cxn modelId="{CDB61519-2C15-4FFC-AF64-90D131C304F3}" type="presParOf" srcId="{BAE78817-8757-4D32-8A74-2BAC1EA2A04E}" destId="{8CD53DED-EC9E-4A6B-A1EC-4771E7637B44}" srcOrd="1" destOrd="0" presId="urn:microsoft.com/office/officeart/2005/8/layout/process1"/>
    <dgm:cxn modelId="{F3EAF284-3496-462B-A292-2D42021A82F7}" type="presParOf" srcId="{8CD53DED-EC9E-4A6B-A1EC-4771E7637B44}" destId="{EA3086C3-E460-4789-81BD-FD8E37DAD1C2}" srcOrd="0" destOrd="0" presId="urn:microsoft.com/office/officeart/2005/8/layout/process1"/>
    <dgm:cxn modelId="{47DBF9B5-DC91-4C6B-9BA1-76FDBBC86CC1}" type="presParOf" srcId="{BAE78817-8757-4D32-8A74-2BAC1EA2A04E}" destId="{34325261-7AFE-4ECE-8DE1-47FBD59DBCC9}" srcOrd="2" destOrd="0" presId="urn:microsoft.com/office/officeart/2005/8/layout/process1"/>
    <dgm:cxn modelId="{E1628EA7-B6D9-4B15-8BEC-36B4086276DF}" type="presParOf" srcId="{BAE78817-8757-4D32-8A74-2BAC1EA2A04E}" destId="{C7FBCBA1-2D11-4B79-82C6-1CD1B2748A7D}" srcOrd="3"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543DBD-32E1-4F2F-9B7F-6B27ECEFDF87}"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GB"/>
        </a:p>
      </dgm:t>
    </dgm:pt>
    <dgm:pt modelId="{52785F5F-F72F-45FA-871F-1273F51AB9F3}">
      <dgm:prSet/>
      <dgm:spPr/>
      <dgm:t>
        <a:bodyPr/>
        <a:lstStyle/>
        <a:p>
          <a:r>
            <a:rPr lang="en-GB" dirty="0"/>
            <a:t>Plan</a:t>
          </a:r>
        </a:p>
      </dgm:t>
    </dgm:pt>
    <dgm:pt modelId="{515293B2-0FA5-412C-A1F2-D84AE9384948}" type="parTrans" cxnId="{3900ACB7-8274-4023-B0BC-3E36BF7B7ADE}">
      <dgm:prSet/>
      <dgm:spPr/>
      <dgm:t>
        <a:bodyPr/>
        <a:lstStyle/>
        <a:p>
          <a:endParaRPr lang="en-GB"/>
        </a:p>
      </dgm:t>
    </dgm:pt>
    <dgm:pt modelId="{FE5476B9-8C97-4234-92B2-4A7F196352F5}" type="sibTrans" cxnId="{3900ACB7-8274-4023-B0BC-3E36BF7B7ADE}">
      <dgm:prSet/>
      <dgm:spPr/>
      <dgm:t>
        <a:bodyPr/>
        <a:lstStyle/>
        <a:p>
          <a:endParaRPr lang="en-GB"/>
        </a:p>
      </dgm:t>
    </dgm:pt>
    <dgm:pt modelId="{8A6DD0F7-4469-4C19-BE28-BA511FF695B7}">
      <dgm:prSet/>
      <dgm:spPr/>
      <dgm:t>
        <a:bodyPr/>
        <a:lstStyle/>
        <a:p>
          <a:r>
            <a:rPr lang="en-GB" dirty="0"/>
            <a:t>Destroy</a:t>
          </a:r>
        </a:p>
      </dgm:t>
    </dgm:pt>
    <dgm:pt modelId="{DD82CC8D-D989-4A2E-99B0-60044A524688}" type="parTrans" cxnId="{BBF3D4B4-D33C-4872-8E48-8D6932CCE087}">
      <dgm:prSet/>
      <dgm:spPr/>
      <dgm:t>
        <a:bodyPr/>
        <a:lstStyle/>
        <a:p>
          <a:endParaRPr lang="en-GB"/>
        </a:p>
      </dgm:t>
    </dgm:pt>
    <dgm:pt modelId="{DEA337CD-8531-43BA-B7A8-B05CD0495E7D}" type="sibTrans" cxnId="{BBF3D4B4-D33C-4872-8E48-8D6932CCE087}">
      <dgm:prSet/>
      <dgm:spPr/>
      <dgm:t>
        <a:bodyPr/>
        <a:lstStyle/>
        <a:p>
          <a:endParaRPr lang="en-GB"/>
        </a:p>
      </dgm:t>
    </dgm:pt>
    <dgm:pt modelId="{BAE78817-8757-4D32-8A74-2BAC1EA2A04E}" type="pres">
      <dgm:prSet presAssocID="{70543DBD-32E1-4F2F-9B7F-6B27ECEFDF87}" presName="Name0" presStyleCnt="0">
        <dgm:presLayoutVars>
          <dgm:dir/>
          <dgm:resizeHandles val="exact"/>
        </dgm:presLayoutVars>
      </dgm:prSet>
      <dgm:spPr/>
    </dgm:pt>
    <dgm:pt modelId="{34325261-7AFE-4ECE-8DE1-47FBD59DBCC9}" type="pres">
      <dgm:prSet presAssocID="{52785F5F-F72F-45FA-871F-1273F51AB9F3}" presName="node" presStyleLbl="node1" presStyleIdx="0" presStyleCnt="2" custScaleX="36851" custScaleY="31484">
        <dgm:presLayoutVars>
          <dgm:bulletEnabled val="1"/>
        </dgm:presLayoutVars>
      </dgm:prSet>
      <dgm:spPr/>
    </dgm:pt>
    <dgm:pt modelId="{C7FBCBA1-2D11-4B79-82C6-1CD1B2748A7D}" type="pres">
      <dgm:prSet presAssocID="{FE5476B9-8C97-4234-92B2-4A7F196352F5}" presName="sibTrans" presStyleLbl="sibTrans2D1" presStyleIdx="0" presStyleCnt="1"/>
      <dgm:spPr/>
    </dgm:pt>
    <dgm:pt modelId="{51AE9744-6C21-4C26-903F-725CBD3B6B7B}" type="pres">
      <dgm:prSet presAssocID="{FE5476B9-8C97-4234-92B2-4A7F196352F5}" presName="connectorText" presStyleLbl="sibTrans2D1" presStyleIdx="0" presStyleCnt="1"/>
      <dgm:spPr/>
    </dgm:pt>
    <dgm:pt modelId="{67075D7C-20DF-4527-A58C-230A6B80FA8E}" type="pres">
      <dgm:prSet presAssocID="{8A6DD0F7-4469-4C19-BE28-BA511FF695B7}" presName="node" presStyleLbl="node1" presStyleIdx="1" presStyleCnt="2" custScaleX="36851" custScaleY="31484">
        <dgm:presLayoutVars>
          <dgm:bulletEnabled val="1"/>
        </dgm:presLayoutVars>
      </dgm:prSet>
      <dgm:spPr/>
    </dgm:pt>
  </dgm:ptLst>
  <dgm:cxnLst>
    <dgm:cxn modelId="{08F5A160-CB9C-4DC5-9596-A88123F0329D}" type="presOf" srcId="{52785F5F-F72F-45FA-871F-1273F51AB9F3}" destId="{34325261-7AFE-4ECE-8DE1-47FBD59DBCC9}" srcOrd="0" destOrd="0" presId="urn:microsoft.com/office/officeart/2005/8/layout/process1"/>
    <dgm:cxn modelId="{2F0070A9-4466-4261-9486-97F630945A55}" type="presOf" srcId="{70543DBD-32E1-4F2F-9B7F-6B27ECEFDF87}" destId="{BAE78817-8757-4D32-8A74-2BAC1EA2A04E}" srcOrd="0" destOrd="0" presId="urn:microsoft.com/office/officeart/2005/8/layout/process1"/>
    <dgm:cxn modelId="{306BBBB3-3184-4F56-B112-00D4DD65CAD9}" type="presOf" srcId="{8A6DD0F7-4469-4C19-BE28-BA511FF695B7}" destId="{67075D7C-20DF-4527-A58C-230A6B80FA8E}" srcOrd="0" destOrd="0" presId="urn:microsoft.com/office/officeart/2005/8/layout/process1"/>
    <dgm:cxn modelId="{BBF3D4B4-D33C-4872-8E48-8D6932CCE087}" srcId="{70543DBD-32E1-4F2F-9B7F-6B27ECEFDF87}" destId="{8A6DD0F7-4469-4C19-BE28-BA511FF695B7}" srcOrd="1" destOrd="0" parTransId="{DD82CC8D-D989-4A2E-99B0-60044A524688}" sibTransId="{DEA337CD-8531-43BA-B7A8-B05CD0495E7D}"/>
    <dgm:cxn modelId="{3900ACB7-8274-4023-B0BC-3E36BF7B7ADE}" srcId="{70543DBD-32E1-4F2F-9B7F-6B27ECEFDF87}" destId="{52785F5F-F72F-45FA-871F-1273F51AB9F3}" srcOrd="0" destOrd="0" parTransId="{515293B2-0FA5-412C-A1F2-D84AE9384948}" sibTransId="{FE5476B9-8C97-4234-92B2-4A7F196352F5}"/>
    <dgm:cxn modelId="{D14408CE-0808-4AC6-9A2E-A6AE82B2B84C}" type="presOf" srcId="{FE5476B9-8C97-4234-92B2-4A7F196352F5}" destId="{51AE9744-6C21-4C26-903F-725CBD3B6B7B}" srcOrd="1" destOrd="0" presId="urn:microsoft.com/office/officeart/2005/8/layout/process1"/>
    <dgm:cxn modelId="{BE3890FE-12BA-42AF-BD9F-34A4D4BBF3A1}" type="presOf" srcId="{FE5476B9-8C97-4234-92B2-4A7F196352F5}" destId="{C7FBCBA1-2D11-4B79-82C6-1CD1B2748A7D}" srcOrd="0" destOrd="0" presId="urn:microsoft.com/office/officeart/2005/8/layout/process1"/>
    <dgm:cxn modelId="{47DBF9B5-DC91-4C6B-9BA1-76FDBBC86CC1}" type="presParOf" srcId="{BAE78817-8757-4D32-8A74-2BAC1EA2A04E}" destId="{34325261-7AFE-4ECE-8DE1-47FBD59DBCC9}" srcOrd="0" destOrd="0" presId="urn:microsoft.com/office/officeart/2005/8/layout/process1"/>
    <dgm:cxn modelId="{E1628EA7-B6D9-4B15-8BEC-36B4086276DF}" type="presParOf" srcId="{BAE78817-8757-4D32-8A74-2BAC1EA2A04E}" destId="{C7FBCBA1-2D11-4B79-82C6-1CD1B2748A7D}" srcOrd="1" destOrd="0" presId="urn:microsoft.com/office/officeart/2005/8/layout/process1"/>
    <dgm:cxn modelId="{33CBC471-508D-489A-838C-DF9201807D65}" type="presParOf" srcId="{C7FBCBA1-2D11-4B79-82C6-1CD1B2748A7D}" destId="{51AE9744-6C21-4C26-903F-725CBD3B6B7B}" srcOrd="0" destOrd="0" presId="urn:microsoft.com/office/officeart/2005/8/layout/process1"/>
    <dgm:cxn modelId="{12AC9435-D063-439B-B685-BE00DF42EA0F}" type="presParOf" srcId="{BAE78817-8757-4D32-8A74-2BAC1EA2A04E}" destId="{67075D7C-20DF-4527-A58C-230A6B80FA8E}"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0A7272-B40A-400B-9EE2-4C4970776933}"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en-GB"/>
        </a:p>
      </dgm:t>
    </dgm:pt>
    <dgm:pt modelId="{B7A99FFF-F369-4035-9A5C-D4AE2AEE297B}">
      <dgm:prSet/>
      <dgm:spPr/>
      <dgm:t>
        <a:bodyPr/>
        <a:lstStyle/>
        <a:p>
          <a:r>
            <a:rPr lang="en-GB"/>
            <a:t>Environment variables</a:t>
          </a:r>
        </a:p>
      </dgm:t>
    </dgm:pt>
    <dgm:pt modelId="{A394C0D0-4D39-45F8-9B1B-9B4EEA114ECE}" type="parTrans" cxnId="{5CDB19CA-41C9-42D1-8ABA-D44E11361E63}">
      <dgm:prSet/>
      <dgm:spPr/>
      <dgm:t>
        <a:bodyPr/>
        <a:lstStyle/>
        <a:p>
          <a:endParaRPr lang="en-GB"/>
        </a:p>
      </dgm:t>
    </dgm:pt>
    <dgm:pt modelId="{A6BB8D28-6B9E-4336-A707-311547BC6D9A}" type="sibTrans" cxnId="{5CDB19CA-41C9-42D1-8ABA-D44E11361E63}">
      <dgm:prSet/>
      <dgm:spPr/>
      <dgm:t>
        <a:bodyPr/>
        <a:lstStyle/>
        <a:p>
          <a:endParaRPr lang="en-GB"/>
        </a:p>
      </dgm:t>
    </dgm:pt>
    <dgm:pt modelId="{A59570AB-25C5-4B9B-B722-6DB39523C964}">
      <dgm:prSet/>
      <dgm:spPr/>
      <dgm:t>
        <a:bodyPr/>
        <a:lstStyle/>
        <a:p>
          <a:r>
            <a:rPr lang="en-GB" i="1" dirty="0"/>
            <a:t>terraform.tfvars </a:t>
          </a:r>
          <a:r>
            <a:rPr lang="en-GB" dirty="0"/>
            <a:t>file, if present</a:t>
          </a:r>
        </a:p>
      </dgm:t>
    </dgm:pt>
    <dgm:pt modelId="{418291DB-D792-40A8-A371-45F57EDB8736}" type="parTrans" cxnId="{D4D01260-34CA-4714-AC98-5212A7DEA084}">
      <dgm:prSet/>
      <dgm:spPr/>
      <dgm:t>
        <a:bodyPr/>
        <a:lstStyle/>
        <a:p>
          <a:endParaRPr lang="en-GB"/>
        </a:p>
      </dgm:t>
    </dgm:pt>
    <dgm:pt modelId="{98F8D14E-4E92-4175-BC53-3B165138C361}" type="sibTrans" cxnId="{D4D01260-34CA-4714-AC98-5212A7DEA084}">
      <dgm:prSet/>
      <dgm:spPr/>
      <dgm:t>
        <a:bodyPr/>
        <a:lstStyle/>
        <a:p>
          <a:endParaRPr lang="en-GB"/>
        </a:p>
      </dgm:t>
    </dgm:pt>
    <dgm:pt modelId="{FBA4361D-10DC-4935-8EFD-3F5C3EDA01E8}">
      <dgm:prSet/>
      <dgm:spPr/>
      <dgm:t>
        <a:bodyPr/>
        <a:lstStyle/>
        <a:p>
          <a:r>
            <a:rPr lang="en-GB" i="1" dirty="0" err="1"/>
            <a:t>terraform.tfvars.json</a:t>
          </a:r>
          <a:r>
            <a:rPr lang="en-GB" i="1" dirty="0"/>
            <a:t> </a:t>
          </a:r>
          <a:r>
            <a:rPr lang="en-GB" dirty="0"/>
            <a:t>file, if present</a:t>
          </a:r>
        </a:p>
      </dgm:t>
    </dgm:pt>
    <dgm:pt modelId="{30F78CDE-F141-41AA-B7D4-B0C8130E8F8D}" type="parTrans" cxnId="{BB7DFD95-09D9-47C1-8C32-4FD4268B3E55}">
      <dgm:prSet/>
      <dgm:spPr/>
      <dgm:t>
        <a:bodyPr/>
        <a:lstStyle/>
        <a:p>
          <a:endParaRPr lang="en-GB"/>
        </a:p>
      </dgm:t>
    </dgm:pt>
    <dgm:pt modelId="{42C86741-376D-4B4D-8FEA-2972AB3CF12E}" type="sibTrans" cxnId="{BB7DFD95-09D9-47C1-8C32-4FD4268B3E55}">
      <dgm:prSet/>
      <dgm:spPr/>
      <dgm:t>
        <a:bodyPr/>
        <a:lstStyle/>
        <a:p>
          <a:endParaRPr lang="en-GB"/>
        </a:p>
      </dgm:t>
    </dgm:pt>
    <dgm:pt modelId="{86562227-A14F-4EA9-9771-D56ADEAE1F35}">
      <dgm:prSet/>
      <dgm:spPr/>
      <dgm:t>
        <a:bodyPr/>
        <a:lstStyle/>
        <a:p>
          <a:r>
            <a:rPr lang="en-GB" dirty="0"/>
            <a:t>Any </a:t>
          </a:r>
          <a:r>
            <a:rPr lang="en-GB" i="1" dirty="0"/>
            <a:t>*.auto.tfvars or *.</a:t>
          </a:r>
          <a:r>
            <a:rPr lang="en-GB" i="1" dirty="0" err="1"/>
            <a:t>auto.tfvars.json</a:t>
          </a:r>
          <a:r>
            <a:rPr lang="en-GB" i="1" dirty="0"/>
            <a:t> </a:t>
          </a:r>
          <a:r>
            <a:rPr lang="en-GB" dirty="0"/>
            <a:t>files, processed in lexical order of filenames</a:t>
          </a:r>
        </a:p>
      </dgm:t>
    </dgm:pt>
    <dgm:pt modelId="{F4773F63-B30D-4521-9C94-0A66A8CB8730}" type="parTrans" cxnId="{6CA2B728-7E33-48D6-8DA1-714952ECA783}">
      <dgm:prSet/>
      <dgm:spPr/>
      <dgm:t>
        <a:bodyPr/>
        <a:lstStyle/>
        <a:p>
          <a:endParaRPr lang="en-GB"/>
        </a:p>
      </dgm:t>
    </dgm:pt>
    <dgm:pt modelId="{73D5F42D-06F9-4E37-BD83-ECC159B78C16}" type="sibTrans" cxnId="{6CA2B728-7E33-48D6-8DA1-714952ECA783}">
      <dgm:prSet/>
      <dgm:spPr/>
      <dgm:t>
        <a:bodyPr/>
        <a:lstStyle/>
        <a:p>
          <a:endParaRPr lang="en-GB"/>
        </a:p>
      </dgm:t>
    </dgm:pt>
    <dgm:pt modelId="{CD219CF1-324E-4409-B52F-0BB539B2DB02}">
      <dgm:prSet/>
      <dgm:spPr/>
      <dgm:t>
        <a:bodyPr/>
        <a:lstStyle/>
        <a:p>
          <a:r>
            <a:rPr lang="en-GB" dirty="0"/>
            <a:t>Any </a:t>
          </a:r>
          <a:r>
            <a:rPr lang="en-GB" i="1" dirty="0"/>
            <a:t>var and –var-file </a:t>
          </a:r>
          <a:r>
            <a:rPr lang="en-GB" dirty="0"/>
            <a:t>options on the command line, in the order provided</a:t>
          </a:r>
        </a:p>
      </dgm:t>
    </dgm:pt>
    <dgm:pt modelId="{BEA59223-8890-4373-8E6E-2B66F2BC2FFB}" type="parTrans" cxnId="{A816253E-C2AC-46A9-924A-1E5ED3A607F1}">
      <dgm:prSet/>
      <dgm:spPr/>
      <dgm:t>
        <a:bodyPr/>
        <a:lstStyle/>
        <a:p>
          <a:endParaRPr lang="en-GB"/>
        </a:p>
      </dgm:t>
    </dgm:pt>
    <dgm:pt modelId="{0B6DDC53-31EB-40D4-9D75-0C31608AA4FF}" type="sibTrans" cxnId="{A816253E-C2AC-46A9-924A-1E5ED3A607F1}">
      <dgm:prSet/>
      <dgm:spPr/>
      <dgm:t>
        <a:bodyPr/>
        <a:lstStyle/>
        <a:p>
          <a:endParaRPr lang="en-GB"/>
        </a:p>
      </dgm:t>
    </dgm:pt>
    <dgm:pt modelId="{77D3EA24-D91C-4CD1-AC55-B259605F134D}" type="pres">
      <dgm:prSet presAssocID="{0E0A7272-B40A-400B-9EE2-4C4970776933}" presName="rootnode" presStyleCnt="0">
        <dgm:presLayoutVars>
          <dgm:chMax/>
          <dgm:chPref/>
          <dgm:dir/>
          <dgm:animLvl val="lvl"/>
        </dgm:presLayoutVars>
      </dgm:prSet>
      <dgm:spPr/>
    </dgm:pt>
    <dgm:pt modelId="{02D506E9-90B2-465E-9555-332CEFC0F705}" type="pres">
      <dgm:prSet presAssocID="{B7A99FFF-F369-4035-9A5C-D4AE2AEE297B}" presName="composite" presStyleCnt="0"/>
      <dgm:spPr/>
    </dgm:pt>
    <dgm:pt modelId="{44029DE6-085F-4DFC-ADF8-FF30F0293D54}" type="pres">
      <dgm:prSet presAssocID="{B7A99FFF-F369-4035-9A5C-D4AE2AEE297B}" presName="bentUpArrow1" presStyleLbl="alignImgPlace1" presStyleIdx="0" presStyleCnt="4"/>
      <dgm:spPr/>
    </dgm:pt>
    <dgm:pt modelId="{D5DF5104-C56F-499F-8600-170442DC7EA7}" type="pres">
      <dgm:prSet presAssocID="{B7A99FFF-F369-4035-9A5C-D4AE2AEE297B}" presName="ParentText" presStyleLbl="node1" presStyleIdx="0" presStyleCnt="5" custScaleX="431749">
        <dgm:presLayoutVars>
          <dgm:chMax val="1"/>
          <dgm:chPref val="1"/>
          <dgm:bulletEnabled val="1"/>
        </dgm:presLayoutVars>
      </dgm:prSet>
      <dgm:spPr/>
    </dgm:pt>
    <dgm:pt modelId="{34E758CB-CFE5-4542-B430-E7A168CA3728}" type="pres">
      <dgm:prSet presAssocID="{B7A99FFF-F369-4035-9A5C-D4AE2AEE297B}" presName="ChildText" presStyleLbl="revTx" presStyleIdx="0" presStyleCnt="4">
        <dgm:presLayoutVars>
          <dgm:chMax val="0"/>
          <dgm:chPref val="0"/>
          <dgm:bulletEnabled val="1"/>
        </dgm:presLayoutVars>
      </dgm:prSet>
      <dgm:spPr/>
    </dgm:pt>
    <dgm:pt modelId="{BADF6F45-A140-43CD-BCBF-F6E1A2F89FC5}" type="pres">
      <dgm:prSet presAssocID="{A6BB8D28-6B9E-4336-A707-311547BC6D9A}" presName="sibTrans" presStyleCnt="0"/>
      <dgm:spPr/>
    </dgm:pt>
    <dgm:pt modelId="{CF0CCEEA-CCBB-44DD-8C2F-D59F7402203B}" type="pres">
      <dgm:prSet presAssocID="{A59570AB-25C5-4B9B-B722-6DB39523C964}" presName="composite" presStyleCnt="0"/>
      <dgm:spPr/>
    </dgm:pt>
    <dgm:pt modelId="{B63DB9B1-1097-4DA3-AAD7-8061F76C63E1}" type="pres">
      <dgm:prSet presAssocID="{A59570AB-25C5-4B9B-B722-6DB39523C964}" presName="bentUpArrow1" presStyleLbl="alignImgPlace1" presStyleIdx="1" presStyleCnt="4"/>
      <dgm:spPr/>
    </dgm:pt>
    <dgm:pt modelId="{06F7D0BF-5762-4683-91F3-AF7EA6E77163}" type="pres">
      <dgm:prSet presAssocID="{A59570AB-25C5-4B9B-B722-6DB39523C964}" presName="ParentText" presStyleLbl="node1" presStyleIdx="1" presStyleCnt="5" custScaleX="431749">
        <dgm:presLayoutVars>
          <dgm:chMax val="1"/>
          <dgm:chPref val="1"/>
          <dgm:bulletEnabled val="1"/>
        </dgm:presLayoutVars>
      </dgm:prSet>
      <dgm:spPr/>
    </dgm:pt>
    <dgm:pt modelId="{1BA09593-2FD3-4F29-B3AB-1C038E9C42E2}" type="pres">
      <dgm:prSet presAssocID="{A59570AB-25C5-4B9B-B722-6DB39523C964}" presName="ChildText" presStyleLbl="revTx" presStyleIdx="1" presStyleCnt="4">
        <dgm:presLayoutVars>
          <dgm:chMax val="0"/>
          <dgm:chPref val="0"/>
          <dgm:bulletEnabled val="1"/>
        </dgm:presLayoutVars>
      </dgm:prSet>
      <dgm:spPr/>
    </dgm:pt>
    <dgm:pt modelId="{F6F1D2A0-0C90-4ADA-A1BF-FB88EAC21F1F}" type="pres">
      <dgm:prSet presAssocID="{98F8D14E-4E92-4175-BC53-3B165138C361}" presName="sibTrans" presStyleCnt="0"/>
      <dgm:spPr/>
    </dgm:pt>
    <dgm:pt modelId="{CEA03ED6-C7F5-4C92-8478-8CE1AFC4075F}" type="pres">
      <dgm:prSet presAssocID="{FBA4361D-10DC-4935-8EFD-3F5C3EDA01E8}" presName="composite" presStyleCnt="0"/>
      <dgm:spPr/>
    </dgm:pt>
    <dgm:pt modelId="{28C30692-2533-45D3-964E-D1286E62A953}" type="pres">
      <dgm:prSet presAssocID="{FBA4361D-10DC-4935-8EFD-3F5C3EDA01E8}" presName="bentUpArrow1" presStyleLbl="alignImgPlace1" presStyleIdx="2" presStyleCnt="4"/>
      <dgm:spPr/>
    </dgm:pt>
    <dgm:pt modelId="{B7304969-B567-48E5-83A9-1487B8604F72}" type="pres">
      <dgm:prSet presAssocID="{FBA4361D-10DC-4935-8EFD-3F5C3EDA01E8}" presName="ParentText" presStyleLbl="node1" presStyleIdx="2" presStyleCnt="5" custScaleX="431749">
        <dgm:presLayoutVars>
          <dgm:chMax val="1"/>
          <dgm:chPref val="1"/>
          <dgm:bulletEnabled val="1"/>
        </dgm:presLayoutVars>
      </dgm:prSet>
      <dgm:spPr/>
    </dgm:pt>
    <dgm:pt modelId="{2BD2970F-2161-4D1C-BBEF-1D506B9FFA15}" type="pres">
      <dgm:prSet presAssocID="{FBA4361D-10DC-4935-8EFD-3F5C3EDA01E8}" presName="ChildText" presStyleLbl="revTx" presStyleIdx="2" presStyleCnt="4">
        <dgm:presLayoutVars>
          <dgm:chMax val="0"/>
          <dgm:chPref val="0"/>
          <dgm:bulletEnabled val="1"/>
        </dgm:presLayoutVars>
      </dgm:prSet>
      <dgm:spPr/>
    </dgm:pt>
    <dgm:pt modelId="{C0C9FB3D-B6CA-40EA-8D1D-4356F6D62D15}" type="pres">
      <dgm:prSet presAssocID="{42C86741-376D-4B4D-8FEA-2972AB3CF12E}" presName="sibTrans" presStyleCnt="0"/>
      <dgm:spPr/>
    </dgm:pt>
    <dgm:pt modelId="{38878A85-387E-4511-96E1-068BE403EC5B}" type="pres">
      <dgm:prSet presAssocID="{86562227-A14F-4EA9-9771-D56ADEAE1F35}" presName="composite" presStyleCnt="0"/>
      <dgm:spPr/>
    </dgm:pt>
    <dgm:pt modelId="{B6D2E1FD-0D50-4606-B564-357D01ABA003}" type="pres">
      <dgm:prSet presAssocID="{86562227-A14F-4EA9-9771-D56ADEAE1F35}" presName="bentUpArrow1" presStyleLbl="alignImgPlace1" presStyleIdx="3" presStyleCnt="4"/>
      <dgm:spPr/>
    </dgm:pt>
    <dgm:pt modelId="{FB91F84D-375A-4588-B284-C248C947D5FD}" type="pres">
      <dgm:prSet presAssocID="{86562227-A14F-4EA9-9771-D56ADEAE1F35}" presName="ParentText" presStyleLbl="node1" presStyleIdx="3" presStyleCnt="5" custScaleX="431749">
        <dgm:presLayoutVars>
          <dgm:chMax val="1"/>
          <dgm:chPref val="1"/>
          <dgm:bulletEnabled val="1"/>
        </dgm:presLayoutVars>
      </dgm:prSet>
      <dgm:spPr/>
    </dgm:pt>
    <dgm:pt modelId="{85B80DF2-CF2B-46C4-A82B-83E194A06653}" type="pres">
      <dgm:prSet presAssocID="{86562227-A14F-4EA9-9771-D56ADEAE1F35}" presName="ChildText" presStyleLbl="revTx" presStyleIdx="3" presStyleCnt="4">
        <dgm:presLayoutVars>
          <dgm:chMax val="0"/>
          <dgm:chPref val="0"/>
          <dgm:bulletEnabled val="1"/>
        </dgm:presLayoutVars>
      </dgm:prSet>
      <dgm:spPr/>
    </dgm:pt>
    <dgm:pt modelId="{3E2F12B8-B8CE-4A63-883D-D1BBA5B5BDDA}" type="pres">
      <dgm:prSet presAssocID="{73D5F42D-06F9-4E37-BD83-ECC159B78C16}" presName="sibTrans" presStyleCnt="0"/>
      <dgm:spPr/>
    </dgm:pt>
    <dgm:pt modelId="{1D52382C-68B3-48DE-ABE4-86C81A5C2D41}" type="pres">
      <dgm:prSet presAssocID="{CD219CF1-324E-4409-B52F-0BB539B2DB02}" presName="composite" presStyleCnt="0"/>
      <dgm:spPr/>
    </dgm:pt>
    <dgm:pt modelId="{CAEBF586-548E-4397-B405-5816E6CEEAFC}" type="pres">
      <dgm:prSet presAssocID="{CD219CF1-324E-4409-B52F-0BB539B2DB02}" presName="ParentText" presStyleLbl="node1" presStyleIdx="4" presStyleCnt="5" custScaleX="431749">
        <dgm:presLayoutVars>
          <dgm:chMax val="1"/>
          <dgm:chPref val="1"/>
          <dgm:bulletEnabled val="1"/>
        </dgm:presLayoutVars>
      </dgm:prSet>
      <dgm:spPr/>
    </dgm:pt>
  </dgm:ptLst>
  <dgm:cxnLst>
    <dgm:cxn modelId="{6CA2B728-7E33-48D6-8DA1-714952ECA783}" srcId="{0E0A7272-B40A-400B-9EE2-4C4970776933}" destId="{86562227-A14F-4EA9-9771-D56ADEAE1F35}" srcOrd="3" destOrd="0" parTransId="{F4773F63-B30D-4521-9C94-0A66A8CB8730}" sibTransId="{73D5F42D-06F9-4E37-BD83-ECC159B78C16}"/>
    <dgm:cxn modelId="{FBBA1433-2447-45D1-9FAA-F88A61A1DF18}" type="presOf" srcId="{A59570AB-25C5-4B9B-B722-6DB39523C964}" destId="{06F7D0BF-5762-4683-91F3-AF7EA6E77163}" srcOrd="0" destOrd="0" presId="urn:microsoft.com/office/officeart/2005/8/layout/StepDownProcess"/>
    <dgm:cxn modelId="{3226F63D-CDD3-47CA-BC3B-488BB873B259}" type="presOf" srcId="{B7A99FFF-F369-4035-9A5C-D4AE2AEE297B}" destId="{D5DF5104-C56F-499F-8600-170442DC7EA7}" srcOrd="0" destOrd="0" presId="urn:microsoft.com/office/officeart/2005/8/layout/StepDownProcess"/>
    <dgm:cxn modelId="{A816253E-C2AC-46A9-924A-1E5ED3A607F1}" srcId="{0E0A7272-B40A-400B-9EE2-4C4970776933}" destId="{CD219CF1-324E-4409-B52F-0BB539B2DB02}" srcOrd="4" destOrd="0" parTransId="{BEA59223-8890-4373-8E6E-2B66F2BC2FFB}" sibTransId="{0B6DDC53-31EB-40D4-9D75-0C31608AA4FF}"/>
    <dgm:cxn modelId="{D4D01260-34CA-4714-AC98-5212A7DEA084}" srcId="{0E0A7272-B40A-400B-9EE2-4C4970776933}" destId="{A59570AB-25C5-4B9B-B722-6DB39523C964}" srcOrd="1" destOrd="0" parTransId="{418291DB-D792-40A8-A371-45F57EDB8736}" sibTransId="{98F8D14E-4E92-4175-BC53-3B165138C361}"/>
    <dgm:cxn modelId="{4CDCBE72-56F4-451C-A6B7-9F1FD9604C91}" type="presOf" srcId="{86562227-A14F-4EA9-9771-D56ADEAE1F35}" destId="{FB91F84D-375A-4588-B284-C248C947D5FD}" srcOrd="0" destOrd="0" presId="urn:microsoft.com/office/officeart/2005/8/layout/StepDownProcess"/>
    <dgm:cxn modelId="{1DB3EA82-AE46-4F0D-A8E8-B8DA15770E80}" type="presOf" srcId="{CD219CF1-324E-4409-B52F-0BB539B2DB02}" destId="{CAEBF586-548E-4397-B405-5816E6CEEAFC}" srcOrd="0" destOrd="0" presId="urn:microsoft.com/office/officeart/2005/8/layout/StepDownProcess"/>
    <dgm:cxn modelId="{CA6FA683-703F-4CC8-98D8-3941D6DB23B0}" type="presOf" srcId="{FBA4361D-10DC-4935-8EFD-3F5C3EDA01E8}" destId="{B7304969-B567-48E5-83A9-1487B8604F72}" srcOrd="0" destOrd="0" presId="urn:microsoft.com/office/officeart/2005/8/layout/StepDownProcess"/>
    <dgm:cxn modelId="{BB7DFD95-09D9-47C1-8C32-4FD4268B3E55}" srcId="{0E0A7272-B40A-400B-9EE2-4C4970776933}" destId="{FBA4361D-10DC-4935-8EFD-3F5C3EDA01E8}" srcOrd="2" destOrd="0" parTransId="{30F78CDE-F141-41AA-B7D4-B0C8130E8F8D}" sibTransId="{42C86741-376D-4B4D-8FEA-2972AB3CF12E}"/>
    <dgm:cxn modelId="{5CDB19CA-41C9-42D1-8ABA-D44E11361E63}" srcId="{0E0A7272-B40A-400B-9EE2-4C4970776933}" destId="{B7A99FFF-F369-4035-9A5C-D4AE2AEE297B}" srcOrd="0" destOrd="0" parTransId="{A394C0D0-4D39-45F8-9B1B-9B4EEA114ECE}" sibTransId="{A6BB8D28-6B9E-4336-A707-311547BC6D9A}"/>
    <dgm:cxn modelId="{9D235BF2-F8C1-436E-B589-650F8F241729}" type="presOf" srcId="{0E0A7272-B40A-400B-9EE2-4C4970776933}" destId="{77D3EA24-D91C-4CD1-AC55-B259605F134D}" srcOrd="0" destOrd="0" presId="urn:microsoft.com/office/officeart/2005/8/layout/StepDownProcess"/>
    <dgm:cxn modelId="{7F22151F-912D-47F3-8989-7C0EEDFFB7D2}" type="presParOf" srcId="{77D3EA24-D91C-4CD1-AC55-B259605F134D}" destId="{02D506E9-90B2-465E-9555-332CEFC0F705}" srcOrd="0" destOrd="0" presId="urn:microsoft.com/office/officeart/2005/8/layout/StepDownProcess"/>
    <dgm:cxn modelId="{E0E19201-6424-4D85-B89D-629A2C84BB8B}" type="presParOf" srcId="{02D506E9-90B2-465E-9555-332CEFC0F705}" destId="{44029DE6-085F-4DFC-ADF8-FF30F0293D54}" srcOrd="0" destOrd="0" presId="urn:microsoft.com/office/officeart/2005/8/layout/StepDownProcess"/>
    <dgm:cxn modelId="{B9B6FC19-9964-41E9-B385-3739854220F5}" type="presParOf" srcId="{02D506E9-90B2-465E-9555-332CEFC0F705}" destId="{D5DF5104-C56F-499F-8600-170442DC7EA7}" srcOrd="1" destOrd="0" presId="urn:microsoft.com/office/officeart/2005/8/layout/StepDownProcess"/>
    <dgm:cxn modelId="{70A1CA2F-3052-4A9C-84FE-A5462AD56F08}" type="presParOf" srcId="{02D506E9-90B2-465E-9555-332CEFC0F705}" destId="{34E758CB-CFE5-4542-B430-E7A168CA3728}" srcOrd="2" destOrd="0" presId="urn:microsoft.com/office/officeart/2005/8/layout/StepDownProcess"/>
    <dgm:cxn modelId="{ACD95EB7-0C7A-4D93-9669-F0339FAE25F7}" type="presParOf" srcId="{77D3EA24-D91C-4CD1-AC55-B259605F134D}" destId="{BADF6F45-A140-43CD-BCBF-F6E1A2F89FC5}" srcOrd="1" destOrd="0" presId="urn:microsoft.com/office/officeart/2005/8/layout/StepDownProcess"/>
    <dgm:cxn modelId="{9D9A1B46-AB5E-4F3A-B0AE-342933B9379A}" type="presParOf" srcId="{77D3EA24-D91C-4CD1-AC55-B259605F134D}" destId="{CF0CCEEA-CCBB-44DD-8C2F-D59F7402203B}" srcOrd="2" destOrd="0" presId="urn:microsoft.com/office/officeart/2005/8/layout/StepDownProcess"/>
    <dgm:cxn modelId="{27C6E39E-A66D-486F-97D4-0B896E87F434}" type="presParOf" srcId="{CF0CCEEA-CCBB-44DD-8C2F-D59F7402203B}" destId="{B63DB9B1-1097-4DA3-AAD7-8061F76C63E1}" srcOrd="0" destOrd="0" presId="urn:microsoft.com/office/officeart/2005/8/layout/StepDownProcess"/>
    <dgm:cxn modelId="{B21AC932-5421-424D-BEE6-0E47712EDB7B}" type="presParOf" srcId="{CF0CCEEA-CCBB-44DD-8C2F-D59F7402203B}" destId="{06F7D0BF-5762-4683-91F3-AF7EA6E77163}" srcOrd="1" destOrd="0" presId="urn:microsoft.com/office/officeart/2005/8/layout/StepDownProcess"/>
    <dgm:cxn modelId="{EF12315C-CC7B-4C8C-8980-88FD3A53DB13}" type="presParOf" srcId="{CF0CCEEA-CCBB-44DD-8C2F-D59F7402203B}" destId="{1BA09593-2FD3-4F29-B3AB-1C038E9C42E2}" srcOrd="2" destOrd="0" presId="urn:microsoft.com/office/officeart/2005/8/layout/StepDownProcess"/>
    <dgm:cxn modelId="{CF3DB6AC-F176-43D5-B18F-ECC68B52B5E9}" type="presParOf" srcId="{77D3EA24-D91C-4CD1-AC55-B259605F134D}" destId="{F6F1D2A0-0C90-4ADA-A1BF-FB88EAC21F1F}" srcOrd="3" destOrd="0" presId="urn:microsoft.com/office/officeart/2005/8/layout/StepDownProcess"/>
    <dgm:cxn modelId="{0CCF26F8-3B60-4273-9F2E-D0F184AD5592}" type="presParOf" srcId="{77D3EA24-D91C-4CD1-AC55-B259605F134D}" destId="{CEA03ED6-C7F5-4C92-8478-8CE1AFC4075F}" srcOrd="4" destOrd="0" presId="urn:microsoft.com/office/officeart/2005/8/layout/StepDownProcess"/>
    <dgm:cxn modelId="{CB690A1E-9CF4-435F-82B9-201530E3FACB}" type="presParOf" srcId="{CEA03ED6-C7F5-4C92-8478-8CE1AFC4075F}" destId="{28C30692-2533-45D3-964E-D1286E62A953}" srcOrd="0" destOrd="0" presId="urn:microsoft.com/office/officeart/2005/8/layout/StepDownProcess"/>
    <dgm:cxn modelId="{C5DF2384-3024-461F-90AB-E69DC148EF88}" type="presParOf" srcId="{CEA03ED6-C7F5-4C92-8478-8CE1AFC4075F}" destId="{B7304969-B567-48E5-83A9-1487B8604F72}" srcOrd="1" destOrd="0" presId="urn:microsoft.com/office/officeart/2005/8/layout/StepDownProcess"/>
    <dgm:cxn modelId="{606DC58A-30C9-4BDE-8ADE-932BEE92FF91}" type="presParOf" srcId="{CEA03ED6-C7F5-4C92-8478-8CE1AFC4075F}" destId="{2BD2970F-2161-4D1C-BBEF-1D506B9FFA15}" srcOrd="2" destOrd="0" presId="urn:microsoft.com/office/officeart/2005/8/layout/StepDownProcess"/>
    <dgm:cxn modelId="{6B56E9C8-2E74-4463-9A22-CF0C7C6351F7}" type="presParOf" srcId="{77D3EA24-D91C-4CD1-AC55-B259605F134D}" destId="{C0C9FB3D-B6CA-40EA-8D1D-4356F6D62D15}" srcOrd="5" destOrd="0" presId="urn:microsoft.com/office/officeart/2005/8/layout/StepDownProcess"/>
    <dgm:cxn modelId="{6790180B-E4E2-47C0-B4CE-BB1A9066E3DC}" type="presParOf" srcId="{77D3EA24-D91C-4CD1-AC55-B259605F134D}" destId="{38878A85-387E-4511-96E1-068BE403EC5B}" srcOrd="6" destOrd="0" presId="urn:microsoft.com/office/officeart/2005/8/layout/StepDownProcess"/>
    <dgm:cxn modelId="{380CF3D9-13BE-46DF-B8E9-B72CC28BE4CB}" type="presParOf" srcId="{38878A85-387E-4511-96E1-068BE403EC5B}" destId="{B6D2E1FD-0D50-4606-B564-357D01ABA003}" srcOrd="0" destOrd="0" presId="urn:microsoft.com/office/officeart/2005/8/layout/StepDownProcess"/>
    <dgm:cxn modelId="{7A1D2C3D-704F-47AA-A105-B19EAFACF9D6}" type="presParOf" srcId="{38878A85-387E-4511-96E1-068BE403EC5B}" destId="{FB91F84D-375A-4588-B284-C248C947D5FD}" srcOrd="1" destOrd="0" presId="urn:microsoft.com/office/officeart/2005/8/layout/StepDownProcess"/>
    <dgm:cxn modelId="{3746DD49-35E9-49BF-84E5-75C74F5BE908}" type="presParOf" srcId="{38878A85-387E-4511-96E1-068BE403EC5B}" destId="{85B80DF2-CF2B-46C4-A82B-83E194A06653}" srcOrd="2" destOrd="0" presId="urn:microsoft.com/office/officeart/2005/8/layout/StepDownProcess"/>
    <dgm:cxn modelId="{74BD72AD-A0D6-4C52-A2C3-9DA0918389B4}" type="presParOf" srcId="{77D3EA24-D91C-4CD1-AC55-B259605F134D}" destId="{3E2F12B8-B8CE-4A63-883D-D1BBA5B5BDDA}" srcOrd="7" destOrd="0" presId="urn:microsoft.com/office/officeart/2005/8/layout/StepDownProcess"/>
    <dgm:cxn modelId="{5E286A35-8D50-491E-9E3D-4F0B19EA5149}" type="presParOf" srcId="{77D3EA24-D91C-4CD1-AC55-B259605F134D}" destId="{1D52382C-68B3-48DE-ABE4-86C81A5C2D41}" srcOrd="8" destOrd="0" presId="urn:microsoft.com/office/officeart/2005/8/layout/StepDownProcess"/>
    <dgm:cxn modelId="{662AB401-F9D5-4755-9886-2377A3B9EC9F}" type="presParOf" srcId="{1D52382C-68B3-48DE-ABE4-86C81A5C2D41}" destId="{CAEBF586-548E-4397-B405-5816E6CEEAFC}"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B1221-E7D4-4088-8900-76D1CF405184}">
      <dsp:nvSpPr>
        <dsp:cNvPr id="0" name=""/>
        <dsp:cNvSpPr/>
      </dsp:nvSpPr>
      <dsp:spPr>
        <a:xfrm>
          <a:off x="0" y="214743"/>
          <a:ext cx="11018520" cy="79794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Open-source IaC tool for provisioning </a:t>
          </a:r>
          <a:endParaRPr lang="en-GB" sz="3100" kern="1200" dirty="0"/>
        </a:p>
      </dsp:txBody>
      <dsp:txXfrm>
        <a:off x="38952" y="253695"/>
        <a:ext cx="10940616" cy="720036"/>
      </dsp:txXfrm>
    </dsp:sp>
    <dsp:sp modelId="{55B405F9-DDB0-4F04-B936-D8A4A2D0CFC5}">
      <dsp:nvSpPr>
        <dsp:cNvPr id="0" name=""/>
        <dsp:cNvSpPr/>
      </dsp:nvSpPr>
      <dsp:spPr>
        <a:xfrm>
          <a:off x="0" y="1101963"/>
          <a:ext cx="11018520" cy="797940"/>
        </a:xfrm>
        <a:prstGeom prst="roundRect">
          <a:avLst/>
        </a:prstGeom>
        <a:solidFill>
          <a:schemeClr val="accent5">
            <a:hueOff val="-3258608"/>
            <a:satOff val="-11154"/>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Support for all major cloud providers and inhouse</a:t>
          </a:r>
          <a:endParaRPr lang="en-GB" sz="3100" kern="1200" dirty="0"/>
        </a:p>
      </dsp:txBody>
      <dsp:txXfrm>
        <a:off x="38952" y="1140915"/>
        <a:ext cx="10940616" cy="720036"/>
      </dsp:txXfrm>
    </dsp:sp>
    <dsp:sp modelId="{B9192BDF-F18C-4002-B9AC-A494E19CBEAD}">
      <dsp:nvSpPr>
        <dsp:cNvPr id="0" name=""/>
        <dsp:cNvSpPr/>
      </dsp:nvSpPr>
      <dsp:spPr>
        <a:xfrm>
          <a:off x="0" y="1989183"/>
          <a:ext cx="11018520" cy="797940"/>
        </a:xfrm>
        <a:prstGeom prst="roundRect">
          <a:avLst/>
        </a:prstGeom>
        <a:solidFill>
          <a:schemeClr val="accent5">
            <a:hueOff val="-6517216"/>
            <a:satOff val="-22309"/>
            <a:lumOff val="98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Supports higher level PaaS solutions too</a:t>
          </a:r>
        </a:p>
      </dsp:txBody>
      <dsp:txXfrm>
        <a:off x="38952" y="2028135"/>
        <a:ext cx="10940616" cy="720036"/>
      </dsp:txXfrm>
    </dsp:sp>
    <dsp:sp modelId="{409EDE9E-F242-49BA-85B9-944B55CE07B0}">
      <dsp:nvSpPr>
        <dsp:cNvPr id="0" name=""/>
        <dsp:cNvSpPr/>
      </dsp:nvSpPr>
      <dsp:spPr>
        <a:xfrm>
          <a:off x="0" y="2876403"/>
          <a:ext cx="11018520" cy="797940"/>
        </a:xfrm>
        <a:prstGeom prst="roundRect">
          <a:avLst/>
        </a:prstGeom>
        <a:solidFill>
          <a:schemeClr val="accent5">
            <a:hueOff val="-9775824"/>
            <a:satOff val="-33463"/>
            <a:lumOff val="1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a:t>Doesn’t require a server-side agent</a:t>
          </a:r>
          <a:endParaRPr lang="en-GB" sz="3100" kern="1200" dirty="0"/>
        </a:p>
      </dsp:txBody>
      <dsp:txXfrm>
        <a:off x="38952" y="2915355"/>
        <a:ext cx="10940616" cy="720036"/>
      </dsp:txXfrm>
    </dsp:sp>
    <dsp:sp modelId="{194ABCE5-BD7A-4EF2-B473-61AF82A684A0}">
      <dsp:nvSpPr>
        <dsp:cNvPr id="0" name=""/>
        <dsp:cNvSpPr/>
      </dsp:nvSpPr>
      <dsp:spPr>
        <a:xfrm>
          <a:off x="0" y="3754098"/>
          <a:ext cx="11018520" cy="797940"/>
        </a:xfrm>
        <a:prstGeom prst="roundRect">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dirty="0"/>
            <a:t>IaC is written using Hashicorp Configuration Language (HCL)</a:t>
          </a:r>
          <a:endParaRPr lang="en-GB" sz="3100" kern="1200" dirty="0"/>
        </a:p>
      </dsp:txBody>
      <dsp:txXfrm>
        <a:off x="38952" y="3793050"/>
        <a:ext cx="10940616" cy="720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F6E1F-9E99-4616-B0F5-58D5FDA2B1E6}">
      <dsp:nvSpPr>
        <dsp:cNvPr id="0" name=""/>
        <dsp:cNvSpPr/>
      </dsp:nvSpPr>
      <dsp:spPr>
        <a:xfrm>
          <a:off x="0" y="56745"/>
          <a:ext cx="11018520"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baseline="0" dirty="0"/>
            <a:t>Terraform CLI – Always Open Source and Full Functionality</a:t>
          </a:r>
          <a:endParaRPr lang="en-GB" sz="1600" kern="1200" dirty="0"/>
        </a:p>
      </dsp:txBody>
      <dsp:txXfrm>
        <a:off x="20104" y="76849"/>
        <a:ext cx="10978312" cy="371632"/>
      </dsp:txXfrm>
    </dsp:sp>
    <dsp:sp modelId="{A985C350-F34B-4929-9AC9-0A74C6C0C0A6}">
      <dsp:nvSpPr>
        <dsp:cNvPr id="0" name=""/>
        <dsp:cNvSpPr/>
      </dsp:nvSpPr>
      <dsp:spPr>
        <a:xfrm>
          <a:off x="0" y="514666"/>
          <a:ext cx="11018520" cy="41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baseline="0" dirty="0"/>
            <a:t>Terraform Cloud and Terraform Enterprise – Server Side Products</a:t>
          </a:r>
          <a:endParaRPr lang="en-GB" sz="1600" kern="1200" dirty="0"/>
        </a:p>
      </dsp:txBody>
      <dsp:txXfrm>
        <a:off x="20104" y="534770"/>
        <a:ext cx="10978312" cy="371632"/>
      </dsp:txXfrm>
    </dsp:sp>
    <dsp:sp modelId="{957B10BB-AD4E-4818-BF16-BC662EDBDD5B}">
      <dsp:nvSpPr>
        <dsp:cNvPr id="0" name=""/>
        <dsp:cNvSpPr/>
      </dsp:nvSpPr>
      <dsp:spPr>
        <a:xfrm>
          <a:off x="0" y="926506"/>
          <a:ext cx="11018520" cy="158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3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GB" sz="1200" kern="1200" dirty="0"/>
            <a:t>Encapsulate Terraform CLI Runs</a:t>
          </a:r>
        </a:p>
        <a:p>
          <a:pPr marL="228600" lvl="2" indent="-114300" algn="l" defTabSz="533400">
            <a:lnSpc>
              <a:spcPct val="90000"/>
            </a:lnSpc>
            <a:spcBef>
              <a:spcPct val="0"/>
            </a:spcBef>
            <a:spcAft>
              <a:spcPct val="20000"/>
            </a:spcAft>
            <a:buChar char="•"/>
          </a:pPr>
          <a:r>
            <a:rPr lang="en-GB" sz="1200" kern="1200" baseline="0" dirty="0"/>
            <a:t>UI/VCS-driven workflow</a:t>
          </a:r>
          <a:endParaRPr lang="en-GB" sz="1200" kern="1200" dirty="0"/>
        </a:p>
        <a:p>
          <a:pPr marL="228600" lvl="2" indent="-114300" algn="l" defTabSz="533400">
            <a:lnSpc>
              <a:spcPct val="90000"/>
            </a:lnSpc>
            <a:spcBef>
              <a:spcPct val="0"/>
            </a:spcBef>
            <a:spcAft>
              <a:spcPct val="20000"/>
            </a:spcAft>
            <a:buChar char="•"/>
          </a:pPr>
          <a:r>
            <a:rPr lang="en-GB" sz="1200" kern="1200" baseline="0" dirty="0"/>
            <a:t>API-driven workflow</a:t>
          </a:r>
          <a:endParaRPr lang="en-GB" sz="1200" kern="1200" dirty="0"/>
        </a:p>
        <a:p>
          <a:pPr marL="228600" lvl="2" indent="-114300" algn="l" defTabSz="533400">
            <a:lnSpc>
              <a:spcPct val="90000"/>
            </a:lnSpc>
            <a:spcBef>
              <a:spcPct val="0"/>
            </a:spcBef>
            <a:spcAft>
              <a:spcPct val="20000"/>
            </a:spcAft>
            <a:buChar char="•"/>
          </a:pPr>
          <a:r>
            <a:rPr lang="en-GB" sz="1200" kern="1200" baseline="0" dirty="0"/>
            <a:t>CLI-driven workflow</a:t>
          </a:r>
          <a:endParaRPr lang="en-GB" sz="1200" kern="1200" dirty="0"/>
        </a:p>
        <a:p>
          <a:pPr marL="114300" lvl="1" indent="-114300" algn="l" defTabSz="533400">
            <a:lnSpc>
              <a:spcPct val="90000"/>
            </a:lnSpc>
            <a:spcBef>
              <a:spcPct val="0"/>
            </a:spcBef>
            <a:spcAft>
              <a:spcPct val="20000"/>
            </a:spcAft>
            <a:buChar char="•"/>
          </a:pPr>
          <a:r>
            <a:rPr lang="en-GB" sz="1200" kern="1200" dirty="0"/>
            <a:t>Private Registry</a:t>
          </a:r>
        </a:p>
        <a:p>
          <a:pPr marL="114300" lvl="1" indent="-114300" algn="l" defTabSz="533400">
            <a:lnSpc>
              <a:spcPct val="90000"/>
            </a:lnSpc>
            <a:spcBef>
              <a:spcPct val="0"/>
            </a:spcBef>
            <a:spcAft>
              <a:spcPct val="20000"/>
            </a:spcAft>
            <a:buChar char="•"/>
          </a:pPr>
          <a:r>
            <a:rPr lang="en-GB" sz="1200" kern="1200" dirty="0"/>
            <a:t>Drift Detection</a:t>
          </a:r>
        </a:p>
        <a:p>
          <a:pPr marL="114300" lvl="1" indent="-114300" algn="l" defTabSz="533400">
            <a:lnSpc>
              <a:spcPct val="90000"/>
            </a:lnSpc>
            <a:spcBef>
              <a:spcPct val="0"/>
            </a:spcBef>
            <a:spcAft>
              <a:spcPct val="20000"/>
            </a:spcAft>
            <a:buChar char="•"/>
          </a:pPr>
          <a:r>
            <a:rPr lang="en-GB" sz="1200" kern="1200" dirty="0"/>
            <a:t>Etc</a:t>
          </a:r>
        </a:p>
      </dsp:txBody>
      <dsp:txXfrm>
        <a:off x="0" y="926506"/>
        <a:ext cx="11018520" cy="1589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D32DC-AF69-41AA-B841-71819F073453}">
      <dsp:nvSpPr>
        <dsp:cNvPr id="0" name=""/>
        <dsp:cNvSpPr/>
      </dsp:nvSpPr>
      <dsp:spPr>
        <a:xfrm>
          <a:off x="4842" y="1445210"/>
          <a:ext cx="2117083" cy="1270250"/>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GB" sz="5100" kern="1200" baseline="0" dirty="0"/>
            <a:t>Write</a:t>
          </a:r>
          <a:endParaRPr lang="en-GB" sz="5100" kern="1200" dirty="0"/>
        </a:p>
      </dsp:txBody>
      <dsp:txXfrm>
        <a:off x="42046" y="1482414"/>
        <a:ext cx="2042675" cy="1195842"/>
      </dsp:txXfrm>
    </dsp:sp>
    <dsp:sp modelId="{8C3F8569-E05F-4FB1-A37F-876487A9408F}">
      <dsp:nvSpPr>
        <dsp:cNvPr id="0" name=""/>
        <dsp:cNvSpPr/>
      </dsp:nvSpPr>
      <dsp:spPr>
        <a:xfrm>
          <a:off x="2333634" y="1817817"/>
          <a:ext cx="448821" cy="52503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2333634" y="1922824"/>
        <a:ext cx="314175" cy="315022"/>
      </dsp:txXfrm>
    </dsp:sp>
    <dsp:sp modelId="{6D41B52E-92F1-4766-AFF1-5D359F048CAD}">
      <dsp:nvSpPr>
        <dsp:cNvPr id="0" name=""/>
        <dsp:cNvSpPr/>
      </dsp:nvSpPr>
      <dsp:spPr>
        <a:xfrm>
          <a:off x="2968759" y="1445210"/>
          <a:ext cx="2117083" cy="1270250"/>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GB" sz="5100" kern="1200" baseline="0" dirty="0"/>
            <a:t>Init</a:t>
          </a:r>
          <a:endParaRPr lang="en-GB" sz="5100" kern="1200" dirty="0"/>
        </a:p>
      </dsp:txBody>
      <dsp:txXfrm>
        <a:off x="3005963" y="1482414"/>
        <a:ext cx="2042675" cy="1195842"/>
      </dsp:txXfrm>
    </dsp:sp>
    <dsp:sp modelId="{E5F6235F-DE93-4B53-A4D0-635FBFECDB25}">
      <dsp:nvSpPr>
        <dsp:cNvPr id="0" name=""/>
        <dsp:cNvSpPr/>
      </dsp:nvSpPr>
      <dsp:spPr>
        <a:xfrm>
          <a:off x="5297551" y="1817817"/>
          <a:ext cx="448821" cy="52503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5297551" y="1922824"/>
        <a:ext cx="314175" cy="315022"/>
      </dsp:txXfrm>
    </dsp:sp>
    <dsp:sp modelId="{D1DB9277-81D7-42CA-B60B-D806D7D13395}">
      <dsp:nvSpPr>
        <dsp:cNvPr id="0" name=""/>
        <dsp:cNvSpPr/>
      </dsp:nvSpPr>
      <dsp:spPr>
        <a:xfrm>
          <a:off x="5932676" y="1445210"/>
          <a:ext cx="2117083" cy="1270250"/>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GB" sz="5100" kern="1200" baseline="0" dirty="0"/>
            <a:t>Plan</a:t>
          </a:r>
          <a:endParaRPr lang="en-GB" sz="5100" kern="1200" dirty="0"/>
        </a:p>
      </dsp:txBody>
      <dsp:txXfrm>
        <a:off x="5969880" y="1482414"/>
        <a:ext cx="2042675" cy="1195842"/>
      </dsp:txXfrm>
    </dsp:sp>
    <dsp:sp modelId="{8DF1F9EB-82F2-4BDE-82BA-DADD05D467B8}">
      <dsp:nvSpPr>
        <dsp:cNvPr id="0" name=""/>
        <dsp:cNvSpPr/>
      </dsp:nvSpPr>
      <dsp:spPr>
        <a:xfrm>
          <a:off x="8261468" y="1817817"/>
          <a:ext cx="448821" cy="52503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8261468" y="1922824"/>
        <a:ext cx="314175" cy="315022"/>
      </dsp:txXfrm>
    </dsp:sp>
    <dsp:sp modelId="{8106BD94-4673-4565-9E31-1F37C0B5E6BE}">
      <dsp:nvSpPr>
        <dsp:cNvPr id="0" name=""/>
        <dsp:cNvSpPr/>
      </dsp:nvSpPr>
      <dsp:spPr>
        <a:xfrm>
          <a:off x="8896594" y="1445210"/>
          <a:ext cx="2117083" cy="1270250"/>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GB" sz="5100" kern="1200" baseline="0"/>
            <a:t>Apply</a:t>
          </a:r>
          <a:endParaRPr lang="en-GB" sz="5100" kern="1200"/>
        </a:p>
      </dsp:txBody>
      <dsp:txXfrm>
        <a:off x="8933798" y="1482414"/>
        <a:ext cx="2042675" cy="1195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3A01-23F6-4F83-9419-1F48FDF1BBA5}">
      <dsp:nvSpPr>
        <dsp:cNvPr id="0" name=""/>
        <dsp:cNvSpPr/>
      </dsp:nvSpPr>
      <dsp:spPr>
        <a:xfrm>
          <a:off x="3906"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Write and Init</a:t>
          </a:r>
        </a:p>
      </dsp:txBody>
      <dsp:txXfrm>
        <a:off x="35691" y="370759"/>
        <a:ext cx="2053444" cy="1021644"/>
      </dsp:txXfrm>
    </dsp:sp>
    <dsp:sp modelId="{8CD53DED-EC9E-4A6B-A1EC-4771E7637B44}">
      <dsp:nvSpPr>
        <dsp:cNvPr id="0" name=""/>
        <dsp:cNvSpPr/>
      </dsp:nvSpPr>
      <dsp:spPr>
        <a:xfrm>
          <a:off x="2695401"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2695401" y="454168"/>
        <a:ext cx="852527" cy="854825"/>
      </dsp:txXfrm>
    </dsp:sp>
    <dsp:sp modelId="{34325261-7AFE-4ECE-8DE1-47FBD59DBCC9}">
      <dsp:nvSpPr>
        <dsp:cNvPr id="0" name=""/>
        <dsp:cNvSpPr/>
      </dsp:nvSpPr>
      <dsp:spPr>
        <a:xfrm>
          <a:off x="4418839"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Plan</a:t>
          </a:r>
        </a:p>
      </dsp:txBody>
      <dsp:txXfrm>
        <a:off x="4450624" y="370759"/>
        <a:ext cx="2053444" cy="1021644"/>
      </dsp:txXfrm>
    </dsp:sp>
    <dsp:sp modelId="{C7FBCBA1-2D11-4B79-82C6-1CD1B2748A7D}">
      <dsp:nvSpPr>
        <dsp:cNvPr id="0" name=""/>
        <dsp:cNvSpPr/>
      </dsp:nvSpPr>
      <dsp:spPr>
        <a:xfrm>
          <a:off x="7110333"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7110333" y="454168"/>
        <a:ext cx="852527" cy="854825"/>
      </dsp:txXfrm>
    </dsp:sp>
    <dsp:sp modelId="{67075D7C-20DF-4527-A58C-230A6B80FA8E}">
      <dsp:nvSpPr>
        <dsp:cNvPr id="0" name=""/>
        <dsp:cNvSpPr/>
      </dsp:nvSpPr>
      <dsp:spPr>
        <a:xfrm>
          <a:off x="8833772"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Apply</a:t>
          </a:r>
        </a:p>
      </dsp:txBody>
      <dsp:txXfrm>
        <a:off x="8865557" y="370759"/>
        <a:ext cx="2053444" cy="10216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73A01-23F6-4F83-9419-1F48FDF1BBA5}">
      <dsp:nvSpPr>
        <dsp:cNvPr id="0" name=""/>
        <dsp:cNvSpPr/>
      </dsp:nvSpPr>
      <dsp:spPr>
        <a:xfrm>
          <a:off x="3906"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Main.tf </a:t>
          </a:r>
        </a:p>
        <a:p>
          <a:pPr marL="0" lvl="0" indent="0" algn="ctr" defTabSz="844550">
            <a:lnSpc>
              <a:spcPct val="90000"/>
            </a:lnSpc>
            <a:spcBef>
              <a:spcPct val="0"/>
            </a:spcBef>
            <a:spcAft>
              <a:spcPct val="35000"/>
            </a:spcAft>
            <a:buNone/>
          </a:pPr>
          <a:r>
            <a:rPr lang="en-GB" sz="1900" kern="1200"/>
            <a:t>(update </a:t>
          </a:r>
          <a:r>
            <a:rPr lang="en-GB" sz="1900" kern="1200" dirty="0"/>
            <a:t>resource)</a:t>
          </a:r>
        </a:p>
      </dsp:txBody>
      <dsp:txXfrm>
        <a:off x="35691" y="370759"/>
        <a:ext cx="2053444" cy="1021644"/>
      </dsp:txXfrm>
    </dsp:sp>
    <dsp:sp modelId="{8CD53DED-EC9E-4A6B-A1EC-4771E7637B44}">
      <dsp:nvSpPr>
        <dsp:cNvPr id="0" name=""/>
        <dsp:cNvSpPr/>
      </dsp:nvSpPr>
      <dsp:spPr>
        <a:xfrm>
          <a:off x="2695401"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695401" y="454168"/>
        <a:ext cx="852527" cy="854825"/>
      </dsp:txXfrm>
    </dsp:sp>
    <dsp:sp modelId="{34325261-7AFE-4ECE-8DE1-47FBD59DBCC9}">
      <dsp:nvSpPr>
        <dsp:cNvPr id="0" name=""/>
        <dsp:cNvSpPr/>
      </dsp:nvSpPr>
      <dsp:spPr>
        <a:xfrm>
          <a:off x="4418839"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Plan</a:t>
          </a:r>
        </a:p>
      </dsp:txBody>
      <dsp:txXfrm>
        <a:off x="4450624" y="370759"/>
        <a:ext cx="2053444" cy="1021644"/>
      </dsp:txXfrm>
    </dsp:sp>
    <dsp:sp modelId="{C7FBCBA1-2D11-4B79-82C6-1CD1B2748A7D}">
      <dsp:nvSpPr>
        <dsp:cNvPr id="0" name=""/>
        <dsp:cNvSpPr/>
      </dsp:nvSpPr>
      <dsp:spPr>
        <a:xfrm>
          <a:off x="7110333" y="169226"/>
          <a:ext cx="1217896" cy="142470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7110333" y="454168"/>
        <a:ext cx="852527" cy="854825"/>
      </dsp:txXfrm>
    </dsp:sp>
    <dsp:sp modelId="{67075D7C-20DF-4527-A58C-230A6B80FA8E}">
      <dsp:nvSpPr>
        <dsp:cNvPr id="0" name=""/>
        <dsp:cNvSpPr/>
      </dsp:nvSpPr>
      <dsp:spPr>
        <a:xfrm>
          <a:off x="8833772" y="338974"/>
          <a:ext cx="2117014" cy="1085214"/>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Apply</a:t>
          </a:r>
        </a:p>
      </dsp:txBody>
      <dsp:txXfrm>
        <a:off x="8865557" y="370759"/>
        <a:ext cx="2053444" cy="10216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25261-7AFE-4ECE-8DE1-47FBD59DBCC9}">
      <dsp:nvSpPr>
        <dsp:cNvPr id="0" name=""/>
        <dsp:cNvSpPr/>
      </dsp:nvSpPr>
      <dsp:spPr>
        <a:xfrm>
          <a:off x="8993" y="0"/>
          <a:ext cx="3544604" cy="1763163"/>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Plan</a:t>
          </a:r>
        </a:p>
      </dsp:txBody>
      <dsp:txXfrm>
        <a:off x="60634" y="51641"/>
        <a:ext cx="3441322" cy="1659881"/>
      </dsp:txXfrm>
    </dsp:sp>
    <dsp:sp modelId="{C7FBCBA1-2D11-4B79-82C6-1CD1B2748A7D}">
      <dsp:nvSpPr>
        <dsp:cNvPr id="0" name=""/>
        <dsp:cNvSpPr/>
      </dsp:nvSpPr>
      <dsp:spPr>
        <a:xfrm>
          <a:off x="4515472" y="0"/>
          <a:ext cx="2039174" cy="176316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GB" sz="5500" kern="1200"/>
        </a:p>
      </dsp:txBody>
      <dsp:txXfrm>
        <a:off x="4515472" y="352633"/>
        <a:ext cx="1510225" cy="1057897"/>
      </dsp:txXfrm>
    </dsp:sp>
    <dsp:sp modelId="{67075D7C-20DF-4527-A58C-230A6B80FA8E}">
      <dsp:nvSpPr>
        <dsp:cNvPr id="0" name=""/>
        <dsp:cNvSpPr/>
      </dsp:nvSpPr>
      <dsp:spPr>
        <a:xfrm>
          <a:off x="7401096" y="0"/>
          <a:ext cx="3544604" cy="1763163"/>
        </a:xfrm>
        <a:prstGeom prst="roundRect">
          <a:avLst>
            <a:gd name="adj" fmla="val 10000"/>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Destroy</a:t>
          </a:r>
        </a:p>
      </dsp:txBody>
      <dsp:txXfrm>
        <a:off x="7452737" y="51641"/>
        <a:ext cx="3441322" cy="16598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29DE6-085F-4DFC-ADF8-FF30F0293D54}">
      <dsp:nvSpPr>
        <dsp:cNvPr id="0" name=""/>
        <dsp:cNvSpPr/>
      </dsp:nvSpPr>
      <dsp:spPr>
        <a:xfrm rot="5400000">
          <a:off x="1632742" y="1243979"/>
          <a:ext cx="532203" cy="605894"/>
        </a:xfrm>
        <a:prstGeom prst="bentUpArrow">
          <a:avLst>
            <a:gd name="adj1" fmla="val 32840"/>
            <a:gd name="adj2" fmla="val 25000"/>
            <a:gd name="adj3" fmla="val 35780"/>
          </a:avLst>
        </a:prstGeom>
        <a:solidFill>
          <a:schemeClr val="accent5">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DF5104-C56F-499F-8600-170442DC7EA7}">
      <dsp:nvSpPr>
        <dsp:cNvPr id="0" name=""/>
        <dsp:cNvSpPr/>
      </dsp:nvSpPr>
      <dsp:spPr>
        <a:xfrm>
          <a:off x="5643" y="654021"/>
          <a:ext cx="3868112" cy="627112"/>
        </a:xfrm>
        <a:prstGeom prst="roundRect">
          <a:avLst>
            <a:gd name="adj" fmla="val 1667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Environment variables</a:t>
          </a:r>
        </a:p>
      </dsp:txBody>
      <dsp:txXfrm>
        <a:off x="36262" y="684640"/>
        <a:ext cx="3806874" cy="565874"/>
      </dsp:txXfrm>
    </dsp:sp>
    <dsp:sp modelId="{34E758CB-CFE5-4542-B430-E7A168CA3728}">
      <dsp:nvSpPr>
        <dsp:cNvPr id="0" name=""/>
        <dsp:cNvSpPr/>
      </dsp:nvSpPr>
      <dsp:spPr>
        <a:xfrm>
          <a:off x="2387657" y="713831"/>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B63DB9B1-1097-4DA3-AAD7-8061F76C63E1}">
      <dsp:nvSpPr>
        <dsp:cNvPr id="0" name=""/>
        <dsp:cNvSpPr/>
      </dsp:nvSpPr>
      <dsp:spPr>
        <a:xfrm rot="5400000">
          <a:off x="3489436" y="1948434"/>
          <a:ext cx="532203" cy="605894"/>
        </a:xfrm>
        <a:prstGeom prst="bentUpArrow">
          <a:avLst>
            <a:gd name="adj1" fmla="val 32840"/>
            <a:gd name="adj2" fmla="val 25000"/>
            <a:gd name="adj3" fmla="val 35780"/>
          </a:avLst>
        </a:prstGeom>
        <a:solidFill>
          <a:schemeClr val="accent5">
            <a:tint val="50000"/>
            <a:hueOff val="-4480136"/>
            <a:satOff val="-2046"/>
            <a:lumOff val="55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F7D0BF-5762-4683-91F3-AF7EA6E77163}">
      <dsp:nvSpPr>
        <dsp:cNvPr id="0" name=""/>
        <dsp:cNvSpPr/>
      </dsp:nvSpPr>
      <dsp:spPr>
        <a:xfrm>
          <a:off x="1862337" y="1358476"/>
          <a:ext cx="3868112" cy="627112"/>
        </a:xfrm>
        <a:prstGeom prst="roundRect">
          <a:avLst>
            <a:gd name="adj" fmla="val 16670"/>
          </a:avLst>
        </a:prstGeom>
        <a:solidFill>
          <a:schemeClr val="accent5">
            <a:hueOff val="-3258608"/>
            <a:satOff val="-11154"/>
            <a:lumOff val="49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1" kern="1200" dirty="0"/>
            <a:t>terraform.tfvars </a:t>
          </a:r>
          <a:r>
            <a:rPr lang="en-GB" sz="1400" kern="1200" dirty="0"/>
            <a:t>file, if present</a:t>
          </a:r>
        </a:p>
      </dsp:txBody>
      <dsp:txXfrm>
        <a:off x="1892956" y="1389095"/>
        <a:ext cx="3806874" cy="565874"/>
      </dsp:txXfrm>
    </dsp:sp>
    <dsp:sp modelId="{1BA09593-2FD3-4F29-B3AB-1C038E9C42E2}">
      <dsp:nvSpPr>
        <dsp:cNvPr id="0" name=""/>
        <dsp:cNvSpPr/>
      </dsp:nvSpPr>
      <dsp:spPr>
        <a:xfrm>
          <a:off x="4244351" y="1418285"/>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28C30692-2533-45D3-964E-D1286E62A953}">
      <dsp:nvSpPr>
        <dsp:cNvPr id="0" name=""/>
        <dsp:cNvSpPr/>
      </dsp:nvSpPr>
      <dsp:spPr>
        <a:xfrm rot="5400000">
          <a:off x="5346130" y="2652889"/>
          <a:ext cx="532203" cy="605894"/>
        </a:xfrm>
        <a:prstGeom prst="bentUpArrow">
          <a:avLst>
            <a:gd name="adj1" fmla="val 32840"/>
            <a:gd name="adj2" fmla="val 25000"/>
            <a:gd name="adj3" fmla="val 35780"/>
          </a:avLst>
        </a:prstGeom>
        <a:solidFill>
          <a:schemeClr val="accent5">
            <a:tint val="50000"/>
            <a:hueOff val="-8960273"/>
            <a:satOff val="-4093"/>
            <a:lumOff val="1114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304969-B567-48E5-83A9-1487B8604F72}">
      <dsp:nvSpPr>
        <dsp:cNvPr id="0" name=""/>
        <dsp:cNvSpPr/>
      </dsp:nvSpPr>
      <dsp:spPr>
        <a:xfrm>
          <a:off x="3719031" y="2062931"/>
          <a:ext cx="3868112" cy="627112"/>
        </a:xfrm>
        <a:prstGeom prst="roundRect">
          <a:avLst>
            <a:gd name="adj" fmla="val 16670"/>
          </a:avLst>
        </a:prstGeom>
        <a:solidFill>
          <a:schemeClr val="accent5">
            <a:hueOff val="-6517216"/>
            <a:satOff val="-22309"/>
            <a:lumOff val="980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i="1" kern="1200" dirty="0" err="1"/>
            <a:t>terraform.tfvars.json</a:t>
          </a:r>
          <a:r>
            <a:rPr lang="en-GB" sz="1400" i="1" kern="1200" dirty="0"/>
            <a:t> </a:t>
          </a:r>
          <a:r>
            <a:rPr lang="en-GB" sz="1400" kern="1200" dirty="0"/>
            <a:t>file, if present</a:t>
          </a:r>
        </a:p>
      </dsp:txBody>
      <dsp:txXfrm>
        <a:off x="3749650" y="2093550"/>
        <a:ext cx="3806874" cy="565874"/>
      </dsp:txXfrm>
    </dsp:sp>
    <dsp:sp modelId="{2BD2970F-2161-4D1C-BBEF-1D506B9FFA15}">
      <dsp:nvSpPr>
        <dsp:cNvPr id="0" name=""/>
        <dsp:cNvSpPr/>
      </dsp:nvSpPr>
      <dsp:spPr>
        <a:xfrm>
          <a:off x="6101045" y="2122740"/>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B6D2E1FD-0D50-4606-B564-357D01ABA003}">
      <dsp:nvSpPr>
        <dsp:cNvPr id="0" name=""/>
        <dsp:cNvSpPr/>
      </dsp:nvSpPr>
      <dsp:spPr>
        <a:xfrm rot="5400000">
          <a:off x="7202824" y="3357343"/>
          <a:ext cx="532203" cy="605894"/>
        </a:xfrm>
        <a:prstGeom prst="bentUpArrow">
          <a:avLst>
            <a:gd name="adj1" fmla="val 32840"/>
            <a:gd name="adj2" fmla="val 25000"/>
            <a:gd name="adj3" fmla="val 35780"/>
          </a:avLst>
        </a:prstGeom>
        <a:solidFill>
          <a:schemeClr val="accent5">
            <a:tint val="50000"/>
            <a:hueOff val="-13440408"/>
            <a:satOff val="-6139"/>
            <a:lumOff val="1671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91F84D-375A-4588-B284-C248C947D5FD}">
      <dsp:nvSpPr>
        <dsp:cNvPr id="0" name=""/>
        <dsp:cNvSpPr/>
      </dsp:nvSpPr>
      <dsp:spPr>
        <a:xfrm>
          <a:off x="5575725" y="2767385"/>
          <a:ext cx="3868112" cy="627112"/>
        </a:xfrm>
        <a:prstGeom prst="roundRect">
          <a:avLst>
            <a:gd name="adj" fmla="val 16670"/>
          </a:avLst>
        </a:prstGeom>
        <a:solidFill>
          <a:schemeClr val="accent5">
            <a:hueOff val="-9775824"/>
            <a:satOff val="-33463"/>
            <a:lumOff val="1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Any </a:t>
          </a:r>
          <a:r>
            <a:rPr lang="en-GB" sz="1400" i="1" kern="1200" dirty="0"/>
            <a:t>*.auto.tfvars or *.</a:t>
          </a:r>
          <a:r>
            <a:rPr lang="en-GB" sz="1400" i="1" kern="1200" dirty="0" err="1"/>
            <a:t>auto.tfvars.json</a:t>
          </a:r>
          <a:r>
            <a:rPr lang="en-GB" sz="1400" i="1" kern="1200" dirty="0"/>
            <a:t> </a:t>
          </a:r>
          <a:r>
            <a:rPr lang="en-GB" sz="1400" kern="1200" dirty="0"/>
            <a:t>files, processed in lexical order of filenames</a:t>
          </a:r>
        </a:p>
      </dsp:txBody>
      <dsp:txXfrm>
        <a:off x="5606344" y="2798004"/>
        <a:ext cx="3806874" cy="565874"/>
      </dsp:txXfrm>
    </dsp:sp>
    <dsp:sp modelId="{85B80DF2-CF2B-46C4-A82B-83E194A06653}">
      <dsp:nvSpPr>
        <dsp:cNvPr id="0" name=""/>
        <dsp:cNvSpPr/>
      </dsp:nvSpPr>
      <dsp:spPr>
        <a:xfrm>
          <a:off x="7957739" y="2827195"/>
          <a:ext cx="651604" cy="506860"/>
        </a:xfrm>
        <a:prstGeom prst="rect">
          <a:avLst/>
        </a:prstGeom>
        <a:noFill/>
        <a:ln>
          <a:noFill/>
        </a:ln>
        <a:effectLst/>
      </dsp:spPr>
      <dsp:style>
        <a:lnRef idx="0">
          <a:scrgbClr r="0" g="0" b="0"/>
        </a:lnRef>
        <a:fillRef idx="0">
          <a:scrgbClr r="0" g="0" b="0"/>
        </a:fillRef>
        <a:effectRef idx="0">
          <a:scrgbClr r="0" g="0" b="0"/>
        </a:effectRef>
        <a:fontRef idx="minor"/>
      </dsp:style>
    </dsp:sp>
    <dsp:sp modelId="{CAEBF586-548E-4397-B405-5816E6CEEAFC}">
      <dsp:nvSpPr>
        <dsp:cNvPr id="0" name=""/>
        <dsp:cNvSpPr/>
      </dsp:nvSpPr>
      <dsp:spPr>
        <a:xfrm>
          <a:off x="7432419" y="3471840"/>
          <a:ext cx="3868112" cy="627112"/>
        </a:xfrm>
        <a:prstGeom prst="roundRect">
          <a:avLst>
            <a:gd name="adj" fmla="val 16670"/>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Any </a:t>
          </a:r>
          <a:r>
            <a:rPr lang="en-GB" sz="1400" i="1" kern="1200" dirty="0"/>
            <a:t>var and –var-file </a:t>
          </a:r>
          <a:r>
            <a:rPr lang="en-GB" sz="1400" kern="1200" dirty="0"/>
            <a:t>options on the command line, in the order provided</a:t>
          </a:r>
        </a:p>
      </dsp:txBody>
      <dsp:txXfrm>
        <a:off x="7463038" y="3502459"/>
        <a:ext cx="3806874" cy="5658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7/31/2023 9:30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7/31/2023 9:30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hashicorp.com/terraform/azure/configure_az#authentic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terraform.io/docs/providers/azurerm/guides/managed_service_identity.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hashicorp.com/terraform/azure/remote_az"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erraform.io/docs/configuration/style.html"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terraform.io/docs/commands/fmt.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erraform.io/docs/configuration/variables.html#variable-definition-precedenc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terraform.io/docs/configuration/expressions.html#interpol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terraform.io/docs/configuration/expressions.html#string-templates"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terraform.io/docs/state/index.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www.terraform.io/docs/state/sensitive-data.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rraform.io/intro/index.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7/31/2023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Providers – plugins, usually installed via `terraform </a:t>
            </a:r>
            <a:r>
              <a:rPr lang="en-GB" dirty="0" err="1"/>
              <a:t>init</a:t>
            </a:r>
            <a:r>
              <a:rPr lang="en-GB" dirty="0"/>
              <a:t>` - examples – azurerm, </a:t>
            </a:r>
            <a:r>
              <a:rPr lang="en-GB" dirty="0" err="1"/>
              <a:t>azuread</a:t>
            </a:r>
            <a:r>
              <a:rPr lang="en-GB" dirty="0"/>
              <a:t>, </a:t>
            </a:r>
            <a:r>
              <a:rPr lang="en-GB" dirty="0" err="1"/>
              <a:t>aws</a:t>
            </a:r>
            <a:r>
              <a:rPr lang="en-GB" dirty="0"/>
              <a:t>, </a:t>
            </a:r>
          </a:p>
          <a:p>
            <a:endParaRPr lang="en-GB" dirty="0"/>
          </a:p>
          <a:p>
            <a:r>
              <a:rPr lang="en-GB" sz="882" b="0" i="0" kern="1200" dirty="0">
                <a:solidFill>
                  <a:schemeClr val="tx1"/>
                </a:solidFill>
                <a:effectLst/>
                <a:latin typeface="Segoe UI" panose="020B0502040204020203" pitchFamily="34" charset="0"/>
                <a:ea typeface="+mn-ea"/>
                <a:cs typeface="+mn-cs"/>
              </a:rPr>
              <a:t>Terraform can configure resources across multiple clouds. For example, a single configuration can span both Azure and AWS</a:t>
            </a:r>
          </a:p>
          <a:p>
            <a:endParaRPr lang="en-GB" sz="882" b="0"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The </a:t>
            </a:r>
            <a:r>
              <a:rPr lang="en-GB" dirty="0"/>
              <a:t>~&gt;</a:t>
            </a:r>
            <a:r>
              <a:rPr lang="en-GB" sz="882" b="0" i="0" kern="1200" dirty="0">
                <a:solidFill>
                  <a:schemeClr val="tx1"/>
                </a:solidFill>
                <a:effectLst/>
                <a:latin typeface="Segoe UI" panose="020B0502040204020203" pitchFamily="34" charset="0"/>
                <a:ea typeface="+mn-ea"/>
                <a:cs typeface="+mn-cs"/>
              </a:rPr>
              <a:t> symbol is the </a:t>
            </a:r>
            <a:r>
              <a:rPr lang="en-GB" sz="882" b="0" i="1" kern="1200" dirty="0">
                <a:solidFill>
                  <a:schemeClr val="tx1"/>
                </a:solidFill>
                <a:effectLst/>
                <a:latin typeface="Segoe UI" panose="020B0502040204020203" pitchFamily="34" charset="0"/>
                <a:ea typeface="+mn-ea"/>
                <a:cs typeface="+mn-cs"/>
              </a:rPr>
              <a:t>pessimistic constraint</a:t>
            </a:r>
            <a:r>
              <a:rPr lang="en-GB" sz="882" b="0" i="0" kern="1200" dirty="0">
                <a:solidFill>
                  <a:schemeClr val="tx1"/>
                </a:solidFill>
                <a:effectLst/>
                <a:latin typeface="Segoe UI" panose="020B0502040204020203" pitchFamily="34" charset="0"/>
                <a:ea typeface="+mn-ea"/>
                <a:cs typeface="+mn-cs"/>
              </a:rPr>
              <a:t> operator. It tells Terraform to use all </a:t>
            </a:r>
            <a:r>
              <a:rPr lang="en-GB" sz="882" b="0" i="1" kern="1200" dirty="0">
                <a:solidFill>
                  <a:schemeClr val="tx1"/>
                </a:solidFill>
                <a:effectLst/>
                <a:latin typeface="Segoe UI" panose="020B0502040204020203" pitchFamily="34" charset="0"/>
                <a:ea typeface="+mn-ea"/>
                <a:cs typeface="+mn-cs"/>
              </a:rPr>
              <a:t>non-beta</a:t>
            </a:r>
            <a:r>
              <a:rPr lang="en-GB" sz="882" b="0" i="0" kern="1200" dirty="0">
                <a:solidFill>
                  <a:schemeClr val="tx1"/>
                </a:solidFill>
                <a:effectLst/>
                <a:latin typeface="Segoe UI" panose="020B0502040204020203" pitchFamily="34" charset="0"/>
                <a:ea typeface="+mn-ea"/>
                <a:cs typeface="+mn-cs"/>
              </a:rPr>
              <a:t> versions &gt;=1.32.0 and &lt;1.33.0.</a:t>
            </a:r>
            <a:endParaRPr lang="en-GB" dirty="0"/>
          </a:p>
          <a:p>
            <a:endParaRPr lang="en-GB" dirty="0"/>
          </a:p>
          <a:p>
            <a:r>
              <a:rPr lang="en-GB" dirty="0"/>
              <a:t>Resources – </a:t>
            </a:r>
            <a:r>
              <a:rPr lang="en-GB" sz="882" b="0" i="0" kern="1200" dirty="0">
                <a:solidFill>
                  <a:schemeClr val="tx1"/>
                </a:solidFill>
                <a:effectLst/>
                <a:latin typeface="Segoe UI" panose="020B0502040204020203" pitchFamily="34" charset="0"/>
                <a:ea typeface="+mn-ea"/>
                <a:cs typeface="+mn-cs"/>
              </a:rPr>
              <a:t>A </a:t>
            </a:r>
            <a:r>
              <a:rPr lang="en-GB" sz="882" b="1" i="0" kern="1200" dirty="0">
                <a:solidFill>
                  <a:schemeClr val="tx1"/>
                </a:solidFill>
                <a:effectLst/>
                <a:latin typeface="Segoe UI" panose="020B0502040204020203" pitchFamily="34" charset="0"/>
                <a:ea typeface="+mn-ea"/>
                <a:cs typeface="+mn-cs"/>
              </a:rPr>
              <a:t>resource</a:t>
            </a:r>
            <a:r>
              <a:rPr lang="en-GB" sz="882" b="0" i="0" kern="1200" dirty="0">
                <a:solidFill>
                  <a:schemeClr val="tx1"/>
                </a:solidFill>
                <a:effectLst/>
                <a:latin typeface="Segoe UI" panose="020B0502040204020203" pitchFamily="34" charset="0"/>
                <a:ea typeface="+mn-ea"/>
                <a:cs typeface="+mn-cs"/>
              </a:rPr>
              <a:t> block defines the desired state for a given resource within the infrastructure. </a:t>
            </a:r>
          </a:p>
          <a:p>
            <a:endParaRPr lang="en-GB" sz="882" b="0" i="0" kern="1200" dirty="0">
              <a:solidFill>
                <a:schemeClr val="tx1"/>
              </a:solidFill>
              <a:effectLst/>
              <a:latin typeface="Segoe UI" panose="020B0502040204020203" pitchFamily="34" charset="0"/>
              <a:ea typeface="+mn-ea"/>
              <a:cs typeface="+mn-cs"/>
            </a:endParaRPr>
          </a:p>
          <a:p>
            <a:r>
              <a:rPr lang="en-GB" sz="882" b="1" i="0" kern="1200" dirty="0">
                <a:solidFill>
                  <a:schemeClr val="tx1"/>
                </a:solidFill>
                <a:effectLst/>
                <a:latin typeface="Segoe UI" panose="020B0502040204020203" pitchFamily="34" charset="0"/>
                <a:ea typeface="+mn-ea"/>
                <a:cs typeface="+mn-cs"/>
              </a:rPr>
              <a:t>	Resource “type” “name” (combination is unique in a configuration)</a:t>
            </a:r>
          </a:p>
          <a:p>
            <a:endParaRPr lang="en-GB" sz="882" b="1" i="0" kern="1200" dirty="0">
              <a:solidFill>
                <a:schemeClr val="tx1"/>
              </a:solidFill>
              <a:effectLst/>
              <a:latin typeface="Segoe UI" panose="020B0502040204020203" pitchFamily="34" charset="0"/>
              <a:ea typeface="+mn-ea"/>
              <a:cs typeface="+mn-cs"/>
            </a:endParaRPr>
          </a:p>
          <a:p>
            <a:r>
              <a:rPr lang="en-GB" sz="882" b="1" i="0" kern="1200" dirty="0">
                <a:solidFill>
                  <a:schemeClr val="tx1"/>
                </a:solidFill>
                <a:effectLst/>
                <a:latin typeface="Segoe UI" panose="020B0502040204020203" pitchFamily="34" charset="0"/>
                <a:ea typeface="+mn-ea"/>
                <a:cs typeface="+mn-cs"/>
              </a:rPr>
              <a:t>Resource name is object used to refer to object created in resource block throughout the config. Doesn’t have to be same as resource group name in this case.</a:t>
            </a:r>
          </a:p>
          <a:p>
            <a:endParaRPr lang="en-GB" sz="882" b="0" i="0" kern="1200" dirty="0">
              <a:solidFill>
                <a:schemeClr val="tx1"/>
              </a:solidFill>
              <a:effectLst/>
              <a:latin typeface="Segoe UI" panose="020B0502040204020203" pitchFamily="34" charset="0"/>
              <a:ea typeface="+mn-ea"/>
              <a:cs typeface="+mn-cs"/>
            </a:endParaRPr>
          </a:p>
          <a:p>
            <a:r>
              <a:rPr lang="en-GB" dirty="0"/>
              <a:t>provider specific items. Resource groups, </a:t>
            </a:r>
            <a:r>
              <a:rPr lang="en-GB" dirty="0" err="1"/>
              <a:t>aks</a:t>
            </a:r>
            <a:r>
              <a:rPr lang="en-GB" dirty="0"/>
              <a:t>, etc (can also be null resource)</a:t>
            </a:r>
          </a:p>
          <a:p>
            <a:endParaRPr lang="en-GB" dirty="0"/>
          </a:p>
          <a:p>
            <a:r>
              <a:rPr lang="en-GB" dirty="0"/>
              <a:t>We’ll later see </a:t>
            </a:r>
            <a:r>
              <a:rPr lang="en-GB" dirty="0" err="1"/>
              <a:t>AzureAD</a:t>
            </a:r>
            <a:r>
              <a:rPr lang="en-GB" dirty="0"/>
              <a:t> – recommended approach is to use Managed Identities</a:t>
            </a:r>
          </a:p>
          <a:p>
            <a:r>
              <a:rPr lang="en-GB" dirty="0">
                <a:hlinkClick r:id="rId3"/>
              </a:rPr>
              <a:t>https://learn.hashicorp.com/terraform/azure/configure_az#authentication</a:t>
            </a:r>
            <a:r>
              <a:rPr lang="en-GB" dirty="0"/>
              <a:t> (note this is using 1.x azurerm)</a:t>
            </a:r>
          </a:p>
          <a:p>
            <a:r>
              <a:rPr lang="en-GB" dirty="0">
                <a:hlinkClick r:id="rId4"/>
              </a:rPr>
              <a:t>https://www.terraform.io/docs/providers/azurerm/guides/managed_service_identity.html</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62089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25302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6024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come back to state management later </a:t>
            </a:r>
          </a:p>
          <a:p>
            <a:endParaRPr lang="en-GB" dirty="0"/>
          </a:p>
          <a:p>
            <a:r>
              <a:rPr lang="en-GB" dirty="0"/>
              <a:t>Talk about .</a:t>
            </a:r>
            <a:r>
              <a:rPr lang="en-GB" dirty="0" err="1"/>
              <a:t>tflock</a:t>
            </a:r>
            <a:r>
              <a:rPr lang="en-GB" dirty="0"/>
              <a:t> a little bit</a:t>
            </a:r>
          </a:p>
          <a:p>
            <a:endParaRPr lang="en-GB" dirty="0"/>
          </a:p>
          <a:p>
            <a:r>
              <a:rPr lang="en-GB" dirty="0"/>
              <a:t>It’s a highly </a:t>
            </a:r>
            <a:r>
              <a:rPr lang="en-GB" sz="882" b="0" i="0" kern="1200" dirty="0">
                <a:solidFill>
                  <a:schemeClr val="tx1"/>
                </a:solidFill>
                <a:effectLst/>
                <a:latin typeface="Segoe UI" panose="020B0502040204020203" pitchFamily="34" charset="0"/>
                <a:ea typeface="+mn-ea"/>
                <a:cs typeface="+mn-cs"/>
              </a:rPr>
              <a:t>recommended to use a </a:t>
            </a:r>
            <a:r>
              <a:rPr lang="en-GB" sz="882" b="0" i="0" u="none" strike="noStrike" kern="1200" dirty="0">
                <a:solidFill>
                  <a:schemeClr val="tx1"/>
                </a:solidFill>
                <a:effectLst/>
                <a:latin typeface="Segoe UI" panose="020B0502040204020203" pitchFamily="34" charset="0"/>
                <a:ea typeface="+mn-ea"/>
                <a:cs typeface="+mn-cs"/>
                <a:hlinkClick r:id="rId3"/>
              </a:rPr>
              <a:t>remote backend</a:t>
            </a:r>
            <a:r>
              <a:rPr lang="en-GB" sz="882" b="0" i="0" kern="1200" dirty="0">
                <a:solidFill>
                  <a:schemeClr val="tx1"/>
                </a:solidFill>
                <a:effectLst/>
                <a:latin typeface="Segoe UI" panose="020B0502040204020203" pitchFamily="34" charset="0"/>
                <a:ea typeface="+mn-ea"/>
                <a:cs typeface="+mn-cs"/>
              </a:rPr>
              <a:t> to save state in centralized, secure storage.</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98668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The plan step also checks the syntax of the configuration and attempts to connect to Azure to refresh the state prior to checking for differences with the current configuration. (State refresh can be disabled.)</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The new plan may vary from the plan you previously created by running </a:t>
            </a:r>
            <a:r>
              <a:rPr lang="en-GB" dirty="0"/>
              <a:t>terraform plan</a:t>
            </a:r>
            <a:r>
              <a:rPr lang="en-GB" sz="882" b="0" i="0" kern="1200" dirty="0">
                <a:solidFill>
                  <a:schemeClr val="tx1"/>
                </a:solidFill>
                <a:effectLst/>
                <a:latin typeface="Segoe UI" panose="020B0502040204020203" pitchFamily="34" charset="0"/>
                <a:ea typeface="+mn-ea"/>
                <a:cs typeface="+mn-cs"/>
              </a:rPr>
              <a:t>. (have multiple versions of plan if you like, but make sure it’s kept very secure as it can contain sensitive info)</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45537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The plan step also checks the syntax of the configuration and attempts to connect to Azure to refresh the state prior to checking for differences with the current configuration. (State refresh can be disabled.)</a:t>
            </a:r>
            <a:endParaRPr lang="en-GB" dirty="0"/>
          </a:p>
          <a:p>
            <a:endParaRPr lang="en-GB" dirty="0"/>
          </a:p>
          <a:p>
            <a:r>
              <a:rPr lang="en-GB" sz="882" b="0" i="0" kern="1200" dirty="0">
                <a:solidFill>
                  <a:schemeClr val="tx1"/>
                </a:solidFill>
                <a:effectLst/>
                <a:latin typeface="Segoe UI" panose="020B0502040204020203" pitchFamily="34" charset="0"/>
                <a:ea typeface="+mn-ea"/>
                <a:cs typeface="+mn-cs"/>
              </a:rPr>
              <a:t>The new plan may vary from the plan you previously created by running </a:t>
            </a:r>
            <a:r>
              <a:rPr lang="en-GB" dirty="0"/>
              <a:t>terraform plan</a:t>
            </a:r>
            <a:r>
              <a:rPr lang="en-GB" sz="882" b="0" i="0" kern="1200" dirty="0">
                <a:solidFill>
                  <a:schemeClr val="tx1"/>
                </a:solidFill>
                <a:effectLst/>
                <a:latin typeface="Segoe UI" panose="020B0502040204020203" pitchFamily="34" charset="0"/>
                <a:ea typeface="+mn-ea"/>
                <a:cs typeface="+mn-cs"/>
              </a:rPr>
              <a:t>. (have multiple versions of plan if you like, but make sure it’s kept very secure as it can contain sensitive info)</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08711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Day 0, 1, 2..N Operations</a:t>
            </a:r>
          </a:p>
          <a:p>
            <a:endParaRPr lang="en-GB" dirty="0"/>
          </a:p>
          <a:p>
            <a:r>
              <a:rPr lang="en-GB" dirty="0"/>
              <a:t>Day 1 op</a:t>
            </a:r>
          </a:p>
          <a:p>
            <a:pPr marL="171450" indent="-171450">
              <a:buFont typeface="Arial" panose="020B0604020202020204" pitchFamily="34" charset="0"/>
              <a:buChar char="•"/>
            </a:pPr>
            <a:r>
              <a:rPr lang="en-GB" dirty="0" err="1"/>
              <a:t>init</a:t>
            </a:r>
            <a:r>
              <a:rPr lang="en-GB" dirty="0"/>
              <a:t>, plan, apply</a:t>
            </a:r>
          </a:p>
          <a:p>
            <a:pPr marL="171450" indent="-171450">
              <a:buFont typeface="Arial" panose="020B0604020202020204" pitchFamily="34" charset="0"/>
              <a:buChar char="•"/>
            </a:pPr>
            <a:r>
              <a:rPr lang="en-GB" dirty="0"/>
              <a:t>Make sure to show the plugin that gets created during </a:t>
            </a:r>
            <a:r>
              <a:rPr lang="en-GB" dirty="0" err="1"/>
              <a:t>init</a:t>
            </a:r>
            <a:endParaRPr lang="en-GB" dirty="0"/>
          </a:p>
          <a:p>
            <a:pPr marL="171450" indent="-171450">
              <a:buFont typeface="Arial" panose="020B0604020202020204" pitchFamily="34" charset="0"/>
              <a:buChar char="•"/>
            </a:pPr>
            <a:r>
              <a:rPr lang="en-GB" dirty="0"/>
              <a:t>Show outputs from plan before apply</a:t>
            </a:r>
          </a:p>
          <a:p>
            <a:pPr marL="171450" indent="-171450">
              <a:buFont typeface="Arial" panose="020B0604020202020204" pitchFamily="34" charset="0"/>
              <a:buChar char="•"/>
            </a:pPr>
            <a:r>
              <a:rPr lang="en-GB" dirty="0"/>
              <a:t>Show azure output after apply and point to state file that was created</a:t>
            </a:r>
          </a:p>
          <a:p>
            <a:pPr marL="171450" indent="-171450">
              <a:buFont typeface="Arial" panose="020B0604020202020204" pitchFamily="34" charset="0"/>
              <a:buChar char="•"/>
            </a:pPr>
            <a:r>
              <a:rPr lang="en-GB" dirty="0" err="1"/>
              <a:t>Tf</a:t>
            </a:r>
            <a:r>
              <a:rPr lang="en-GB" dirty="0"/>
              <a:t> show to explore state as needed</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Day 2 op</a:t>
            </a:r>
          </a:p>
          <a:p>
            <a:pPr marL="171450" indent="-171450">
              <a:buFont typeface="Arial" panose="020B0604020202020204" pitchFamily="34" charset="0"/>
              <a:buChar char="•"/>
            </a:pPr>
            <a:r>
              <a:rPr lang="en-GB" dirty="0"/>
              <a:t>Show current state of the infrastructure</a:t>
            </a:r>
          </a:p>
          <a:p>
            <a:pPr marL="171450" indent="-171450">
              <a:buFont typeface="Arial" panose="020B0604020202020204" pitchFamily="34" charset="0"/>
              <a:buChar char="•"/>
            </a:pPr>
            <a:r>
              <a:rPr lang="en-GB" dirty="0"/>
              <a:t>After plan, what terraform thinks of current state and changes it will make</a:t>
            </a:r>
          </a:p>
          <a:p>
            <a:pPr marL="171450" indent="-171450">
              <a:buFont typeface="Arial" panose="020B0604020202020204" pitchFamily="34" charset="0"/>
              <a:buChar char="•"/>
            </a:pPr>
            <a:r>
              <a:rPr lang="en-GB" dirty="0"/>
              <a:t>do an update (add some new resource or add a tag or something)</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Ask question: What happens if you delete the state file and do an apply?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Day 3 op</a:t>
            </a:r>
          </a:p>
          <a:p>
            <a:pPr marL="0" indent="0">
              <a:buFont typeface="Arial" panose="020B0604020202020204" pitchFamily="34" charset="0"/>
              <a:buNone/>
            </a:pPr>
            <a:r>
              <a:rPr lang="en-GB" dirty="0"/>
              <a:t>*  Plan, Destroy – show output on Azure side as well</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96539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The set of files used to describe infrastructure in Terraform is known as a Terraform </a:t>
            </a:r>
            <a:r>
              <a:rPr lang="en-GB" sz="882" b="1" i="0" kern="1200" dirty="0">
                <a:solidFill>
                  <a:schemeClr val="tx1"/>
                </a:solidFill>
                <a:effectLst/>
                <a:latin typeface="Segoe UI" panose="020B0502040204020203" pitchFamily="34" charset="0"/>
                <a:ea typeface="+mn-ea"/>
                <a:cs typeface="+mn-cs"/>
              </a:rPr>
              <a:t>configuration</a:t>
            </a:r>
          </a:p>
          <a:p>
            <a:endParaRPr lang="en-GB" sz="882" b="1" i="0" kern="1200" dirty="0">
              <a:solidFill>
                <a:schemeClr val="tx1"/>
              </a:solidFill>
              <a:effectLst/>
              <a:latin typeface="Segoe UI" panose="020B0502040204020203" pitchFamily="34" charset="0"/>
              <a:ea typeface="+mn-ea"/>
              <a:cs typeface="+mn-cs"/>
            </a:endParaRPr>
          </a:p>
          <a:p>
            <a:r>
              <a:rPr lang="en-GB" sz="882" b="0" i="0" kern="1200" dirty="0">
                <a:solidFill>
                  <a:schemeClr val="tx1"/>
                </a:solidFill>
                <a:effectLst/>
                <a:latin typeface="Segoe UI" panose="020B0502040204020203" pitchFamily="34" charset="0"/>
                <a:ea typeface="+mn-ea"/>
                <a:cs typeface="+mn-cs"/>
              </a:rPr>
              <a:t>Before we proceed, it is helpful to understand how configuration files, execution plan, and state are related:</a:t>
            </a:r>
          </a:p>
          <a:p>
            <a:r>
              <a:rPr lang="en-GB" sz="882" b="0" i="0" kern="1200" dirty="0">
                <a:solidFill>
                  <a:schemeClr val="tx1"/>
                </a:solidFill>
                <a:effectLst/>
                <a:latin typeface="Segoe UI" panose="020B0502040204020203" pitchFamily="34" charset="0"/>
                <a:ea typeface="+mn-ea"/>
                <a:cs typeface="+mn-cs"/>
              </a:rPr>
              <a:t>Configuration files define the </a:t>
            </a:r>
            <a:r>
              <a:rPr lang="en-GB" sz="882" b="0" i="1" kern="1200" dirty="0">
                <a:solidFill>
                  <a:schemeClr val="tx1"/>
                </a:solidFill>
                <a:effectLst/>
                <a:latin typeface="Segoe UI" panose="020B0502040204020203" pitchFamily="34" charset="0"/>
                <a:ea typeface="+mn-ea"/>
                <a:cs typeface="+mn-cs"/>
              </a:rPr>
              <a:t>desired state</a:t>
            </a:r>
            <a:r>
              <a:rPr lang="en-GB" sz="882" b="0" i="0" kern="1200" dirty="0">
                <a:solidFill>
                  <a:schemeClr val="tx1"/>
                </a:solidFill>
                <a:effectLst/>
                <a:latin typeface="Segoe UI" panose="020B0502040204020203" pitchFamily="34" charset="0"/>
                <a:ea typeface="+mn-ea"/>
                <a:cs typeface="+mn-cs"/>
              </a:rPr>
              <a:t> of your managed infrastructure.</a:t>
            </a:r>
          </a:p>
          <a:p>
            <a:r>
              <a:rPr lang="en-GB" sz="882" b="0" i="0" kern="1200" dirty="0">
                <a:solidFill>
                  <a:schemeClr val="tx1"/>
                </a:solidFill>
                <a:effectLst/>
                <a:latin typeface="Segoe UI" panose="020B0502040204020203" pitchFamily="34" charset="0"/>
                <a:ea typeface="+mn-ea"/>
                <a:cs typeface="+mn-cs"/>
              </a:rPr>
              <a:t>An execution plan is a map of actions Terraform will perform so that the actual state matches the desired state in the configuration files.</a:t>
            </a:r>
          </a:p>
          <a:p>
            <a:r>
              <a:rPr lang="en-GB" sz="882" b="0" i="0" kern="1200" dirty="0">
                <a:solidFill>
                  <a:schemeClr val="tx1"/>
                </a:solidFill>
                <a:effectLst/>
                <a:latin typeface="Segoe UI" panose="020B0502040204020203" pitchFamily="34" charset="0"/>
                <a:ea typeface="+mn-ea"/>
                <a:cs typeface="+mn-cs"/>
              </a:rPr>
              <a:t>State is a map of the </a:t>
            </a:r>
            <a:r>
              <a:rPr lang="en-GB" sz="882" b="0" i="1" kern="1200" dirty="0">
                <a:solidFill>
                  <a:schemeClr val="tx1"/>
                </a:solidFill>
                <a:effectLst/>
                <a:latin typeface="Segoe UI" panose="020B0502040204020203" pitchFamily="34" charset="0"/>
                <a:ea typeface="+mn-ea"/>
                <a:cs typeface="+mn-cs"/>
              </a:rPr>
              <a:t>actual state</a:t>
            </a:r>
            <a:r>
              <a:rPr lang="en-GB" sz="882" b="0" i="0" kern="1200" dirty="0">
                <a:solidFill>
                  <a:schemeClr val="tx1"/>
                </a:solidFill>
                <a:effectLst/>
                <a:latin typeface="Segoe UI" panose="020B0502040204020203" pitchFamily="34" charset="0"/>
                <a:ea typeface="+mn-ea"/>
                <a:cs typeface="+mn-cs"/>
              </a:rPr>
              <a:t> of Azure infrastructure configuration, along with metadata that Terraform uses to track changes.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8804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Anatomy of a simple terraform configuration</a:t>
            </a:r>
          </a:p>
          <a:p>
            <a:endParaRPr lang="en-GB" dirty="0"/>
          </a:p>
          <a:p>
            <a:r>
              <a:rPr lang="en-GB" dirty="0"/>
              <a:t>Question, what if we were to change the name of a resource group? What operation would that be?</a:t>
            </a:r>
          </a:p>
          <a:p>
            <a:r>
              <a:rPr lang="en-GB" dirty="0"/>
              <a:t>A: destroy and re-create because we can’t rename resource groups.</a:t>
            </a:r>
          </a:p>
          <a:p>
            <a:endParaRPr lang="en-GB" dirty="0"/>
          </a:p>
          <a:p>
            <a:r>
              <a:rPr lang="en-GB" dirty="0"/>
              <a:t>Question, what if we change the resource name but not the name of the resource group?</a:t>
            </a:r>
          </a:p>
          <a:p>
            <a:r>
              <a:rPr lang="en-GB" dirty="0"/>
              <a:t>A: you may see an error that rg already exists. Then you have to do a plan and apply again. (when in doubt, check with “terraform show .tfstate”</a:t>
            </a:r>
          </a:p>
          <a:p>
            <a:endParaRPr lang="en-GB" dirty="0"/>
          </a:p>
          <a:p>
            <a:r>
              <a:rPr lang="en-GB" dirty="0">
                <a:hlinkClick r:id="rId3"/>
              </a:rPr>
              <a:t>https://www.terraform.io/docs/configuration/style.html</a:t>
            </a:r>
            <a:endParaRPr lang="en-GB" dirty="0"/>
          </a:p>
          <a:p>
            <a:r>
              <a:rPr lang="en-GB" dirty="0">
                <a:hlinkClick r:id="rId4"/>
              </a:rPr>
              <a:t>https://www.terraform.io/docs/commands/fmt.html</a:t>
            </a:r>
            <a:endParaRPr lang="en-GB" dirty="0"/>
          </a:p>
          <a:p>
            <a:endParaRPr lang="en-GB" dirty="0"/>
          </a:p>
          <a:p>
            <a:r>
              <a:rPr lang="en-GB" dirty="0"/>
              <a:t>Do terraform fmt after checking in functional changes to make sure it only changes style and also to keep commit history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7226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What will happen if we do a `terraform plan now` ?</a:t>
            </a:r>
          </a:p>
          <a:p>
            <a:r>
              <a:rPr lang="en-GB" dirty="0"/>
              <a:t>A: No changes will be detected as this is just a tidy up of code.</a:t>
            </a:r>
          </a:p>
          <a:p>
            <a:endParaRPr lang="en-GB" dirty="0"/>
          </a:p>
          <a:p>
            <a:r>
              <a:rPr lang="en-GB" dirty="0"/>
              <a:t>Try changing the actual value of cost_center for example, to see change in infrastructure.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8301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624215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1" i="0" kern="1200" dirty="0">
                <a:solidFill>
                  <a:schemeClr val="tx1"/>
                </a:solidFill>
                <a:effectLst/>
                <a:latin typeface="Segoe UI" panose="020B0502040204020203" pitchFamily="34" charset="0"/>
                <a:ea typeface="+mn-ea"/>
                <a:cs typeface="+mn-cs"/>
              </a:rPr>
              <a:t>Variable Definitions (.tfvars) Files</a:t>
            </a:r>
          </a:p>
          <a:p>
            <a:endParaRPr lang="en-GB" dirty="0"/>
          </a:p>
          <a:p>
            <a:r>
              <a:rPr lang="en-GB" dirty="0"/>
              <a:t>Q: What will happen if we do a `terraform plan now` ?</a:t>
            </a:r>
          </a:p>
          <a:p>
            <a:r>
              <a:rPr lang="en-GB" dirty="0"/>
              <a:t>A: .tfvars forces replacement and resource groups will now be destroyed and re-created in North Europe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Also support for lists, dictionaries, etc</a:t>
            </a:r>
          </a:p>
          <a:p>
            <a:endParaRPr lang="en-GB" dirty="0"/>
          </a:p>
          <a:p>
            <a:r>
              <a:rPr lang="en-GB" dirty="0"/>
              <a:t>Just do terraform apply if the .tfvars are named terraform.tfvars or auto.tfvars (or .tfvars.json)</a:t>
            </a:r>
          </a:p>
          <a:p>
            <a:endParaRPr lang="en-GB" dirty="0"/>
          </a:p>
          <a:p>
            <a:r>
              <a:rPr lang="en-GB" dirty="0"/>
              <a:t>It is also possible to create `variables.tf`</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1" i="0" kern="1200" dirty="0">
              <a:solidFill>
                <a:schemeClr val="tx1"/>
              </a:solidFill>
              <a:effectLst/>
              <a:latin typeface="Segoe UI" panose="020B0502040204020203"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5116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1" i="0" kern="1200" dirty="0">
                <a:solidFill>
                  <a:schemeClr val="tx1"/>
                </a:solidFill>
                <a:effectLst/>
                <a:latin typeface="Segoe UI" panose="020B0502040204020203" pitchFamily="34" charset="0"/>
                <a:ea typeface="+mn-ea"/>
                <a:cs typeface="+mn-cs"/>
              </a:rPr>
              <a:t>Variable Definitions (decoupling declarations to variables.tf)</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763515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882" b="1" i="0" kern="1200" dirty="0">
                <a:solidFill>
                  <a:schemeClr val="tx1"/>
                </a:solidFill>
                <a:effectLst/>
                <a:latin typeface="Segoe UI" panose="020B0502040204020203" pitchFamily="34" charset="0"/>
                <a:ea typeface="+mn-ea"/>
                <a:cs typeface="+mn-cs"/>
              </a:rPr>
            </a:br>
            <a:r>
              <a:rPr lang="en-GB" sz="882" b="1" i="0" kern="1200" dirty="0">
                <a:solidFill>
                  <a:schemeClr val="tx1"/>
                </a:solidFill>
                <a:effectLst/>
                <a:latin typeface="Segoe UI" panose="020B0502040204020203" pitchFamily="34" charset="0"/>
                <a:ea typeface="+mn-ea"/>
                <a:cs typeface="+mn-cs"/>
              </a:rPr>
              <a:t>Variable Definitions (.tfvars) Files</a:t>
            </a:r>
          </a:p>
          <a:p>
            <a:r>
              <a:rPr lang="en-GB" sz="882" b="0" i="0" kern="1200" dirty="0">
                <a:solidFill>
                  <a:schemeClr val="tx1"/>
                </a:solidFill>
                <a:effectLst/>
                <a:latin typeface="Segoe UI" panose="020B0502040204020203" pitchFamily="34" charset="0"/>
                <a:ea typeface="+mn-ea"/>
                <a:cs typeface="+mn-cs"/>
              </a:rPr>
              <a:t>To set lots of variables, it is more convenient to specify their values in a </a:t>
            </a:r>
            <a:r>
              <a:rPr lang="en-GB" sz="882" b="0" i="1" kern="1200" dirty="0">
                <a:solidFill>
                  <a:schemeClr val="tx1"/>
                </a:solidFill>
                <a:effectLst/>
                <a:latin typeface="Segoe UI" panose="020B0502040204020203" pitchFamily="34" charset="0"/>
                <a:ea typeface="+mn-ea"/>
                <a:cs typeface="+mn-cs"/>
              </a:rPr>
              <a:t>variable definitions file</a:t>
            </a:r>
            <a:r>
              <a:rPr lang="en-GB" sz="882" b="0" i="0" kern="1200" dirty="0">
                <a:solidFill>
                  <a:schemeClr val="tx1"/>
                </a:solidFill>
                <a:effectLst/>
                <a:latin typeface="Segoe UI" panose="020B0502040204020203" pitchFamily="34" charset="0"/>
                <a:ea typeface="+mn-ea"/>
                <a:cs typeface="+mn-cs"/>
              </a:rPr>
              <a:t> (with a filename ending in either .tfvars or .</a:t>
            </a:r>
            <a:r>
              <a:rPr lang="en-GB" sz="882" b="0" i="0" kern="1200" dirty="0" err="1">
                <a:solidFill>
                  <a:schemeClr val="tx1"/>
                </a:solidFill>
                <a:effectLst/>
                <a:latin typeface="Segoe UI" panose="020B0502040204020203" pitchFamily="34" charset="0"/>
                <a:ea typeface="+mn-ea"/>
                <a:cs typeface="+mn-cs"/>
              </a:rPr>
              <a:t>tfvars.json</a:t>
            </a:r>
            <a:r>
              <a:rPr lang="en-GB" sz="882" b="0" i="0" kern="1200" dirty="0">
                <a:solidFill>
                  <a:schemeClr val="tx1"/>
                </a:solidFill>
                <a:effectLst/>
                <a:latin typeface="Segoe UI" panose="020B0502040204020203" pitchFamily="34" charset="0"/>
                <a:ea typeface="+mn-ea"/>
                <a:cs typeface="+mn-cs"/>
              </a:rPr>
              <a:t>) and then specify that file on the command line with -var-file:</a:t>
            </a:r>
          </a:p>
          <a:p>
            <a:endParaRPr lang="en-GB" dirty="0"/>
          </a:p>
          <a:p>
            <a:r>
              <a:rPr lang="en-GB" dirty="0"/>
              <a:t>Also support for lists, dictionaries, etc</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43083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sz="882" b="1" i="0" kern="1200" dirty="0">
                <a:solidFill>
                  <a:schemeClr val="tx1"/>
                </a:solidFill>
                <a:effectLst/>
                <a:latin typeface="Segoe UI" panose="020B0502040204020203" pitchFamily="34" charset="0"/>
                <a:ea typeface="+mn-ea"/>
                <a:cs typeface="+mn-cs"/>
              </a:rPr>
            </a:br>
            <a:r>
              <a:rPr lang="en-GB" sz="882" b="1" i="0" kern="1200" dirty="0">
                <a:solidFill>
                  <a:schemeClr val="tx1"/>
                </a:solidFill>
                <a:effectLst/>
                <a:latin typeface="Segoe UI" panose="020B0502040204020203" pitchFamily="34" charset="0"/>
                <a:ea typeface="+mn-ea"/>
                <a:cs typeface="+mn-cs"/>
              </a:rPr>
              <a:t>Variable Definitions (.tfvars) Files</a:t>
            </a:r>
          </a:p>
          <a:p>
            <a:r>
              <a:rPr lang="en-GB" sz="882" b="0" i="0" kern="1200" dirty="0">
                <a:solidFill>
                  <a:schemeClr val="tx1"/>
                </a:solidFill>
                <a:effectLst/>
                <a:latin typeface="Segoe UI" panose="020B0502040204020203" pitchFamily="34" charset="0"/>
                <a:ea typeface="+mn-ea"/>
                <a:cs typeface="+mn-cs"/>
              </a:rPr>
              <a:t>To set lots of variables, it is more convenient to specify their values in a </a:t>
            </a:r>
            <a:r>
              <a:rPr lang="en-GB" sz="882" b="0" i="1" kern="1200" dirty="0">
                <a:solidFill>
                  <a:schemeClr val="tx1"/>
                </a:solidFill>
                <a:effectLst/>
                <a:latin typeface="Segoe UI" panose="020B0502040204020203" pitchFamily="34" charset="0"/>
                <a:ea typeface="+mn-ea"/>
                <a:cs typeface="+mn-cs"/>
              </a:rPr>
              <a:t>variable definitions file</a:t>
            </a:r>
            <a:r>
              <a:rPr lang="en-GB" sz="882" b="0" i="0" kern="1200" dirty="0">
                <a:solidFill>
                  <a:schemeClr val="tx1"/>
                </a:solidFill>
                <a:effectLst/>
                <a:latin typeface="Segoe UI" panose="020B0502040204020203" pitchFamily="34" charset="0"/>
                <a:ea typeface="+mn-ea"/>
                <a:cs typeface="+mn-cs"/>
              </a:rPr>
              <a:t> (with a filename ending in either .tfvars or .</a:t>
            </a:r>
            <a:r>
              <a:rPr lang="en-GB" sz="882" b="0" i="0" kern="1200" dirty="0" err="1">
                <a:solidFill>
                  <a:schemeClr val="tx1"/>
                </a:solidFill>
                <a:effectLst/>
                <a:latin typeface="Segoe UI" panose="020B0502040204020203" pitchFamily="34" charset="0"/>
                <a:ea typeface="+mn-ea"/>
                <a:cs typeface="+mn-cs"/>
              </a:rPr>
              <a:t>tfvars.json</a:t>
            </a:r>
            <a:r>
              <a:rPr lang="en-GB" sz="882" b="0" i="0" kern="1200" dirty="0">
                <a:solidFill>
                  <a:schemeClr val="tx1"/>
                </a:solidFill>
                <a:effectLst/>
                <a:latin typeface="Segoe UI" panose="020B0502040204020203" pitchFamily="34" charset="0"/>
                <a:ea typeface="+mn-ea"/>
                <a:cs typeface="+mn-cs"/>
              </a:rPr>
              <a:t>) and then specify that file on the command line with -var-file:</a:t>
            </a:r>
          </a:p>
          <a:p>
            <a:endParaRPr lang="en-GB" dirty="0"/>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22097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https://www.terraform.io/docs/configuration/variables.html#variable-definition-precedence</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439355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26467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0" kern="1200" dirty="0">
                <a:solidFill>
                  <a:schemeClr val="tx1"/>
                </a:solidFill>
                <a:effectLst/>
                <a:latin typeface="Segoe UI" panose="020B0502040204020203" pitchFamily="34" charset="0"/>
                <a:ea typeface="+mn-ea"/>
                <a:cs typeface="+mn-cs"/>
              </a:rPr>
              <a:t>Many resources return attributes. Azurerm_resource_group has one attribute, the resource group ID: </a:t>
            </a:r>
            <a:r>
              <a:rPr lang="en-GB" dirty="0"/>
              <a:t>azurerm_resource_group.rg.id</a:t>
            </a:r>
            <a:r>
              <a:rPr lang="en-GB" sz="882" b="0" i="0" kern="1200" dirty="0">
                <a:solidFill>
                  <a:schemeClr val="tx1"/>
                </a:solidFill>
                <a:effectLst/>
                <a:latin typeface="Segoe UI" panose="020B0502040204020203" pitchFamily="34" charset="0"/>
                <a:ea typeface="+mn-ea"/>
                <a:cs typeface="+mn-cs"/>
              </a:rPr>
              <a:t>.</a:t>
            </a:r>
            <a:endParaRPr lang="en-GB" sz="882" b="1" i="0" kern="1200" dirty="0">
              <a:solidFill>
                <a:schemeClr val="tx1"/>
              </a:solidFill>
              <a:effectLst/>
              <a:latin typeface="Segoe UI" panose="020B0502040204020203" pitchFamily="34" charset="0"/>
              <a:ea typeface="+mn-ea"/>
              <a:cs typeface="+mn-cs"/>
            </a:endParaRPr>
          </a:p>
          <a:p>
            <a:br>
              <a:rPr lang="en-GB" sz="882" b="1" i="0" kern="1200" dirty="0">
                <a:solidFill>
                  <a:schemeClr val="tx1"/>
                </a:solidFill>
                <a:effectLst/>
                <a:latin typeface="Segoe UI" panose="020B0502040204020203" pitchFamily="34" charset="0"/>
                <a:ea typeface="+mn-ea"/>
                <a:cs typeface="+mn-cs"/>
              </a:rPr>
            </a:br>
            <a:r>
              <a:rPr lang="en-GB" sz="882" b="0" i="0" kern="1200" dirty="0">
                <a:solidFill>
                  <a:schemeClr val="tx1"/>
                </a:solidFill>
                <a:effectLst/>
                <a:latin typeface="Segoe UI" panose="020B0502040204020203" pitchFamily="34" charset="0"/>
                <a:ea typeface="+mn-ea"/>
                <a:cs typeface="+mn-cs"/>
              </a:rPr>
              <a:t>No longer needed to do ${..} syntax but however needed from </a:t>
            </a:r>
            <a:r>
              <a:rPr lang="en-GB" sz="882" b="0" i="0" kern="1200" dirty="0" err="1">
                <a:solidFill>
                  <a:schemeClr val="tx1"/>
                </a:solidFill>
                <a:effectLst/>
                <a:latin typeface="Segoe UI" panose="020B0502040204020203" pitchFamily="34" charset="0"/>
                <a:ea typeface="+mn-ea"/>
                <a:cs typeface="+mn-cs"/>
              </a:rPr>
              <a:t>tf</a:t>
            </a:r>
            <a:r>
              <a:rPr lang="en-GB" sz="882" b="0" i="0" kern="1200" dirty="0">
                <a:solidFill>
                  <a:schemeClr val="tx1"/>
                </a:solidFill>
                <a:effectLst/>
                <a:latin typeface="Segoe UI" panose="020B0502040204020203" pitchFamily="34" charset="0"/>
                <a:ea typeface="+mn-ea"/>
                <a:cs typeface="+mn-cs"/>
              </a:rPr>
              <a:t> 0.12.0. The </a:t>
            </a:r>
            <a:r>
              <a:rPr lang="en-GB" sz="882" b="0" i="0" u="none" strike="noStrike" kern="1200" dirty="0">
                <a:solidFill>
                  <a:schemeClr val="tx1"/>
                </a:solidFill>
                <a:effectLst/>
                <a:latin typeface="Segoe UI" panose="020B0502040204020203" pitchFamily="34" charset="0"/>
                <a:ea typeface="+mn-ea"/>
                <a:cs typeface="+mn-cs"/>
                <a:hlinkClick r:id="rId3"/>
              </a:rPr>
              <a:t>interpolation</a:t>
            </a:r>
            <a:r>
              <a:rPr lang="en-GB" sz="882" b="0" i="0" kern="1200" dirty="0">
                <a:solidFill>
                  <a:schemeClr val="tx1"/>
                </a:solidFill>
                <a:effectLst/>
                <a:latin typeface="Segoe UI" panose="020B0502040204020203" pitchFamily="34" charset="0"/>
                <a:ea typeface="+mn-ea"/>
                <a:cs typeface="+mn-cs"/>
              </a:rPr>
              <a:t> syntax isn't gone, however, it's still important for working with </a:t>
            </a:r>
            <a:r>
              <a:rPr lang="en-GB" sz="882" b="0" i="0" u="none" strike="noStrike" kern="1200" dirty="0">
                <a:solidFill>
                  <a:schemeClr val="tx1"/>
                </a:solidFill>
                <a:effectLst/>
                <a:latin typeface="Segoe UI" panose="020B0502040204020203" pitchFamily="34" charset="0"/>
                <a:ea typeface="+mn-ea"/>
                <a:cs typeface="+mn-cs"/>
                <a:hlinkClick r:id="rId4"/>
              </a:rPr>
              <a:t>string templates</a:t>
            </a:r>
            <a:r>
              <a:rPr lang="en-GB" sz="882" b="0" i="0" kern="1200" dirty="0">
                <a:solidFill>
                  <a:schemeClr val="tx1"/>
                </a:solidFill>
                <a:effectLst/>
                <a:latin typeface="Segoe UI" panose="020B0502040204020203" pitchFamily="34" charset="0"/>
                <a:ea typeface="+mn-ea"/>
                <a:cs typeface="+mn-cs"/>
              </a:rPr>
              <a:t>.</a:t>
            </a:r>
            <a:endParaRPr lang="en-GB"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98194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1" i="0" kern="1200" dirty="0">
                <a:solidFill>
                  <a:schemeClr val="tx1"/>
                </a:solidFill>
                <a:effectLst/>
                <a:latin typeface="Segoe UI" panose="020B0502040204020203" pitchFamily="34" charset="0"/>
                <a:ea typeface="+mn-ea"/>
                <a:cs typeface="+mn-cs"/>
              </a:rPr>
              <a:t>#</a:t>
            </a:r>
            <a:r>
              <a:rPr lang="en-GB" sz="882" b="0" i="1" kern="1200" dirty="0">
                <a:solidFill>
                  <a:schemeClr val="tx1"/>
                </a:solidFill>
                <a:effectLst/>
                <a:latin typeface="Segoe UI" panose="020B0502040204020203" pitchFamily="34" charset="0"/>
                <a:ea typeface="+mn-ea"/>
                <a:cs typeface="+mn-cs"/>
              </a:rPr>
              <a:t> terraform plan -var-file="contoso.uk.tfvars" -out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 terraform apply -auto-approve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endParaRPr lang="en-GB" dirty="0"/>
          </a:p>
          <a:p>
            <a:r>
              <a:rPr lang="en-GB" sz="882" b="0" i="0" kern="1200" dirty="0">
                <a:solidFill>
                  <a:schemeClr val="tx1"/>
                </a:solidFill>
                <a:effectLst/>
                <a:latin typeface="Segoe UI" panose="020B0502040204020203" pitchFamily="34" charset="0"/>
                <a:ea typeface="+mn-ea"/>
                <a:cs typeface="+mn-cs"/>
              </a:rPr>
              <a:t>Sensitive output values are still recorded in the </a:t>
            </a:r>
            <a:r>
              <a:rPr lang="en-GB" sz="882" b="0" i="0" u="none" strike="noStrike" kern="1200" dirty="0">
                <a:solidFill>
                  <a:schemeClr val="tx1"/>
                </a:solidFill>
                <a:effectLst/>
                <a:latin typeface="Segoe UI" panose="020B0502040204020203" pitchFamily="34" charset="0"/>
                <a:ea typeface="+mn-ea"/>
                <a:cs typeface="+mn-cs"/>
                <a:hlinkClick r:id="rId3"/>
              </a:rPr>
              <a:t>state</a:t>
            </a:r>
            <a:r>
              <a:rPr lang="en-GB" sz="882" b="0" i="0" kern="1200" dirty="0">
                <a:solidFill>
                  <a:schemeClr val="tx1"/>
                </a:solidFill>
                <a:effectLst/>
                <a:latin typeface="Segoe UI" panose="020B0502040204020203" pitchFamily="34" charset="0"/>
                <a:ea typeface="+mn-ea"/>
                <a:cs typeface="+mn-cs"/>
              </a:rPr>
              <a:t>, and so will be visible to anyone who is able to access the state data. For more information, see </a:t>
            </a:r>
            <a:r>
              <a:rPr lang="en-GB" sz="882" b="0" i="1" u="none" strike="noStrike" kern="1200" dirty="0">
                <a:solidFill>
                  <a:schemeClr val="tx1"/>
                </a:solidFill>
                <a:effectLst/>
                <a:latin typeface="Segoe UI" panose="020B0502040204020203" pitchFamily="34" charset="0"/>
                <a:ea typeface="+mn-ea"/>
                <a:cs typeface="+mn-cs"/>
                <a:hlinkClick r:id="rId4"/>
              </a:rPr>
              <a:t>Sensitive Data in State</a:t>
            </a:r>
            <a:r>
              <a:rPr lang="en-GB" sz="882" b="0" i="0" kern="1200" dirty="0">
                <a:solidFill>
                  <a:schemeClr val="tx1"/>
                </a:solidFill>
                <a:effectLst/>
                <a:latin typeface="Segoe UI" panose="020B0502040204020203" pitchFamily="34" charset="0"/>
                <a:ea typeface="+mn-ea"/>
                <a:cs typeface="+mn-cs"/>
              </a:rPr>
              <a:t>.</a:t>
            </a: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835210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82" b="0" i="1" kern="1200" dirty="0">
                <a:solidFill>
                  <a:schemeClr val="tx1"/>
                </a:solidFill>
                <a:effectLst/>
                <a:latin typeface="Segoe UI" panose="020B0502040204020203" pitchFamily="34" charset="0"/>
                <a:ea typeface="+mn-ea"/>
                <a:cs typeface="+mn-cs"/>
              </a:rPr>
              <a:t># terraform plan -var-file="contoso.uk.tfvars" -out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r>
              <a:rPr lang="en-GB" sz="882" b="0" i="1" kern="1200" dirty="0">
                <a:solidFill>
                  <a:schemeClr val="tx1"/>
                </a:solidFill>
                <a:effectLst/>
                <a:latin typeface="Segoe UI" panose="020B0502040204020203" pitchFamily="34" charset="0"/>
                <a:ea typeface="+mn-ea"/>
                <a:cs typeface="+mn-cs"/>
              </a:rPr>
              <a:t># terraform apply -auto-approve "</a:t>
            </a:r>
            <a:r>
              <a:rPr lang="en-GB" sz="882" b="0" i="1" kern="1200" dirty="0" err="1">
                <a:solidFill>
                  <a:schemeClr val="tx1"/>
                </a:solidFill>
                <a:effectLst/>
                <a:latin typeface="Segoe UI" panose="020B0502040204020203" pitchFamily="34" charset="0"/>
                <a:ea typeface="+mn-ea"/>
                <a:cs typeface="+mn-cs"/>
              </a:rPr>
              <a:t>main.tfplan</a:t>
            </a:r>
            <a:r>
              <a:rPr lang="en-GB" sz="882" b="0" i="1" kern="1200" dirty="0">
                <a:solidFill>
                  <a:schemeClr val="tx1"/>
                </a:solidFill>
                <a:effectLst/>
                <a:latin typeface="Segoe UI" panose="020B0502040204020203" pitchFamily="34" charset="0"/>
                <a:ea typeface="+mn-ea"/>
                <a:cs typeface="+mn-cs"/>
              </a:rPr>
              <a:t>"</a:t>
            </a:r>
            <a:endParaRPr lang="en-GB" sz="882" b="0" kern="1200" dirty="0">
              <a:solidFill>
                <a:schemeClr val="tx1"/>
              </a:solidFill>
              <a:effectLst/>
              <a:latin typeface="Segoe UI" panose="020B0502040204020203" pitchFamily="34" charset="0"/>
              <a:ea typeface="+mn-ea"/>
              <a:cs typeface="+mn-cs"/>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76129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7/31/2023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7/31/2023 9:30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02303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Goals:</a:t>
            </a:r>
          </a:p>
          <a:p>
            <a:r>
              <a:rPr lang="en-GB" dirty="0"/>
              <a:t>Understand core concepts without diving too much into Azure straight away.</a:t>
            </a:r>
          </a:p>
          <a:p>
            <a:endParaRPr lang="en-GB" dirty="0"/>
          </a:p>
          <a:p>
            <a:r>
              <a:rPr lang="en-GB" dirty="0"/>
              <a:t>Take something as simple as resource groups and use them to understand various features in terraform.</a:t>
            </a:r>
          </a:p>
          <a:p>
            <a:endParaRPr lang="en-GB" dirty="0"/>
          </a:p>
          <a:p>
            <a:r>
              <a:rPr lang="en-GB" dirty="0"/>
              <a:t>Starting with creating a VM is a common mistake when learning IAC. Being an IaaS resource, VMs are one of the most complex resources on the cloud and will cause a lot of confusion for new comers. </a:t>
            </a:r>
          </a:p>
          <a:p>
            <a:endParaRPr lang="en-GB" dirty="0"/>
          </a:p>
          <a:p>
            <a:r>
              <a:rPr lang="en-GB" dirty="0"/>
              <a:t>We’ll start creating more complex resources later in the session.</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5856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Infrastructure is described using a high-level configuration syntax. This allows a blueprint of your </a:t>
            </a:r>
            <a:r>
              <a:rPr lang="en-GB" sz="882" b="0" i="0" kern="1200" dirty="0" err="1">
                <a:solidFill>
                  <a:schemeClr val="tx1"/>
                </a:solidFill>
                <a:effectLst/>
                <a:latin typeface="Segoe UI" panose="020B0502040204020203" pitchFamily="34" charset="0"/>
                <a:ea typeface="+mn-ea"/>
                <a:cs typeface="+mn-cs"/>
              </a:rPr>
              <a:t>datacenter</a:t>
            </a:r>
            <a:r>
              <a:rPr lang="en-GB" sz="882" b="0" i="0" kern="1200" dirty="0">
                <a:solidFill>
                  <a:schemeClr val="tx1"/>
                </a:solidFill>
                <a:effectLst/>
                <a:latin typeface="Segoe UI" panose="020B0502040204020203" pitchFamily="34" charset="0"/>
                <a:ea typeface="+mn-ea"/>
                <a:cs typeface="+mn-cs"/>
              </a:rPr>
              <a:t> to be versioned and treated as you would any other code. Additionally, infrastructure can be shared and re-used.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0" i="0" kern="1200" dirty="0">
              <a:solidFill>
                <a:schemeClr val="tx1"/>
              </a:solidFill>
              <a:effectLst/>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panose="020B0502040204020203" pitchFamily="34" charset="0"/>
                <a:ea typeface="+mn-ea"/>
                <a:cs typeface="+mn-cs"/>
              </a:rPr>
              <a:t>Introduction: </a:t>
            </a:r>
            <a:r>
              <a:rPr lang="en-GB" dirty="0">
                <a:hlinkClick r:id="rId3"/>
              </a:rPr>
              <a:t>https://www.terraform.io/intro/index.html</a:t>
            </a: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Use Cases:</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Multi-cloud environment (not same script, but apply similar pattern)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aseline="0" dirty="0"/>
              <a:t>Provisioning – Day 1 and Day 2 tasks (new and update)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baseline="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aseline="0" dirty="0"/>
              <a:t>HCL is Fully JSON compatible. (s</a:t>
            </a:r>
            <a:r>
              <a:rPr lang="en-GB" i="1" baseline="0" dirty="0"/>
              <a:t>imilar to Nginx configuration</a:t>
            </a:r>
            <a:r>
              <a:rPr lang="en-GB" baseline="0" dirty="0"/>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7751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Lot of updates have gone in to 0.12.</a:t>
            </a:r>
          </a:p>
          <a:p>
            <a:endParaRPr lang="en-GB" dirty="0"/>
          </a:p>
          <a:p>
            <a:r>
              <a:rPr lang="en-GB" dirty="0"/>
              <a:t>Interpolation, grouping functions, etc.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5214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9848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code becomes your infrastructure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7/31/2023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92702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1312031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rraform.io/docs/commands/fmt.html"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hyperlink" Target="https://www.terraform.io/docs/configuration/variables.html" TargetMode="External"/><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Terraform Core workflow and Configuration</a:t>
            </a:r>
          </a:p>
        </p:txBody>
      </p:sp>
      <p:sp>
        <p:nvSpPr>
          <p:cNvPr id="3" name="Text Placeholder 2">
            <a:extLst>
              <a:ext uri="{FF2B5EF4-FFF2-40B4-BE49-F238E27FC236}">
                <a16:creationId xmlns:a16="http://schemas.microsoft.com/office/drawing/2014/main" id="{97308E4A-CB3B-F4AB-7F44-118E6A421956}"/>
              </a:ext>
            </a:extLst>
          </p:cNvPr>
          <p:cNvSpPr>
            <a:spLocks noGrp="1"/>
          </p:cNvSpPr>
          <p:nvPr>
            <p:ph type="body" sz="quarter" idx="12"/>
          </p:nvPr>
        </p:nvSpPr>
        <p:spPr/>
        <p:txBody>
          <a:bodyPr/>
          <a:lstStyle/>
          <a:p>
            <a:r>
              <a:rPr lang="en-GB" dirty="0"/>
              <a:t>Ryan Russell-Yates</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85216" y="3035808"/>
            <a:ext cx="9144000" cy="498598"/>
          </a:xfrm>
        </p:spPr>
        <p:txBody>
          <a:bodyPr/>
          <a:lstStyle/>
          <a:p>
            <a:r>
              <a:rPr lang="en-GB" dirty="0"/>
              <a:t>Terraform Core Workflow – Getting Started</a:t>
            </a:r>
          </a:p>
        </p:txBody>
      </p:sp>
    </p:spTree>
    <p:extLst>
      <p:ext uri="{BB962C8B-B14F-4D97-AF65-F5344CB8AC3E}">
        <p14:creationId xmlns:p14="http://schemas.microsoft.com/office/powerpoint/2010/main" val="383160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a:xfrm>
            <a:off x="588263" y="457200"/>
            <a:ext cx="11018520" cy="553998"/>
          </a:xfrm>
        </p:spPr>
        <p:txBody>
          <a:bodyPr/>
          <a:lstStyle/>
          <a:p>
            <a:r>
              <a:rPr lang="en-GB" dirty="0"/>
              <a:t>Your code becomes your infrastructure</a:t>
            </a:r>
          </a:p>
        </p:txBody>
      </p:sp>
      <p:sp>
        <p:nvSpPr>
          <p:cNvPr id="6" name="Rectangle 5">
            <a:extLst>
              <a:ext uri="{FF2B5EF4-FFF2-40B4-BE49-F238E27FC236}">
                <a16:creationId xmlns:a16="http://schemas.microsoft.com/office/drawing/2014/main" id="{D992064F-A270-4238-817A-D706B0339F93}"/>
              </a:ext>
            </a:extLst>
          </p:cNvPr>
          <p:cNvSpPr/>
          <p:nvPr/>
        </p:nvSpPr>
        <p:spPr>
          <a:xfrm>
            <a:off x="434887" y="1237442"/>
            <a:ext cx="6066034" cy="4709751"/>
          </a:xfrm>
          <a:prstGeom prst="rect">
            <a:avLst/>
          </a:prstGeom>
        </p:spPr>
        <p:txBody>
          <a:bodyPr wrap="square">
            <a:spAutoFit/>
          </a:bodyPr>
          <a:lstStyle/>
          <a:p>
            <a:r>
              <a:rPr lang="en-GB" dirty="0">
                <a:solidFill>
                  <a:srgbClr val="267F99"/>
                </a:solidFill>
                <a:latin typeface="Consolas" panose="020B0609020204030204" pitchFamily="49" charset="0"/>
              </a:rPr>
              <a:t>terraform</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267F99"/>
                </a:solidFill>
                <a:latin typeface="Consolas" panose="020B0609020204030204" pitchFamily="49" charset="0"/>
              </a:rPr>
              <a:t>required_providers</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azurerm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source</a:t>
            </a:r>
            <a:r>
              <a:rPr lang="en-GB" dirty="0">
                <a:solidFill>
                  <a:srgbClr val="000000"/>
                </a:solidFill>
                <a:latin typeface="Consolas" panose="020B0609020204030204" pitchFamily="49" charset="0"/>
              </a:rPr>
              <a:t>  = </a:t>
            </a:r>
            <a:r>
              <a:rPr lang="en-GB" dirty="0">
                <a:solidFill>
                  <a:srgbClr val="A31515"/>
                </a:solidFill>
                <a:latin typeface="Consolas" panose="020B0609020204030204" pitchFamily="49" charset="0"/>
              </a:rPr>
              <a:t>"hashicorp/azurerm"</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version</a:t>
            </a:r>
            <a:r>
              <a:rPr lang="en-GB" dirty="0">
                <a:solidFill>
                  <a:srgbClr val="000000"/>
                </a:solidFill>
                <a:latin typeface="Consolas" panose="020B0609020204030204" pitchFamily="49" charset="0"/>
              </a:rPr>
              <a:t> = </a:t>
            </a:r>
            <a:r>
              <a:rPr lang="en-GB" dirty="0">
                <a:solidFill>
                  <a:srgbClr val="A31515"/>
                </a:solidFill>
                <a:latin typeface="Consolas" panose="020B0609020204030204" pitchFamily="49" charset="0"/>
              </a:rPr>
              <a:t>"=3.62.1"</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endParaRPr lang="en-GB" dirty="0">
              <a:solidFill>
                <a:srgbClr val="267F99"/>
              </a:solidFill>
              <a:latin typeface="Consolas" panose="020B0609020204030204" pitchFamily="49" charset="0"/>
            </a:endParaRPr>
          </a:p>
          <a:p>
            <a:r>
              <a:rPr lang="en-GB" dirty="0">
                <a:solidFill>
                  <a:srgbClr val="267F99"/>
                </a:solidFill>
                <a:latin typeface="Consolas" panose="020B0609020204030204" pitchFamily="49" charset="0"/>
              </a:rPr>
              <a:t>provider</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"azurerm"</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267F99"/>
                </a:solidFill>
                <a:latin typeface="Consolas" panose="020B0609020204030204" pitchFamily="49" charset="0"/>
              </a:rPr>
              <a:t>features</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267F99"/>
                </a:solidFill>
                <a:latin typeface="Consolas" panose="020B0609020204030204" pitchFamily="49" charset="0"/>
              </a:rPr>
              <a:t>resource</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"azurerm_resource_group"</a:t>
            </a:r>
            <a:r>
              <a:rPr lang="en-GB" dirty="0">
                <a:solidFill>
                  <a:srgbClr val="000000"/>
                </a:solidFill>
                <a:latin typeface="Consolas" panose="020B0609020204030204" pitchFamily="49" charset="0"/>
              </a:rPr>
              <a:t> </a:t>
            </a:r>
            <a:r>
              <a:rPr lang="en-GB" dirty="0">
                <a:solidFill>
                  <a:srgbClr val="A31515"/>
                </a:solidFill>
                <a:latin typeface="Consolas" panose="020B0609020204030204" pitchFamily="49" charset="0"/>
              </a:rPr>
              <a:t> "example"</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name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A31515"/>
                </a:solidFill>
                <a:latin typeface="Consolas" panose="020B0609020204030204" pitchFamily="49" charset="0"/>
              </a:rPr>
              <a:t>"tf_demo_rg"</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1080"/>
                </a:solidFill>
                <a:latin typeface="Consolas" panose="020B0609020204030204" pitchFamily="49" charset="0"/>
              </a:rPr>
              <a:t>location </a:t>
            </a:r>
            <a:r>
              <a:rPr lang="en-GB" dirty="0">
                <a:solidFill>
                  <a:srgbClr val="000000"/>
                </a:solidFill>
                <a:latin typeface="Consolas" panose="020B0609020204030204" pitchFamily="49" charset="0"/>
              </a:rPr>
              <a:t>=</a:t>
            </a:r>
            <a:r>
              <a:rPr lang="en-GB" dirty="0">
                <a:solidFill>
                  <a:srgbClr val="001080"/>
                </a:solidFill>
                <a:latin typeface="Consolas" panose="020B0609020204030204" pitchFamily="49" charset="0"/>
              </a:rPr>
              <a:t> </a:t>
            </a:r>
            <a:r>
              <a:rPr lang="en-GB" dirty="0">
                <a:solidFill>
                  <a:srgbClr val="A31515"/>
                </a:solidFill>
                <a:latin typeface="Consolas" panose="020B0609020204030204" pitchFamily="49" charset="0"/>
              </a:rPr>
              <a:t>"UK South"</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9" name="Arrow: Right 8">
            <a:extLst>
              <a:ext uri="{FF2B5EF4-FFF2-40B4-BE49-F238E27FC236}">
                <a16:creationId xmlns:a16="http://schemas.microsoft.com/office/drawing/2014/main" id="{95C911BB-72D1-4FA6-84E7-B9948D5F7C71}"/>
              </a:ext>
            </a:extLst>
          </p:cNvPr>
          <p:cNvSpPr/>
          <p:nvPr/>
        </p:nvSpPr>
        <p:spPr bwMode="auto">
          <a:xfrm>
            <a:off x="6700346" y="3727408"/>
            <a:ext cx="2000816" cy="75143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138C3295-0A93-465B-BBC7-A666903853D1}"/>
              </a:ext>
            </a:extLst>
          </p:cNvPr>
          <p:cNvSpPr txBox="1"/>
          <p:nvPr/>
        </p:nvSpPr>
        <p:spPr>
          <a:xfrm>
            <a:off x="6700346" y="3275111"/>
            <a:ext cx="1810693" cy="307777"/>
          </a:xfrm>
          <a:prstGeom prst="rect">
            <a:avLst/>
          </a:prstGeom>
          <a:noFill/>
        </p:spPr>
        <p:txBody>
          <a:bodyPr wrap="square" lIns="0" tIns="0" rIns="0" bIns="0" rtlCol="0">
            <a:spAutoFit/>
          </a:bodyPr>
          <a:lstStyle/>
          <a:p>
            <a:pPr algn="l"/>
            <a:r>
              <a:rPr lang="en-GB" sz="2000" dirty="0">
                <a:solidFill>
                  <a:schemeClr val="accent1"/>
                </a:solidFill>
              </a:rPr>
              <a:t>terraform apply</a:t>
            </a:r>
          </a:p>
        </p:txBody>
      </p:sp>
      <p:pic>
        <p:nvPicPr>
          <p:cNvPr id="12" name="Picture 11">
            <a:extLst>
              <a:ext uri="{FF2B5EF4-FFF2-40B4-BE49-F238E27FC236}">
                <a16:creationId xmlns:a16="http://schemas.microsoft.com/office/drawing/2014/main" id="{DBB21E31-9EC1-49E2-BB8A-90CC755AA283}"/>
              </a:ext>
            </a:extLst>
          </p:cNvPr>
          <p:cNvPicPr>
            <a:picLocks noChangeAspect="1"/>
          </p:cNvPicPr>
          <p:nvPr/>
        </p:nvPicPr>
        <p:blipFill>
          <a:blip r:embed="rId3"/>
          <a:stretch>
            <a:fillRect/>
          </a:stretch>
        </p:blipFill>
        <p:spPr>
          <a:xfrm>
            <a:off x="8975262" y="2121651"/>
            <a:ext cx="3038899" cy="3962953"/>
          </a:xfrm>
          <a:prstGeom prst="rect">
            <a:avLst/>
          </a:prstGeom>
        </p:spPr>
      </p:pic>
    </p:spTree>
    <p:extLst>
      <p:ext uri="{BB962C8B-B14F-4D97-AF65-F5344CB8AC3E}">
        <p14:creationId xmlns:p14="http://schemas.microsoft.com/office/powerpoint/2010/main" val="1979181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94BF-9CF3-46F3-BAF0-104B6677B812}"/>
              </a:ext>
            </a:extLst>
          </p:cNvPr>
          <p:cNvSpPr>
            <a:spLocks noGrp="1"/>
          </p:cNvSpPr>
          <p:nvPr>
            <p:ph type="title"/>
          </p:nvPr>
        </p:nvSpPr>
        <p:spPr/>
        <p:txBody>
          <a:bodyPr/>
          <a:lstStyle/>
          <a:p>
            <a:r>
              <a:rPr lang="en-GB" dirty="0"/>
              <a:t>Providers and Resources</a:t>
            </a:r>
          </a:p>
        </p:txBody>
      </p:sp>
      <p:sp>
        <p:nvSpPr>
          <p:cNvPr id="4" name="Text Placeholder 3">
            <a:extLst>
              <a:ext uri="{FF2B5EF4-FFF2-40B4-BE49-F238E27FC236}">
                <a16:creationId xmlns:a16="http://schemas.microsoft.com/office/drawing/2014/main" id="{573FFC08-3511-404D-8F06-89C93370B806}"/>
              </a:ext>
            </a:extLst>
          </p:cNvPr>
          <p:cNvSpPr>
            <a:spLocks noGrp="1"/>
          </p:cNvSpPr>
          <p:nvPr>
            <p:ph type="body" sz="quarter" idx="10"/>
          </p:nvPr>
        </p:nvSpPr>
        <p:spPr>
          <a:xfrm>
            <a:off x="3098007" y="1425388"/>
            <a:ext cx="9615487" cy="5142946"/>
          </a:xfrm>
          <a:prstGeom prst="rect">
            <a:avLst/>
          </a:prstGeom>
        </p:spPr>
        <p:txBody>
          <a:bodyPr wrap="square">
            <a:spAutoFit/>
          </a:bodyPr>
          <a:lstStyle/>
          <a:p>
            <a:r>
              <a:rPr lang="en-GB" sz="1100" i="1" dirty="0">
                <a:solidFill>
                  <a:srgbClr val="ABB0B6"/>
                </a:solidFill>
                <a:latin typeface="Consolas" panose="020B0609020204030204" pitchFamily="49" charset="0"/>
              </a:rPr>
              <a:t># main.tf (entry-point)</a:t>
            </a:r>
            <a:endParaRPr lang="en-GB" sz="1600" dirty="0">
              <a:solidFill>
                <a:srgbClr val="FA8D3E"/>
              </a:solidFill>
              <a:latin typeface="Consolas" panose="020B0609020204030204" pitchFamily="49" charset="0"/>
            </a:endParaRPr>
          </a:p>
          <a:p>
            <a:r>
              <a:rPr lang="en-GB" sz="1600" dirty="0">
                <a:solidFill>
                  <a:srgbClr val="267F99"/>
                </a:solidFill>
                <a:latin typeface="Consolas" panose="020B0609020204030204" pitchFamily="49" charset="0"/>
              </a:rPr>
              <a:t>terraform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267F99"/>
                </a:solidFill>
                <a:latin typeface="Consolas" panose="020B0609020204030204" pitchFamily="49" charset="0"/>
              </a:rPr>
              <a:t>required_providers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azurerm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source</a:t>
            </a:r>
            <a:r>
              <a:rPr lang="en-GB" sz="1600" dirty="0">
                <a:solidFill>
                  <a:srgbClr val="000000"/>
                </a:solidFill>
                <a:latin typeface="Consolas" panose="020B0609020204030204" pitchFamily="49" charset="0"/>
              </a:rPr>
              <a:t>  = </a:t>
            </a:r>
            <a:r>
              <a:rPr lang="en-GB" sz="1600" dirty="0">
                <a:solidFill>
                  <a:srgbClr val="A31515"/>
                </a:solidFill>
                <a:latin typeface="Consolas" panose="020B0609020204030204" pitchFamily="49" charset="0"/>
              </a:rPr>
              <a:t>"hashicorp/azurerm"</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version</a:t>
            </a:r>
            <a:r>
              <a:rPr lang="en-GB" sz="1600" dirty="0">
                <a:solidFill>
                  <a:srgbClr val="000000"/>
                </a:solidFill>
                <a:latin typeface="Consolas" panose="020B0609020204030204" pitchFamily="49" charset="0"/>
              </a:rPr>
              <a:t> = </a:t>
            </a:r>
            <a:r>
              <a:rPr lang="en-GB" sz="1600" dirty="0">
                <a:solidFill>
                  <a:srgbClr val="A31515"/>
                </a:solidFill>
                <a:latin typeface="Consolas" panose="020B0609020204030204" pitchFamily="49" charset="0"/>
              </a:rPr>
              <a:t>"=3.62.1"</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solidFill>
                <a:srgbClr val="267F99"/>
              </a:solidFill>
              <a:latin typeface="Consolas" panose="020B0609020204030204" pitchFamily="49" charset="0"/>
            </a:endParaRPr>
          </a:p>
          <a:p>
            <a:r>
              <a:rPr lang="en-GB" sz="1600" dirty="0">
                <a:solidFill>
                  <a:srgbClr val="267F99"/>
                </a:solidFill>
                <a:latin typeface="Consolas" panose="020B0609020204030204" pitchFamily="49" charset="0"/>
              </a:rPr>
              <a:t>provider</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"azurerm"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267F99"/>
                </a:solidFill>
                <a:latin typeface="Consolas" panose="020B0609020204030204" pitchFamily="49" charset="0"/>
              </a:rPr>
              <a:t>features</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br>
              <a:rPr lang="en-GB" sz="1600" dirty="0">
                <a:solidFill>
                  <a:srgbClr val="6C7680"/>
                </a:solidFill>
                <a:latin typeface="Consolas" panose="020B0609020204030204" pitchFamily="49" charset="0"/>
              </a:rPr>
            </a:br>
            <a:r>
              <a:rPr lang="en-GB" sz="1600" dirty="0">
                <a:solidFill>
                  <a:srgbClr val="267F99"/>
                </a:solidFill>
                <a:latin typeface="Consolas" panose="020B0609020204030204" pitchFamily="49" charset="0"/>
              </a:rPr>
              <a:t>resource</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azurerm_resource_group</a:t>
            </a:r>
            <a:r>
              <a:rPr lang="en-GB" sz="1600" dirty="0">
                <a:solidFill>
                  <a:srgbClr val="A31515"/>
                </a:solidFill>
                <a:latin typeface="Consolas" panose="020B0609020204030204" pitchFamily="49" charset="0"/>
              </a:rPr>
              <a:t>" "example"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name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A31515"/>
                </a:solidFill>
                <a:latin typeface="Consolas" panose="020B0609020204030204" pitchFamily="49" charset="0"/>
              </a:rPr>
              <a:t>"tf_demo_rg"</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1080"/>
                </a:solidFill>
                <a:latin typeface="Consolas" panose="020B0609020204030204" pitchFamily="49" charset="0"/>
              </a:rPr>
              <a:t>location </a:t>
            </a:r>
            <a:r>
              <a:rPr lang="en-GB" sz="1600" dirty="0">
                <a:solidFill>
                  <a:srgbClr val="000000"/>
                </a:solidFill>
                <a:latin typeface="Consolas" panose="020B0609020204030204" pitchFamily="49" charset="0"/>
              </a:rPr>
              <a:t>=</a:t>
            </a:r>
            <a:r>
              <a:rPr lang="en-GB" sz="1600" dirty="0">
                <a:solidFill>
                  <a:srgbClr val="001080"/>
                </a:solidFill>
                <a:latin typeface="Consolas" panose="020B0609020204030204" pitchFamily="49" charset="0"/>
              </a:rPr>
              <a:t> </a:t>
            </a:r>
            <a:r>
              <a:rPr lang="en-GB" sz="1600" dirty="0">
                <a:solidFill>
                  <a:srgbClr val="A31515"/>
                </a:solidFill>
                <a:latin typeface="Consolas" panose="020B0609020204030204" pitchFamily="49" charset="0"/>
              </a:rPr>
              <a:t>"UK South"</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6" name="Arrow: Right 5">
            <a:extLst>
              <a:ext uri="{FF2B5EF4-FFF2-40B4-BE49-F238E27FC236}">
                <a16:creationId xmlns:a16="http://schemas.microsoft.com/office/drawing/2014/main" id="{B9C7D79A-ED95-4EA8-AAEC-D7A0506E0C6C}"/>
              </a:ext>
            </a:extLst>
          </p:cNvPr>
          <p:cNvSpPr/>
          <p:nvPr/>
        </p:nvSpPr>
        <p:spPr bwMode="auto">
          <a:xfrm>
            <a:off x="394496" y="1606443"/>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7" name="Arrow: Right 6">
            <a:extLst>
              <a:ext uri="{FF2B5EF4-FFF2-40B4-BE49-F238E27FC236}">
                <a16:creationId xmlns:a16="http://schemas.microsoft.com/office/drawing/2014/main" id="{F91000FD-15DC-4008-8604-DBE4E8B7FC82}"/>
              </a:ext>
            </a:extLst>
          </p:cNvPr>
          <p:cNvSpPr/>
          <p:nvPr/>
        </p:nvSpPr>
        <p:spPr bwMode="auto">
          <a:xfrm>
            <a:off x="448891" y="4160104"/>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31ED2B04-2D27-4C75-8A7D-327C17505298}"/>
              </a:ext>
            </a:extLst>
          </p:cNvPr>
          <p:cNvCxnSpPr>
            <a:cxnSpLocks/>
          </p:cNvCxnSpPr>
          <p:nvPr/>
        </p:nvCxnSpPr>
        <p:spPr>
          <a:xfrm flipH="1">
            <a:off x="5076220" y="4264068"/>
            <a:ext cx="1252862" cy="116854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A7AB44-5C55-4954-A484-56FD5B91FA5E}"/>
              </a:ext>
            </a:extLst>
          </p:cNvPr>
          <p:cNvCxnSpPr>
            <a:cxnSpLocks/>
          </p:cNvCxnSpPr>
          <p:nvPr/>
        </p:nvCxnSpPr>
        <p:spPr>
          <a:xfrm>
            <a:off x="7573588" y="4264068"/>
            <a:ext cx="512577" cy="116854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593B770-9F87-4A80-B772-20923FECBAAC}"/>
              </a:ext>
            </a:extLst>
          </p:cNvPr>
          <p:cNvSpPr/>
          <p:nvPr/>
        </p:nvSpPr>
        <p:spPr bwMode="auto">
          <a:xfrm>
            <a:off x="6260027" y="3665872"/>
            <a:ext cx="2047268" cy="5981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type	name</a:t>
            </a:r>
          </a:p>
        </p:txBody>
      </p:sp>
      <p:sp>
        <p:nvSpPr>
          <p:cNvPr id="10" name="Arrow: Right 9">
            <a:extLst>
              <a:ext uri="{FF2B5EF4-FFF2-40B4-BE49-F238E27FC236}">
                <a16:creationId xmlns:a16="http://schemas.microsoft.com/office/drawing/2014/main" id="{F293C7FB-C7C9-41DC-98EB-0A16CAEB9C15}"/>
              </a:ext>
            </a:extLst>
          </p:cNvPr>
          <p:cNvSpPr/>
          <p:nvPr/>
        </p:nvSpPr>
        <p:spPr bwMode="auto">
          <a:xfrm>
            <a:off x="448891" y="5309347"/>
            <a:ext cx="1924050" cy="5539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8636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1BD4-5884-4EAE-8E4C-0DA4563656D2}"/>
              </a:ext>
            </a:extLst>
          </p:cNvPr>
          <p:cNvSpPr>
            <a:spLocks noGrp="1"/>
          </p:cNvSpPr>
          <p:nvPr>
            <p:ph type="title"/>
          </p:nvPr>
        </p:nvSpPr>
        <p:spPr/>
        <p:txBody>
          <a:bodyPr/>
          <a:lstStyle/>
          <a:p>
            <a:r>
              <a:rPr lang="en-GB" dirty="0"/>
              <a:t>The Core Terraform Workflow</a:t>
            </a:r>
          </a:p>
        </p:txBody>
      </p:sp>
      <p:graphicFrame>
        <p:nvGraphicFramePr>
          <p:cNvPr id="6" name="Diagram 5">
            <a:extLst>
              <a:ext uri="{FF2B5EF4-FFF2-40B4-BE49-F238E27FC236}">
                <a16:creationId xmlns:a16="http://schemas.microsoft.com/office/drawing/2014/main" id="{B722544E-438B-44F9-994C-3B246066BA0C}"/>
              </a:ext>
            </a:extLst>
          </p:cNvPr>
          <p:cNvGraphicFramePr/>
          <p:nvPr>
            <p:extLst>
              <p:ext uri="{D42A27DB-BD31-4B8C-83A1-F6EECF244321}">
                <p14:modId xmlns:p14="http://schemas.microsoft.com/office/powerpoint/2010/main" val="60796149"/>
              </p:ext>
            </p:extLst>
          </p:nvPr>
        </p:nvGraphicFramePr>
        <p:xfrm>
          <a:off x="588263" y="1434370"/>
          <a:ext cx="11018520" cy="4160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697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19BD32DC-AF69-41AA-B841-71819F073453}"/>
                                            </p:graphicEl>
                                          </p:spTgt>
                                        </p:tgtEl>
                                        <p:attrNameLst>
                                          <p:attrName>style.visibility</p:attrName>
                                        </p:attrNameLst>
                                      </p:cBhvr>
                                      <p:to>
                                        <p:strVal val="visible"/>
                                      </p:to>
                                    </p:set>
                                    <p:animEffect transition="in" filter="fade">
                                      <p:cBhvr>
                                        <p:cTn id="7" dur="500"/>
                                        <p:tgtEl>
                                          <p:spTgt spid="6">
                                            <p:graphicEl>
                                              <a:dgm id="{19BD32DC-AF69-41AA-B841-71819F07345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C3F8569-E05F-4FB1-A37F-876487A9408F}"/>
                                            </p:graphicEl>
                                          </p:spTgt>
                                        </p:tgtEl>
                                        <p:attrNameLst>
                                          <p:attrName>style.visibility</p:attrName>
                                        </p:attrNameLst>
                                      </p:cBhvr>
                                      <p:to>
                                        <p:strVal val="visible"/>
                                      </p:to>
                                    </p:set>
                                    <p:animEffect transition="in" filter="fade">
                                      <p:cBhvr>
                                        <p:cTn id="12" dur="500"/>
                                        <p:tgtEl>
                                          <p:spTgt spid="6">
                                            <p:graphicEl>
                                              <a:dgm id="{8C3F8569-E05F-4FB1-A37F-876487A9408F}"/>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6D41B52E-92F1-4766-AFF1-5D359F048CAD}"/>
                                            </p:graphicEl>
                                          </p:spTgt>
                                        </p:tgtEl>
                                        <p:attrNameLst>
                                          <p:attrName>style.visibility</p:attrName>
                                        </p:attrNameLst>
                                      </p:cBhvr>
                                      <p:to>
                                        <p:strVal val="visible"/>
                                      </p:to>
                                    </p:set>
                                    <p:animEffect transition="in" filter="fade">
                                      <p:cBhvr>
                                        <p:cTn id="15" dur="500"/>
                                        <p:tgtEl>
                                          <p:spTgt spid="6">
                                            <p:graphicEl>
                                              <a:dgm id="{6D41B52E-92F1-4766-AFF1-5D359F048CA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E5F6235F-DE93-4B53-A4D0-635FBFECDB25}"/>
                                            </p:graphicEl>
                                          </p:spTgt>
                                        </p:tgtEl>
                                        <p:attrNameLst>
                                          <p:attrName>style.visibility</p:attrName>
                                        </p:attrNameLst>
                                      </p:cBhvr>
                                      <p:to>
                                        <p:strVal val="visible"/>
                                      </p:to>
                                    </p:set>
                                    <p:animEffect transition="in" filter="fade">
                                      <p:cBhvr>
                                        <p:cTn id="20" dur="500"/>
                                        <p:tgtEl>
                                          <p:spTgt spid="6">
                                            <p:graphicEl>
                                              <a:dgm id="{E5F6235F-DE93-4B53-A4D0-635FBFECDB25}"/>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D1DB9277-81D7-42CA-B60B-D806D7D13395}"/>
                                            </p:graphicEl>
                                          </p:spTgt>
                                        </p:tgtEl>
                                        <p:attrNameLst>
                                          <p:attrName>style.visibility</p:attrName>
                                        </p:attrNameLst>
                                      </p:cBhvr>
                                      <p:to>
                                        <p:strVal val="visible"/>
                                      </p:to>
                                    </p:set>
                                    <p:animEffect transition="in" filter="fade">
                                      <p:cBhvr>
                                        <p:cTn id="23" dur="500"/>
                                        <p:tgtEl>
                                          <p:spTgt spid="6">
                                            <p:graphicEl>
                                              <a:dgm id="{D1DB9277-81D7-42CA-B60B-D806D7D13395}"/>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8DF1F9EB-82F2-4BDE-82BA-DADD05D467B8}"/>
                                            </p:graphicEl>
                                          </p:spTgt>
                                        </p:tgtEl>
                                        <p:attrNameLst>
                                          <p:attrName>style.visibility</p:attrName>
                                        </p:attrNameLst>
                                      </p:cBhvr>
                                      <p:to>
                                        <p:strVal val="visible"/>
                                      </p:to>
                                    </p:set>
                                    <p:animEffect transition="in" filter="fade">
                                      <p:cBhvr>
                                        <p:cTn id="28" dur="500"/>
                                        <p:tgtEl>
                                          <p:spTgt spid="6">
                                            <p:graphicEl>
                                              <a:dgm id="{8DF1F9EB-82F2-4BDE-82BA-DADD05D467B8}"/>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8106BD94-4673-4565-9E31-1F37C0B5E6BE}"/>
                                            </p:graphicEl>
                                          </p:spTgt>
                                        </p:tgtEl>
                                        <p:attrNameLst>
                                          <p:attrName>style.visibility</p:attrName>
                                        </p:attrNameLst>
                                      </p:cBhvr>
                                      <p:to>
                                        <p:strVal val="visible"/>
                                      </p:to>
                                    </p:set>
                                    <p:animEffect transition="in" filter="fade">
                                      <p:cBhvr>
                                        <p:cTn id="31" dur="500"/>
                                        <p:tgtEl>
                                          <p:spTgt spid="6">
                                            <p:graphicEl>
                                              <a:dgm id="{8106BD94-4673-4565-9E31-1F37C0B5E6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1BD4-5884-4EAE-8E4C-0DA4563656D2}"/>
              </a:ext>
            </a:extLst>
          </p:cNvPr>
          <p:cNvSpPr>
            <a:spLocks noGrp="1"/>
          </p:cNvSpPr>
          <p:nvPr>
            <p:ph type="title"/>
          </p:nvPr>
        </p:nvSpPr>
        <p:spPr/>
        <p:txBody>
          <a:bodyPr/>
          <a:lstStyle/>
          <a:p>
            <a:r>
              <a:rPr lang="en-GB" dirty="0"/>
              <a:t>Provisioning with Terraform</a:t>
            </a:r>
          </a:p>
        </p:txBody>
      </p:sp>
      <p:sp>
        <p:nvSpPr>
          <p:cNvPr id="3" name="Text Placeholder 2">
            <a:extLst>
              <a:ext uri="{FF2B5EF4-FFF2-40B4-BE49-F238E27FC236}">
                <a16:creationId xmlns:a16="http://schemas.microsoft.com/office/drawing/2014/main" id="{9181B781-D679-4FDA-A409-6790CC0D638F}"/>
              </a:ext>
            </a:extLst>
          </p:cNvPr>
          <p:cNvSpPr>
            <a:spLocks noGrp="1"/>
          </p:cNvSpPr>
          <p:nvPr>
            <p:ph type="body" sz="quarter" idx="10"/>
          </p:nvPr>
        </p:nvSpPr>
        <p:spPr>
          <a:xfrm>
            <a:off x="4053867" y="3213556"/>
            <a:ext cx="11018520" cy="430887"/>
          </a:xfrm>
        </p:spPr>
        <p:txBody>
          <a:bodyPr/>
          <a:lstStyle/>
          <a:p>
            <a:r>
              <a:rPr lang="en-GB" dirty="0"/>
              <a:t>Day 0, 1, 2 and N Operations</a:t>
            </a:r>
          </a:p>
        </p:txBody>
      </p:sp>
    </p:spTree>
    <p:extLst>
      <p:ext uri="{BB962C8B-B14F-4D97-AF65-F5344CB8AC3E}">
        <p14:creationId xmlns:p14="http://schemas.microsoft.com/office/powerpoint/2010/main" val="1657788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1 Scenario (create)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3938086402"/>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7170344" y="5403181"/>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cxnSp>
        <p:nvCxnSpPr>
          <p:cNvPr id="5" name="Straight Arrow Connector 4">
            <a:extLst>
              <a:ext uri="{FF2B5EF4-FFF2-40B4-BE49-F238E27FC236}">
                <a16:creationId xmlns:a16="http://schemas.microsoft.com/office/drawing/2014/main" id="{102625AB-CB2A-4430-B620-580B6FEEA6B7}"/>
              </a:ext>
            </a:extLst>
          </p:cNvPr>
          <p:cNvCxnSpPr>
            <a:cxnSpLocks/>
            <a:endCxn id="3" idx="0"/>
          </p:cNvCxnSpPr>
          <p:nvPr/>
        </p:nvCxnSpPr>
        <p:spPr>
          <a:xfrm>
            <a:off x="6019044" y="3892989"/>
            <a:ext cx="1984219" cy="1510192"/>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EA535EA-6BF4-41A4-B128-7598B8193A00}"/>
              </a:ext>
            </a:extLst>
          </p:cNvPr>
          <p:cNvCxnSpPr>
            <a:cxnSpLocks/>
          </p:cNvCxnSpPr>
          <p:nvPr/>
        </p:nvCxnSpPr>
        <p:spPr>
          <a:xfrm flipV="1">
            <a:off x="8003263" y="3892990"/>
            <a:ext cx="2316179" cy="151019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D0B0A86-0C6A-45F4-9BA6-996730626DBA}"/>
              </a:ext>
            </a:extLst>
          </p:cNvPr>
          <p:cNvSpPr/>
          <p:nvPr/>
        </p:nvSpPr>
        <p:spPr bwMode="auto">
          <a:xfrm>
            <a:off x="9486523" y="1009351"/>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6056"/>
            <a:ext cx="0" cy="975246"/>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582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dgm id="{E3773A01-23F6-4F83-9419-1F48FDF1BBA5}"/>
                                            </p:graphicEl>
                                          </p:spTgt>
                                        </p:tgtEl>
                                        <p:attrNameLst>
                                          <p:attrName>style.visibility</p:attrName>
                                        </p:attrNameLst>
                                      </p:cBhvr>
                                      <p:to>
                                        <p:strVal val="visible"/>
                                      </p:to>
                                    </p:set>
                                    <p:animEffect transition="in" filter="wipe(left)">
                                      <p:cBhvr>
                                        <p:cTn id="7" dur="500"/>
                                        <p:tgtEl>
                                          <p:spTgt spid="7">
                                            <p:graphicEl>
                                              <a:dgm id="{E3773A01-23F6-4F83-9419-1F48FDF1BBA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8CD53DED-EC9E-4A6B-A1EC-4771E7637B44}"/>
                                            </p:graphicEl>
                                          </p:spTgt>
                                        </p:tgtEl>
                                        <p:attrNameLst>
                                          <p:attrName>style.visibility</p:attrName>
                                        </p:attrNameLst>
                                      </p:cBhvr>
                                      <p:to>
                                        <p:strVal val="visible"/>
                                      </p:to>
                                    </p:set>
                                    <p:animEffect transition="in" filter="wipe(left)">
                                      <p:cBhvr>
                                        <p:cTn id="12" dur="500"/>
                                        <p:tgtEl>
                                          <p:spTgt spid="7">
                                            <p:graphicEl>
                                              <a:dgm id="{8CD53DED-EC9E-4A6B-A1EC-4771E7637B4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15" dur="500"/>
                                        <p:tgtEl>
                                          <p:spTgt spid="7">
                                            <p:graphicEl>
                                              <a:dgm id="{34325261-7AFE-4ECE-8DE1-47FBD59DBCC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0" dur="500"/>
                                        <p:tgtEl>
                                          <p:spTgt spid="7">
                                            <p:graphicEl>
                                              <a:dgm id="{C7FBCBA1-2D11-4B79-82C6-1CD1B2748A7D}"/>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23" dur="500"/>
                                        <p:tgtEl>
                                          <p:spTgt spid="7">
                                            <p:graphicEl>
                                              <a:dgm id="{67075D7C-20DF-4527-A58C-230A6B80FA8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2 Scenario (update)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1151652434"/>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7256069" y="4218915"/>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sp>
        <p:nvSpPr>
          <p:cNvPr id="11" name="Rectangle 10">
            <a:extLst>
              <a:ext uri="{FF2B5EF4-FFF2-40B4-BE49-F238E27FC236}">
                <a16:creationId xmlns:a16="http://schemas.microsoft.com/office/drawing/2014/main" id="{ED0B0A86-0C6A-45F4-9BA6-996730626DBA}"/>
              </a:ext>
            </a:extLst>
          </p:cNvPr>
          <p:cNvSpPr/>
          <p:nvPr/>
        </p:nvSpPr>
        <p:spPr bwMode="auto">
          <a:xfrm>
            <a:off x="9454143" y="1004256"/>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0961"/>
            <a:ext cx="0" cy="98034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9E4CC8C-C568-459E-88FF-16BA9F7FBD34}"/>
              </a:ext>
            </a:extLst>
          </p:cNvPr>
          <p:cNvCxnSpPr>
            <a:cxnSpLocks/>
            <a:endCxn id="11" idx="1"/>
          </p:cNvCxnSpPr>
          <p:nvPr/>
        </p:nvCxnSpPr>
        <p:spPr>
          <a:xfrm flipV="1">
            <a:off x="5972175" y="1402609"/>
            <a:ext cx="3481968" cy="1378693"/>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385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graphicEl>
                                              <a:dgm id="{E3773A01-23F6-4F83-9419-1F48FDF1BBA5}"/>
                                            </p:graphicEl>
                                          </p:spTgt>
                                        </p:tgtEl>
                                        <p:attrNameLst>
                                          <p:attrName>style.visibility</p:attrName>
                                        </p:attrNameLst>
                                      </p:cBhvr>
                                      <p:to>
                                        <p:strVal val="visible"/>
                                      </p:to>
                                    </p:set>
                                    <p:animEffect transition="in" filter="wipe(left)">
                                      <p:cBhvr>
                                        <p:cTn id="15" dur="500"/>
                                        <p:tgtEl>
                                          <p:spTgt spid="7">
                                            <p:graphicEl>
                                              <a:dgm id="{E3773A01-23F6-4F83-9419-1F48FDF1BBA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8CD53DED-EC9E-4A6B-A1EC-4771E7637B44}"/>
                                            </p:graphicEl>
                                          </p:spTgt>
                                        </p:tgtEl>
                                        <p:attrNameLst>
                                          <p:attrName>style.visibility</p:attrName>
                                        </p:attrNameLst>
                                      </p:cBhvr>
                                      <p:to>
                                        <p:strVal val="visible"/>
                                      </p:to>
                                    </p:set>
                                    <p:animEffect transition="in" filter="wipe(left)">
                                      <p:cBhvr>
                                        <p:cTn id="20" dur="500"/>
                                        <p:tgtEl>
                                          <p:spTgt spid="7">
                                            <p:graphicEl>
                                              <a:dgm id="{8CD53DED-EC9E-4A6B-A1EC-4771E7637B44}"/>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23" dur="500"/>
                                        <p:tgtEl>
                                          <p:spTgt spid="7">
                                            <p:graphicEl>
                                              <a:dgm id="{34325261-7AFE-4ECE-8DE1-47FBD59DBCC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8" dur="500"/>
                                        <p:tgtEl>
                                          <p:spTgt spid="7">
                                            <p:graphicEl>
                                              <a:dgm id="{C7FBCBA1-2D11-4B79-82C6-1CD1B2748A7D}"/>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31" dur="500"/>
                                        <p:tgtEl>
                                          <p:spTgt spid="7">
                                            <p:graphicEl>
                                              <a:dgm id="{67075D7C-20DF-4527-A58C-230A6B80FA8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CAC9-A4DF-45E9-A58B-5468F48AE36F}"/>
              </a:ext>
            </a:extLst>
          </p:cNvPr>
          <p:cNvSpPr>
            <a:spLocks noGrp="1"/>
          </p:cNvSpPr>
          <p:nvPr>
            <p:ph type="title"/>
          </p:nvPr>
        </p:nvSpPr>
        <p:spPr/>
        <p:txBody>
          <a:bodyPr/>
          <a:lstStyle/>
          <a:p>
            <a:r>
              <a:rPr lang="en-GB" dirty="0"/>
              <a:t>Day N Scenario (delete)</a:t>
            </a:r>
          </a:p>
        </p:txBody>
      </p:sp>
      <p:graphicFrame>
        <p:nvGraphicFramePr>
          <p:cNvPr id="7" name="Diagram 6">
            <a:extLst>
              <a:ext uri="{FF2B5EF4-FFF2-40B4-BE49-F238E27FC236}">
                <a16:creationId xmlns:a16="http://schemas.microsoft.com/office/drawing/2014/main" id="{0C7830F4-FA71-493E-B275-11C78F30A82F}"/>
              </a:ext>
            </a:extLst>
          </p:cNvPr>
          <p:cNvGraphicFramePr/>
          <p:nvPr>
            <p:extLst>
              <p:ext uri="{D42A27DB-BD31-4B8C-83A1-F6EECF244321}">
                <p14:modId xmlns:p14="http://schemas.microsoft.com/office/powerpoint/2010/main" val="3804895555"/>
              </p:ext>
            </p:extLst>
          </p:nvPr>
        </p:nvGraphicFramePr>
        <p:xfrm>
          <a:off x="362138" y="2455752"/>
          <a:ext cx="10954694" cy="176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1BF15EDD-5130-45E2-9249-BFF1C0B63407}"/>
              </a:ext>
            </a:extLst>
          </p:cNvPr>
          <p:cNvSpPr/>
          <p:nvPr/>
        </p:nvSpPr>
        <p:spPr bwMode="auto">
          <a:xfrm>
            <a:off x="4920275" y="4372824"/>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.tfplan</a:t>
            </a:r>
          </a:p>
        </p:txBody>
      </p:sp>
      <p:sp>
        <p:nvSpPr>
          <p:cNvPr id="11" name="Rectangle 10">
            <a:extLst>
              <a:ext uri="{FF2B5EF4-FFF2-40B4-BE49-F238E27FC236}">
                <a16:creationId xmlns:a16="http://schemas.microsoft.com/office/drawing/2014/main" id="{ED0B0A86-0C6A-45F4-9BA6-996730626DBA}"/>
              </a:ext>
            </a:extLst>
          </p:cNvPr>
          <p:cNvSpPr/>
          <p:nvPr/>
        </p:nvSpPr>
        <p:spPr bwMode="auto">
          <a:xfrm>
            <a:off x="9454143" y="1004256"/>
            <a:ext cx="1665837" cy="7967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2000" dirty="0">
                <a:solidFill>
                  <a:srgbClr val="FFFFFF"/>
                </a:solidFill>
                <a:ea typeface="Segoe UI" pitchFamily="34" charset="0"/>
                <a:cs typeface="Segoe UI" pitchFamily="34" charset="0"/>
              </a:rPr>
              <a:t>.tfstate</a:t>
            </a:r>
          </a:p>
        </p:txBody>
      </p:sp>
      <p:cxnSp>
        <p:nvCxnSpPr>
          <p:cNvPr id="13" name="Straight Arrow Connector 12">
            <a:extLst>
              <a:ext uri="{FF2B5EF4-FFF2-40B4-BE49-F238E27FC236}">
                <a16:creationId xmlns:a16="http://schemas.microsoft.com/office/drawing/2014/main" id="{92C521BA-9138-4DAD-B783-A8D693A54A11}"/>
              </a:ext>
            </a:extLst>
          </p:cNvPr>
          <p:cNvCxnSpPr>
            <a:cxnSpLocks/>
          </p:cNvCxnSpPr>
          <p:nvPr/>
        </p:nvCxnSpPr>
        <p:spPr>
          <a:xfrm flipV="1">
            <a:off x="10287062" y="1800961"/>
            <a:ext cx="0" cy="980341"/>
          </a:xfrm>
          <a:prstGeom prst="straightConnector1">
            <a:avLst/>
          </a:prstGeom>
          <a:ln w="38100">
            <a:solidFill>
              <a:schemeClr val="bg2">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9E4CC8C-C568-459E-88FF-16BA9F7FBD34}"/>
              </a:ext>
            </a:extLst>
          </p:cNvPr>
          <p:cNvCxnSpPr>
            <a:cxnSpLocks/>
            <a:endCxn id="11" idx="1"/>
          </p:cNvCxnSpPr>
          <p:nvPr/>
        </p:nvCxnSpPr>
        <p:spPr>
          <a:xfrm flipV="1">
            <a:off x="2833735" y="1402609"/>
            <a:ext cx="6620408" cy="1053143"/>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405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graphicEl>
                                              <a:dgm id="{34325261-7AFE-4ECE-8DE1-47FBD59DBCC9}"/>
                                            </p:graphicEl>
                                          </p:spTgt>
                                        </p:tgtEl>
                                        <p:attrNameLst>
                                          <p:attrName>style.visibility</p:attrName>
                                        </p:attrNameLst>
                                      </p:cBhvr>
                                      <p:to>
                                        <p:strVal val="visible"/>
                                      </p:to>
                                    </p:set>
                                    <p:animEffect transition="in" filter="wipe(left)">
                                      <p:cBhvr>
                                        <p:cTn id="15" dur="500"/>
                                        <p:tgtEl>
                                          <p:spTgt spid="7">
                                            <p:graphicEl>
                                              <a:dgm id="{34325261-7AFE-4ECE-8DE1-47FBD59DBCC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graphicEl>
                                              <a:dgm id="{C7FBCBA1-2D11-4B79-82C6-1CD1B2748A7D}"/>
                                            </p:graphicEl>
                                          </p:spTgt>
                                        </p:tgtEl>
                                        <p:attrNameLst>
                                          <p:attrName>style.visibility</p:attrName>
                                        </p:attrNameLst>
                                      </p:cBhvr>
                                      <p:to>
                                        <p:strVal val="visible"/>
                                      </p:to>
                                    </p:set>
                                    <p:animEffect transition="in" filter="wipe(left)">
                                      <p:cBhvr>
                                        <p:cTn id="20" dur="500"/>
                                        <p:tgtEl>
                                          <p:spTgt spid="7">
                                            <p:graphicEl>
                                              <a:dgm id="{C7FBCBA1-2D11-4B79-82C6-1CD1B2748A7D}"/>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dgm id="{67075D7C-20DF-4527-A58C-230A6B80FA8E}"/>
                                            </p:graphicEl>
                                          </p:spTgt>
                                        </p:tgtEl>
                                        <p:attrNameLst>
                                          <p:attrName>style.visibility</p:attrName>
                                        </p:attrNameLst>
                                      </p:cBhvr>
                                      <p:to>
                                        <p:strVal val="visible"/>
                                      </p:to>
                                    </p:set>
                                    <p:animEffect transition="in" filter="wipe(left)">
                                      <p:cBhvr>
                                        <p:cTn id="23" dur="500"/>
                                        <p:tgtEl>
                                          <p:spTgt spid="7">
                                            <p:graphicEl>
                                              <a:dgm id="{67075D7C-20DF-4527-A58C-230A6B80FA8E}"/>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Core Terraform Workflow</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4633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Terraform Configuration</a:t>
            </a:r>
          </a:p>
        </p:txBody>
      </p:sp>
    </p:spTree>
    <p:extLst>
      <p:ext uri="{BB962C8B-B14F-4D97-AF65-F5344CB8AC3E}">
        <p14:creationId xmlns:p14="http://schemas.microsoft.com/office/powerpoint/2010/main" val="261830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960FC9-9C0A-436F-9C81-38C7DEC2FFA8}"/>
              </a:ext>
            </a:extLst>
          </p:cNvPr>
          <p:cNvSpPr>
            <a:spLocks noGrp="1"/>
          </p:cNvSpPr>
          <p:nvPr>
            <p:ph type="title"/>
          </p:nvPr>
        </p:nvSpPr>
        <p:spPr>
          <a:xfrm>
            <a:off x="483488" y="3152001"/>
            <a:ext cx="11018520" cy="553998"/>
          </a:xfrm>
        </p:spPr>
        <p:txBody>
          <a:bodyPr/>
          <a:lstStyle/>
          <a:p>
            <a:r>
              <a:rPr lang="en-GB" dirty="0"/>
              <a:t>Simple Configuration</a:t>
            </a:r>
          </a:p>
        </p:txBody>
      </p:sp>
      <p:sp>
        <p:nvSpPr>
          <p:cNvPr id="5" name="Rectangle 4">
            <a:extLst>
              <a:ext uri="{FF2B5EF4-FFF2-40B4-BE49-F238E27FC236}">
                <a16:creationId xmlns:a16="http://schemas.microsoft.com/office/drawing/2014/main" id="{8DD734AE-1A16-4D3A-B147-55491CFCF7A4}"/>
              </a:ext>
            </a:extLst>
          </p:cNvPr>
          <p:cNvSpPr/>
          <p:nvPr/>
        </p:nvSpPr>
        <p:spPr>
          <a:xfrm>
            <a:off x="5519595" y="253900"/>
            <a:ext cx="6397123" cy="5252976"/>
          </a:xfrm>
          <a:prstGeom prst="rect">
            <a:avLst/>
          </a:prstGeom>
        </p:spPr>
        <p:txBody>
          <a:bodyPr wrap="square">
            <a:spAutoFit/>
          </a:bodyPr>
          <a:lstStyle/>
          <a:p>
            <a:r>
              <a:rPr lang="en-GB" dirty="0">
                <a:solidFill>
                  <a:srgbClr val="FA8D3E"/>
                </a:solidFill>
                <a:latin typeface="Consolas" panose="020B0609020204030204" pitchFamily="49" charset="0"/>
              </a:rPr>
              <a:t>provider</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features</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"example1"</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"contoso_rg"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"UK South"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 </a:t>
            </a:r>
            <a:r>
              <a:rPr lang="en-GB" dirty="0">
                <a:solidFill>
                  <a:srgbClr val="6C7680"/>
                </a:solidFill>
                <a:latin typeface="Consolas" panose="020B0609020204030204" pitchFamily="49" charset="0"/>
              </a:rPr>
              <a:t>{</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"cost_center"</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"contoso research"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"example2"</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"UK South"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 </a:t>
            </a:r>
            <a:r>
              <a:rPr lang="en-GB" dirty="0">
                <a:solidFill>
                  <a:srgbClr val="6C7680"/>
                </a:solidFill>
                <a:latin typeface="Consolas" panose="020B0609020204030204" pitchFamily="49" charset="0"/>
              </a:rPr>
              <a:t>{</a:t>
            </a:r>
          </a:p>
          <a:p>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"cost_center"</a:t>
            </a:r>
            <a:r>
              <a:rPr lang="en-GB" dirty="0">
                <a:solidFill>
                  <a:srgbClr val="6C7680"/>
                </a:solidFill>
                <a:latin typeface="Consolas" panose="020B0609020204030204" pitchFamily="49" charset="0"/>
              </a:rPr>
              <a:t> = </a:t>
            </a:r>
            <a:r>
              <a:rPr lang="en-GB" dirty="0">
                <a:solidFill>
                  <a:srgbClr val="86B300"/>
                </a:solidFill>
                <a:latin typeface="Consolas" panose="020B0609020204030204" pitchFamily="49" charset="0"/>
              </a:rPr>
              <a:t>"contoso research"</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2" name="Rectangle 1">
            <a:extLst>
              <a:ext uri="{FF2B5EF4-FFF2-40B4-BE49-F238E27FC236}">
                <a16:creationId xmlns:a16="http://schemas.microsoft.com/office/drawing/2014/main" id="{74F3918F-D8C2-4007-9AEB-3FFDE9754964}"/>
              </a:ext>
            </a:extLst>
          </p:cNvPr>
          <p:cNvSpPr/>
          <p:nvPr/>
        </p:nvSpPr>
        <p:spPr bwMode="auto">
          <a:xfrm>
            <a:off x="483488" y="6208288"/>
            <a:ext cx="11708512" cy="553998"/>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800" i="1" dirty="0">
                <a:solidFill>
                  <a:srgbClr val="FFFFFF"/>
                </a:solidFill>
                <a:ea typeface="Segoe UI" pitchFamily="34" charset="0"/>
                <a:cs typeface="Segoe UI" pitchFamily="34" charset="0"/>
              </a:rPr>
              <a:t>Tip: `</a:t>
            </a:r>
            <a:r>
              <a:rPr lang="en-GB" sz="1800" i="1" dirty="0">
                <a:solidFill>
                  <a:srgbClr val="FFFFFF"/>
                </a:solidFill>
                <a:ea typeface="Segoe UI" pitchFamily="34" charset="0"/>
                <a:cs typeface="Segoe UI" pitchFamily="34" charset="0"/>
                <a:hlinkClick r:id="rId3"/>
              </a:rPr>
              <a:t>terraform fmt</a:t>
            </a:r>
            <a:r>
              <a:rPr lang="en-GB" sz="1800" i="1" dirty="0">
                <a:solidFill>
                  <a:srgbClr val="FFFFFF"/>
                </a:solidFill>
                <a:ea typeface="Segoe UI" pitchFamily="34" charset="0"/>
                <a:cs typeface="Segoe UI" pitchFamily="34" charset="0"/>
              </a:rPr>
              <a:t>` to format code according to terraform style guide (ideally after checking in functional changes)</a:t>
            </a:r>
          </a:p>
        </p:txBody>
      </p:sp>
    </p:spTree>
    <p:extLst>
      <p:ext uri="{BB962C8B-B14F-4D97-AF65-F5344CB8AC3E}">
        <p14:creationId xmlns:p14="http://schemas.microsoft.com/office/powerpoint/2010/main" val="341234389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85215" y="3035807"/>
            <a:ext cx="10949559" cy="498598"/>
          </a:xfrm>
        </p:spPr>
        <p:txBody>
          <a:bodyPr/>
          <a:lstStyle/>
          <a:p>
            <a:r>
              <a:rPr lang="en-GB" dirty="0"/>
              <a:t>How can we re-use location and tags for both groups? </a:t>
            </a:r>
          </a:p>
        </p:txBody>
      </p:sp>
    </p:spTree>
    <p:extLst>
      <p:ext uri="{BB962C8B-B14F-4D97-AF65-F5344CB8AC3E}">
        <p14:creationId xmlns:p14="http://schemas.microsoft.com/office/powerpoint/2010/main" val="329263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73988" y="3171052"/>
            <a:ext cx="11018520" cy="553998"/>
          </a:xfrm>
        </p:spPr>
        <p:txBody>
          <a:bodyPr/>
          <a:lstStyle/>
          <a:p>
            <a:r>
              <a:rPr lang="en-GB" dirty="0"/>
              <a:t>Local Values</a:t>
            </a:r>
          </a:p>
        </p:txBody>
      </p:sp>
      <p:sp>
        <p:nvSpPr>
          <p:cNvPr id="8" name="Text Placeholder 4">
            <a:extLst>
              <a:ext uri="{FF2B5EF4-FFF2-40B4-BE49-F238E27FC236}">
                <a16:creationId xmlns:a16="http://schemas.microsoft.com/office/drawing/2014/main" id="{6785E19E-75BD-4C18-B4C2-97CC6B834461}"/>
              </a:ext>
            </a:extLst>
          </p:cNvPr>
          <p:cNvSpPr>
            <a:spLocks noGrp="1"/>
          </p:cNvSpPr>
          <p:nvPr>
            <p:ph type="body" sz="quarter" idx="10"/>
          </p:nvPr>
        </p:nvSpPr>
        <p:spPr>
          <a:xfrm>
            <a:off x="5588888" y="38101"/>
            <a:ext cx="6469762" cy="6598730"/>
          </a:xfrm>
        </p:spPr>
        <p:txBody>
          <a:bodyPr/>
          <a:lstStyle/>
          <a:p>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p>
          <a:p>
            <a:r>
              <a:rPr lang="en-GB" sz="1600" dirty="0">
                <a:solidFill>
                  <a:srgbClr val="6C7680"/>
                </a:solidFill>
                <a:latin typeface="Consolas" panose="020B0609020204030204" pitchFamily="49" charset="0"/>
              </a:rPr>
              <a:t>    prefix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region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"UK</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South"</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azurerm_resource_group</a:t>
            </a:r>
            <a:r>
              <a:rPr lang="en-GB" sz="1600" dirty="0">
                <a:solidFill>
                  <a:srgbClr val="86B300"/>
                </a:solidFill>
                <a:latin typeface="Consolas" panose="020B0609020204030204" pitchFamily="49" charset="0"/>
              </a:rPr>
              <a:t>" "example1"</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${local</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err="1">
                <a:solidFill>
                  <a:srgbClr val="86B300"/>
                </a:solidFill>
                <a:latin typeface="Consolas" panose="020B0609020204030204" pitchFamily="49" charset="0"/>
              </a:rPr>
              <a:t>azurerm_resource_group</a:t>
            </a:r>
            <a:r>
              <a:rPr lang="en-GB" sz="1600" dirty="0">
                <a:solidFill>
                  <a:srgbClr val="86B300"/>
                </a:solidFill>
                <a:latin typeface="Consolas" panose="020B0609020204030204" pitchFamily="49" charset="0"/>
              </a:rPr>
              <a:t>" "example2"</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t>
            </a:r>
            <a:r>
              <a:rPr lang="en-GB" sz="1600" dirty="0">
                <a:solidFill>
                  <a:srgbClr val="6C7680"/>
                </a:solidFill>
                <a:latin typeface="Consolas" panose="020B0609020204030204" pitchFamily="49" charset="0"/>
              </a:rPr>
              <a:t>${local</a:t>
            </a:r>
            <a:r>
              <a:rPr lang="en-GB" sz="1600" dirty="0">
                <a:solidFill>
                  <a:srgbClr val="FA8D3E"/>
                </a:solidFill>
                <a:latin typeface="Consolas" panose="020B0609020204030204" pitchFamily="49" charset="0"/>
              </a:rPr>
              <a:t>.</a:t>
            </a:r>
            <a:r>
              <a:rPr lang="en-GB" sz="1600" dirty="0">
                <a:solidFill>
                  <a:srgbClr val="6C7680"/>
                </a:solidFill>
                <a:latin typeface="Consolas" panose="020B0609020204030204" pitchFamily="49" charset="0"/>
              </a:rPr>
              <a:t>prefix}</a:t>
            </a:r>
            <a:r>
              <a:rPr lang="en-GB" sz="1600" dirty="0">
                <a:solidFill>
                  <a:srgbClr val="86B300"/>
                </a:solidFill>
                <a:latin typeface="Consolas" panose="020B0609020204030204" pitchFamily="49" charset="0"/>
              </a:rPr>
              <a:t>_dev_rg"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p:txBody>
      </p:sp>
      <p:sp>
        <p:nvSpPr>
          <p:cNvPr id="9" name="Arrow: Left 8">
            <a:extLst>
              <a:ext uri="{FF2B5EF4-FFF2-40B4-BE49-F238E27FC236}">
                <a16:creationId xmlns:a16="http://schemas.microsoft.com/office/drawing/2014/main" id="{C9F68FAC-3F72-49BC-9502-F88C5F250285}"/>
              </a:ext>
            </a:extLst>
          </p:cNvPr>
          <p:cNvSpPr/>
          <p:nvPr/>
        </p:nvSpPr>
        <p:spPr bwMode="auto">
          <a:xfrm>
            <a:off x="9185719" y="3934833"/>
            <a:ext cx="1857375" cy="55399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0" name="Arrow: Left 9">
            <a:extLst>
              <a:ext uri="{FF2B5EF4-FFF2-40B4-BE49-F238E27FC236}">
                <a16:creationId xmlns:a16="http://schemas.microsoft.com/office/drawing/2014/main" id="{754F346C-A987-4075-A0F7-1A09AC102C11}"/>
              </a:ext>
            </a:extLst>
          </p:cNvPr>
          <p:cNvSpPr/>
          <p:nvPr/>
        </p:nvSpPr>
        <p:spPr bwMode="auto">
          <a:xfrm>
            <a:off x="9185719" y="5934075"/>
            <a:ext cx="1857375" cy="55399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DCBC7C01-79E4-49C7-8412-246785AC449F}"/>
              </a:ext>
            </a:extLst>
          </p:cNvPr>
          <p:cNvSpPr/>
          <p:nvPr/>
        </p:nvSpPr>
        <p:spPr bwMode="auto">
          <a:xfrm>
            <a:off x="3286125" y="152401"/>
            <a:ext cx="1762125" cy="60007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63755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28065" y="2930402"/>
            <a:ext cx="10949559" cy="997196"/>
          </a:xfrm>
        </p:spPr>
        <p:txBody>
          <a:bodyPr/>
          <a:lstStyle/>
          <a:p>
            <a:r>
              <a:rPr lang="en-GB" dirty="0"/>
              <a:t>How can we make the region a bit more configurable based on </a:t>
            </a:r>
            <a:r>
              <a:rPr lang="en-GB" dirty="0" err="1"/>
              <a:t>envirornment</a:t>
            </a:r>
            <a:r>
              <a:rPr lang="en-GB" dirty="0"/>
              <a:t>? </a:t>
            </a:r>
          </a:p>
        </p:txBody>
      </p:sp>
    </p:spTree>
    <p:extLst>
      <p:ext uri="{BB962C8B-B14F-4D97-AF65-F5344CB8AC3E}">
        <p14:creationId xmlns:p14="http://schemas.microsoft.com/office/powerpoint/2010/main" val="372511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04266" y="2403762"/>
            <a:ext cx="9144000" cy="498598"/>
          </a:xfrm>
        </p:spPr>
        <p:txBody>
          <a:bodyPr/>
          <a:lstStyle/>
          <a:p>
            <a:r>
              <a:rPr lang="en-GB" dirty="0"/>
              <a:t>Variable Definitions </a:t>
            </a:r>
          </a:p>
        </p:txBody>
      </p:sp>
      <p:sp>
        <p:nvSpPr>
          <p:cNvPr id="5" name="Rectangle 4">
            <a:extLst>
              <a:ext uri="{FF2B5EF4-FFF2-40B4-BE49-F238E27FC236}">
                <a16:creationId xmlns:a16="http://schemas.microsoft.com/office/drawing/2014/main" id="{CA3327FD-E483-4003-B9EE-5259A66123A4}"/>
              </a:ext>
            </a:extLst>
          </p:cNvPr>
          <p:cNvSpPr/>
          <p:nvPr/>
        </p:nvSpPr>
        <p:spPr>
          <a:xfrm>
            <a:off x="6496050" y="147760"/>
            <a:ext cx="5581650" cy="5262979"/>
          </a:xfrm>
          <a:prstGeom prst="rect">
            <a:avLst/>
          </a:prstGeom>
        </p:spPr>
        <p:txBody>
          <a:bodyPr wrap="square">
            <a:spAutoFit/>
          </a:bodyPr>
          <a:lstStyle/>
          <a:p>
            <a:r>
              <a:rPr lang="en-GB" sz="1600" i="1" dirty="0">
                <a:solidFill>
                  <a:srgbClr val="ABB0B6"/>
                </a:solidFill>
                <a:latin typeface="Consolas" panose="020B0609020204030204" pitchFamily="49" charset="0"/>
              </a:rPr>
              <a:t># main.tf</a:t>
            </a:r>
            <a:endParaRPr lang="en-GB" sz="1600" dirty="0">
              <a:solidFill>
                <a:srgbClr val="FA8D3E"/>
              </a:solidFill>
              <a:latin typeface="Consolas" panose="020B0609020204030204" pitchFamily="49" charset="0"/>
            </a:endParaRPr>
          </a:p>
          <a:p>
            <a:r>
              <a:rPr lang="en-GB" sz="1600" dirty="0">
                <a:solidFill>
                  <a:srgbClr val="FA8D3E"/>
                </a:solidFill>
                <a:latin typeface="Consolas" panose="020B0609020204030204" pitchFamily="49" charset="0"/>
              </a:rPr>
              <a:t>variable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"region"</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type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string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default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"UK</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South"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"example"</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175754A-D457-401D-BB6F-F7FD69BCD828}"/>
              </a:ext>
            </a:extLst>
          </p:cNvPr>
          <p:cNvSpPr/>
          <p:nvPr/>
        </p:nvSpPr>
        <p:spPr>
          <a:xfrm>
            <a:off x="6429375" y="5962368"/>
            <a:ext cx="4486275" cy="646331"/>
          </a:xfrm>
          <a:prstGeom prst="rect">
            <a:avLst/>
          </a:prstGeom>
        </p:spPr>
        <p:txBody>
          <a:bodyPr wrap="square">
            <a:spAutoFit/>
          </a:bodyPr>
          <a:lstStyle/>
          <a:p>
            <a:r>
              <a:rPr lang="en-GB" sz="1800" i="1" dirty="0">
                <a:solidFill>
                  <a:srgbClr val="ABB0B6"/>
                </a:solidFill>
                <a:latin typeface="Consolas" panose="020B0609020204030204" pitchFamily="49" charset="0"/>
              </a:rPr>
              <a:t># terraform.tfvars or auto.tfvars</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83681985-7C03-435F-9A26-2F5C316A65FB}"/>
              </a:ext>
            </a:extLst>
          </p:cNvPr>
          <p:cNvSpPr/>
          <p:nvPr/>
        </p:nvSpPr>
        <p:spPr bwMode="auto">
          <a:xfrm>
            <a:off x="4667250" y="6262450"/>
            <a:ext cx="1333501" cy="323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2" name="Arrow: Left 11">
            <a:extLst>
              <a:ext uri="{FF2B5EF4-FFF2-40B4-BE49-F238E27FC236}">
                <a16:creationId xmlns:a16="http://schemas.microsoft.com/office/drawing/2014/main" id="{F9F8795C-3CEC-4E0E-82C8-04F20E8AEFB5}"/>
              </a:ext>
            </a:extLst>
          </p:cNvPr>
          <p:cNvSpPr/>
          <p:nvPr/>
        </p:nvSpPr>
        <p:spPr bwMode="auto">
          <a:xfrm>
            <a:off x="9458325" y="419267"/>
            <a:ext cx="2038350" cy="36195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Arrow: Left 12">
            <a:extLst>
              <a:ext uri="{FF2B5EF4-FFF2-40B4-BE49-F238E27FC236}">
                <a16:creationId xmlns:a16="http://schemas.microsoft.com/office/drawing/2014/main" id="{E52176F7-56B3-483A-AE90-DDA97F3774C8}"/>
              </a:ext>
            </a:extLst>
          </p:cNvPr>
          <p:cNvSpPr/>
          <p:nvPr/>
        </p:nvSpPr>
        <p:spPr bwMode="auto">
          <a:xfrm>
            <a:off x="9662541" y="4791075"/>
            <a:ext cx="2038350" cy="36195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627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18541" y="3254883"/>
            <a:ext cx="9144000" cy="498598"/>
          </a:xfrm>
        </p:spPr>
        <p:txBody>
          <a:bodyPr/>
          <a:lstStyle/>
          <a:p>
            <a:r>
              <a:rPr lang="en-GB" dirty="0"/>
              <a:t>Variable Definitions</a:t>
            </a:r>
          </a:p>
        </p:txBody>
      </p:sp>
      <p:sp>
        <p:nvSpPr>
          <p:cNvPr id="5" name="Rectangle 4">
            <a:extLst>
              <a:ext uri="{FF2B5EF4-FFF2-40B4-BE49-F238E27FC236}">
                <a16:creationId xmlns:a16="http://schemas.microsoft.com/office/drawing/2014/main" id="{CA3327FD-E483-4003-B9EE-5259A66123A4}"/>
              </a:ext>
            </a:extLst>
          </p:cNvPr>
          <p:cNvSpPr/>
          <p:nvPr/>
        </p:nvSpPr>
        <p:spPr>
          <a:xfrm>
            <a:off x="6738366" y="2656229"/>
            <a:ext cx="5581650" cy="4031873"/>
          </a:xfrm>
          <a:prstGeom prst="rect">
            <a:avLst/>
          </a:prstGeom>
        </p:spPr>
        <p:txBody>
          <a:bodyPr wrap="square">
            <a:spAutoFit/>
          </a:bodyPr>
          <a:lstStyle/>
          <a:p>
            <a:r>
              <a:rPr lang="en-GB" sz="1600" i="1" dirty="0">
                <a:solidFill>
                  <a:srgbClr val="ABB0B6"/>
                </a:solidFill>
                <a:latin typeface="Consolas" panose="020B0609020204030204" pitchFamily="49" charset="0"/>
              </a:rPr>
              <a:t># main.tf</a:t>
            </a:r>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locals</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p>
          <a:p>
            <a:r>
              <a:rPr lang="en-GB" sz="1600" dirty="0">
                <a:solidFill>
                  <a:srgbClr val="6C7680"/>
                </a:solidFill>
                <a:latin typeface="Consolas" panose="020B0609020204030204" pitchFamily="49" charset="0"/>
              </a:rPr>
              <a:t>        "cost_center"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research"</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    }</a:t>
            </a:r>
            <a:endParaRPr lang="en-GB" sz="1600" dirty="0">
              <a:solidFill>
                <a:srgbClr val="6C7680"/>
              </a:solidFill>
              <a:latin typeface="Consolas" panose="020B0609020204030204" pitchFamily="49" charset="0"/>
            </a:endParaRP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provider</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features {}    </a:t>
            </a:r>
          </a:p>
          <a:p>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br>
              <a:rPr lang="en-GB" sz="1600" dirty="0">
                <a:solidFill>
                  <a:srgbClr val="6C7680"/>
                </a:solidFill>
                <a:latin typeface="Consolas" panose="020B0609020204030204" pitchFamily="49" charset="0"/>
              </a:rPr>
            </a:br>
            <a:r>
              <a:rPr lang="en-GB" sz="1600" dirty="0">
                <a:solidFill>
                  <a:srgbClr val="FA8D3E"/>
                </a:solidFill>
                <a:latin typeface="Consolas" panose="020B0609020204030204" pitchFamily="49" charset="0"/>
              </a:rPr>
              <a:t>resource</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"azurerm_resource_group"</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"example"</a:t>
            </a:r>
            <a:r>
              <a:rPr lang="en-GB" sz="1600" dirty="0">
                <a:solidFill>
                  <a:srgbClr val="6C7680"/>
                </a:solidFill>
                <a:latin typeface="Consolas" panose="020B0609020204030204" pitchFamily="49" charset="0"/>
              </a:rPr>
              <a:t> </a:t>
            </a:r>
            <a:r>
              <a:rPr lang="en-GB" sz="1600" dirty="0">
                <a:solidFill>
                  <a:srgbClr val="55B4D4"/>
                </a:solidFill>
                <a:latin typeface="Consolas" panose="020B0609020204030204" pitchFamily="49" charset="0"/>
              </a:rPr>
              <a:t>{</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name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a:t>
            </a:r>
            <a:r>
              <a:rPr lang="en-GB" sz="1600" dirty="0">
                <a:solidFill>
                  <a:srgbClr val="86B300"/>
                </a:solidFill>
                <a:latin typeface="Consolas" panose="020B0609020204030204" pitchFamily="49" charset="0"/>
              </a:rPr>
              <a:t>"contoso_rg"</a:t>
            </a:r>
            <a:endParaRPr lang="en-GB" sz="1600" dirty="0">
              <a:solidFill>
                <a:srgbClr val="6C7680"/>
              </a:solidFill>
              <a:latin typeface="Consolas" panose="020B0609020204030204" pitchFamily="49" charset="0"/>
            </a:endParaRPr>
          </a:p>
          <a:p>
            <a:r>
              <a:rPr lang="en-GB" sz="1600" dirty="0">
                <a:solidFill>
                  <a:srgbClr val="6C7680"/>
                </a:solidFill>
                <a:latin typeface="Consolas" panose="020B0609020204030204" pitchFamily="49" charset="0"/>
              </a:rPr>
              <a:t>    location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var.region</a:t>
            </a:r>
          </a:p>
          <a:p>
            <a:r>
              <a:rPr lang="en-GB" sz="1600" dirty="0">
                <a:solidFill>
                  <a:srgbClr val="6C7680"/>
                </a:solidFill>
                <a:latin typeface="Consolas" panose="020B0609020204030204" pitchFamily="49" charset="0"/>
              </a:rPr>
              <a:t>    tags </a:t>
            </a:r>
            <a:r>
              <a:rPr lang="en-GB" sz="1600" dirty="0">
                <a:solidFill>
                  <a:srgbClr val="ED9366"/>
                </a:solidFill>
                <a:latin typeface="Consolas" panose="020B0609020204030204" pitchFamily="49" charset="0"/>
              </a:rPr>
              <a:t>=</a:t>
            </a:r>
            <a:r>
              <a:rPr lang="en-GB" sz="1600" dirty="0">
                <a:solidFill>
                  <a:srgbClr val="6C7680"/>
                </a:solidFill>
                <a:latin typeface="Consolas" panose="020B0609020204030204" pitchFamily="49" charset="0"/>
              </a:rPr>
              <a:t> local.tags</a:t>
            </a:r>
          </a:p>
          <a:p>
            <a:r>
              <a:rPr lang="en-GB" sz="1600" dirty="0">
                <a:solidFill>
                  <a:srgbClr val="55B4D4"/>
                </a:solidFill>
                <a:latin typeface="Consolas" panose="020B0609020204030204" pitchFamily="49" charset="0"/>
              </a:rPr>
              <a:t>}</a:t>
            </a:r>
            <a:endParaRPr lang="en-GB" sz="1600" b="0" dirty="0">
              <a:solidFill>
                <a:srgbClr val="6C768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175754A-D457-401D-BB6F-F7FD69BCD828}"/>
              </a:ext>
            </a:extLst>
          </p:cNvPr>
          <p:cNvSpPr/>
          <p:nvPr/>
        </p:nvSpPr>
        <p:spPr>
          <a:xfrm>
            <a:off x="6824615" y="1795829"/>
            <a:ext cx="4486275" cy="646331"/>
          </a:xfrm>
          <a:prstGeom prst="rect">
            <a:avLst/>
          </a:prstGeom>
        </p:spPr>
        <p:txBody>
          <a:bodyPr wrap="square">
            <a:spAutoFit/>
          </a:bodyPr>
          <a:lstStyle/>
          <a:p>
            <a:r>
              <a:rPr lang="en-GB" sz="1800" i="1" dirty="0">
                <a:solidFill>
                  <a:srgbClr val="ABB0B6"/>
                </a:solidFill>
                <a:latin typeface="Consolas" panose="020B0609020204030204" pitchFamily="49" charset="0"/>
              </a:rPr>
              <a:t># terraform.tfvars or auto.tfvars</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7" name="Arrow: Right 6">
            <a:extLst>
              <a:ext uri="{FF2B5EF4-FFF2-40B4-BE49-F238E27FC236}">
                <a16:creationId xmlns:a16="http://schemas.microsoft.com/office/drawing/2014/main" id="{83681985-7C03-435F-9A26-2F5C316A65FB}"/>
              </a:ext>
            </a:extLst>
          </p:cNvPr>
          <p:cNvSpPr/>
          <p:nvPr/>
        </p:nvSpPr>
        <p:spPr bwMode="auto">
          <a:xfrm>
            <a:off x="5385815" y="1908481"/>
            <a:ext cx="1333501" cy="323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3B6ED9F1-7361-4BE9-8F8D-D722B3CDE143}"/>
              </a:ext>
            </a:extLst>
          </p:cNvPr>
          <p:cNvSpPr/>
          <p:nvPr/>
        </p:nvSpPr>
        <p:spPr>
          <a:xfrm>
            <a:off x="6814566" y="216458"/>
            <a:ext cx="6096000" cy="1477328"/>
          </a:xfrm>
          <a:prstGeom prst="rect">
            <a:avLst/>
          </a:prstGeom>
        </p:spPr>
        <p:txBody>
          <a:bodyPr>
            <a:spAutoFit/>
          </a:bodyPr>
          <a:lstStyle/>
          <a:p>
            <a:r>
              <a:rPr lang="en-GB" sz="1800" i="1" dirty="0">
                <a:solidFill>
                  <a:srgbClr val="ABB0B6"/>
                </a:solidFill>
                <a:latin typeface="Consolas" panose="020B0609020204030204" pitchFamily="49" charset="0"/>
              </a:rPr>
              <a:t># variables.tf</a:t>
            </a:r>
            <a:endParaRPr lang="en-GB" sz="1800" dirty="0">
              <a:solidFill>
                <a:srgbClr val="FA8D3E"/>
              </a:solidFill>
              <a:latin typeface="Consolas" panose="020B0609020204030204" pitchFamily="49" charset="0"/>
            </a:endParaRPr>
          </a:p>
          <a:p>
            <a:r>
              <a:rPr lang="en-GB" sz="1800" dirty="0">
                <a:solidFill>
                  <a:srgbClr val="FA8D3E"/>
                </a:solidFill>
                <a:latin typeface="Consolas" panose="020B0609020204030204" pitchFamily="49" charset="0"/>
              </a:rPr>
              <a:t>variable</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"region"</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type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55B4D4"/>
                </a:solidFill>
                <a:latin typeface="Consolas" panose="020B0609020204030204" pitchFamily="49" charset="0"/>
              </a:rPr>
              <a:t>string</a:t>
            </a:r>
            <a:endParaRPr lang="en-GB" sz="18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  default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South“</a:t>
            </a:r>
            <a:endParaRPr lang="en-GB" sz="1800" dirty="0">
              <a:solidFill>
                <a:srgbClr val="6C7680"/>
              </a:solidFill>
              <a:latin typeface="Consolas" panose="020B0609020204030204" pitchFamily="49" charset="0"/>
            </a:endParaRPr>
          </a:p>
          <a:p>
            <a:r>
              <a:rPr lang="en-GB" sz="1800" dirty="0">
                <a:solidFill>
                  <a:srgbClr val="55B4D4"/>
                </a:solidFill>
                <a:latin typeface="Consolas" panose="020B0609020204030204" pitchFamily="49" charset="0"/>
              </a:rPr>
              <a:t>}</a:t>
            </a:r>
            <a:endParaRPr lang="en-GB" sz="1800" dirty="0">
              <a:solidFill>
                <a:srgbClr val="6C7680"/>
              </a:solidFill>
              <a:latin typeface="Consolas" panose="020B0609020204030204" pitchFamily="49" charset="0"/>
            </a:endParaRPr>
          </a:p>
        </p:txBody>
      </p:sp>
      <p:sp>
        <p:nvSpPr>
          <p:cNvPr id="17" name="Arrow: Left 16">
            <a:extLst>
              <a:ext uri="{FF2B5EF4-FFF2-40B4-BE49-F238E27FC236}">
                <a16:creationId xmlns:a16="http://schemas.microsoft.com/office/drawing/2014/main" id="{DD86C4E3-372C-4246-B9A0-D9A69640F4D8}"/>
              </a:ext>
            </a:extLst>
          </p:cNvPr>
          <p:cNvSpPr/>
          <p:nvPr/>
        </p:nvSpPr>
        <p:spPr bwMode="auto">
          <a:xfrm>
            <a:off x="9862566" y="6102115"/>
            <a:ext cx="1510284" cy="35321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8" name="Arrow: Right 17">
            <a:extLst>
              <a:ext uri="{FF2B5EF4-FFF2-40B4-BE49-F238E27FC236}">
                <a16:creationId xmlns:a16="http://schemas.microsoft.com/office/drawing/2014/main" id="{B90DEBA7-D73F-4126-BFC6-081B1322C4D3}"/>
              </a:ext>
            </a:extLst>
          </p:cNvPr>
          <p:cNvSpPr/>
          <p:nvPr/>
        </p:nvSpPr>
        <p:spPr bwMode="auto">
          <a:xfrm>
            <a:off x="5385814" y="235166"/>
            <a:ext cx="1333501" cy="323166"/>
          </a:xfrm>
          <a:prstGeom prst="rightArrow">
            <a:avLst>
              <a:gd name="adj1" fmla="val 5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cxnSp>
        <p:nvCxnSpPr>
          <p:cNvPr id="20" name="Straight Connector 19">
            <a:extLst>
              <a:ext uri="{FF2B5EF4-FFF2-40B4-BE49-F238E27FC236}">
                <a16:creationId xmlns:a16="http://schemas.microsoft.com/office/drawing/2014/main" id="{C82C2996-D257-4810-9BBF-4ED4EFD592FB}"/>
              </a:ext>
            </a:extLst>
          </p:cNvPr>
          <p:cNvCxnSpPr/>
          <p:nvPr/>
        </p:nvCxnSpPr>
        <p:spPr>
          <a:xfrm>
            <a:off x="6824615" y="1807064"/>
            <a:ext cx="4924425"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F444808-6E36-4BB5-B6DB-AE590A524EBA}"/>
              </a:ext>
            </a:extLst>
          </p:cNvPr>
          <p:cNvCxnSpPr/>
          <p:nvPr/>
        </p:nvCxnSpPr>
        <p:spPr>
          <a:xfrm>
            <a:off x="6814566" y="2656229"/>
            <a:ext cx="4924425"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9DE8A28A-22D9-4C3E-ACB0-978C44DA6CDD}"/>
              </a:ext>
            </a:extLst>
          </p:cNvPr>
          <p:cNvPicPr>
            <a:picLocks noChangeAspect="1"/>
          </p:cNvPicPr>
          <p:nvPr/>
        </p:nvPicPr>
        <p:blipFill>
          <a:blip r:embed="rId3"/>
          <a:stretch>
            <a:fillRect/>
          </a:stretch>
        </p:blipFill>
        <p:spPr>
          <a:xfrm>
            <a:off x="609350" y="3980817"/>
            <a:ext cx="3581900" cy="876422"/>
          </a:xfrm>
          <a:prstGeom prst="rect">
            <a:avLst/>
          </a:prstGeom>
        </p:spPr>
      </p:pic>
    </p:spTree>
    <p:extLst>
      <p:ext uri="{BB962C8B-B14F-4D97-AF65-F5344CB8AC3E}">
        <p14:creationId xmlns:p14="http://schemas.microsoft.com/office/powerpoint/2010/main" val="8232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47116" y="2911600"/>
            <a:ext cx="9144000" cy="997196"/>
          </a:xfrm>
        </p:spPr>
        <p:txBody>
          <a:bodyPr/>
          <a:lstStyle/>
          <a:p>
            <a:r>
              <a:rPr lang="en-GB" dirty="0"/>
              <a:t>Environment specific </a:t>
            </a:r>
            <a:br>
              <a:rPr lang="en-GB" dirty="0"/>
            </a:br>
            <a:r>
              <a:rPr lang="en-GB" dirty="0"/>
              <a:t>.tfvars </a:t>
            </a:r>
            <a:r>
              <a:rPr lang="en-GB" sz="2800" i="1" dirty="0"/>
              <a:t>(or .tfvars.json)</a:t>
            </a:r>
            <a:endParaRPr lang="en-GB" i="1" dirty="0"/>
          </a:p>
        </p:txBody>
      </p:sp>
      <p:sp>
        <p:nvSpPr>
          <p:cNvPr id="8" name="Rectangle 7">
            <a:extLst>
              <a:ext uri="{FF2B5EF4-FFF2-40B4-BE49-F238E27FC236}">
                <a16:creationId xmlns:a16="http://schemas.microsoft.com/office/drawing/2014/main" id="{1BD28924-671B-4774-A0F7-93236A10FD26}"/>
              </a:ext>
            </a:extLst>
          </p:cNvPr>
          <p:cNvSpPr/>
          <p:nvPr/>
        </p:nvSpPr>
        <p:spPr>
          <a:xfrm>
            <a:off x="6142003" y="1790792"/>
            <a:ext cx="3520059" cy="677108"/>
          </a:xfrm>
          <a:prstGeom prst="rect">
            <a:avLst/>
          </a:prstGeom>
        </p:spPr>
        <p:txBody>
          <a:bodyPr wrap="square">
            <a:spAutoFit/>
          </a:bodyPr>
          <a:lstStyle/>
          <a:p>
            <a:r>
              <a:rPr lang="en-GB" sz="2000" i="1" dirty="0">
                <a:solidFill>
                  <a:srgbClr val="ABB0B6"/>
                </a:solidFill>
                <a:latin typeface="Consolas" panose="020B0609020204030204" pitchFamily="49" charset="0"/>
              </a:rPr>
              <a:t># contoso.europe.tfvars</a:t>
            </a:r>
            <a:endParaRPr lang="en-GB" sz="20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"North</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Europe"</a:t>
            </a:r>
            <a:endParaRPr lang="en-GB" sz="1800" b="0" dirty="0">
              <a:solidFill>
                <a:srgbClr val="6C768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D072EC69-C46B-4047-9112-23234DFD8458}"/>
              </a:ext>
            </a:extLst>
          </p:cNvPr>
          <p:cNvSpPr/>
          <p:nvPr/>
        </p:nvSpPr>
        <p:spPr>
          <a:xfrm>
            <a:off x="6142004" y="2911600"/>
            <a:ext cx="3520059" cy="677108"/>
          </a:xfrm>
          <a:prstGeom prst="rect">
            <a:avLst/>
          </a:prstGeom>
        </p:spPr>
        <p:txBody>
          <a:bodyPr wrap="square">
            <a:spAutoFit/>
          </a:bodyPr>
          <a:lstStyle/>
          <a:p>
            <a:r>
              <a:rPr lang="en-GB" sz="2000" i="1" dirty="0">
                <a:solidFill>
                  <a:srgbClr val="ABB0B6"/>
                </a:solidFill>
                <a:latin typeface="Consolas" panose="020B0609020204030204" pitchFamily="49" charset="0"/>
              </a:rPr>
              <a:t># contoso.uk.tfvars</a:t>
            </a:r>
            <a:endParaRPr lang="en-GB" sz="2000" dirty="0">
              <a:solidFill>
                <a:srgbClr val="6C7680"/>
              </a:solidFill>
              <a:latin typeface="Consolas" panose="020B0609020204030204" pitchFamily="49" charset="0"/>
            </a:endParaRPr>
          </a:p>
          <a:p>
            <a:r>
              <a:rPr lang="en-GB" sz="1800" dirty="0">
                <a:solidFill>
                  <a:srgbClr val="6C7680"/>
                </a:solidFill>
                <a:latin typeface="Consolas" panose="020B0609020204030204" pitchFamily="49" charset="0"/>
              </a:rPr>
              <a:t>region </a:t>
            </a:r>
            <a:r>
              <a:rPr lang="en-GB" sz="1800" dirty="0">
                <a:solidFill>
                  <a:srgbClr val="ED9366"/>
                </a:solidFill>
                <a:latin typeface="Consolas" panose="020B0609020204030204" pitchFamily="49" charset="0"/>
              </a:rPr>
              <a:t>=</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"UK</a:t>
            </a:r>
            <a:r>
              <a:rPr lang="en-GB" sz="1800" dirty="0">
                <a:solidFill>
                  <a:srgbClr val="6C7680"/>
                </a:solidFill>
                <a:latin typeface="Consolas" panose="020B0609020204030204" pitchFamily="49" charset="0"/>
              </a:rPr>
              <a:t> </a:t>
            </a:r>
            <a:r>
              <a:rPr lang="en-GB" sz="1800" dirty="0">
                <a:solidFill>
                  <a:srgbClr val="86B300"/>
                </a:solidFill>
                <a:latin typeface="Consolas" panose="020B0609020204030204" pitchFamily="49" charset="0"/>
              </a:rPr>
              <a:t>West"</a:t>
            </a:r>
            <a:endParaRPr lang="en-GB" sz="1800" b="0" dirty="0">
              <a:solidFill>
                <a:srgbClr val="6C7680"/>
              </a:solidFill>
              <a:effectLst/>
              <a:latin typeface="Consolas" panose="020B0609020204030204" pitchFamily="49" charset="0"/>
            </a:endParaRPr>
          </a:p>
        </p:txBody>
      </p:sp>
      <p:sp>
        <p:nvSpPr>
          <p:cNvPr id="11" name="Text Placeholder 4">
            <a:extLst>
              <a:ext uri="{FF2B5EF4-FFF2-40B4-BE49-F238E27FC236}">
                <a16:creationId xmlns:a16="http://schemas.microsoft.com/office/drawing/2014/main" id="{496F2B6D-080A-46A4-B2B0-BCFED99CFE7F}"/>
              </a:ext>
            </a:extLst>
          </p:cNvPr>
          <p:cNvSpPr txBox="1">
            <a:spLocks/>
          </p:cNvSpPr>
          <p:nvPr/>
        </p:nvSpPr>
        <p:spPr>
          <a:xfrm>
            <a:off x="6142004" y="4119089"/>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i="1" dirty="0">
                <a:latin typeface="Consolas" panose="020B0609020204030204" pitchFamily="49" charset="0"/>
              </a:rPr>
              <a:t>terraform apply -var-file=“contoso.uk.tfvars”</a:t>
            </a:r>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pic>
        <p:nvPicPr>
          <p:cNvPr id="15" name="Picture 14">
            <a:extLst>
              <a:ext uri="{FF2B5EF4-FFF2-40B4-BE49-F238E27FC236}">
                <a16:creationId xmlns:a16="http://schemas.microsoft.com/office/drawing/2014/main" id="{C216455E-F9A3-43D7-BE15-D36A2F65F569}"/>
              </a:ext>
            </a:extLst>
          </p:cNvPr>
          <p:cNvPicPr>
            <a:picLocks noChangeAspect="1"/>
          </p:cNvPicPr>
          <p:nvPr/>
        </p:nvPicPr>
        <p:blipFill>
          <a:blip r:embed="rId3"/>
          <a:stretch>
            <a:fillRect/>
          </a:stretch>
        </p:blipFill>
        <p:spPr>
          <a:xfrm>
            <a:off x="547116" y="4209103"/>
            <a:ext cx="3400900" cy="1476581"/>
          </a:xfrm>
          <a:prstGeom prst="rect">
            <a:avLst/>
          </a:prstGeom>
        </p:spPr>
      </p:pic>
    </p:spTree>
    <p:extLst>
      <p:ext uri="{BB962C8B-B14F-4D97-AF65-F5344CB8AC3E}">
        <p14:creationId xmlns:p14="http://schemas.microsoft.com/office/powerpoint/2010/main" val="2190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461391" y="3179701"/>
            <a:ext cx="9144000" cy="498598"/>
          </a:xfrm>
        </p:spPr>
        <p:txBody>
          <a:bodyPr/>
          <a:lstStyle/>
          <a:p>
            <a:r>
              <a:rPr lang="en-GB" dirty="0"/>
              <a:t>More Options</a:t>
            </a:r>
          </a:p>
        </p:txBody>
      </p:sp>
      <p:sp>
        <p:nvSpPr>
          <p:cNvPr id="11" name="Text Placeholder 4">
            <a:extLst>
              <a:ext uri="{FF2B5EF4-FFF2-40B4-BE49-F238E27FC236}">
                <a16:creationId xmlns:a16="http://schemas.microsoft.com/office/drawing/2014/main" id="{496F2B6D-080A-46A4-B2B0-BCFED99CFE7F}"/>
              </a:ext>
            </a:extLst>
          </p:cNvPr>
          <p:cNvSpPr txBox="1">
            <a:spLocks/>
          </p:cNvSpPr>
          <p:nvPr/>
        </p:nvSpPr>
        <p:spPr>
          <a:xfrm>
            <a:off x="5839818" y="2107277"/>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terraform apply –var=“region=UK South”</a:t>
            </a:r>
          </a:p>
        </p:txBody>
      </p:sp>
      <p:sp>
        <p:nvSpPr>
          <p:cNvPr id="7" name="Rectangle 6">
            <a:extLst>
              <a:ext uri="{FF2B5EF4-FFF2-40B4-BE49-F238E27FC236}">
                <a16:creationId xmlns:a16="http://schemas.microsoft.com/office/drawing/2014/main" id="{0AE6E25A-B859-4ABA-8CCE-16CF50237467}"/>
              </a:ext>
            </a:extLst>
          </p:cNvPr>
          <p:cNvSpPr/>
          <p:nvPr/>
        </p:nvSpPr>
        <p:spPr>
          <a:xfrm>
            <a:off x="5839818" y="2581088"/>
            <a:ext cx="5992218" cy="338554"/>
          </a:xfrm>
          <a:prstGeom prst="rect">
            <a:avLst/>
          </a:prstGeom>
        </p:spPr>
        <p:txBody>
          <a:bodyPr wrap="none">
            <a:spAutoFit/>
          </a:bodyPr>
          <a:lstStyle/>
          <a:p>
            <a:pPr lvl="0" defTabSz="914400"/>
            <a:r>
              <a:rPr lang="en-US" altLang="en-US" sz="1600" i="1" dirty="0">
                <a:solidFill>
                  <a:schemeClr val="bg2">
                    <a:lumMod val="50000"/>
                  </a:schemeClr>
                </a:solidFill>
                <a:latin typeface="metro-web"/>
              </a:rPr>
              <a:t>The </a:t>
            </a:r>
            <a:r>
              <a:rPr lang="en-US" altLang="en-US" sz="1600" i="1" dirty="0">
                <a:solidFill>
                  <a:schemeClr val="bg2">
                    <a:lumMod val="50000"/>
                  </a:schemeClr>
                </a:solidFill>
                <a:latin typeface="dejavu-sans-mono-web"/>
              </a:rPr>
              <a:t>-var</a:t>
            </a:r>
            <a:r>
              <a:rPr lang="en-US" altLang="en-US" sz="1600" i="1" dirty="0">
                <a:solidFill>
                  <a:schemeClr val="bg2">
                    <a:lumMod val="50000"/>
                  </a:schemeClr>
                </a:solidFill>
                <a:latin typeface="metro-web"/>
              </a:rPr>
              <a:t> option can be used any number of times in a single command</a:t>
            </a:r>
            <a:r>
              <a:rPr lang="en-US" altLang="en-US" sz="600" i="1" dirty="0">
                <a:solidFill>
                  <a:schemeClr val="bg2">
                    <a:lumMod val="50000"/>
                  </a:schemeClr>
                </a:solidFill>
              </a:rPr>
              <a:t> </a:t>
            </a:r>
            <a:endParaRPr lang="en-US" altLang="en-US" sz="2400" i="1" dirty="0">
              <a:solidFill>
                <a:schemeClr val="bg2">
                  <a:lumMod val="50000"/>
                </a:schemeClr>
              </a:solidFill>
            </a:endParaRPr>
          </a:p>
        </p:txBody>
      </p:sp>
      <p:sp>
        <p:nvSpPr>
          <p:cNvPr id="10" name="Rectangle 9">
            <a:extLst>
              <a:ext uri="{FF2B5EF4-FFF2-40B4-BE49-F238E27FC236}">
                <a16:creationId xmlns:a16="http://schemas.microsoft.com/office/drawing/2014/main" id="{0AE9BBDC-B455-4BC9-919A-E2950EC8EAAD}"/>
              </a:ext>
            </a:extLst>
          </p:cNvPr>
          <p:cNvSpPr/>
          <p:nvPr/>
        </p:nvSpPr>
        <p:spPr>
          <a:xfrm>
            <a:off x="5839818" y="1504458"/>
            <a:ext cx="3916401" cy="400110"/>
          </a:xfrm>
          <a:prstGeom prst="rect">
            <a:avLst/>
          </a:prstGeom>
        </p:spPr>
        <p:txBody>
          <a:bodyPr wrap="square">
            <a:spAutoFit/>
          </a:bodyPr>
          <a:lstStyle/>
          <a:p>
            <a:r>
              <a:rPr lang="en-GB" sz="2000" i="1" dirty="0">
                <a:solidFill>
                  <a:schemeClr val="accent1"/>
                </a:solidFill>
                <a:latin typeface="Consolas" panose="020B0609020204030204" pitchFamily="49" charset="0"/>
              </a:rPr>
              <a:t># Via Command Line</a:t>
            </a:r>
            <a:endParaRPr lang="en-GB" sz="2000" dirty="0">
              <a:solidFill>
                <a:schemeClr val="accent1"/>
              </a:solidFill>
              <a:latin typeface="Consolas" panose="020B0609020204030204" pitchFamily="49" charset="0"/>
            </a:endParaRPr>
          </a:p>
        </p:txBody>
      </p:sp>
      <p:sp>
        <p:nvSpPr>
          <p:cNvPr id="12" name="Text Placeholder 4">
            <a:extLst>
              <a:ext uri="{FF2B5EF4-FFF2-40B4-BE49-F238E27FC236}">
                <a16:creationId xmlns:a16="http://schemas.microsoft.com/office/drawing/2014/main" id="{FAD0A7D3-2FB7-458E-A720-BC01174E3E66}"/>
              </a:ext>
            </a:extLst>
          </p:cNvPr>
          <p:cNvSpPr txBox="1">
            <a:spLocks/>
          </p:cNvSpPr>
          <p:nvPr/>
        </p:nvSpPr>
        <p:spPr>
          <a:xfrm>
            <a:off x="5839818" y="4194775"/>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latin typeface="Consolas" panose="020B0609020204030204" pitchFamily="49" charset="0"/>
              </a:rPr>
              <a:t>export TF_VAR_region=“UK South”</a:t>
            </a:r>
          </a:p>
          <a:p>
            <a:pPr marL="0" indent="0">
              <a:buNone/>
            </a:pPr>
            <a:r>
              <a:rPr lang="en-US" sz="1800" dirty="0">
                <a:latin typeface="Consolas" panose="020B0609020204030204" pitchFamily="49" charset="0"/>
              </a:rPr>
              <a:t>terraform plan</a:t>
            </a:r>
          </a:p>
        </p:txBody>
      </p:sp>
      <p:sp>
        <p:nvSpPr>
          <p:cNvPr id="13" name="Rectangle 12">
            <a:extLst>
              <a:ext uri="{FF2B5EF4-FFF2-40B4-BE49-F238E27FC236}">
                <a16:creationId xmlns:a16="http://schemas.microsoft.com/office/drawing/2014/main" id="{E79A61EB-B109-4077-B940-6179B42A92EE}"/>
              </a:ext>
            </a:extLst>
          </p:cNvPr>
          <p:cNvSpPr/>
          <p:nvPr/>
        </p:nvSpPr>
        <p:spPr>
          <a:xfrm>
            <a:off x="5839818" y="3612282"/>
            <a:ext cx="6248400" cy="400110"/>
          </a:xfrm>
          <a:prstGeom prst="rect">
            <a:avLst/>
          </a:prstGeom>
        </p:spPr>
        <p:txBody>
          <a:bodyPr wrap="square">
            <a:spAutoFit/>
          </a:bodyPr>
          <a:lstStyle/>
          <a:p>
            <a:r>
              <a:rPr lang="en-GB" sz="2000" i="1" dirty="0">
                <a:solidFill>
                  <a:schemeClr val="accent1"/>
                </a:solidFill>
                <a:latin typeface="Consolas" panose="020B0609020204030204" pitchFamily="49" charset="0"/>
              </a:rPr>
              <a:t># Environment Variables with TF_VAR_ prefix</a:t>
            </a:r>
            <a:endParaRPr lang="en-GB" sz="2000" dirty="0">
              <a:solidFill>
                <a:schemeClr val="accent1"/>
              </a:solidFill>
              <a:latin typeface="Consolas" panose="020B0609020204030204" pitchFamily="49" charset="0"/>
            </a:endParaRPr>
          </a:p>
        </p:txBody>
      </p:sp>
      <p:sp>
        <p:nvSpPr>
          <p:cNvPr id="17" name="TextBox 16">
            <a:extLst>
              <a:ext uri="{FF2B5EF4-FFF2-40B4-BE49-F238E27FC236}">
                <a16:creationId xmlns:a16="http://schemas.microsoft.com/office/drawing/2014/main" id="{5376D636-6072-46F1-96D3-2169D10A51DB}"/>
              </a:ext>
            </a:extLst>
          </p:cNvPr>
          <p:cNvSpPr txBox="1"/>
          <p:nvPr/>
        </p:nvSpPr>
        <p:spPr>
          <a:xfrm>
            <a:off x="323850" y="6372225"/>
            <a:ext cx="7781925" cy="307777"/>
          </a:xfrm>
          <a:prstGeom prst="rect">
            <a:avLst/>
          </a:prstGeom>
          <a:noFill/>
        </p:spPr>
        <p:txBody>
          <a:bodyPr wrap="square" lIns="0" tIns="0" rIns="0" bIns="0" rtlCol="0">
            <a:spAutoFit/>
          </a:bodyPr>
          <a:lstStyle/>
          <a:p>
            <a:r>
              <a:rPr lang="en-GB" sz="2000" i="1" dirty="0"/>
              <a:t>See: </a:t>
            </a:r>
            <a:r>
              <a:rPr lang="en-GB" sz="2000" i="1" dirty="0">
                <a:hlinkClick r:id="rId3"/>
              </a:rPr>
              <a:t>https://www.terraform.io/docs/configuration/variables.html</a:t>
            </a:r>
            <a:endParaRPr lang="en-GB" sz="2000" i="1" dirty="0"/>
          </a:p>
        </p:txBody>
      </p:sp>
    </p:spTree>
    <p:extLst>
      <p:ext uri="{BB962C8B-B14F-4D97-AF65-F5344CB8AC3E}">
        <p14:creationId xmlns:p14="http://schemas.microsoft.com/office/powerpoint/2010/main" val="182956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62AD-36E2-436B-8760-10B2EF4896B6}"/>
              </a:ext>
            </a:extLst>
          </p:cNvPr>
          <p:cNvSpPr>
            <a:spLocks noGrp="1"/>
          </p:cNvSpPr>
          <p:nvPr>
            <p:ph type="title"/>
          </p:nvPr>
        </p:nvSpPr>
        <p:spPr/>
        <p:txBody>
          <a:bodyPr/>
          <a:lstStyle/>
          <a:p>
            <a:r>
              <a:rPr lang="en-GB" dirty="0"/>
              <a:t>Variable Definition Precedence</a:t>
            </a:r>
          </a:p>
        </p:txBody>
      </p:sp>
      <p:graphicFrame>
        <p:nvGraphicFramePr>
          <p:cNvPr id="7" name="Diagram 6">
            <a:extLst>
              <a:ext uri="{FF2B5EF4-FFF2-40B4-BE49-F238E27FC236}">
                <a16:creationId xmlns:a16="http://schemas.microsoft.com/office/drawing/2014/main" id="{703D42AA-FC59-4400-A1FE-0748F470FAE8}"/>
              </a:ext>
            </a:extLst>
          </p:cNvPr>
          <p:cNvGraphicFramePr/>
          <p:nvPr>
            <p:extLst>
              <p:ext uri="{D42A27DB-BD31-4B8C-83A1-F6EECF244321}">
                <p14:modId xmlns:p14="http://schemas.microsoft.com/office/powerpoint/2010/main" val="863178929"/>
              </p:ext>
            </p:extLst>
          </p:nvPr>
        </p:nvGraphicFramePr>
        <p:xfrm>
          <a:off x="695324" y="1866899"/>
          <a:ext cx="11306175"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74E26877-57AE-4798-BE97-9D9D822E04FD}"/>
              </a:ext>
            </a:extLst>
          </p:cNvPr>
          <p:cNvSpPr txBox="1"/>
          <p:nvPr/>
        </p:nvSpPr>
        <p:spPr>
          <a:xfrm>
            <a:off x="588263" y="1400175"/>
            <a:ext cx="7146037" cy="307777"/>
          </a:xfrm>
          <a:prstGeom prst="rect">
            <a:avLst/>
          </a:prstGeom>
          <a:noFill/>
        </p:spPr>
        <p:txBody>
          <a:bodyPr wrap="square" lIns="0" tIns="0" rIns="0" bIns="0" rtlCol="0">
            <a:spAutoFit/>
          </a:bodyPr>
          <a:lstStyle/>
          <a:p>
            <a:pPr algn="l"/>
            <a:r>
              <a:rPr lang="en-GB" sz="2000" dirty="0"/>
              <a:t>Later sources take precedence over earlier ones</a:t>
            </a:r>
          </a:p>
        </p:txBody>
      </p:sp>
    </p:spTree>
    <p:extLst>
      <p:ext uri="{BB962C8B-B14F-4D97-AF65-F5344CB8AC3E}">
        <p14:creationId xmlns:p14="http://schemas.microsoft.com/office/powerpoint/2010/main" val="25131246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62137-0050-4CC2-90CC-24669A9F3C4E}"/>
              </a:ext>
            </a:extLst>
          </p:cNvPr>
          <p:cNvSpPr>
            <a:spLocks noGrp="1"/>
          </p:cNvSpPr>
          <p:nvPr>
            <p:ph type="title"/>
          </p:nvPr>
        </p:nvSpPr>
        <p:spPr>
          <a:xfrm>
            <a:off x="528065" y="3179701"/>
            <a:ext cx="10949559" cy="498598"/>
          </a:xfrm>
        </p:spPr>
        <p:txBody>
          <a:bodyPr/>
          <a:lstStyle/>
          <a:p>
            <a:r>
              <a:rPr lang="en-GB" dirty="0"/>
              <a:t>How to return a value?</a:t>
            </a:r>
          </a:p>
        </p:txBody>
      </p:sp>
    </p:spTree>
    <p:extLst>
      <p:ext uri="{BB962C8B-B14F-4D97-AF65-F5344CB8AC3E}">
        <p14:creationId xmlns:p14="http://schemas.microsoft.com/office/powerpoint/2010/main" val="18242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3616832715"/>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547116" y="3022400"/>
            <a:ext cx="9144000" cy="886397"/>
          </a:xfrm>
        </p:spPr>
        <p:txBody>
          <a:bodyPr/>
          <a:lstStyle/>
          <a:p>
            <a:r>
              <a:rPr lang="en-GB" dirty="0"/>
              <a:t>Output Values </a:t>
            </a:r>
            <a:br>
              <a:rPr lang="en-GB" dirty="0"/>
            </a:br>
            <a:r>
              <a:rPr lang="en-GB" sz="2800" i="1" dirty="0"/>
              <a:t>(or just outputs)</a:t>
            </a:r>
            <a:endParaRPr lang="en-GB" i="1" dirty="0"/>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sp>
        <p:nvSpPr>
          <p:cNvPr id="2" name="Rectangle 1">
            <a:extLst>
              <a:ext uri="{FF2B5EF4-FFF2-40B4-BE49-F238E27FC236}">
                <a16:creationId xmlns:a16="http://schemas.microsoft.com/office/drawing/2014/main" id="{B4B5D88B-5BE0-4492-9B9F-3E9144E73DF7}"/>
              </a:ext>
            </a:extLst>
          </p:cNvPr>
          <p:cNvSpPr/>
          <p:nvPr/>
        </p:nvSpPr>
        <p:spPr>
          <a:xfrm>
            <a:off x="5129212" y="411489"/>
            <a:ext cx="6877050" cy="2808461"/>
          </a:xfrm>
          <a:prstGeom prst="rect">
            <a:avLst/>
          </a:prstGeom>
        </p:spPr>
        <p:txBody>
          <a:bodyPr wrap="square">
            <a:spAutoFit/>
          </a:bodyPr>
          <a:lstStyle/>
          <a:p>
            <a:r>
              <a:rPr lang="en-GB" i="1" dirty="0">
                <a:solidFill>
                  <a:srgbClr val="ABB0B6"/>
                </a:solidFill>
                <a:latin typeface="Consolas" panose="020B0609020204030204" pitchFamily="49" charset="0"/>
              </a:rPr>
              <a:t># main.tf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"azurerm_resource_group"</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"example"</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local.tags</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"dev_rg_id"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azurerm_resource_group.example.id</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A2242691-D4A9-4CAE-98B0-92019E4E1C68}"/>
              </a:ext>
            </a:extLst>
          </p:cNvPr>
          <p:cNvSpPr/>
          <p:nvPr/>
        </p:nvSpPr>
        <p:spPr>
          <a:xfrm>
            <a:off x="5129212" y="3805928"/>
            <a:ext cx="6734175" cy="1323439"/>
          </a:xfrm>
          <a:prstGeom prst="rect">
            <a:avLst/>
          </a:prstGeom>
        </p:spPr>
        <p:txBody>
          <a:bodyPr wrap="square">
            <a:spAutoFit/>
          </a:bodyPr>
          <a:lstStyle/>
          <a:p>
            <a:r>
              <a:rPr lang="en-GB" sz="1600" i="1" dirty="0">
                <a:solidFill>
                  <a:schemeClr val="bg1">
                    <a:lumMod val="50000"/>
                  </a:schemeClr>
                </a:solidFill>
              </a:rPr>
              <a:t>Apply complete! Resources: 2 added, 0 changed, 2 destroyed.</a:t>
            </a:r>
          </a:p>
          <a:p>
            <a:endParaRPr lang="en-GB" sz="1600" i="1" dirty="0">
              <a:solidFill>
                <a:schemeClr val="bg1">
                  <a:lumMod val="50000"/>
                </a:schemeClr>
              </a:solidFill>
            </a:endParaRPr>
          </a:p>
          <a:p>
            <a:r>
              <a:rPr lang="en-GB" sz="1600" i="1" dirty="0">
                <a:solidFill>
                  <a:schemeClr val="bg1">
                    <a:lumMod val="50000"/>
                  </a:schemeClr>
                </a:solidFill>
              </a:rPr>
              <a:t>Outputs:</a:t>
            </a:r>
          </a:p>
          <a:p>
            <a:endParaRPr lang="en-GB" sz="1600" i="1" dirty="0">
              <a:solidFill>
                <a:schemeClr val="bg1">
                  <a:lumMod val="50000"/>
                </a:schemeClr>
              </a:solidFill>
            </a:endParaRPr>
          </a:p>
          <a:p>
            <a:r>
              <a:rPr lang="en-GB" sz="1600" i="1" dirty="0">
                <a:solidFill>
                  <a:schemeClr val="bg1">
                    <a:lumMod val="50000"/>
                  </a:schemeClr>
                </a:solidFill>
              </a:rPr>
              <a:t>contoso_dev_rg_id = /subscriptions/…/resourceGroups/contoso_dev_rg</a:t>
            </a:r>
          </a:p>
        </p:txBody>
      </p:sp>
      <p:sp>
        <p:nvSpPr>
          <p:cNvPr id="4" name="Arrow: Right 3">
            <a:extLst>
              <a:ext uri="{FF2B5EF4-FFF2-40B4-BE49-F238E27FC236}">
                <a16:creationId xmlns:a16="http://schemas.microsoft.com/office/drawing/2014/main" id="{FCDA09F6-CE0B-4B4E-8D44-323C7BD59979}"/>
              </a:ext>
            </a:extLst>
          </p:cNvPr>
          <p:cNvSpPr/>
          <p:nvPr/>
        </p:nvSpPr>
        <p:spPr bwMode="auto">
          <a:xfrm>
            <a:off x="3433191" y="2533704"/>
            <a:ext cx="1619250" cy="488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Text Placeholder 4">
            <a:extLst>
              <a:ext uri="{FF2B5EF4-FFF2-40B4-BE49-F238E27FC236}">
                <a16:creationId xmlns:a16="http://schemas.microsoft.com/office/drawing/2014/main" id="{41578835-09AB-4A8B-B1A2-C05D398D86C0}"/>
              </a:ext>
            </a:extLst>
          </p:cNvPr>
          <p:cNvSpPr txBox="1">
            <a:spLocks/>
          </p:cNvSpPr>
          <p:nvPr/>
        </p:nvSpPr>
        <p:spPr>
          <a:xfrm>
            <a:off x="5129212" y="5662825"/>
            <a:ext cx="7214809" cy="64633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i="1" dirty="0">
                <a:solidFill>
                  <a:srgbClr val="ABB0B6"/>
                </a:solidFill>
                <a:latin typeface="Consolas" panose="020B0609020204030204" pitchFamily="49" charset="0"/>
              </a:rPr>
              <a:t># show outputs from state file</a:t>
            </a:r>
            <a:endParaRPr lang="en-US" sz="1800" dirty="0">
              <a:latin typeface="Consolas" panose="020B0609020204030204" pitchFamily="49" charset="0"/>
            </a:endParaRPr>
          </a:p>
          <a:p>
            <a:pPr marL="0" indent="0">
              <a:buNone/>
            </a:pPr>
            <a:r>
              <a:rPr lang="en-US" sz="1800" dirty="0">
                <a:latin typeface="Consolas" panose="020B0609020204030204" pitchFamily="49" charset="0"/>
              </a:rPr>
              <a:t>terraform output</a:t>
            </a:r>
          </a:p>
        </p:txBody>
      </p:sp>
      <p:sp>
        <p:nvSpPr>
          <p:cNvPr id="14" name="Arrow: Right 13">
            <a:extLst>
              <a:ext uri="{FF2B5EF4-FFF2-40B4-BE49-F238E27FC236}">
                <a16:creationId xmlns:a16="http://schemas.microsoft.com/office/drawing/2014/main" id="{F6851F1A-B66B-4366-BAE0-39CDECF3A39F}"/>
              </a:ext>
            </a:extLst>
          </p:cNvPr>
          <p:cNvSpPr/>
          <p:nvPr/>
        </p:nvSpPr>
        <p:spPr bwMode="auto">
          <a:xfrm>
            <a:off x="3356991" y="4703046"/>
            <a:ext cx="1619250" cy="4886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5" name="Arrow: Down 4">
            <a:extLst>
              <a:ext uri="{FF2B5EF4-FFF2-40B4-BE49-F238E27FC236}">
                <a16:creationId xmlns:a16="http://schemas.microsoft.com/office/drawing/2014/main" id="{95FC231B-E6F3-40AB-BCB4-1710DD1C3473}"/>
              </a:ext>
            </a:extLst>
          </p:cNvPr>
          <p:cNvSpPr/>
          <p:nvPr/>
        </p:nvSpPr>
        <p:spPr bwMode="auto">
          <a:xfrm>
            <a:off x="9286875" y="1969964"/>
            <a:ext cx="238125" cy="66744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EC68A0B2-9DFB-4070-A736-D9718AB338C0}"/>
              </a:ext>
            </a:extLst>
          </p:cNvPr>
          <p:cNvSpPr/>
          <p:nvPr/>
        </p:nvSpPr>
        <p:spPr bwMode="auto">
          <a:xfrm>
            <a:off x="8596312" y="1388870"/>
            <a:ext cx="1685925" cy="533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Expressions</a:t>
            </a:r>
          </a:p>
        </p:txBody>
      </p:sp>
    </p:spTree>
    <p:extLst>
      <p:ext uri="{BB962C8B-B14F-4D97-AF65-F5344CB8AC3E}">
        <p14:creationId xmlns:p14="http://schemas.microsoft.com/office/powerpoint/2010/main" val="385608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13" grpId="0"/>
      <p:bldP spid="14"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B867A-EC2E-4ADD-958B-A05DA5AB6C4B}"/>
              </a:ext>
            </a:extLst>
          </p:cNvPr>
          <p:cNvSpPr>
            <a:spLocks noGrp="1"/>
          </p:cNvSpPr>
          <p:nvPr>
            <p:ph type="title"/>
          </p:nvPr>
        </p:nvSpPr>
        <p:spPr>
          <a:xfrm>
            <a:off x="628650" y="3179701"/>
            <a:ext cx="9144000" cy="498598"/>
          </a:xfrm>
        </p:spPr>
        <p:txBody>
          <a:bodyPr/>
          <a:lstStyle/>
          <a:p>
            <a:r>
              <a:rPr lang="en-GB" dirty="0"/>
              <a:t>Outputs.tf</a:t>
            </a:r>
            <a:endParaRPr lang="en-GB" i="1" dirty="0"/>
          </a:p>
        </p:txBody>
      </p:sp>
      <p:sp>
        <p:nvSpPr>
          <p:cNvPr id="10" name="Rectangle 9">
            <a:extLst>
              <a:ext uri="{FF2B5EF4-FFF2-40B4-BE49-F238E27FC236}">
                <a16:creationId xmlns:a16="http://schemas.microsoft.com/office/drawing/2014/main" id="{785019CE-A985-457A-A328-A167A945D563}"/>
              </a:ext>
            </a:extLst>
          </p:cNvPr>
          <p:cNvSpPr/>
          <p:nvPr/>
        </p:nvSpPr>
        <p:spPr>
          <a:xfrm>
            <a:off x="7861391" y="4765421"/>
            <a:ext cx="184731" cy="363946"/>
          </a:xfrm>
          <a:prstGeom prst="rect">
            <a:avLst/>
          </a:prstGeom>
        </p:spPr>
        <p:txBody>
          <a:bodyPr wrap="none">
            <a:spAutoFit/>
          </a:bodyPr>
          <a:lstStyle/>
          <a:p>
            <a:endParaRPr lang="en-GB" dirty="0"/>
          </a:p>
        </p:txBody>
      </p:sp>
      <p:sp>
        <p:nvSpPr>
          <p:cNvPr id="2" name="Rectangle 1">
            <a:extLst>
              <a:ext uri="{FF2B5EF4-FFF2-40B4-BE49-F238E27FC236}">
                <a16:creationId xmlns:a16="http://schemas.microsoft.com/office/drawing/2014/main" id="{B4B5D88B-5BE0-4492-9B9F-3E9144E73DF7}"/>
              </a:ext>
            </a:extLst>
          </p:cNvPr>
          <p:cNvSpPr/>
          <p:nvPr/>
        </p:nvSpPr>
        <p:spPr>
          <a:xfrm>
            <a:off x="4857750" y="184856"/>
            <a:ext cx="6877050" cy="1722010"/>
          </a:xfrm>
          <a:prstGeom prst="rect">
            <a:avLst/>
          </a:prstGeom>
        </p:spPr>
        <p:txBody>
          <a:bodyPr wrap="square">
            <a:spAutoFit/>
          </a:bodyPr>
          <a:lstStyle/>
          <a:p>
            <a:r>
              <a:rPr lang="en-GB" i="1" dirty="0">
                <a:solidFill>
                  <a:srgbClr val="ABB0B6"/>
                </a:solidFill>
                <a:latin typeface="Consolas" panose="020B0609020204030204" pitchFamily="49" charset="0"/>
              </a:rPr>
              <a:t># main.tf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resource</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t>
            </a:r>
            <a:r>
              <a:rPr lang="en-GB" dirty="0" err="1">
                <a:solidFill>
                  <a:srgbClr val="86B300"/>
                </a:solidFill>
                <a:latin typeface="Consolas" panose="020B0609020204030204" pitchFamily="49" charset="0"/>
              </a:rPr>
              <a:t>azurerm_resource_group</a:t>
            </a:r>
            <a:r>
              <a:rPr lang="en-GB" dirty="0">
                <a:solidFill>
                  <a:srgbClr val="86B300"/>
                </a:solidFill>
                <a:latin typeface="Consolas" panose="020B0609020204030204" pitchFamily="49" charset="0"/>
              </a:rPr>
              <a:t>" "example"</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name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location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var.region</a:t>
            </a:r>
          </a:p>
          <a:p>
            <a:r>
              <a:rPr lang="en-GB" dirty="0">
                <a:solidFill>
                  <a:srgbClr val="6C7680"/>
                </a:solidFill>
                <a:latin typeface="Consolas" panose="020B0609020204030204" pitchFamily="49" charset="0"/>
              </a:rPr>
              <a:t>    tags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local.tags</a:t>
            </a:r>
          </a:p>
          <a:p>
            <a:r>
              <a:rPr lang="en-GB" dirty="0">
                <a:solidFill>
                  <a:srgbClr val="55B4D4"/>
                </a:solidFill>
                <a:latin typeface="Consolas" panose="020B0609020204030204" pitchFamily="49" charset="0"/>
              </a:rPr>
              <a:t>}</a:t>
            </a:r>
            <a:endParaRPr lang="en-GB" b="0" dirty="0">
              <a:solidFill>
                <a:srgbClr val="6C768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3D177126-622A-48CB-B9BE-DAF81C95247F}"/>
              </a:ext>
            </a:extLst>
          </p:cNvPr>
          <p:cNvSpPr/>
          <p:nvPr/>
        </p:nvSpPr>
        <p:spPr>
          <a:xfrm>
            <a:off x="4857750" y="5129367"/>
            <a:ext cx="9940834" cy="1569660"/>
          </a:xfrm>
          <a:prstGeom prst="rect">
            <a:avLst/>
          </a:prstGeom>
        </p:spPr>
        <p:txBody>
          <a:bodyPr wrap="square">
            <a:spAutoFit/>
          </a:bodyPr>
          <a:lstStyle/>
          <a:p>
            <a:r>
              <a:rPr lang="en-GB" sz="1600" i="1" dirty="0">
                <a:solidFill>
                  <a:schemeClr val="bg1">
                    <a:lumMod val="50000"/>
                  </a:schemeClr>
                </a:solidFill>
              </a:rPr>
              <a:t>Apply complete! Resources: 2 added, 0 changed, 2 destroyed.</a:t>
            </a:r>
          </a:p>
          <a:p>
            <a:endParaRPr lang="en-GB" sz="1600" i="1" dirty="0">
              <a:solidFill>
                <a:schemeClr val="bg1">
                  <a:lumMod val="50000"/>
                </a:schemeClr>
              </a:solidFill>
            </a:endParaRPr>
          </a:p>
          <a:p>
            <a:r>
              <a:rPr lang="en-GB" sz="1600" i="1" dirty="0">
                <a:solidFill>
                  <a:schemeClr val="bg1">
                    <a:lumMod val="50000"/>
                  </a:schemeClr>
                </a:solidFill>
              </a:rPr>
              <a:t>Outputs:</a:t>
            </a:r>
          </a:p>
          <a:p>
            <a:endParaRPr lang="en-GB" sz="1600" i="1" dirty="0">
              <a:solidFill>
                <a:schemeClr val="bg1">
                  <a:lumMod val="50000"/>
                </a:schemeClr>
              </a:solidFill>
            </a:endParaRPr>
          </a:p>
          <a:p>
            <a:r>
              <a:rPr lang="en-GB" sz="1600" i="1" dirty="0">
                <a:solidFill>
                  <a:schemeClr val="bg1">
                    <a:lumMod val="50000"/>
                  </a:schemeClr>
                </a:solidFill>
              </a:rPr>
              <a:t>contoso_dev_rg_id = /subscriptions/…/resourceGroups/contoso_dev_rg</a:t>
            </a:r>
          </a:p>
          <a:p>
            <a:r>
              <a:rPr lang="en-GB" sz="1600" i="1" dirty="0">
                <a:solidFill>
                  <a:schemeClr val="bg1">
                    <a:lumMod val="50000"/>
                  </a:schemeClr>
                </a:solidFill>
              </a:rPr>
              <a:t>contoso_rg_id = &lt;sensitive&gt;</a:t>
            </a:r>
          </a:p>
        </p:txBody>
      </p:sp>
      <p:sp>
        <p:nvSpPr>
          <p:cNvPr id="5" name="Rectangle 4">
            <a:extLst>
              <a:ext uri="{FF2B5EF4-FFF2-40B4-BE49-F238E27FC236}">
                <a16:creationId xmlns:a16="http://schemas.microsoft.com/office/drawing/2014/main" id="{95666B58-384B-4031-87ED-C00050072D4C}"/>
              </a:ext>
            </a:extLst>
          </p:cNvPr>
          <p:cNvSpPr/>
          <p:nvPr/>
        </p:nvSpPr>
        <p:spPr>
          <a:xfrm>
            <a:off x="4857750" y="2155848"/>
            <a:ext cx="7217447" cy="2808461"/>
          </a:xfrm>
          <a:prstGeom prst="rect">
            <a:avLst/>
          </a:prstGeom>
        </p:spPr>
        <p:txBody>
          <a:bodyPr wrap="square">
            <a:spAutoFit/>
          </a:bodyPr>
          <a:lstStyle/>
          <a:p>
            <a:r>
              <a:rPr lang="en-GB" i="1" dirty="0">
                <a:solidFill>
                  <a:srgbClr val="ABB0B6"/>
                </a:solidFill>
                <a:latin typeface="Consolas" panose="020B0609020204030204" pitchFamily="49" charset="0"/>
              </a:rPr>
              <a:t># outputs.tf</a:t>
            </a:r>
            <a:endParaRPr lang="en-GB" dirty="0">
              <a:solidFill>
                <a:srgbClr val="FA8D3E"/>
              </a:solidFill>
              <a:latin typeface="Consolas" panose="020B0609020204030204" pitchFamily="49" charset="0"/>
            </a:endParaRPr>
          </a:p>
          <a:p>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azurerm_resource_group.example.id</a:t>
            </a:r>
          </a:p>
          <a:p>
            <a:r>
              <a:rPr lang="en-GB" dirty="0">
                <a:solidFill>
                  <a:srgbClr val="6C7680"/>
                </a:solidFill>
                <a:latin typeface="Consolas" panose="020B0609020204030204" pitchFamily="49" charset="0"/>
              </a:rPr>
              <a:t>    description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"don</a:t>
            </a:r>
            <a:r>
              <a:rPr lang="en-GB" dirty="0">
                <a:solidFill>
                  <a:srgbClr val="6C7680"/>
                </a:solidFill>
                <a:latin typeface="Consolas" panose="020B0609020204030204" pitchFamily="49" charset="0"/>
              </a:rPr>
              <a:t>'</a:t>
            </a:r>
            <a:r>
              <a:rPr lang="en-GB" dirty="0">
                <a:solidFill>
                  <a:srgbClr val="86B300"/>
                </a:solidFill>
                <a:latin typeface="Consolas" panose="020B0609020204030204" pitchFamily="49" charset="0"/>
              </a:rPr>
              <a:t>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show</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actual</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data</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on</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cli</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output"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sensitive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t>
            </a:r>
            <a:r>
              <a:rPr lang="en-GB" dirty="0">
                <a:solidFill>
                  <a:srgbClr val="FF9940"/>
                </a:solidFill>
                <a:latin typeface="Consolas" panose="020B0609020204030204" pitchFamily="49" charset="0"/>
              </a:rPr>
              <a:t>true</a:t>
            </a:r>
            <a:endParaRPr lang="en-GB" dirty="0">
              <a:solidFill>
                <a:srgbClr val="6C7680"/>
              </a:solidFill>
              <a:latin typeface="Consolas" panose="020B0609020204030204" pitchFamily="49" charset="0"/>
            </a:endParaRP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a:p>
            <a:br>
              <a:rPr lang="en-GB" dirty="0">
                <a:solidFill>
                  <a:srgbClr val="6C7680"/>
                </a:solidFill>
                <a:latin typeface="Consolas" panose="020B0609020204030204" pitchFamily="49" charset="0"/>
              </a:rPr>
            </a:br>
            <a:r>
              <a:rPr lang="en-GB" dirty="0">
                <a:solidFill>
                  <a:srgbClr val="FA8D3E"/>
                </a:solidFill>
                <a:latin typeface="Consolas" panose="020B0609020204030204" pitchFamily="49" charset="0"/>
              </a:rPr>
              <a:t>output</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"contoso_dev_rg_id"</a:t>
            </a:r>
            <a:r>
              <a:rPr lang="en-GB" dirty="0">
                <a:solidFill>
                  <a:srgbClr val="6C7680"/>
                </a:solidFill>
                <a:latin typeface="Consolas" panose="020B0609020204030204" pitchFamily="49" charset="0"/>
              </a:rPr>
              <a:t> </a:t>
            </a:r>
            <a:r>
              <a:rPr lang="en-GB" dirty="0">
                <a:solidFill>
                  <a:srgbClr val="55B4D4"/>
                </a:solidFill>
                <a:latin typeface="Consolas" panose="020B0609020204030204" pitchFamily="49" charset="0"/>
              </a:rPr>
              <a: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value </a:t>
            </a:r>
            <a:r>
              <a:rPr lang="en-GB" dirty="0">
                <a:solidFill>
                  <a:srgbClr val="ED9366"/>
                </a:solidFill>
                <a:latin typeface="Consolas" panose="020B0609020204030204" pitchFamily="49" charset="0"/>
              </a:rPr>
              <a:t>=</a:t>
            </a:r>
            <a:r>
              <a:rPr lang="en-GB" dirty="0">
                <a:solidFill>
                  <a:srgbClr val="6C7680"/>
                </a:solidFill>
                <a:latin typeface="Consolas" panose="020B0609020204030204" pitchFamily="49" charset="0"/>
              </a:rPr>
              <a:t> azurerm_resource_group.example.id</a:t>
            </a:r>
          </a:p>
          <a:p>
            <a:r>
              <a:rPr lang="en-GB" dirty="0">
                <a:solidFill>
                  <a:srgbClr val="55B4D4"/>
                </a:solidFill>
                <a:latin typeface="Consolas" panose="020B0609020204030204" pitchFamily="49" charset="0"/>
              </a:rPr>
              <a:t>}</a:t>
            </a:r>
            <a:endParaRPr lang="en-GB" dirty="0">
              <a:solidFill>
                <a:srgbClr val="6C7680"/>
              </a:solidFill>
              <a:latin typeface="Consolas" panose="020B0609020204030204" pitchFamily="49" charset="0"/>
            </a:endParaRPr>
          </a:p>
        </p:txBody>
      </p:sp>
      <p:pic>
        <p:nvPicPr>
          <p:cNvPr id="6" name="Picture 5">
            <a:extLst>
              <a:ext uri="{FF2B5EF4-FFF2-40B4-BE49-F238E27FC236}">
                <a16:creationId xmlns:a16="http://schemas.microsoft.com/office/drawing/2014/main" id="{3FE883D5-8650-4F39-82A0-05DF97F6A03F}"/>
              </a:ext>
            </a:extLst>
          </p:cNvPr>
          <p:cNvPicPr>
            <a:picLocks noChangeAspect="1"/>
          </p:cNvPicPr>
          <p:nvPr/>
        </p:nvPicPr>
        <p:blipFill>
          <a:blip r:embed="rId3"/>
          <a:stretch>
            <a:fillRect/>
          </a:stretch>
        </p:blipFill>
        <p:spPr>
          <a:xfrm>
            <a:off x="628650" y="3812625"/>
            <a:ext cx="3448531" cy="1733792"/>
          </a:xfrm>
          <a:prstGeom prst="rect">
            <a:avLst/>
          </a:prstGeom>
        </p:spPr>
      </p:pic>
      <p:cxnSp>
        <p:nvCxnSpPr>
          <p:cNvPr id="8" name="Straight Connector 7">
            <a:extLst>
              <a:ext uri="{FF2B5EF4-FFF2-40B4-BE49-F238E27FC236}">
                <a16:creationId xmlns:a16="http://schemas.microsoft.com/office/drawing/2014/main" id="{E5ABEFC8-D497-44F8-B3F5-658FB351F574}"/>
              </a:ext>
            </a:extLst>
          </p:cNvPr>
          <p:cNvCxnSpPr>
            <a:cxnSpLocks/>
          </p:cNvCxnSpPr>
          <p:nvPr/>
        </p:nvCxnSpPr>
        <p:spPr>
          <a:xfrm>
            <a:off x="4967240" y="2064239"/>
            <a:ext cx="6862810"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2BCFA4-D12E-46A0-B865-CBF924474A44}"/>
              </a:ext>
            </a:extLst>
          </p:cNvPr>
          <p:cNvCxnSpPr>
            <a:cxnSpLocks/>
          </p:cNvCxnSpPr>
          <p:nvPr/>
        </p:nvCxnSpPr>
        <p:spPr>
          <a:xfrm>
            <a:off x="4967240" y="5129367"/>
            <a:ext cx="6862810" cy="0"/>
          </a:xfrm>
          <a:prstGeom prst="line">
            <a:avLst/>
          </a:prstGeom>
          <a:ln w="285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8E1327C0-F57F-4B31-9CAE-E79E12720D74}"/>
              </a:ext>
            </a:extLst>
          </p:cNvPr>
          <p:cNvSpPr/>
          <p:nvPr/>
        </p:nvSpPr>
        <p:spPr bwMode="auto">
          <a:xfrm>
            <a:off x="3095624" y="2169177"/>
            <a:ext cx="1590675" cy="49859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3" name="Arrow: Left 12">
            <a:extLst>
              <a:ext uri="{FF2B5EF4-FFF2-40B4-BE49-F238E27FC236}">
                <a16:creationId xmlns:a16="http://schemas.microsoft.com/office/drawing/2014/main" id="{2C45B889-FD88-4DF9-A00B-DFB5AD1BED58}"/>
              </a:ext>
            </a:extLst>
          </p:cNvPr>
          <p:cNvSpPr/>
          <p:nvPr/>
        </p:nvSpPr>
        <p:spPr bwMode="auto">
          <a:xfrm>
            <a:off x="7562850" y="3279245"/>
            <a:ext cx="2076450" cy="340907"/>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7341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Terraform Basics</a:t>
            </a:r>
          </a:p>
        </p:txBody>
      </p:sp>
      <p:sp>
        <p:nvSpPr>
          <p:cNvPr id="2" name="Text Placeholder 1">
            <a:extLst>
              <a:ext uri="{FF2B5EF4-FFF2-40B4-BE49-F238E27FC236}">
                <a16:creationId xmlns:a16="http://schemas.microsoft.com/office/drawing/2014/main" id="{22C2F211-8403-49D6-B902-683B97EA2BF5}"/>
              </a:ext>
            </a:extLst>
          </p:cNvPr>
          <p:cNvSpPr>
            <a:spLocks noGrp="1"/>
          </p:cNvSpPr>
          <p:nvPr>
            <p:ph type="body" sz="quarter" idx="12"/>
          </p:nvPr>
        </p:nvSpPr>
        <p:spPr/>
        <p:txBody>
          <a:bodyPr/>
          <a:lstStyle/>
          <a:p>
            <a:r>
              <a:rPr lang="en-GB" dirty="0"/>
              <a:t>Labs 1 and 2</a:t>
            </a:r>
          </a:p>
        </p:txBody>
      </p:sp>
    </p:spTree>
    <p:extLst>
      <p:ext uri="{BB962C8B-B14F-4D97-AF65-F5344CB8AC3E}">
        <p14:creationId xmlns:p14="http://schemas.microsoft.com/office/powerpoint/2010/main" val="11893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FB13F-CC65-A278-DC7F-921021B16C82}"/>
              </a:ext>
            </a:extLst>
          </p:cNvPr>
          <p:cNvSpPr>
            <a:spLocks noGrp="1"/>
          </p:cNvSpPr>
          <p:nvPr>
            <p:ph type="title"/>
          </p:nvPr>
        </p:nvSpPr>
        <p:spPr/>
        <p:txBody>
          <a:bodyPr/>
          <a:lstStyle/>
          <a:p>
            <a:r>
              <a:rPr lang="en-GB" dirty="0"/>
              <a:t>High Level Concepts</a:t>
            </a:r>
          </a:p>
        </p:txBody>
      </p:sp>
    </p:spTree>
    <p:extLst>
      <p:ext uri="{BB962C8B-B14F-4D97-AF65-F5344CB8AC3E}">
        <p14:creationId xmlns:p14="http://schemas.microsoft.com/office/powerpoint/2010/main" val="292796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81B3E-8F5B-83F4-45E8-16684DA7F1A1}"/>
              </a:ext>
            </a:extLst>
          </p:cNvPr>
          <p:cNvSpPr>
            <a:spLocks noGrp="1"/>
          </p:cNvSpPr>
          <p:nvPr>
            <p:ph type="title"/>
          </p:nvPr>
        </p:nvSpPr>
        <p:spPr/>
        <p:txBody>
          <a:bodyPr/>
          <a:lstStyle/>
          <a:p>
            <a:r>
              <a:rPr lang="en-GB" dirty="0"/>
              <a:t>Mutable vs Immutable Infrastructure</a:t>
            </a:r>
          </a:p>
        </p:txBody>
      </p:sp>
      <p:sp>
        <p:nvSpPr>
          <p:cNvPr id="3" name="Text Placeholder 2">
            <a:extLst>
              <a:ext uri="{FF2B5EF4-FFF2-40B4-BE49-F238E27FC236}">
                <a16:creationId xmlns:a16="http://schemas.microsoft.com/office/drawing/2014/main" id="{DA9EFE6A-4EE7-3ADA-3358-B3F2DF614234}"/>
              </a:ext>
            </a:extLst>
          </p:cNvPr>
          <p:cNvSpPr>
            <a:spLocks noGrp="1"/>
          </p:cNvSpPr>
          <p:nvPr>
            <p:ph type="body" sz="quarter" idx="10"/>
          </p:nvPr>
        </p:nvSpPr>
        <p:spPr>
          <a:xfrm>
            <a:off x="586740" y="1326794"/>
            <a:ext cx="11018520" cy="4789003"/>
          </a:xfrm>
        </p:spPr>
        <p:txBody>
          <a:bodyPr/>
          <a:lstStyle/>
          <a:p>
            <a:r>
              <a:rPr lang="en-GB" dirty="0"/>
              <a:t>Mutable = Can be changed after creation</a:t>
            </a:r>
          </a:p>
          <a:p>
            <a:r>
              <a:rPr lang="en-GB" dirty="0"/>
              <a:t>Immutable = Always destroyed and re-created for changes</a:t>
            </a:r>
          </a:p>
          <a:p>
            <a:endParaRPr lang="en-GB" sz="1600" dirty="0"/>
          </a:p>
          <a:p>
            <a:r>
              <a:rPr lang="en-GB" sz="1600" dirty="0"/>
              <a:t>E.g. VM</a:t>
            </a:r>
          </a:p>
          <a:p>
            <a:endParaRPr lang="en-GB" sz="1600" dirty="0"/>
          </a:p>
          <a:p>
            <a:r>
              <a:rPr lang="en-GB" sz="1600" dirty="0"/>
              <a:t>Mutable</a:t>
            </a:r>
          </a:p>
          <a:p>
            <a:pPr marL="285750" indent="-285750">
              <a:buFont typeface="Arial" panose="020B0604020202020204" pitchFamily="34" charset="0"/>
              <a:buChar char="•"/>
            </a:pPr>
            <a:r>
              <a:rPr lang="en-GB" sz="1600" dirty="0"/>
              <a:t>Deploy with Terraform</a:t>
            </a:r>
          </a:p>
          <a:p>
            <a:pPr marL="285750" indent="-285750">
              <a:buFont typeface="Arial" panose="020B0604020202020204" pitchFamily="34" charset="0"/>
              <a:buChar char="•"/>
            </a:pPr>
            <a:r>
              <a:rPr lang="en-GB" sz="1600" dirty="0"/>
              <a:t>Update in place</a:t>
            </a:r>
          </a:p>
          <a:p>
            <a:pPr marL="285750" indent="-285750">
              <a:buFont typeface="Arial" panose="020B0604020202020204" pitchFamily="34" charset="0"/>
              <a:buChar char="•"/>
            </a:pPr>
            <a:r>
              <a:rPr lang="en-GB" sz="1600" dirty="0"/>
              <a:t>Make changes manually</a:t>
            </a:r>
          </a:p>
          <a:p>
            <a:endParaRPr lang="en-GB" sz="1600" dirty="0"/>
          </a:p>
          <a:p>
            <a:r>
              <a:rPr lang="en-GB" sz="1600" dirty="0"/>
              <a:t>Immutable</a:t>
            </a:r>
          </a:p>
          <a:p>
            <a:pPr marL="285750" indent="-285750">
              <a:buFont typeface="Arial" panose="020B0604020202020204" pitchFamily="34" charset="0"/>
              <a:buChar char="•"/>
            </a:pPr>
            <a:r>
              <a:rPr lang="en-GB" sz="1600" dirty="0"/>
              <a:t>Build template with pre-baked dependencies and app</a:t>
            </a:r>
          </a:p>
          <a:p>
            <a:pPr marL="285750" indent="-285750">
              <a:buFont typeface="Arial" panose="020B0604020202020204" pitchFamily="34" charset="0"/>
              <a:buChar char="•"/>
            </a:pPr>
            <a:r>
              <a:rPr lang="en-GB" sz="1600" dirty="0"/>
              <a:t>Deploy with Terraform</a:t>
            </a:r>
          </a:p>
          <a:p>
            <a:pPr marL="285750" indent="-285750">
              <a:buFont typeface="Arial" panose="020B0604020202020204" pitchFamily="34" charset="0"/>
              <a:buChar char="•"/>
            </a:pPr>
            <a:r>
              <a:rPr lang="en-GB" sz="1600" dirty="0"/>
              <a:t>Build new template for patching</a:t>
            </a:r>
          </a:p>
          <a:p>
            <a:pPr marL="285750" indent="-285750">
              <a:buFont typeface="Arial" panose="020B0604020202020204" pitchFamily="34" charset="0"/>
              <a:buChar char="•"/>
            </a:pPr>
            <a:r>
              <a:rPr lang="en-GB" sz="1600" dirty="0"/>
              <a:t>Deploy with Terraform (scale in and out or replace one node at a time)</a:t>
            </a:r>
          </a:p>
        </p:txBody>
      </p:sp>
    </p:spTree>
    <p:extLst>
      <p:ext uri="{BB962C8B-B14F-4D97-AF65-F5344CB8AC3E}">
        <p14:creationId xmlns:p14="http://schemas.microsoft.com/office/powerpoint/2010/main" val="7749267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2C15-1466-B612-069C-F9A632E827F1}"/>
              </a:ext>
            </a:extLst>
          </p:cNvPr>
          <p:cNvSpPr>
            <a:spLocks noGrp="1"/>
          </p:cNvSpPr>
          <p:nvPr>
            <p:ph type="title"/>
          </p:nvPr>
        </p:nvSpPr>
        <p:spPr/>
        <p:txBody>
          <a:bodyPr/>
          <a:lstStyle/>
          <a:p>
            <a:r>
              <a:rPr lang="en-GB" dirty="0" err="1"/>
              <a:t>IaC</a:t>
            </a:r>
            <a:r>
              <a:rPr lang="en-GB" dirty="0"/>
              <a:t> Provisioning vs Configuration Management</a:t>
            </a:r>
          </a:p>
        </p:txBody>
      </p:sp>
      <p:sp>
        <p:nvSpPr>
          <p:cNvPr id="3" name="Text Placeholder 2">
            <a:extLst>
              <a:ext uri="{FF2B5EF4-FFF2-40B4-BE49-F238E27FC236}">
                <a16:creationId xmlns:a16="http://schemas.microsoft.com/office/drawing/2014/main" id="{477691B2-05F7-388D-5BCF-419589D91473}"/>
              </a:ext>
            </a:extLst>
          </p:cNvPr>
          <p:cNvSpPr>
            <a:spLocks noGrp="1"/>
          </p:cNvSpPr>
          <p:nvPr>
            <p:ph type="body" sz="quarter" idx="10"/>
          </p:nvPr>
        </p:nvSpPr>
        <p:spPr>
          <a:xfrm>
            <a:off x="586390" y="1434370"/>
            <a:ext cx="11018520" cy="3791807"/>
          </a:xfrm>
        </p:spPr>
        <p:txBody>
          <a:bodyPr/>
          <a:lstStyle/>
          <a:p>
            <a:r>
              <a:rPr lang="en-GB" dirty="0" err="1"/>
              <a:t>IaC</a:t>
            </a:r>
            <a:r>
              <a:rPr lang="en-GB" dirty="0"/>
              <a:t> Provisioning = Use an </a:t>
            </a:r>
            <a:r>
              <a:rPr lang="en-GB" dirty="0" err="1"/>
              <a:t>IaC</a:t>
            </a:r>
            <a:r>
              <a:rPr lang="en-GB" dirty="0"/>
              <a:t> Tool to deploy infrastructure (e.g. Terraform)</a:t>
            </a:r>
          </a:p>
          <a:p>
            <a:endParaRPr lang="en-GB" dirty="0"/>
          </a:p>
          <a:p>
            <a:r>
              <a:rPr lang="en-GB" dirty="0"/>
              <a:t>Configuration Management = Use a provisioning tool to configure deployed infrastructure (e.g. Ansible)</a:t>
            </a:r>
          </a:p>
          <a:p>
            <a:endParaRPr lang="en-GB" dirty="0"/>
          </a:p>
          <a:p>
            <a:r>
              <a:rPr lang="en-GB" i="1" dirty="0"/>
              <a:t>Can </a:t>
            </a:r>
            <a:r>
              <a:rPr lang="en-GB" i="1" dirty="0" err="1"/>
              <a:t>IaC</a:t>
            </a:r>
            <a:r>
              <a:rPr lang="en-GB" i="1" dirty="0"/>
              <a:t> Provisioning replace VM Configuration Management? In many cases YES with an Immutable Infrastructure approach.</a:t>
            </a:r>
          </a:p>
        </p:txBody>
      </p:sp>
    </p:spTree>
    <p:extLst>
      <p:ext uri="{BB962C8B-B14F-4D97-AF65-F5344CB8AC3E}">
        <p14:creationId xmlns:p14="http://schemas.microsoft.com/office/powerpoint/2010/main" val="34930260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p:txBody>
          <a:bodyPr/>
          <a:lstStyle/>
          <a:p>
            <a:r>
              <a:rPr lang="en-GB" dirty="0"/>
              <a:t>Introduction to Terraform</a:t>
            </a:r>
          </a:p>
        </p:txBody>
      </p:sp>
    </p:spTree>
    <p:extLst>
      <p:ext uri="{BB962C8B-B14F-4D97-AF65-F5344CB8AC3E}">
        <p14:creationId xmlns:p14="http://schemas.microsoft.com/office/powerpoint/2010/main" val="260635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FDFB-DDD8-4AB2-9B59-A6203FB604EB}"/>
              </a:ext>
            </a:extLst>
          </p:cNvPr>
          <p:cNvSpPr>
            <a:spLocks noGrp="1"/>
          </p:cNvSpPr>
          <p:nvPr>
            <p:ph type="title"/>
          </p:nvPr>
        </p:nvSpPr>
        <p:spPr/>
        <p:txBody>
          <a:bodyPr/>
          <a:lstStyle/>
          <a:p>
            <a:r>
              <a:rPr lang="en-GB" dirty="0"/>
              <a:t>Hashicorp Terraform</a:t>
            </a:r>
          </a:p>
        </p:txBody>
      </p:sp>
      <p:graphicFrame>
        <p:nvGraphicFramePr>
          <p:cNvPr id="7" name="Diagram 6">
            <a:extLst>
              <a:ext uri="{FF2B5EF4-FFF2-40B4-BE49-F238E27FC236}">
                <a16:creationId xmlns:a16="http://schemas.microsoft.com/office/drawing/2014/main" id="{48905B4C-53B2-4631-8FF8-E5618D734D60}"/>
              </a:ext>
            </a:extLst>
          </p:cNvPr>
          <p:cNvGraphicFramePr/>
          <p:nvPr>
            <p:extLst>
              <p:ext uri="{D42A27DB-BD31-4B8C-83A1-F6EECF244321}">
                <p14:modId xmlns:p14="http://schemas.microsoft.com/office/powerpoint/2010/main" val="3564372509"/>
              </p:ext>
            </p:extLst>
          </p:nvPr>
        </p:nvGraphicFramePr>
        <p:xfrm>
          <a:off x="586390" y="1434370"/>
          <a:ext cx="11018520" cy="4776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4902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8DAB1221-E7D4-4088-8900-76D1CF405184}"/>
                                            </p:graphicEl>
                                          </p:spTgt>
                                        </p:tgtEl>
                                        <p:attrNameLst>
                                          <p:attrName>style.visibility</p:attrName>
                                        </p:attrNameLst>
                                      </p:cBhvr>
                                      <p:to>
                                        <p:strVal val="visible"/>
                                      </p:to>
                                    </p:set>
                                    <p:animEffect transition="in" filter="fade">
                                      <p:cBhvr>
                                        <p:cTn id="7" dur="500"/>
                                        <p:tgtEl>
                                          <p:spTgt spid="7">
                                            <p:graphicEl>
                                              <a:dgm id="{8DAB1221-E7D4-4088-8900-76D1CF40518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5B405F9-DDB0-4F04-B936-D8A4A2D0CFC5}"/>
                                            </p:graphicEl>
                                          </p:spTgt>
                                        </p:tgtEl>
                                        <p:attrNameLst>
                                          <p:attrName>style.visibility</p:attrName>
                                        </p:attrNameLst>
                                      </p:cBhvr>
                                      <p:to>
                                        <p:strVal val="visible"/>
                                      </p:to>
                                    </p:set>
                                    <p:animEffect transition="in" filter="fade">
                                      <p:cBhvr>
                                        <p:cTn id="12" dur="500"/>
                                        <p:tgtEl>
                                          <p:spTgt spid="7">
                                            <p:graphicEl>
                                              <a:dgm id="{55B405F9-DDB0-4F04-B936-D8A4A2D0CFC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B9192BDF-F18C-4002-B9AC-A494E19CBEAD}"/>
                                            </p:graphicEl>
                                          </p:spTgt>
                                        </p:tgtEl>
                                        <p:attrNameLst>
                                          <p:attrName>style.visibility</p:attrName>
                                        </p:attrNameLst>
                                      </p:cBhvr>
                                      <p:to>
                                        <p:strVal val="visible"/>
                                      </p:to>
                                    </p:set>
                                    <p:animEffect transition="in" filter="fade">
                                      <p:cBhvr>
                                        <p:cTn id="17" dur="500"/>
                                        <p:tgtEl>
                                          <p:spTgt spid="7">
                                            <p:graphicEl>
                                              <a:dgm id="{B9192BDF-F18C-4002-B9AC-A494E19CBEA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409EDE9E-F242-49BA-85B9-944B55CE07B0}"/>
                                            </p:graphicEl>
                                          </p:spTgt>
                                        </p:tgtEl>
                                        <p:attrNameLst>
                                          <p:attrName>style.visibility</p:attrName>
                                        </p:attrNameLst>
                                      </p:cBhvr>
                                      <p:to>
                                        <p:strVal val="visible"/>
                                      </p:to>
                                    </p:set>
                                    <p:animEffect transition="in" filter="fade">
                                      <p:cBhvr>
                                        <p:cTn id="22" dur="500"/>
                                        <p:tgtEl>
                                          <p:spTgt spid="7">
                                            <p:graphicEl>
                                              <a:dgm id="{409EDE9E-F242-49BA-85B9-944B55CE07B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194ABCE5-BD7A-4EF2-B473-61AF82A684A0}"/>
                                            </p:graphicEl>
                                          </p:spTgt>
                                        </p:tgtEl>
                                        <p:attrNameLst>
                                          <p:attrName>style.visibility</p:attrName>
                                        </p:attrNameLst>
                                      </p:cBhvr>
                                      <p:to>
                                        <p:strVal val="visible"/>
                                      </p:to>
                                    </p:set>
                                    <p:animEffect transition="in" filter="fade">
                                      <p:cBhvr>
                                        <p:cTn id="27" dur="500"/>
                                        <p:tgtEl>
                                          <p:spTgt spid="7">
                                            <p:graphicEl>
                                              <a:dgm id="{194ABCE5-BD7A-4EF2-B473-61AF82A684A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2096-F27B-418B-A510-3BDAB8DF1B7E}"/>
              </a:ext>
            </a:extLst>
          </p:cNvPr>
          <p:cNvSpPr>
            <a:spLocks noGrp="1"/>
          </p:cNvSpPr>
          <p:nvPr>
            <p:ph type="title"/>
          </p:nvPr>
        </p:nvSpPr>
        <p:spPr/>
        <p:txBody>
          <a:bodyPr/>
          <a:lstStyle/>
          <a:p>
            <a:r>
              <a:rPr lang="en-GB" dirty="0"/>
              <a:t>Terraform Tooling Overview</a:t>
            </a:r>
          </a:p>
        </p:txBody>
      </p:sp>
      <p:graphicFrame>
        <p:nvGraphicFramePr>
          <p:cNvPr id="5" name="Diagram 4">
            <a:extLst>
              <a:ext uri="{FF2B5EF4-FFF2-40B4-BE49-F238E27FC236}">
                <a16:creationId xmlns:a16="http://schemas.microsoft.com/office/drawing/2014/main" id="{30C22802-4DD3-46EE-9EFF-AA366DE91841}"/>
              </a:ext>
            </a:extLst>
          </p:cNvPr>
          <p:cNvGraphicFramePr/>
          <p:nvPr>
            <p:extLst>
              <p:ext uri="{D42A27DB-BD31-4B8C-83A1-F6EECF244321}">
                <p14:modId xmlns:p14="http://schemas.microsoft.com/office/powerpoint/2010/main" val="220834224"/>
              </p:ext>
            </p:extLst>
          </p:nvPr>
        </p:nvGraphicFramePr>
        <p:xfrm>
          <a:off x="586390" y="1434370"/>
          <a:ext cx="11018520" cy="257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D6EBD83F-A03A-456E-9308-2EA45A6A8DDF}"/>
              </a:ext>
            </a:extLst>
          </p:cNvPr>
          <p:cNvSpPr/>
          <p:nvPr/>
        </p:nvSpPr>
        <p:spPr bwMode="auto">
          <a:xfrm>
            <a:off x="586390" y="5907724"/>
            <a:ext cx="9797934" cy="6071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CLI version 1.5 and above recommended for greenfield projects. </a:t>
            </a:r>
          </a:p>
        </p:txBody>
      </p:sp>
    </p:spTree>
    <p:extLst>
      <p:ext uri="{BB962C8B-B14F-4D97-AF65-F5344CB8AC3E}">
        <p14:creationId xmlns:p14="http://schemas.microsoft.com/office/powerpoint/2010/main" val="1083476037"/>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53207a91-4873-4278-88cd-3a5c1985bff7"/>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infopath/2007/PartnerControls"/>
    <ds:schemaRef ds:uri="http://purl.org/dc/terms/"/>
    <ds:schemaRef ds:uri="61d4b2b7-c11c-4679-a498-c69870ddf3ad"/>
  </ds:schemaRefs>
</ds:datastoreItem>
</file>

<file path=customXml/itemProps3.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TotalTime>
  <Words>3756</Words>
  <Application>Microsoft Office PowerPoint</Application>
  <PresentationFormat>Widescreen</PresentationFormat>
  <Paragraphs>489</Paragraphs>
  <Slides>34</Slides>
  <Notes>31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 Light</vt:lpstr>
      <vt:lpstr>Consolas</vt:lpstr>
      <vt:lpstr>dejavu-sans-mono-web</vt:lpstr>
      <vt:lpstr>metro-web</vt:lpstr>
      <vt:lpstr>Segoe UI</vt:lpstr>
      <vt:lpstr>Segoe UI Semibold</vt:lpstr>
      <vt:lpstr>Wingdings</vt:lpstr>
      <vt:lpstr>White Template</vt:lpstr>
      <vt:lpstr>Terraform Core workflow and Configuration</vt:lpstr>
      <vt:lpstr>PowerPoint Presentation</vt:lpstr>
      <vt:lpstr>Agenda</vt:lpstr>
      <vt:lpstr>High Level Concepts</vt:lpstr>
      <vt:lpstr>Mutable vs Immutable Infrastructure</vt:lpstr>
      <vt:lpstr>IaC Provisioning vs Configuration Management</vt:lpstr>
      <vt:lpstr>Introduction to Terraform</vt:lpstr>
      <vt:lpstr>Hashicorp Terraform</vt:lpstr>
      <vt:lpstr>Terraform Tooling Overview</vt:lpstr>
      <vt:lpstr>Terraform Core Workflow – Getting Started</vt:lpstr>
      <vt:lpstr>Your code becomes your infrastructure</vt:lpstr>
      <vt:lpstr>Providers and Resources</vt:lpstr>
      <vt:lpstr>The Core Terraform Workflow</vt:lpstr>
      <vt:lpstr>Provisioning with Terraform</vt:lpstr>
      <vt:lpstr>Day 1 Scenario (create)</vt:lpstr>
      <vt:lpstr>Day 2 Scenario (update)</vt:lpstr>
      <vt:lpstr>Day N Scenario (delete)</vt:lpstr>
      <vt:lpstr>Core Terraform Workflow</vt:lpstr>
      <vt:lpstr>Terraform Configuration</vt:lpstr>
      <vt:lpstr>Simple Configuration</vt:lpstr>
      <vt:lpstr>How can we re-use location and tags for both groups? </vt:lpstr>
      <vt:lpstr>Local Values</vt:lpstr>
      <vt:lpstr>How can we make the region a bit more configurable based on envirornment? </vt:lpstr>
      <vt:lpstr>Variable Definitions </vt:lpstr>
      <vt:lpstr>Variable Definitions</vt:lpstr>
      <vt:lpstr>Environment specific  .tfvars (or .tfvars.json)</vt:lpstr>
      <vt:lpstr>More Options</vt:lpstr>
      <vt:lpstr>Variable Definition Precedence</vt:lpstr>
      <vt:lpstr>How to return a value?</vt:lpstr>
      <vt:lpstr>Output Values  (or just outputs)</vt:lpstr>
      <vt:lpstr>Outputs.tf</vt:lpstr>
      <vt:lpstr>Terraform Basics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Ryan Russell-Yates</cp:lastModifiedBy>
  <cp:revision>9</cp:revision>
  <dcterms:created xsi:type="dcterms:W3CDTF">2020-06-09T13:08:41Z</dcterms:created>
  <dcterms:modified xsi:type="dcterms:W3CDTF">2023-07-31T16:36:58Z</dcterms:modified>
</cp:coreProperties>
</file>