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8"/>
  </p:notesMasterIdLst>
  <p:handoutMasterIdLst>
    <p:handoutMasterId r:id="rId29"/>
  </p:handoutMasterIdLst>
  <p:sldIdLst>
    <p:sldId id="1663" r:id="rId5"/>
    <p:sldId id="278" r:id="rId6"/>
    <p:sldId id="2060" r:id="rId7"/>
    <p:sldId id="2066" r:id="rId8"/>
    <p:sldId id="2067" r:id="rId9"/>
    <p:sldId id="2077" r:id="rId10"/>
    <p:sldId id="2065" r:id="rId11"/>
    <p:sldId id="2068" r:id="rId12"/>
    <p:sldId id="2076" r:id="rId13"/>
    <p:sldId id="2069" r:id="rId14"/>
    <p:sldId id="2070" r:id="rId15"/>
    <p:sldId id="2071" r:id="rId16"/>
    <p:sldId id="2074" r:id="rId17"/>
    <p:sldId id="2076138505" r:id="rId18"/>
    <p:sldId id="2076138481" r:id="rId19"/>
    <p:sldId id="2072" r:id="rId20"/>
    <p:sldId id="2076138482" r:id="rId21"/>
    <p:sldId id="2076138485" r:id="rId22"/>
    <p:sldId id="2076138483" r:id="rId23"/>
    <p:sldId id="2076138479" r:id="rId24"/>
    <p:sldId id="2073" r:id="rId25"/>
    <p:sldId id="1893"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Resource Dependencies" id="{65D0AAB5-FF47-4223-B32A-C232AC175481}">
          <p14:sldIdLst>
            <p14:sldId id="2060"/>
            <p14:sldId id="2066"/>
            <p14:sldId id="2067"/>
            <p14:sldId id="2077"/>
            <p14:sldId id="2065"/>
          </p14:sldIdLst>
        </p14:section>
        <p14:section name="Modules" id="{EA80008B-50FC-4C21-9B70-D81B8101714E}">
          <p14:sldIdLst>
            <p14:sldId id="2068"/>
            <p14:sldId id="2076"/>
            <p14:sldId id="2069"/>
            <p14:sldId id="2070"/>
            <p14:sldId id="2071"/>
            <p14:sldId id="2074"/>
            <p14:sldId id="2076138505"/>
            <p14:sldId id="2076138481"/>
            <p14:sldId id="2072"/>
            <p14:sldId id="2076138482"/>
            <p14:sldId id="2076138485"/>
            <p14:sldId id="2076138483"/>
            <p14:sldId id="2076138479"/>
            <p14:sldId id="2073"/>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5B584-3E38-4154-BC7F-E6A01896287D}" v="2998" dt="2020-06-09T20:32:14.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85291" autoAdjust="0"/>
  </p:normalViewPr>
  <p:slideViewPr>
    <p:cSldViewPr snapToGrid="0">
      <p:cViewPr varScale="1">
        <p:scale>
          <a:sx n="99" d="100"/>
          <a:sy n="99" d="100"/>
        </p:scale>
        <p:origin x="72" y="11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205E8-4FC1-4D87-9319-18CAE25461A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45776F60-411D-4519-9564-989B54B47C46}">
      <dgm:prSet/>
      <dgm:spPr/>
      <dgm:t>
        <a:bodyPr/>
        <a:lstStyle/>
        <a:p>
          <a:r>
            <a:rPr lang="en-GB" dirty="0"/>
            <a:t>Ligthtweight abstractions</a:t>
          </a:r>
        </a:p>
      </dgm:t>
    </dgm:pt>
    <dgm:pt modelId="{4442B4D9-1AB4-42E0-801C-BD24A620F9FF}" type="parTrans" cxnId="{75E5DA62-DAC9-48FC-8ABB-80A855F7446F}">
      <dgm:prSet/>
      <dgm:spPr/>
      <dgm:t>
        <a:bodyPr/>
        <a:lstStyle/>
        <a:p>
          <a:endParaRPr lang="en-GB"/>
        </a:p>
      </dgm:t>
    </dgm:pt>
    <dgm:pt modelId="{8524F84F-9C61-4746-805F-DF6245F62B31}" type="sibTrans" cxnId="{75E5DA62-DAC9-48FC-8ABB-80A855F7446F}">
      <dgm:prSet/>
      <dgm:spPr/>
      <dgm:t>
        <a:bodyPr/>
        <a:lstStyle/>
        <a:p>
          <a:endParaRPr lang="en-GB"/>
        </a:p>
      </dgm:t>
    </dgm:pt>
    <dgm:pt modelId="{F73562C2-6605-421D-B6E0-26583C740563}">
      <dgm:prSet/>
      <dgm:spPr/>
      <dgm:t>
        <a:bodyPr/>
        <a:lstStyle/>
        <a:p>
          <a:r>
            <a:rPr lang="en-GB" dirty="0"/>
            <a:t>Distributable </a:t>
          </a:r>
        </a:p>
      </dgm:t>
    </dgm:pt>
    <dgm:pt modelId="{582B2CFD-A0DD-4A4A-84E4-574C6F6FF559}" type="parTrans" cxnId="{3282D65E-7BA0-41E1-A620-59FEEA439FC4}">
      <dgm:prSet/>
      <dgm:spPr/>
      <dgm:t>
        <a:bodyPr/>
        <a:lstStyle/>
        <a:p>
          <a:endParaRPr lang="en-GB"/>
        </a:p>
      </dgm:t>
    </dgm:pt>
    <dgm:pt modelId="{F0B55F6B-4F03-4591-95F6-99C11EE0F486}" type="sibTrans" cxnId="{3282D65E-7BA0-41E1-A620-59FEEA439FC4}">
      <dgm:prSet/>
      <dgm:spPr/>
      <dgm:t>
        <a:bodyPr/>
        <a:lstStyle/>
        <a:p>
          <a:endParaRPr lang="en-GB"/>
        </a:p>
      </dgm:t>
    </dgm:pt>
    <dgm:pt modelId="{4977262A-8471-46FC-9E3C-93DD1C9E1EBC}">
      <dgm:prSet/>
      <dgm:spPr/>
      <dgm:t>
        <a:bodyPr/>
        <a:lstStyle/>
        <a:p>
          <a:r>
            <a:rPr lang="en-GB" dirty="0"/>
            <a:t>Can be Nested</a:t>
          </a:r>
        </a:p>
      </dgm:t>
    </dgm:pt>
    <dgm:pt modelId="{E8356DDB-E11A-4AAB-990C-C8972604D48F}" type="parTrans" cxnId="{4F756DCB-67E1-4DF1-9065-FB2E90DDAC5F}">
      <dgm:prSet/>
      <dgm:spPr/>
      <dgm:t>
        <a:bodyPr/>
        <a:lstStyle/>
        <a:p>
          <a:endParaRPr lang="en-GB"/>
        </a:p>
      </dgm:t>
    </dgm:pt>
    <dgm:pt modelId="{B640EF02-5BF2-4A37-A4E1-6DD116B10DD7}" type="sibTrans" cxnId="{4F756DCB-67E1-4DF1-9065-FB2E90DDAC5F}">
      <dgm:prSet/>
      <dgm:spPr/>
      <dgm:t>
        <a:bodyPr/>
        <a:lstStyle/>
        <a:p>
          <a:endParaRPr lang="en-GB"/>
        </a:p>
      </dgm:t>
    </dgm:pt>
    <dgm:pt modelId="{647FF307-CA4C-42D7-BEA1-2B6D5461510A}">
      <dgm:prSet/>
      <dgm:spPr/>
      <dgm:t>
        <a:bodyPr/>
        <a:lstStyle/>
        <a:p>
          <a:r>
            <a:rPr lang="en-GB" dirty="0"/>
            <a:t>Composable</a:t>
          </a:r>
        </a:p>
      </dgm:t>
    </dgm:pt>
    <dgm:pt modelId="{9C65BA49-BF40-4F0B-8E8E-76A156350697}" type="parTrans" cxnId="{C9BBCE59-C17B-44E2-A030-7AD9F825BF4C}">
      <dgm:prSet/>
      <dgm:spPr/>
      <dgm:t>
        <a:bodyPr/>
        <a:lstStyle/>
        <a:p>
          <a:endParaRPr lang="en-GB"/>
        </a:p>
      </dgm:t>
    </dgm:pt>
    <dgm:pt modelId="{CB579296-8218-40BC-90A8-759388AADD66}" type="sibTrans" cxnId="{C9BBCE59-C17B-44E2-A030-7AD9F825BF4C}">
      <dgm:prSet/>
      <dgm:spPr/>
      <dgm:t>
        <a:bodyPr/>
        <a:lstStyle/>
        <a:p>
          <a:endParaRPr lang="en-GB"/>
        </a:p>
      </dgm:t>
    </dgm:pt>
    <dgm:pt modelId="{0B507862-D34B-44A1-B7F5-6E3206AE0A79}">
      <dgm:prSet/>
      <dgm:spPr/>
      <dgm:t>
        <a:bodyPr/>
        <a:lstStyle/>
        <a:p>
          <a:r>
            <a:rPr lang="en-GB" dirty="0"/>
            <a:t>Local or Remote</a:t>
          </a:r>
        </a:p>
      </dgm:t>
    </dgm:pt>
    <dgm:pt modelId="{6724CCC9-ED30-49D6-8517-F8AD9B4E6F1D}" type="parTrans" cxnId="{CC878DE8-4C25-4C6B-B45B-97B1BDC68A51}">
      <dgm:prSet/>
      <dgm:spPr/>
      <dgm:t>
        <a:bodyPr/>
        <a:lstStyle/>
        <a:p>
          <a:endParaRPr lang="en-GB"/>
        </a:p>
      </dgm:t>
    </dgm:pt>
    <dgm:pt modelId="{58D7C498-6202-475B-A30F-3EA18CD615C2}" type="sibTrans" cxnId="{CC878DE8-4C25-4C6B-B45B-97B1BDC68A51}">
      <dgm:prSet/>
      <dgm:spPr/>
      <dgm:t>
        <a:bodyPr/>
        <a:lstStyle/>
        <a:p>
          <a:endParaRPr lang="en-GB"/>
        </a:p>
      </dgm:t>
    </dgm:pt>
    <dgm:pt modelId="{D6C8BB0F-D3A7-470C-A6EB-83B16325BF4A}">
      <dgm:prSet/>
      <dgm:spPr/>
      <dgm:t>
        <a:bodyPr/>
        <a:lstStyle/>
        <a:p>
          <a:r>
            <a:rPr lang="en-GB" b="0" i="0" dirty="0"/>
            <a:t>Better Organization</a:t>
          </a:r>
          <a:endParaRPr lang="en-GB" dirty="0"/>
        </a:p>
      </dgm:t>
    </dgm:pt>
    <dgm:pt modelId="{E1AA71B4-9076-4D60-A584-F2B64BD4C872}" type="parTrans" cxnId="{4DA46A61-DCF5-4EF6-A1BF-A9DCE39F8E39}">
      <dgm:prSet/>
      <dgm:spPr/>
      <dgm:t>
        <a:bodyPr/>
        <a:lstStyle/>
        <a:p>
          <a:endParaRPr lang="en-GB"/>
        </a:p>
      </dgm:t>
    </dgm:pt>
    <dgm:pt modelId="{F269658F-D179-4B80-9D22-5D0215782D25}" type="sibTrans" cxnId="{4DA46A61-DCF5-4EF6-A1BF-A9DCE39F8E39}">
      <dgm:prSet/>
      <dgm:spPr/>
      <dgm:t>
        <a:bodyPr/>
        <a:lstStyle/>
        <a:p>
          <a:endParaRPr lang="en-GB"/>
        </a:p>
      </dgm:t>
    </dgm:pt>
    <dgm:pt modelId="{8FDD9F36-1146-405A-9E19-BF76AAB2C799}">
      <dgm:prSet/>
      <dgm:spPr/>
      <dgm:t>
        <a:bodyPr/>
        <a:lstStyle/>
        <a:p>
          <a:r>
            <a:rPr lang="en-GB" b="0" i="0" dirty="0"/>
            <a:t>Encapsulation</a:t>
          </a:r>
          <a:endParaRPr lang="en-GB" dirty="0"/>
        </a:p>
      </dgm:t>
    </dgm:pt>
    <dgm:pt modelId="{3093C358-AA0F-46DB-9F1B-E0D4D62D689C}" type="parTrans" cxnId="{DD133C30-233C-40C1-AA79-F4CA8988D61B}">
      <dgm:prSet/>
      <dgm:spPr/>
      <dgm:t>
        <a:bodyPr/>
        <a:lstStyle/>
        <a:p>
          <a:endParaRPr lang="en-GB"/>
        </a:p>
      </dgm:t>
    </dgm:pt>
    <dgm:pt modelId="{5A52FE4E-9850-4AA7-B00A-FAB057232C4F}" type="sibTrans" cxnId="{DD133C30-233C-40C1-AA79-F4CA8988D61B}">
      <dgm:prSet/>
      <dgm:spPr/>
      <dgm:t>
        <a:bodyPr/>
        <a:lstStyle/>
        <a:p>
          <a:endParaRPr lang="en-GB"/>
        </a:p>
      </dgm:t>
    </dgm:pt>
    <dgm:pt modelId="{F378A937-D96E-4B4E-9BEC-292EA9EFA7CD}">
      <dgm:prSet/>
      <dgm:spPr/>
      <dgm:t>
        <a:bodyPr/>
        <a:lstStyle/>
        <a:p>
          <a:r>
            <a:rPr lang="en-GB" dirty="0"/>
            <a:t>Reusability</a:t>
          </a:r>
        </a:p>
      </dgm:t>
    </dgm:pt>
    <dgm:pt modelId="{A30FB779-5EAA-4C4E-BB92-080EB5BEE51C}" type="parTrans" cxnId="{7771E858-4AFD-41E4-8FBF-71F8E90E33B2}">
      <dgm:prSet/>
      <dgm:spPr/>
      <dgm:t>
        <a:bodyPr/>
        <a:lstStyle/>
        <a:p>
          <a:endParaRPr lang="en-GB"/>
        </a:p>
      </dgm:t>
    </dgm:pt>
    <dgm:pt modelId="{668045C7-B354-4CB8-BF56-31D9E483BF39}" type="sibTrans" cxnId="{7771E858-4AFD-41E4-8FBF-71F8E90E33B2}">
      <dgm:prSet/>
      <dgm:spPr/>
      <dgm:t>
        <a:bodyPr/>
        <a:lstStyle/>
        <a:p>
          <a:endParaRPr lang="en-GB"/>
        </a:p>
      </dgm:t>
    </dgm:pt>
    <dgm:pt modelId="{566BD461-1A03-4475-8675-C3AB02FC3F15}" type="pres">
      <dgm:prSet presAssocID="{80D205E8-4FC1-4D87-9319-18CAE25461A4}" presName="diagram" presStyleCnt="0">
        <dgm:presLayoutVars>
          <dgm:dir/>
          <dgm:resizeHandles val="exact"/>
        </dgm:presLayoutVars>
      </dgm:prSet>
      <dgm:spPr/>
    </dgm:pt>
    <dgm:pt modelId="{A1489A16-9D18-40E4-872C-AAD215FF0266}" type="pres">
      <dgm:prSet presAssocID="{45776F60-411D-4519-9564-989B54B47C46}" presName="node" presStyleLbl="node1" presStyleIdx="0" presStyleCnt="8">
        <dgm:presLayoutVars>
          <dgm:bulletEnabled val="1"/>
        </dgm:presLayoutVars>
      </dgm:prSet>
      <dgm:spPr/>
    </dgm:pt>
    <dgm:pt modelId="{C01A3B70-6789-43F5-9DAA-688F159CCFD2}" type="pres">
      <dgm:prSet presAssocID="{8524F84F-9C61-4746-805F-DF6245F62B31}" presName="sibTrans" presStyleCnt="0"/>
      <dgm:spPr/>
    </dgm:pt>
    <dgm:pt modelId="{FC23D5C1-C761-4A32-BACD-3D280E5592A6}" type="pres">
      <dgm:prSet presAssocID="{D6C8BB0F-D3A7-470C-A6EB-83B16325BF4A}" presName="node" presStyleLbl="node1" presStyleIdx="1" presStyleCnt="8">
        <dgm:presLayoutVars>
          <dgm:bulletEnabled val="1"/>
        </dgm:presLayoutVars>
      </dgm:prSet>
      <dgm:spPr/>
    </dgm:pt>
    <dgm:pt modelId="{3EF7F566-A7B0-4D5E-8A1E-BCD5B9588677}" type="pres">
      <dgm:prSet presAssocID="{F269658F-D179-4B80-9D22-5D0215782D25}" presName="sibTrans" presStyleCnt="0"/>
      <dgm:spPr/>
    </dgm:pt>
    <dgm:pt modelId="{4D471FE4-4B7D-4BFA-A8BA-A0B0B452C274}" type="pres">
      <dgm:prSet presAssocID="{8FDD9F36-1146-405A-9E19-BF76AAB2C799}" presName="node" presStyleLbl="node1" presStyleIdx="2" presStyleCnt="8">
        <dgm:presLayoutVars>
          <dgm:bulletEnabled val="1"/>
        </dgm:presLayoutVars>
      </dgm:prSet>
      <dgm:spPr/>
    </dgm:pt>
    <dgm:pt modelId="{22C71DA2-37F4-4371-8584-66E19695793C}" type="pres">
      <dgm:prSet presAssocID="{5A52FE4E-9850-4AA7-B00A-FAB057232C4F}" presName="sibTrans" presStyleCnt="0"/>
      <dgm:spPr/>
    </dgm:pt>
    <dgm:pt modelId="{2599123C-134C-481E-98B1-344A70DFDC6A}" type="pres">
      <dgm:prSet presAssocID="{F378A937-D96E-4B4E-9BEC-292EA9EFA7CD}" presName="node" presStyleLbl="node1" presStyleIdx="3" presStyleCnt="8">
        <dgm:presLayoutVars>
          <dgm:bulletEnabled val="1"/>
        </dgm:presLayoutVars>
      </dgm:prSet>
      <dgm:spPr/>
    </dgm:pt>
    <dgm:pt modelId="{8804C332-09BA-467E-B1DC-D7A45B110444}" type="pres">
      <dgm:prSet presAssocID="{668045C7-B354-4CB8-BF56-31D9E483BF39}" presName="sibTrans" presStyleCnt="0"/>
      <dgm:spPr/>
    </dgm:pt>
    <dgm:pt modelId="{C00B12B3-D4B7-4E9B-8A43-8851E578669D}" type="pres">
      <dgm:prSet presAssocID="{0B507862-D34B-44A1-B7F5-6E3206AE0A79}" presName="node" presStyleLbl="node1" presStyleIdx="4" presStyleCnt="8">
        <dgm:presLayoutVars>
          <dgm:bulletEnabled val="1"/>
        </dgm:presLayoutVars>
      </dgm:prSet>
      <dgm:spPr/>
    </dgm:pt>
    <dgm:pt modelId="{3DFC2E6F-2A06-4C9E-AECD-1A5D397D15F0}" type="pres">
      <dgm:prSet presAssocID="{58D7C498-6202-475B-A30F-3EA18CD615C2}" presName="sibTrans" presStyleCnt="0"/>
      <dgm:spPr/>
    </dgm:pt>
    <dgm:pt modelId="{A9752107-387A-4984-80EF-3195A3B4ED25}" type="pres">
      <dgm:prSet presAssocID="{F73562C2-6605-421D-B6E0-26583C740563}" presName="node" presStyleLbl="node1" presStyleIdx="5" presStyleCnt="8">
        <dgm:presLayoutVars>
          <dgm:bulletEnabled val="1"/>
        </dgm:presLayoutVars>
      </dgm:prSet>
      <dgm:spPr/>
    </dgm:pt>
    <dgm:pt modelId="{E9643A30-9099-4EF6-9E36-EEB971FA2F0F}" type="pres">
      <dgm:prSet presAssocID="{F0B55F6B-4F03-4591-95F6-99C11EE0F486}" presName="sibTrans" presStyleCnt="0"/>
      <dgm:spPr/>
    </dgm:pt>
    <dgm:pt modelId="{F3D7DE0A-A947-4D77-9EA6-E20E817245C1}" type="pres">
      <dgm:prSet presAssocID="{4977262A-8471-46FC-9E3C-93DD1C9E1EBC}" presName="node" presStyleLbl="node1" presStyleIdx="6" presStyleCnt="8">
        <dgm:presLayoutVars>
          <dgm:bulletEnabled val="1"/>
        </dgm:presLayoutVars>
      </dgm:prSet>
      <dgm:spPr/>
    </dgm:pt>
    <dgm:pt modelId="{81F5658C-FAEE-4D33-9B7E-1EF8854770C8}" type="pres">
      <dgm:prSet presAssocID="{B640EF02-5BF2-4A37-A4E1-6DD116B10DD7}" presName="sibTrans" presStyleCnt="0"/>
      <dgm:spPr/>
    </dgm:pt>
    <dgm:pt modelId="{89508AF9-B1CD-4A8C-A792-FB78C45F179A}" type="pres">
      <dgm:prSet presAssocID="{647FF307-CA4C-42D7-BEA1-2B6D5461510A}" presName="node" presStyleLbl="node1" presStyleIdx="7" presStyleCnt="8">
        <dgm:presLayoutVars>
          <dgm:bulletEnabled val="1"/>
        </dgm:presLayoutVars>
      </dgm:prSet>
      <dgm:spPr/>
    </dgm:pt>
  </dgm:ptLst>
  <dgm:cxnLst>
    <dgm:cxn modelId="{5994BA2D-0652-40DB-A9DE-D38DE378276B}" type="presOf" srcId="{0B507862-D34B-44A1-B7F5-6E3206AE0A79}" destId="{C00B12B3-D4B7-4E9B-8A43-8851E578669D}" srcOrd="0" destOrd="0" presId="urn:microsoft.com/office/officeart/2005/8/layout/default"/>
    <dgm:cxn modelId="{DD133C30-233C-40C1-AA79-F4CA8988D61B}" srcId="{80D205E8-4FC1-4D87-9319-18CAE25461A4}" destId="{8FDD9F36-1146-405A-9E19-BF76AAB2C799}" srcOrd="2" destOrd="0" parTransId="{3093C358-AA0F-46DB-9F1B-E0D4D62D689C}" sibTransId="{5A52FE4E-9850-4AA7-B00A-FAB057232C4F}"/>
    <dgm:cxn modelId="{18DC9838-9D47-41D6-959C-D31C1284EFA8}" type="presOf" srcId="{45776F60-411D-4519-9564-989B54B47C46}" destId="{A1489A16-9D18-40E4-872C-AAD215FF0266}" srcOrd="0" destOrd="0" presId="urn:microsoft.com/office/officeart/2005/8/layout/default"/>
    <dgm:cxn modelId="{3282D65E-7BA0-41E1-A620-59FEEA439FC4}" srcId="{80D205E8-4FC1-4D87-9319-18CAE25461A4}" destId="{F73562C2-6605-421D-B6E0-26583C740563}" srcOrd="5" destOrd="0" parTransId="{582B2CFD-A0DD-4A4A-84E4-574C6F6FF559}" sibTransId="{F0B55F6B-4F03-4591-95F6-99C11EE0F486}"/>
    <dgm:cxn modelId="{4DA46A61-DCF5-4EF6-A1BF-A9DCE39F8E39}" srcId="{80D205E8-4FC1-4D87-9319-18CAE25461A4}" destId="{D6C8BB0F-D3A7-470C-A6EB-83B16325BF4A}" srcOrd="1" destOrd="0" parTransId="{E1AA71B4-9076-4D60-A584-F2B64BD4C872}" sibTransId="{F269658F-D179-4B80-9D22-5D0215782D25}"/>
    <dgm:cxn modelId="{B00CAB41-3884-47B9-8238-7E2C81C5206B}" type="presOf" srcId="{D6C8BB0F-D3A7-470C-A6EB-83B16325BF4A}" destId="{FC23D5C1-C761-4A32-BACD-3D280E5592A6}" srcOrd="0" destOrd="0" presId="urn:microsoft.com/office/officeart/2005/8/layout/default"/>
    <dgm:cxn modelId="{75E5DA62-DAC9-48FC-8ABB-80A855F7446F}" srcId="{80D205E8-4FC1-4D87-9319-18CAE25461A4}" destId="{45776F60-411D-4519-9564-989B54B47C46}" srcOrd="0" destOrd="0" parTransId="{4442B4D9-1AB4-42E0-801C-BD24A620F9FF}" sibTransId="{8524F84F-9C61-4746-805F-DF6245F62B31}"/>
    <dgm:cxn modelId="{7EC56F44-0C4F-4386-A826-F67FDC765065}" type="presOf" srcId="{F378A937-D96E-4B4E-9BEC-292EA9EFA7CD}" destId="{2599123C-134C-481E-98B1-344A70DFDC6A}" srcOrd="0" destOrd="0" presId="urn:microsoft.com/office/officeart/2005/8/layout/default"/>
    <dgm:cxn modelId="{7771E858-4AFD-41E4-8FBF-71F8E90E33B2}" srcId="{80D205E8-4FC1-4D87-9319-18CAE25461A4}" destId="{F378A937-D96E-4B4E-9BEC-292EA9EFA7CD}" srcOrd="3" destOrd="0" parTransId="{A30FB779-5EAA-4C4E-BB92-080EB5BEE51C}" sibTransId="{668045C7-B354-4CB8-BF56-31D9E483BF39}"/>
    <dgm:cxn modelId="{C9BBCE59-C17B-44E2-A030-7AD9F825BF4C}" srcId="{80D205E8-4FC1-4D87-9319-18CAE25461A4}" destId="{647FF307-CA4C-42D7-BEA1-2B6D5461510A}" srcOrd="7" destOrd="0" parTransId="{9C65BA49-BF40-4F0B-8E8E-76A156350697}" sibTransId="{CB579296-8218-40BC-90A8-759388AADD66}"/>
    <dgm:cxn modelId="{3B9D4B93-EB6D-4760-8915-B97E07030576}" type="presOf" srcId="{80D205E8-4FC1-4D87-9319-18CAE25461A4}" destId="{566BD461-1A03-4475-8675-C3AB02FC3F15}" srcOrd="0" destOrd="0" presId="urn:microsoft.com/office/officeart/2005/8/layout/default"/>
    <dgm:cxn modelId="{9A3EE296-C3A7-46C8-B30D-C3058888C548}" type="presOf" srcId="{F73562C2-6605-421D-B6E0-26583C740563}" destId="{A9752107-387A-4984-80EF-3195A3B4ED25}" srcOrd="0" destOrd="0" presId="urn:microsoft.com/office/officeart/2005/8/layout/default"/>
    <dgm:cxn modelId="{9508089E-B94E-45F7-9F8E-15F1778768E6}" type="presOf" srcId="{647FF307-CA4C-42D7-BEA1-2B6D5461510A}" destId="{89508AF9-B1CD-4A8C-A792-FB78C45F179A}" srcOrd="0" destOrd="0" presId="urn:microsoft.com/office/officeart/2005/8/layout/default"/>
    <dgm:cxn modelId="{F3A4A0A0-2F4C-4E71-9A62-9A2D437092B4}" type="presOf" srcId="{4977262A-8471-46FC-9E3C-93DD1C9E1EBC}" destId="{F3D7DE0A-A947-4D77-9EA6-E20E817245C1}" srcOrd="0" destOrd="0" presId="urn:microsoft.com/office/officeart/2005/8/layout/default"/>
    <dgm:cxn modelId="{02764AA1-9483-4FD0-935E-C666FF44951F}" type="presOf" srcId="{8FDD9F36-1146-405A-9E19-BF76AAB2C799}" destId="{4D471FE4-4B7D-4BFA-A8BA-A0B0B452C274}" srcOrd="0" destOrd="0" presId="urn:microsoft.com/office/officeart/2005/8/layout/default"/>
    <dgm:cxn modelId="{4F756DCB-67E1-4DF1-9065-FB2E90DDAC5F}" srcId="{80D205E8-4FC1-4D87-9319-18CAE25461A4}" destId="{4977262A-8471-46FC-9E3C-93DD1C9E1EBC}" srcOrd="6" destOrd="0" parTransId="{E8356DDB-E11A-4AAB-990C-C8972604D48F}" sibTransId="{B640EF02-5BF2-4A37-A4E1-6DD116B10DD7}"/>
    <dgm:cxn modelId="{CC878DE8-4C25-4C6B-B45B-97B1BDC68A51}" srcId="{80D205E8-4FC1-4D87-9319-18CAE25461A4}" destId="{0B507862-D34B-44A1-B7F5-6E3206AE0A79}" srcOrd="4" destOrd="0" parTransId="{6724CCC9-ED30-49D6-8517-F8AD9B4E6F1D}" sibTransId="{58D7C498-6202-475B-A30F-3EA18CD615C2}"/>
    <dgm:cxn modelId="{76839915-A108-4C06-8CCF-6A9120D1B0C4}" type="presParOf" srcId="{566BD461-1A03-4475-8675-C3AB02FC3F15}" destId="{A1489A16-9D18-40E4-872C-AAD215FF0266}" srcOrd="0" destOrd="0" presId="urn:microsoft.com/office/officeart/2005/8/layout/default"/>
    <dgm:cxn modelId="{806E230E-9AD7-4FE4-B222-CE6552A001FA}" type="presParOf" srcId="{566BD461-1A03-4475-8675-C3AB02FC3F15}" destId="{C01A3B70-6789-43F5-9DAA-688F159CCFD2}" srcOrd="1" destOrd="0" presId="urn:microsoft.com/office/officeart/2005/8/layout/default"/>
    <dgm:cxn modelId="{C3DB1A60-ECD9-43A9-9AAB-88B8D26EE3C8}" type="presParOf" srcId="{566BD461-1A03-4475-8675-C3AB02FC3F15}" destId="{FC23D5C1-C761-4A32-BACD-3D280E5592A6}" srcOrd="2" destOrd="0" presId="urn:microsoft.com/office/officeart/2005/8/layout/default"/>
    <dgm:cxn modelId="{DB03FC2F-FA0B-4DBC-8D15-74D0A2CCD867}" type="presParOf" srcId="{566BD461-1A03-4475-8675-C3AB02FC3F15}" destId="{3EF7F566-A7B0-4D5E-8A1E-BCD5B9588677}" srcOrd="3" destOrd="0" presId="urn:microsoft.com/office/officeart/2005/8/layout/default"/>
    <dgm:cxn modelId="{D30DB015-7CDD-4FD7-9CEA-B42D2BCFFABF}" type="presParOf" srcId="{566BD461-1A03-4475-8675-C3AB02FC3F15}" destId="{4D471FE4-4B7D-4BFA-A8BA-A0B0B452C274}" srcOrd="4" destOrd="0" presId="urn:microsoft.com/office/officeart/2005/8/layout/default"/>
    <dgm:cxn modelId="{9A04044A-1348-4C91-95AC-E2B6BD984C4A}" type="presParOf" srcId="{566BD461-1A03-4475-8675-C3AB02FC3F15}" destId="{22C71DA2-37F4-4371-8584-66E19695793C}" srcOrd="5" destOrd="0" presId="urn:microsoft.com/office/officeart/2005/8/layout/default"/>
    <dgm:cxn modelId="{82238787-03A4-4735-AB07-C00B71CEED88}" type="presParOf" srcId="{566BD461-1A03-4475-8675-C3AB02FC3F15}" destId="{2599123C-134C-481E-98B1-344A70DFDC6A}" srcOrd="6" destOrd="0" presId="urn:microsoft.com/office/officeart/2005/8/layout/default"/>
    <dgm:cxn modelId="{53005BE9-B53D-48A5-BF9F-7424D7EBE830}" type="presParOf" srcId="{566BD461-1A03-4475-8675-C3AB02FC3F15}" destId="{8804C332-09BA-467E-B1DC-D7A45B110444}" srcOrd="7" destOrd="0" presId="urn:microsoft.com/office/officeart/2005/8/layout/default"/>
    <dgm:cxn modelId="{279E5876-E9BA-436E-8591-FB4AADD5C6AC}" type="presParOf" srcId="{566BD461-1A03-4475-8675-C3AB02FC3F15}" destId="{C00B12B3-D4B7-4E9B-8A43-8851E578669D}" srcOrd="8" destOrd="0" presId="urn:microsoft.com/office/officeart/2005/8/layout/default"/>
    <dgm:cxn modelId="{D808124A-64E7-4EB4-96A0-45154FCB28EE}" type="presParOf" srcId="{566BD461-1A03-4475-8675-C3AB02FC3F15}" destId="{3DFC2E6F-2A06-4C9E-AECD-1A5D397D15F0}" srcOrd="9" destOrd="0" presId="urn:microsoft.com/office/officeart/2005/8/layout/default"/>
    <dgm:cxn modelId="{5C87AEAA-9C67-4E8E-ACC6-4E26FE9987A8}" type="presParOf" srcId="{566BD461-1A03-4475-8675-C3AB02FC3F15}" destId="{A9752107-387A-4984-80EF-3195A3B4ED25}" srcOrd="10" destOrd="0" presId="urn:microsoft.com/office/officeart/2005/8/layout/default"/>
    <dgm:cxn modelId="{2F265967-01A0-4261-8C62-0F4351CF1505}" type="presParOf" srcId="{566BD461-1A03-4475-8675-C3AB02FC3F15}" destId="{E9643A30-9099-4EF6-9E36-EEB971FA2F0F}" srcOrd="11" destOrd="0" presId="urn:microsoft.com/office/officeart/2005/8/layout/default"/>
    <dgm:cxn modelId="{23ED6E4B-6B87-4DB3-89BA-63FC5BBE52F1}" type="presParOf" srcId="{566BD461-1A03-4475-8675-C3AB02FC3F15}" destId="{F3D7DE0A-A947-4D77-9EA6-E20E817245C1}" srcOrd="12" destOrd="0" presId="urn:microsoft.com/office/officeart/2005/8/layout/default"/>
    <dgm:cxn modelId="{566DE934-02A4-46FF-9452-251041CC831C}" type="presParOf" srcId="{566BD461-1A03-4475-8675-C3AB02FC3F15}" destId="{81F5658C-FAEE-4D33-9B7E-1EF8854770C8}" srcOrd="13" destOrd="0" presId="urn:microsoft.com/office/officeart/2005/8/layout/default"/>
    <dgm:cxn modelId="{2A64C07B-4E15-4B97-8487-6D271A8326FC}" type="presParOf" srcId="{566BD461-1A03-4475-8675-C3AB02FC3F15}" destId="{89508AF9-B1CD-4A8C-A792-FB78C45F179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89A16-9D18-40E4-872C-AAD215FF0266}">
      <dsp:nvSpPr>
        <dsp:cNvPr id="0" name=""/>
        <dsp:cNvSpPr/>
      </dsp:nvSpPr>
      <dsp:spPr>
        <a:xfrm>
          <a:off x="3228"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Ligthtweight abstractions</a:t>
          </a:r>
        </a:p>
      </dsp:txBody>
      <dsp:txXfrm>
        <a:off x="3228" y="816035"/>
        <a:ext cx="2560945" cy="1536567"/>
      </dsp:txXfrm>
    </dsp:sp>
    <dsp:sp modelId="{FC23D5C1-C761-4A32-BACD-3D280E5592A6}">
      <dsp:nvSpPr>
        <dsp:cNvPr id="0" name=""/>
        <dsp:cNvSpPr/>
      </dsp:nvSpPr>
      <dsp:spPr>
        <a:xfrm>
          <a:off x="282026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Better Organization</a:t>
          </a:r>
          <a:endParaRPr lang="en-GB" sz="3000" kern="1200" dirty="0"/>
        </a:p>
      </dsp:txBody>
      <dsp:txXfrm>
        <a:off x="2820267" y="816035"/>
        <a:ext cx="2560945" cy="1536567"/>
      </dsp:txXfrm>
    </dsp:sp>
    <dsp:sp modelId="{4D471FE4-4B7D-4BFA-A8BA-A0B0B452C274}">
      <dsp:nvSpPr>
        <dsp:cNvPr id="0" name=""/>
        <dsp:cNvSpPr/>
      </dsp:nvSpPr>
      <dsp:spPr>
        <a:xfrm>
          <a:off x="563730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Encapsulation</a:t>
          </a:r>
          <a:endParaRPr lang="en-GB" sz="3000" kern="1200" dirty="0"/>
        </a:p>
      </dsp:txBody>
      <dsp:txXfrm>
        <a:off x="5637307" y="816035"/>
        <a:ext cx="2560945" cy="1536567"/>
      </dsp:txXfrm>
    </dsp:sp>
    <dsp:sp modelId="{2599123C-134C-481E-98B1-344A70DFDC6A}">
      <dsp:nvSpPr>
        <dsp:cNvPr id="0" name=""/>
        <dsp:cNvSpPr/>
      </dsp:nvSpPr>
      <dsp:spPr>
        <a:xfrm>
          <a:off x="8454346"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Reusability</a:t>
          </a:r>
        </a:p>
      </dsp:txBody>
      <dsp:txXfrm>
        <a:off x="8454346" y="816035"/>
        <a:ext cx="2560945" cy="1536567"/>
      </dsp:txXfrm>
    </dsp:sp>
    <dsp:sp modelId="{C00B12B3-D4B7-4E9B-8A43-8851E578669D}">
      <dsp:nvSpPr>
        <dsp:cNvPr id="0" name=""/>
        <dsp:cNvSpPr/>
      </dsp:nvSpPr>
      <dsp:spPr>
        <a:xfrm>
          <a:off x="3228"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Local or Remote</a:t>
          </a:r>
        </a:p>
      </dsp:txBody>
      <dsp:txXfrm>
        <a:off x="3228" y="2608696"/>
        <a:ext cx="2560945" cy="1536567"/>
      </dsp:txXfrm>
    </dsp:sp>
    <dsp:sp modelId="{A9752107-387A-4984-80EF-3195A3B4ED25}">
      <dsp:nvSpPr>
        <dsp:cNvPr id="0" name=""/>
        <dsp:cNvSpPr/>
      </dsp:nvSpPr>
      <dsp:spPr>
        <a:xfrm>
          <a:off x="282026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Distributable </a:t>
          </a:r>
        </a:p>
      </dsp:txBody>
      <dsp:txXfrm>
        <a:off x="2820267" y="2608696"/>
        <a:ext cx="2560945" cy="1536567"/>
      </dsp:txXfrm>
    </dsp:sp>
    <dsp:sp modelId="{F3D7DE0A-A947-4D77-9EA6-E20E817245C1}">
      <dsp:nvSpPr>
        <dsp:cNvPr id="0" name=""/>
        <dsp:cNvSpPr/>
      </dsp:nvSpPr>
      <dsp:spPr>
        <a:xfrm>
          <a:off x="563730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Can be Nested</a:t>
          </a:r>
        </a:p>
      </dsp:txBody>
      <dsp:txXfrm>
        <a:off x="5637307" y="2608696"/>
        <a:ext cx="2560945" cy="1536567"/>
      </dsp:txXfrm>
    </dsp:sp>
    <dsp:sp modelId="{89508AF9-B1CD-4A8C-A792-FB78C45F179A}">
      <dsp:nvSpPr>
        <dsp:cNvPr id="0" name=""/>
        <dsp:cNvSpPr/>
      </dsp:nvSpPr>
      <dsp:spPr>
        <a:xfrm>
          <a:off x="8454346"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Composable</a:t>
          </a:r>
        </a:p>
      </dsp:txBody>
      <dsp:txXfrm>
        <a:off x="8454346" y="2608696"/>
        <a:ext cx="2560945" cy="1536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10:32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10:32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hashicorp.com/terraform/modules/creating-modul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hashicorp.com/terraform/azure/dependencies_a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hashicorp.com/terraform/azure/dependencies_az"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rraform.io/docs/modules/compositi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7/31/2023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https://learn.hashicorp.com/terraform/modules/creating-modules</a:t>
            </a:r>
            <a:endParaRPr lang="en-GB" dirty="0"/>
          </a:p>
          <a:p>
            <a:endParaRPr lang="en-GB" dirty="0"/>
          </a:p>
          <a:p>
            <a:endParaRPr lang="en-GB" dirty="0"/>
          </a:p>
          <a:p>
            <a:r>
              <a:rPr lang="en-GB" dirty="0"/>
              <a:t>There aren’t any .tfvars because we will be passing in the values. Placing data inside makes modules less reusable.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44993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 sources can be remote git repos, private registries,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4736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mutate the modules from official registry. If planning to do so, then make it custom and manage it separately in your own module source because version upgrades to original module will break changes if you accidentally update them. </a:t>
            </a:r>
          </a:p>
          <a:p>
            <a:endParaRPr lang="en-GB" dirty="0"/>
          </a:p>
          <a:p>
            <a:r>
              <a:rPr lang="en-GB" dirty="0"/>
              <a:t>It’s best not to mutate community maintained / official modules.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6871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both local and remote flow. (re </a:t>
            </a:r>
            <a:r>
              <a:rPr lang="en-GB" dirty="0" err="1"/>
              <a:t>init</a:t>
            </a:r>
            <a:r>
              <a:rPr lang="en-GB" dirty="0"/>
              <a:t> </a:t>
            </a:r>
            <a:r>
              <a:rPr lang="en-GB"/>
              <a:t>as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286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7/31/2023 10:32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anyone remember other meta arguments?</a:t>
            </a:r>
          </a:p>
          <a:p>
            <a:endParaRPr lang="en-GB" dirty="0"/>
          </a:p>
          <a:p>
            <a:r>
              <a:rPr lang="en-GB" sz="882" b="0" i="0" kern="1200" dirty="0">
                <a:solidFill>
                  <a:schemeClr val="tx1"/>
                </a:solidFill>
                <a:effectLst/>
                <a:latin typeface="Segoe UI" panose="020B0502040204020203" pitchFamily="34" charset="0"/>
                <a:ea typeface="+mn-ea"/>
                <a:cs typeface="+mn-cs"/>
              </a:rPr>
              <a:t>For example, if a virtual machine (VM) resource references a network interface (NIC), the provider "knows" to create the NIC before attempting to create the VM.</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701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Swap the blocks and it will still work..</a:t>
            </a:r>
          </a:p>
          <a:p>
            <a:endParaRPr lang="en-GB" dirty="0"/>
          </a:p>
          <a:p>
            <a:r>
              <a:rPr lang="en-GB" dirty="0">
                <a:hlinkClick r:id="rId3"/>
              </a:rPr>
              <a:t>https://learn.hashicorp.com/terraform/azure/dependencies_az</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5136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Swap the blocks and it will still work..</a:t>
            </a:r>
          </a:p>
          <a:p>
            <a:endParaRPr lang="en-GB" dirty="0"/>
          </a:p>
          <a:p>
            <a:r>
              <a:rPr lang="en-GB" dirty="0">
                <a:hlinkClick r:id="rId3"/>
              </a:rPr>
              <a:t>https://learn.hashicorp.com/terraform/azure/dependencies_az</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7787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vnet inside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the difference between a root module and a sub module for clarity moving forward.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5877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https://www.terraform.io/docs/modules/composition.html</a:t>
            </a:r>
            <a:endParaRPr lang="en-GB" dirty="0"/>
          </a:p>
          <a:p>
            <a:endParaRPr lang="en-GB" dirty="0"/>
          </a:p>
          <a:p>
            <a:r>
              <a:rPr lang="en-GB" dirty="0"/>
              <a:t>Composition over deep-nesting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Similar to a library or a package</a:t>
            </a:r>
          </a:p>
          <a:p>
            <a:endParaRPr lang="en-GB" dirty="0"/>
          </a:p>
          <a:p>
            <a:r>
              <a:rPr lang="en-GB" sz="882" b="0" i="0" kern="1200" dirty="0">
                <a:solidFill>
                  <a:schemeClr val="tx1"/>
                </a:solidFill>
                <a:effectLst/>
                <a:latin typeface="Segoe UI" panose="020B0502040204020203" pitchFamily="34" charset="0"/>
                <a:ea typeface="+mn-ea"/>
                <a:cs typeface="+mn-cs"/>
              </a:rPr>
              <a:t>other benefit of using modules is to encapsulate configuration into distinct logical components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1886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411801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76944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28.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Resource Dependencies and Terraform Modules</a:t>
            </a:r>
          </a:p>
        </p:txBody>
      </p:sp>
      <p:sp>
        <p:nvSpPr>
          <p:cNvPr id="5" name="Text Placeholder 4"/>
          <p:cNvSpPr>
            <a:spLocks noGrp="1"/>
          </p:cNvSpPr>
          <p:nvPr>
            <p:ph type="body" sz="quarter" idx="12"/>
          </p:nvPr>
        </p:nvSpPr>
        <p:spPr/>
        <p:txBody>
          <a:bodyPr/>
          <a:lstStyle/>
          <a:p>
            <a:r>
              <a:rPr lang="en-US" dirty="0"/>
              <a:t>Ryan Russell-Yates</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F823EF-D5E6-4DFC-AE0F-B17E436055DA}"/>
              </a:ext>
            </a:extLst>
          </p:cNvPr>
          <p:cNvSpPr>
            <a:spLocks noGrp="1"/>
          </p:cNvSpPr>
          <p:nvPr>
            <p:ph type="title"/>
          </p:nvPr>
        </p:nvSpPr>
        <p:spPr/>
        <p:txBody>
          <a:bodyPr/>
          <a:lstStyle/>
          <a:p>
            <a:r>
              <a:rPr lang="en-GB" dirty="0"/>
              <a:t>Modules</a:t>
            </a:r>
          </a:p>
        </p:txBody>
      </p:sp>
      <p:sp>
        <p:nvSpPr>
          <p:cNvPr id="5" name="Text Placeholder 4">
            <a:extLst>
              <a:ext uri="{FF2B5EF4-FFF2-40B4-BE49-F238E27FC236}">
                <a16:creationId xmlns:a16="http://schemas.microsoft.com/office/drawing/2014/main" id="{39C8699E-0E8E-4EAD-BD03-35ECC3325FAE}"/>
              </a:ext>
            </a:extLst>
          </p:cNvPr>
          <p:cNvSpPr>
            <a:spLocks noGrp="1"/>
          </p:cNvSpPr>
          <p:nvPr>
            <p:ph type="body" sz="quarter" idx="10"/>
          </p:nvPr>
        </p:nvSpPr>
        <p:spPr>
          <a:xfrm>
            <a:off x="586740" y="1162766"/>
            <a:ext cx="11018520" cy="307777"/>
          </a:xfrm>
        </p:spPr>
        <p:txBody>
          <a:bodyPr/>
          <a:lstStyle/>
          <a:p>
            <a:r>
              <a:rPr lang="en-GB" sz="2000" dirty="0"/>
              <a:t>A </a:t>
            </a:r>
            <a:r>
              <a:rPr lang="en-GB" sz="2000" i="1" dirty="0"/>
              <a:t>module</a:t>
            </a:r>
            <a:r>
              <a:rPr lang="en-GB" sz="2000" dirty="0"/>
              <a:t> is a container for multiple resources that are used together. </a:t>
            </a:r>
          </a:p>
        </p:txBody>
      </p:sp>
      <p:graphicFrame>
        <p:nvGraphicFramePr>
          <p:cNvPr id="8" name="Diagram 7">
            <a:extLst>
              <a:ext uri="{FF2B5EF4-FFF2-40B4-BE49-F238E27FC236}">
                <a16:creationId xmlns:a16="http://schemas.microsoft.com/office/drawing/2014/main" id="{C9F82125-6FF8-43CF-A72F-2B15CD5C3718}"/>
              </a:ext>
            </a:extLst>
          </p:cNvPr>
          <p:cNvGraphicFramePr/>
          <p:nvPr>
            <p:extLst>
              <p:ext uri="{D42A27DB-BD31-4B8C-83A1-F6EECF244321}">
                <p14:modId xmlns:p14="http://schemas.microsoft.com/office/powerpoint/2010/main" val="1017978048"/>
              </p:ext>
            </p:extLst>
          </p:nvPr>
        </p:nvGraphicFramePr>
        <p:xfrm>
          <a:off x="660903" y="1729211"/>
          <a:ext cx="11018520" cy="496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830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113-2A91-47A0-9451-B30E7E8D4327}"/>
              </a:ext>
            </a:extLst>
          </p:cNvPr>
          <p:cNvSpPr>
            <a:spLocks noGrp="1"/>
          </p:cNvSpPr>
          <p:nvPr>
            <p:ph type="title"/>
          </p:nvPr>
        </p:nvSpPr>
        <p:spPr>
          <a:xfrm>
            <a:off x="408522" y="6415621"/>
            <a:ext cx="11018520" cy="738664"/>
          </a:xfrm>
        </p:spPr>
        <p:txBody>
          <a:bodyPr/>
          <a:lstStyle/>
          <a:p>
            <a:r>
              <a:rPr lang="en-GB" sz="2400" dirty="0">
                <a:latin typeface="+mn-lt"/>
              </a:rPr>
              <a:t>Root Module is the only requirement and acts as the entry point.</a:t>
            </a:r>
            <a:br>
              <a:rPr lang="en-GB" sz="2400" dirty="0">
                <a:latin typeface="+mn-lt"/>
              </a:rPr>
            </a:br>
            <a:endParaRPr lang="en-GB" sz="2400" dirty="0">
              <a:latin typeface="+mn-lt"/>
            </a:endParaRPr>
          </a:p>
        </p:txBody>
      </p:sp>
      <p:sp>
        <p:nvSpPr>
          <p:cNvPr id="7" name="Content Placeholder 6">
            <a:extLst>
              <a:ext uri="{FF2B5EF4-FFF2-40B4-BE49-F238E27FC236}">
                <a16:creationId xmlns:a16="http://schemas.microsoft.com/office/drawing/2014/main" id="{8C9A2590-8421-4FF2-BF61-96B9174066DC}"/>
              </a:ext>
            </a:extLst>
          </p:cNvPr>
          <p:cNvSpPr>
            <a:spLocks noGrp="1"/>
          </p:cNvSpPr>
          <p:nvPr>
            <p:ph sz="quarter" idx="12"/>
          </p:nvPr>
        </p:nvSpPr>
        <p:spPr>
          <a:xfrm>
            <a:off x="706019" y="328574"/>
            <a:ext cx="5211763" cy="430887"/>
          </a:xfrm>
        </p:spPr>
        <p:txBody>
          <a:bodyPr/>
          <a:lstStyle/>
          <a:p>
            <a:pPr marL="0" indent="0">
              <a:buNone/>
            </a:pPr>
            <a:r>
              <a:rPr lang="en-GB" dirty="0"/>
              <a:t>Minimal Structure</a:t>
            </a:r>
          </a:p>
        </p:txBody>
      </p:sp>
      <p:sp>
        <p:nvSpPr>
          <p:cNvPr id="8" name="Content Placeholder 7">
            <a:extLst>
              <a:ext uri="{FF2B5EF4-FFF2-40B4-BE49-F238E27FC236}">
                <a16:creationId xmlns:a16="http://schemas.microsoft.com/office/drawing/2014/main" id="{302E91E7-4DA5-4C85-A46F-96FFE5031843}"/>
              </a:ext>
            </a:extLst>
          </p:cNvPr>
          <p:cNvSpPr>
            <a:spLocks noGrp="1"/>
          </p:cNvSpPr>
          <p:nvPr>
            <p:ph sz="quarter" idx="13"/>
          </p:nvPr>
        </p:nvSpPr>
        <p:spPr>
          <a:xfrm>
            <a:off x="6274220" y="328574"/>
            <a:ext cx="5219700" cy="430887"/>
          </a:xfrm>
        </p:spPr>
        <p:txBody>
          <a:bodyPr/>
          <a:lstStyle/>
          <a:p>
            <a:pPr marL="0" indent="0">
              <a:buNone/>
            </a:pPr>
            <a:r>
              <a:rPr lang="en-GB" dirty="0"/>
              <a:t>Nested Example</a:t>
            </a:r>
          </a:p>
        </p:txBody>
      </p:sp>
      <p:pic>
        <p:nvPicPr>
          <p:cNvPr id="12" name="Picture 11">
            <a:extLst>
              <a:ext uri="{FF2B5EF4-FFF2-40B4-BE49-F238E27FC236}">
                <a16:creationId xmlns:a16="http://schemas.microsoft.com/office/drawing/2014/main" id="{8FB7E95F-0A63-4B12-8368-53C56AE8D08E}"/>
              </a:ext>
            </a:extLst>
          </p:cNvPr>
          <p:cNvPicPr>
            <a:picLocks noChangeAspect="1"/>
          </p:cNvPicPr>
          <p:nvPr/>
        </p:nvPicPr>
        <p:blipFill>
          <a:blip r:embed="rId3"/>
          <a:stretch>
            <a:fillRect/>
          </a:stretch>
        </p:blipFill>
        <p:spPr>
          <a:xfrm>
            <a:off x="706019" y="1009712"/>
            <a:ext cx="3431264" cy="2487898"/>
          </a:xfrm>
          <a:prstGeom prst="rect">
            <a:avLst/>
          </a:prstGeom>
        </p:spPr>
      </p:pic>
      <p:pic>
        <p:nvPicPr>
          <p:cNvPr id="13" name="Picture 12">
            <a:extLst>
              <a:ext uri="{FF2B5EF4-FFF2-40B4-BE49-F238E27FC236}">
                <a16:creationId xmlns:a16="http://schemas.microsoft.com/office/drawing/2014/main" id="{AC51D5CB-01D3-4B53-AEE9-414886756381}"/>
              </a:ext>
            </a:extLst>
          </p:cNvPr>
          <p:cNvPicPr>
            <a:picLocks noChangeAspect="1"/>
          </p:cNvPicPr>
          <p:nvPr/>
        </p:nvPicPr>
        <p:blipFill>
          <a:blip r:embed="rId4"/>
          <a:stretch>
            <a:fillRect/>
          </a:stretch>
        </p:blipFill>
        <p:spPr>
          <a:xfrm>
            <a:off x="6274220" y="1009712"/>
            <a:ext cx="3320195" cy="5191872"/>
          </a:xfrm>
          <a:prstGeom prst="rect">
            <a:avLst/>
          </a:prstGeom>
        </p:spPr>
      </p:pic>
    </p:spTree>
    <p:extLst>
      <p:ext uri="{BB962C8B-B14F-4D97-AF65-F5344CB8AC3E}">
        <p14:creationId xmlns:p14="http://schemas.microsoft.com/office/powerpoint/2010/main" val="20163784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84FF-8679-473C-8AF6-8889FE340FFD}"/>
              </a:ext>
            </a:extLst>
          </p:cNvPr>
          <p:cNvSpPr>
            <a:spLocks noGrp="1"/>
          </p:cNvSpPr>
          <p:nvPr>
            <p:ph type="title"/>
          </p:nvPr>
        </p:nvSpPr>
        <p:spPr/>
        <p:txBody>
          <a:bodyPr/>
          <a:lstStyle/>
          <a:p>
            <a:r>
              <a:rPr lang="en-GB" dirty="0"/>
              <a:t>Module block to call a module</a:t>
            </a:r>
          </a:p>
        </p:txBody>
      </p:sp>
      <p:sp>
        <p:nvSpPr>
          <p:cNvPr id="5" name="Rectangle 4">
            <a:extLst>
              <a:ext uri="{FF2B5EF4-FFF2-40B4-BE49-F238E27FC236}">
                <a16:creationId xmlns:a16="http://schemas.microsoft.com/office/drawing/2014/main" id="{B340C745-4708-4311-A9E2-B44C6876FBFE}"/>
              </a:ext>
            </a:extLst>
          </p:cNvPr>
          <p:cNvSpPr/>
          <p:nvPr/>
        </p:nvSpPr>
        <p:spPr>
          <a:xfrm>
            <a:off x="5637290" y="1941560"/>
            <a:ext cx="6213695" cy="3351687"/>
          </a:xfrm>
          <a:prstGeom prst="rect">
            <a:avLst/>
          </a:prstGeom>
        </p:spPr>
        <p:txBody>
          <a:bodyPr wrap="square">
            <a:spAutoFit/>
          </a:bodyPr>
          <a:lstStyle/>
          <a:p>
            <a:r>
              <a:rPr lang="en-GB" i="1" dirty="0">
                <a:solidFill>
                  <a:srgbClr val="ABB0B6"/>
                </a:solidFill>
                <a:latin typeface="Consolas" panose="020B0609020204030204" pitchFamily="49" charset="0"/>
              </a:rPr>
              <a:t># main.tf from calling module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version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~&gt;</a:t>
            </a:r>
            <a:r>
              <a:rPr lang="en-GB" dirty="0">
                <a:solidFill>
                  <a:srgbClr val="86B300"/>
                </a:solidFill>
                <a:latin typeface="Consolas" panose="020B0609020204030204" pitchFamily="49" charset="0"/>
              </a:rPr>
              <a:t>2.0.0"</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features {}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module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"connectedrg"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or remote git repo with ?ref=version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source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"./modules/contoso-az-</a:t>
            </a:r>
            <a:r>
              <a:rPr lang="en-GB" dirty="0" err="1">
                <a:solidFill>
                  <a:srgbClr val="86B300"/>
                </a:solidFill>
                <a:latin typeface="Consolas" panose="020B0609020204030204" pitchFamily="49" charset="0"/>
              </a:rPr>
              <a:t>connectedrg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a:t>
            </a:r>
          </a:p>
          <a:p>
            <a:r>
              <a:rPr lang="en-GB" dirty="0">
                <a:solidFill>
                  <a:srgbClr val="6C7680"/>
                </a:solidFill>
                <a:latin typeface="Consolas" panose="020B0609020204030204" pitchFamily="49" charset="0"/>
              </a:rPr>
              <a:t>    vnets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var.vnets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C2B14C13-CFDC-45B4-BFAD-D9F739808AB5}"/>
              </a:ext>
            </a:extLst>
          </p:cNvPr>
          <p:cNvPicPr>
            <a:picLocks noChangeAspect="1"/>
          </p:cNvPicPr>
          <p:nvPr/>
        </p:nvPicPr>
        <p:blipFill>
          <a:blip r:embed="rId3"/>
          <a:stretch>
            <a:fillRect/>
          </a:stretch>
        </p:blipFill>
        <p:spPr>
          <a:xfrm>
            <a:off x="588263" y="1744099"/>
            <a:ext cx="4372585" cy="3982006"/>
          </a:xfrm>
          <a:prstGeom prst="rect">
            <a:avLst/>
          </a:prstGeom>
        </p:spPr>
      </p:pic>
      <p:sp>
        <p:nvSpPr>
          <p:cNvPr id="8" name="Arrow: Left 7">
            <a:extLst>
              <a:ext uri="{FF2B5EF4-FFF2-40B4-BE49-F238E27FC236}">
                <a16:creationId xmlns:a16="http://schemas.microsoft.com/office/drawing/2014/main" id="{FA33A651-B4F1-40B6-8C3D-859C6D23A719}"/>
              </a:ext>
            </a:extLst>
          </p:cNvPr>
          <p:cNvSpPr/>
          <p:nvPr/>
        </p:nvSpPr>
        <p:spPr bwMode="auto">
          <a:xfrm>
            <a:off x="8744136" y="3570148"/>
            <a:ext cx="2391625" cy="32990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21550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B022-1F41-27D5-B46A-9C9C21D15632}"/>
              </a:ext>
            </a:extLst>
          </p:cNvPr>
          <p:cNvSpPr>
            <a:spLocks noGrp="1"/>
          </p:cNvSpPr>
          <p:nvPr>
            <p:ph type="title"/>
          </p:nvPr>
        </p:nvSpPr>
        <p:spPr/>
        <p:txBody>
          <a:bodyPr/>
          <a:lstStyle/>
          <a:p>
            <a:r>
              <a:rPr lang="en-GB" dirty="0"/>
              <a:t>Module structuring – Common pattern </a:t>
            </a:r>
          </a:p>
        </p:txBody>
      </p:sp>
      <p:sp>
        <p:nvSpPr>
          <p:cNvPr id="6" name="Rectangle: Rounded Corners 5">
            <a:extLst>
              <a:ext uri="{FF2B5EF4-FFF2-40B4-BE49-F238E27FC236}">
                <a16:creationId xmlns:a16="http://schemas.microsoft.com/office/drawing/2014/main" id="{A3504D68-7D59-E34F-1979-0FCA422FFED0}"/>
              </a:ext>
            </a:extLst>
          </p:cNvPr>
          <p:cNvSpPr/>
          <p:nvPr/>
        </p:nvSpPr>
        <p:spPr bwMode="auto">
          <a:xfrm>
            <a:off x="1457661" y="2325396"/>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VNET</a:t>
            </a:r>
          </a:p>
        </p:txBody>
      </p:sp>
      <p:sp>
        <p:nvSpPr>
          <p:cNvPr id="7" name="TextBox 6">
            <a:extLst>
              <a:ext uri="{FF2B5EF4-FFF2-40B4-BE49-F238E27FC236}">
                <a16:creationId xmlns:a16="http://schemas.microsoft.com/office/drawing/2014/main" id="{04584C2A-0212-E057-57F1-6C598AC360A8}"/>
              </a:ext>
            </a:extLst>
          </p:cNvPr>
          <p:cNvSpPr txBox="1"/>
          <p:nvPr/>
        </p:nvSpPr>
        <p:spPr>
          <a:xfrm>
            <a:off x="1145689" y="1220391"/>
            <a:ext cx="2963732" cy="954107"/>
          </a:xfrm>
          <a:prstGeom prst="rect">
            <a:avLst/>
          </a:prstGeom>
          <a:noFill/>
        </p:spPr>
        <p:txBody>
          <a:bodyPr wrap="square" lIns="0" tIns="0" rIns="0" bIns="0" rtlCol="0">
            <a:spAutoFit/>
          </a:bodyPr>
          <a:lstStyle/>
          <a:p>
            <a:pPr algn="l"/>
            <a:r>
              <a:rPr lang="en-GB" sz="2000" b="1" dirty="0"/>
              <a:t>Resource Modules</a:t>
            </a:r>
          </a:p>
          <a:p>
            <a:pPr algn="l"/>
            <a:r>
              <a:rPr lang="en-GB" sz="1400" dirty="0"/>
              <a:t>(Opinionated encapsulated wrapper with minimal variables and sensible defaults)</a:t>
            </a:r>
          </a:p>
        </p:txBody>
      </p:sp>
      <p:sp>
        <p:nvSpPr>
          <p:cNvPr id="8" name="Rectangle: Rounded Corners 7">
            <a:extLst>
              <a:ext uri="{FF2B5EF4-FFF2-40B4-BE49-F238E27FC236}">
                <a16:creationId xmlns:a16="http://schemas.microsoft.com/office/drawing/2014/main" id="{A5EE39F3-4748-4FD6-2D99-A43C22B46D9B}"/>
              </a:ext>
            </a:extLst>
          </p:cNvPr>
          <p:cNvSpPr/>
          <p:nvPr/>
        </p:nvSpPr>
        <p:spPr bwMode="auto">
          <a:xfrm>
            <a:off x="1457661" y="3821870"/>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App Service Plan</a:t>
            </a:r>
          </a:p>
        </p:txBody>
      </p:sp>
      <p:sp>
        <p:nvSpPr>
          <p:cNvPr id="9" name="Rectangle: Rounded Corners 8">
            <a:extLst>
              <a:ext uri="{FF2B5EF4-FFF2-40B4-BE49-F238E27FC236}">
                <a16:creationId xmlns:a16="http://schemas.microsoft.com/office/drawing/2014/main" id="{070AA26C-2CFA-E290-EB5C-F3508F2FF4D2}"/>
              </a:ext>
            </a:extLst>
          </p:cNvPr>
          <p:cNvSpPr/>
          <p:nvPr/>
        </p:nvSpPr>
        <p:spPr bwMode="auto">
          <a:xfrm>
            <a:off x="1459903" y="4570107"/>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SQL Database</a:t>
            </a:r>
          </a:p>
        </p:txBody>
      </p:sp>
      <p:sp>
        <p:nvSpPr>
          <p:cNvPr id="12" name="Rectangle: Rounded Corners 11">
            <a:extLst>
              <a:ext uri="{FF2B5EF4-FFF2-40B4-BE49-F238E27FC236}">
                <a16:creationId xmlns:a16="http://schemas.microsoft.com/office/drawing/2014/main" id="{B6EE099C-7D85-C47F-2102-7C4ABB4BD08D}"/>
              </a:ext>
            </a:extLst>
          </p:cNvPr>
          <p:cNvSpPr/>
          <p:nvPr/>
        </p:nvSpPr>
        <p:spPr bwMode="auto">
          <a:xfrm>
            <a:off x="1457661" y="6066581"/>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Front Door</a:t>
            </a:r>
          </a:p>
        </p:txBody>
      </p:sp>
      <p:sp>
        <p:nvSpPr>
          <p:cNvPr id="13" name="TextBox 12">
            <a:extLst>
              <a:ext uri="{FF2B5EF4-FFF2-40B4-BE49-F238E27FC236}">
                <a16:creationId xmlns:a16="http://schemas.microsoft.com/office/drawing/2014/main" id="{5B2E9162-B9F9-ED85-40F3-CD08568A411C}"/>
              </a:ext>
            </a:extLst>
          </p:cNvPr>
          <p:cNvSpPr txBox="1"/>
          <p:nvPr/>
        </p:nvSpPr>
        <p:spPr>
          <a:xfrm>
            <a:off x="7176247" y="1220391"/>
            <a:ext cx="3129577" cy="523220"/>
          </a:xfrm>
          <a:prstGeom prst="rect">
            <a:avLst/>
          </a:prstGeom>
          <a:noFill/>
        </p:spPr>
        <p:txBody>
          <a:bodyPr wrap="square" lIns="0" tIns="0" rIns="0" bIns="0" rtlCol="0">
            <a:spAutoFit/>
          </a:bodyPr>
          <a:lstStyle/>
          <a:p>
            <a:pPr algn="l"/>
            <a:r>
              <a:rPr lang="en-GB" sz="2000" b="1" dirty="0"/>
              <a:t>Stack Modules</a:t>
            </a:r>
          </a:p>
          <a:p>
            <a:pPr algn="l"/>
            <a:r>
              <a:rPr lang="en-GB" sz="1400" dirty="0"/>
              <a:t>(Composed of Resource Modules Only)</a:t>
            </a:r>
          </a:p>
        </p:txBody>
      </p:sp>
      <p:sp>
        <p:nvSpPr>
          <p:cNvPr id="14" name="Rectangle: Rounded Corners 13">
            <a:extLst>
              <a:ext uri="{FF2B5EF4-FFF2-40B4-BE49-F238E27FC236}">
                <a16:creationId xmlns:a16="http://schemas.microsoft.com/office/drawing/2014/main" id="{60BEF206-1987-E05A-392B-2CF3953D55E2}"/>
              </a:ext>
            </a:extLst>
          </p:cNvPr>
          <p:cNvSpPr/>
          <p:nvPr/>
        </p:nvSpPr>
        <p:spPr bwMode="auto">
          <a:xfrm>
            <a:off x="7036399" y="2414802"/>
            <a:ext cx="3602914" cy="1496474"/>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1 Tier Web Application with SQL Database</a:t>
            </a:r>
          </a:p>
        </p:txBody>
      </p:sp>
      <p:sp>
        <p:nvSpPr>
          <p:cNvPr id="15" name="Rectangle: Rounded Corners 14">
            <a:extLst>
              <a:ext uri="{FF2B5EF4-FFF2-40B4-BE49-F238E27FC236}">
                <a16:creationId xmlns:a16="http://schemas.microsoft.com/office/drawing/2014/main" id="{ADF429B0-D0B7-F75A-7CFD-9FA9FC6E4F03}"/>
              </a:ext>
            </a:extLst>
          </p:cNvPr>
          <p:cNvSpPr/>
          <p:nvPr/>
        </p:nvSpPr>
        <p:spPr bwMode="auto">
          <a:xfrm>
            <a:off x="7036399" y="4771328"/>
            <a:ext cx="3602914" cy="149647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2 Tier Web Application with SQL Database, Storage and Private Networking</a:t>
            </a:r>
          </a:p>
        </p:txBody>
      </p:sp>
      <p:sp>
        <p:nvSpPr>
          <p:cNvPr id="11" name="Rectangle: Rounded Corners 10">
            <a:extLst>
              <a:ext uri="{FF2B5EF4-FFF2-40B4-BE49-F238E27FC236}">
                <a16:creationId xmlns:a16="http://schemas.microsoft.com/office/drawing/2014/main" id="{5C69F14F-BC2B-F0DD-20F7-ADAE1EE257D6}"/>
              </a:ext>
            </a:extLst>
          </p:cNvPr>
          <p:cNvSpPr/>
          <p:nvPr/>
        </p:nvSpPr>
        <p:spPr bwMode="auto">
          <a:xfrm>
            <a:off x="1457661" y="5318344"/>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App Service</a:t>
            </a:r>
          </a:p>
        </p:txBody>
      </p:sp>
      <p:sp>
        <p:nvSpPr>
          <p:cNvPr id="10" name="Rectangle: Rounded Corners 9">
            <a:extLst>
              <a:ext uri="{FF2B5EF4-FFF2-40B4-BE49-F238E27FC236}">
                <a16:creationId xmlns:a16="http://schemas.microsoft.com/office/drawing/2014/main" id="{0AA4B14B-9F8A-FCA9-B10A-093DE0FDCF6A}"/>
              </a:ext>
            </a:extLst>
          </p:cNvPr>
          <p:cNvSpPr/>
          <p:nvPr/>
        </p:nvSpPr>
        <p:spPr bwMode="auto">
          <a:xfrm>
            <a:off x="1457661" y="3073633"/>
            <a:ext cx="1764254" cy="55399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200" dirty="0">
                <a:solidFill>
                  <a:srgbClr val="FFFFFF"/>
                </a:solidFill>
                <a:ea typeface="Segoe UI" pitchFamily="34" charset="0"/>
                <a:cs typeface="Segoe UI" pitchFamily="34" charset="0"/>
              </a:rPr>
              <a:t>Storage Account</a:t>
            </a:r>
          </a:p>
        </p:txBody>
      </p:sp>
      <p:cxnSp>
        <p:nvCxnSpPr>
          <p:cNvPr id="21" name="Straight Arrow Connector 20">
            <a:extLst>
              <a:ext uri="{FF2B5EF4-FFF2-40B4-BE49-F238E27FC236}">
                <a16:creationId xmlns:a16="http://schemas.microsoft.com/office/drawing/2014/main" id="{4E0E7200-9818-CC1A-00C9-0705C8D484F7}"/>
              </a:ext>
            </a:extLst>
          </p:cNvPr>
          <p:cNvCxnSpPr>
            <a:cxnSpLocks/>
            <a:stCxn id="6" idx="3"/>
          </p:cNvCxnSpPr>
          <p:nvPr/>
        </p:nvCxnSpPr>
        <p:spPr>
          <a:xfrm>
            <a:off x="3221915" y="2602395"/>
            <a:ext cx="3814484" cy="2428840"/>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4079D4-BFC1-462D-52CB-D02B23AFF806}"/>
              </a:ext>
            </a:extLst>
          </p:cNvPr>
          <p:cNvCxnSpPr>
            <a:stCxn id="10" idx="3"/>
          </p:cNvCxnSpPr>
          <p:nvPr/>
        </p:nvCxnSpPr>
        <p:spPr>
          <a:xfrm>
            <a:off x="3221915" y="3350632"/>
            <a:ext cx="3814484" cy="1773473"/>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9834AD4-E2D4-CF70-44DB-6CC1DBAA873D}"/>
              </a:ext>
            </a:extLst>
          </p:cNvPr>
          <p:cNvCxnSpPr>
            <a:stCxn id="8" idx="3"/>
          </p:cNvCxnSpPr>
          <p:nvPr/>
        </p:nvCxnSpPr>
        <p:spPr>
          <a:xfrm>
            <a:off x="3221915" y="4098869"/>
            <a:ext cx="3814484" cy="1216011"/>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9F0DA2-A262-E8F7-575C-06EA97FD4FAB}"/>
              </a:ext>
            </a:extLst>
          </p:cNvPr>
          <p:cNvCxnSpPr>
            <a:stCxn id="9" idx="3"/>
            <a:endCxn id="15" idx="1"/>
          </p:cNvCxnSpPr>
          <p:nvPr/>
        </p:nvCxnSpPr>
        <p:spPr>
          <a:xfrm>
            <a:off x="3224157" y="4847106"/>
            <a:ext cx="3812242" cy="672459"/>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9EF91A-8C0B-FFB3-0BE1-39C30D6F83F0}"/>
              </a:ext>
            </a:extLst>
          </p:cNvPr>
          <p:cNvCxnSpPr>
            <a:cxnSpLocks/>
          </p:cNvCxnSpPr>
          <p:nvPr/>
        </p:nvCxnSpPr>
        <p:spPr>
          <a:xfrm>
            <a:off x="3221915" y="5456844"/>
            <a:ext cx="3814484" cy="279943"/>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E812EEE-815C-1CF3-359B-4A0D61CF9DE0}"/>
              </a:ext>
            </a:extLst>
          </p:cNvPr>
          <p:cNvCxnSpPr>
            <a:stCxn id="12" idx="3"/>
          </p:cNvCxnSpPr>
          <p:nvPr/>
        </p:nvCxnSpPr>
        <p:spPr>
          <a:xfrm flipV="1">
            <a:off x="3221915" y="5990803"/>
            <a:ext cx="3814484" cy="352777"/>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CA496A-FBD5-511D-D142-E697351B0AC0}"/>
              </a:ext>
            </a:extLst>
          </p:cNvPr>
          <p:cNvCxnSpPr>
            <a:stCxn id="8" idx="3"/>
          </p:cNvCxnSpPr>
          <p:nvPr/>
        </p:nvCxnSpPr>
        <p:spPr>
          <a:xfrm flipV="1">
            <a:off x="3221915" y="2710927"/>
            <a:ext cx="3814484" cy="1387942"/>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9D7BFD1-27B7-B7B9-DCF3-E703AF853ADA}"/>
              </a:ext>
            </a:extLst>
          </p:cNvPr>
          <p:cNvCxnSpPr/>
          <p:nvPr/>
        </p:nvCxnSpPr>
        <p:spPr>
          <a:xfrm flipV="1">
            <a:off x="3221915" y="3030292"/>
            <a:ext cx="3814484" cy="1773473"/>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A82F560-8B3B-103F-1CAC-8F8C43C8F71B}"/>
              </a:ext>
            </a:extLst>
          </p:cNvPr>
          <p:cNvCxnSpPr>
            <a:stCxn id="11" idx="3"/>
          </p:cNvCxnSpPr>
          <p:nvPr/>
        </p:nvCxnSpPr>
        <p:spPr>
          <a:xfrm flipV="1">
            <a:off x="3221915" y="3367167"/>
            <a:ext cx="3814484" cy="2228176"/>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2ADCE6-7688-CBB5-692D-BCB30C39C955}"/>
              </a:ext>
            </a:extLst>
          </p:cNvPr>
          <p:cNvCxnSpPr>
            <a:cxnSpLocks/>
          </p:cNvCxnSpPr>
          <p:nvPr/>
        </p:nvCxnSpPr>
        <p:spPr>
          <a:xfrm>
            <a:off x="3221915" y="5761129"/>
            <a:ext cx="3814484" cy="130158"/>
          </a:xfrm>
          <a:prstGeom prst="straightConnector1">
            <a:avLst/>
          </a:prstGeom>
          <a:ln w="28575">
            <a:solidFill>
              <a:srgbClr val="00206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0183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801C-DA25-7C19-6A99-74899589CD9B}"/>
              </a:ext>
            </a:extLst>
          </p:cNvPr>
          <p:cNvSpPr>
            <a:spLocks noGrp="1"/>
          </p:cNvSpPr>
          <p:nvPr>
            <p:ph type="title"/>
          </p:nvPr>
        </p:nvSpPr>
        <p:spPr/>
        <p:txBody>
          <a:bodyPr/>
          <a:lstStyle/>
          <a:p>
            <a:r>
              <a:rPr lang="en-GB" dirty="0"/>
              <a:t>Modules Structuring - Pattern and Policy</a:t>
            </a:r>
          </a:p>
        </p:txBody>
      </p:sp>
      <p:sp>
        <p:nvSpPr>
          <p:cNvPr id="55" name="Rectangle: Rounded Corners 54">
            <a:extLst>
              <a:ext uri="{FF2B5EF4-FFF2-40B4-BE49-F238E27FC236}">
                <a16:creationId xmlns:a16="http://schemas.microsoft.com/office/drawing/2014/main" id="{BC1082A9-D0E2-0661-FFAB-3664ACC0A4B8}"/>
              </a:ext>
            </a:extLst>
          </p:cNvPr>
          <p:cNvSpPr/>
          <p:nvPr/>
        </p:nvSpPr>
        <p:spPr>
          <a:xfrm>
            <a:off x="362333" y="2139743"/>
            <a:ext cx="2429915" cy="1826683"/>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56" name="TextBox 55">
            <a:extLst>
              <a:ext uri="{FF2B5EF4-FFF2-40B4-BE49-F238E27FC236}">
                <a16:creationId xmlns:a16="http://schemas.microsoft.com/office/drawing/2014/main" id="{38DAC1E5-C900-2EA7-47C3-715E6E2340BC}"/>
              </a:ext>
            </a:extLst>
          </p:cNvPr>
          <p:cNvSpPr txBox="1"/>
          <p:nvPr/>
        </p:nvSpPr>
        <p:spPr>
          <a:xfrm>
            <a:off x="362333" y="2185416"/>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Resource Module</a:t>
            </a:r>
          </a:p>
        </p:txBody>
      </p:sp>
      <p:sp>
        <p:nvSpPr>
          <p:cNvPr id="57" name="Rectangle: Rounded Corners 56">
            <a:extLst>
              <a:ext uri="{FF2B5EF4-FFF2-40B4-BE49-F238E27FC236}">
                <a16:creationId xmlns:a16="http://schemas.microsoft.com/office/drawing/2014/main" id="{96A70217-6C8C-8EE9-BD6C-3F3E455C7988}"/>
              </a:ext>
            </a:extLst>
          </p:cNvPr>
          <p:cNvSpPr/>
          <p:nvPr/>
        </p:nvSpPr>
        <p:spPr>
          <a:xfrm>
            <a:off x="362333" y="4082843"/>
            <a:ext cx="2429915" cy="1826683"/>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58" name="TextBox 57">
            <a:extLst>
              <a:ext uri="{FF2B5EF4-FFF2-40B4-BE49-F238E27FC236}">
                <a16:creationId xmlns:a16="http://schemas.microsoft.com/office/drawing/2014/main" id="{3F47A793-F45C-0501-6A81-316B6669C690}"/>
              </a:ext>
            </a:extLst>
          </p:cNvPr>
          <p:cNvSpPr txBox="1"/>
          <p:nvPr/>
        </p:nvSpPr>
        <p:spPr>
          <a:xfrm>
            <a:off x="362333" y="4128516"/>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Resource Module</a:t>
            </a:r>
          </a:p>
        </p:txBody>
      </p:sp>
      <p:sp>
        <p:nvSpPr>
          <p:cNvPr id="59" name="Rectangle: Rounded Corners 58">
            <a:extLst>
              <a:ext uri="{FF2B5EF4-FFF2-40B4-BE49-F238E27FC236}">
                <a16:creationId xmlns:a16="http://schemas.microsoft.com/office/drawing/2014/main" id="{F62B1561-C2CD-D5D6-268E-AF2F356D433F}"/>
              </a:ext>
            </a:extLst>
          </p:cNvPr>
          <p:cNvSpPr/>
          <p:nvPr/>
        </p:nvSpPr>
        <p:spPr>
          <a:xfrm>
            <a:off x="4005210" y="2139743"/>
            <a:ext cx="3611013" cy="3769783"/>
          </a:xfrm>
          <a:prstGeom prst="roundRect">
            <a:avLst>
              <a:gd name="adj" fmla="val 1286"/>
            </a:avLst>
          </a:prstGeom>
          <a:solidFill>
            <a:srgbClr val="14C6CB">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60" name="TextBox 59">
            <a:extLst>
              <a:ext uri="{FF2B5EF4-FFF2-40B4-BE49-F238E27FC236}">
                <a16:creationId xmlns:a16="http://schemas.microsoft.com/office/drawing/2014/main" id="{B4B73F5B-62B5-19D2-ACA8-0DC7CE954484}"/>
              </a:ext>
            </a:extLst>
          </p:cNvPr>
          <p:cNvSpPr txBox="1"/>
          <p:nvPr/>
        </p:nvSpPr>
        <p:spPr>
          <a:xfrm>
            <a:off x="4005210" y="2198110"/>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Stack Module</a:t>
            </a:r>
          </a:p>
        </p:txBody>
      </p:sp>
      <p:pic>
        <p:nvPicPr>
          <p:cNvPr id="61" name="Graphic 60">
            <a:extLst>
              <a:ext uri="{FF2B5EF4-FFF2-40B4-BE49-F238E27FC236}">
                <a16:creationId xmlns:a16="http://schemas.microsoft.com/office/drawing/2014/main" id="{8425F900-0354-92FE-A572-47F328CF82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2063" y="3249509"/>
            <a:ext cx="408430" cy="408430"/>
          </a:xfrm>
          <a:prstGeom prst="rect">
            <a:avLst/>
          </a:prstGeom>
        </p:spPr>
      </p:pic>
      <p:pic>
        <p:nvPicPr>
          <p:cNvPr id="62" name="Graphic 61">
            <a:extLst>
              <a:ext uri="{FF2B5EF4-FFF2-40B4-BE49-F238E27FC236}">
                <a16:creationId xmlns:a16="http://schemas.microsoft.com/office/drawing/2014/main" id="{E35BB398-06A6-17F2-CE81-78707507A6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148" y="2728224"/>
            <a:ext cx="763600" cy="763600"/>
          </a:xfrm>
          <a:prstGeom prst="rect">
            <a:avLst/>
          </a:prstGeom>
        </p:spPr>
      </p:pic>
      <p:pic>
        <p:nvPicPr>
          <p:cNvPr id="63" name="Graphic 62">
            <a:extLst>
              <a:ext uri="{FF2B5EF4-FFF2-40B4-BE49-F238E27FC236}">
                <a16:creationId xmlns:a16="http://schemas.microsoft.com/office/drawing/2014/main" id="{8A006576-DCD0-93F6-91F5-A12823687E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8908" y="2549404"/>
            <a:ext cx="408430" cy="408430"/>
          </a:xfrm>
          <a:prstGeom prst="rect">
            <a:avLst/>
          </a:prstGeom>
        </p:spPr>
      </p:pic>
      <p:sp>
        <p:nvSpPr>
          <p:cNvPr id="64" name="TextBox 63">
            <a:extLst>
              <a:ext uri="{FF2B5EF4-FFF2-40B4-BE49-F238E27FC236}">
                <a16:creationId xmlns:a16="http://schemas.microsoft.com/office/drawing/2014/main" id="{DED171B5-FE4E-FC78-9CE3-C6B37F576C3A}"/>
              </a:ext>
            </a:extLst>
          </p:cNvPr>
          <p:cNvSpPr txBox="1"/>
          <p:nvPr/>
        </p:nvSpPr>
        <p:spPr>
          <a:xfrm>
            <a:off x="613520" y="3460503"/>
            <a:ext cx="966788" cy="415498"/>
          </a:xfrm>
          <a:prstGeom prst="rect">
            <a:avLst/>
          </a:prstGeom>
          <a:noFill/>
        </p:spPr>
        <p:txBody>
          <a:bodyPr wrap="square" rtlCol="0">
            <a:spAutoFit/>
          </a:bodyPr>
          <a:lstStyle/>
          <a:p>
            <a:pPr algn="ctr" defTabSz="914400">
              <a:defRPr/>
            </a:pPr>
            <a:r>
              <a:rPr lang="en-GB" sz="1050" kern="0">
                <a:solidFill>
                  <a:srgbClr val="000000"/>
                </a:solidFill>
                <a:latin typeface="Arial"/>
              </a:rPr>
              <a:t>SQL Database</a:t>
            </a:r>
          </a:p>
        </p:txBody>
      </p:sp>
      <p:sp>
        <p:nvSpPr>
          <p:cNvPr id="65" name="TextBox 64">
            <a:extLst>
              <a:ext uri="{FF2B5EF4-FFF2-40B4-BE49-F238E27FC236}">
                <a16:creationId xmlns:a16="http://schemas.microsoft.com/office/drawing/2014/main" id="{FA0F9418-92AF-C589-0C69-C41FC1BCE471}"/>
              </a:ext>
            </a:extLst>
          </p:cNvPr>
          <p:cNvSpPr txBox="1"/>
          <p:nvPr/>
        </p:nvSpPr>
        <p:spPr>
          <a:xfrm>
            <a:off x="1629363" y="3633653"/>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Private Endpoint</a:t>
            </a:r>
          </a:p>
        </p:txBody>
      </p:sp>
      <p:sp>
        <p:nvSpPr>
          <p:cNvPr id="66" name="TextBox 65">
            <a:extLst>
              <a:ext uri="{FF2B5EF4-FFF2-40B4-BE49-F238E27FC236}">
                <a16:creationId xmlns:a16="http://schemas.microsoft.com/office/drawing/2014/main" id="{E3D35764-298A-D80B-56E2-A5F9EFB491E3}"/>
              </a:ext>
            </a:extLst>
          </p:cNvPr>
          <p:cNvSpPr txBox="1"/>
          <p:nvPr/>
        </p:nvSpPr>
        <p:spPr>
          <a:xfrm>
            <a:off x="1629363" y="2930707"/>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Managed Identity</a:t>
            </a:r>
          </a:p>
        </p:txBody>
      </p:sp>
      <p:pic>
        <p:nvPicPr>
          <p:cNvPr id="67" name="Graphic 66">
            <a:extLst>
              <a:ext uri="{FF2B5EF4-FFF2-40B4-BE49-F238E27FC236}">
                <a16:creationId xmlns:a16="http://schemas.microsoft.com/office/drawing/2014/main" id="{86C37787-99DF-07D3-5590-10E3061FD1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2063" y="5198463"/>
            <a:ext cx="408430" cy="408430"/>
          </a:xfrm>
          <a:prstGeom prst="rect">
            <a:avLst/>
          </a:prstGeom>
        </p:spPr>
      </p:pic>
      <p:pic>
        <p:nvPicPr>
          <p:cNvPr id="68" name="Graphic 67">
            <a:extLst>
              <a:ext uri="{FF2B5EF4-FFF2-40B4-BE49-F238E27FC236}">
                <a16:creationId xmlns:a16="http://schemas.microsoft.com/office/drawing/2014/main" id="{C68A7EC6-11AC-305D-01DF-7A14A166E5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8908" y="4498358"/>
            <a:ext cx="408430" cy="408430"/>
          </a:xfrm>
          <a:prstGeom prst="rect">
            <a:avLst/>
          </a:prstGeom>
        </p:spPr>
      </p:pic>
      <p:sp>
        <p:nvSpPr>
          <p:cNvPr id="69" name="TextBox 68">
            <a:extLst>
              <a:ext uri="{FF2B5EF4-FFF2-40B4-BE49-F238E27FC236}">
                <a16:creationId xmlns:a16="http://schemas.microsoft.com/office/drawing/2014/main" id="{BDD1FD85-12A3-415F-8916-C22C22B72208}"/>
              </a:ext>
            </a:extLst>
          </p:cNvPr>
          <p:cNvSpPr txBox="1"/>
          <p:nvPr/>
        </p:nvSpPr>
        <p:spPr>
          <a:xfrm>
            <a:off x="613520" y="5371314"/>
            <a:ext cx="966788" cy="415498"/>
          </a:xfrm>
          <a:prstGeom prst="rect">
            <a:avLst/>
          </a:prstGeom>
          <a:noFill/>
        </p:spPr>
        <p:txBody>
          <a:bodyPr wrap="square" rtlCol="0">
            <a:spAutoFit/>
          </a:bodyPr>
          <a:lstStyle/>
          <a:p>
            <a:pPr algn="ctr" defTabSz="914400">
              <a:defRPr/>
            </a:pPr>
            <a:r>
              <a:rPr lang="en-GB" sz="1050" kern="0">
                <a:solidFill>
                  <a:srgbClr val="000000"/>
                </a:solidFill>
                <a:latin typeface="Arial"/>
              </a:rPr>
              <a:t>Storage Account</a:t>
            </a:r>
          </a:p>
        </p:txBody>
      </p:sp>
      <p:sp>
        <p:nvSpPr>
          <p:cNvPr id="70" name="TextBox 69">
            <a:extLst>
              <a:ext uri="{FF2B5EF4-FFF2-40B4-BE49-F238E27FC236}">
                <a16:creationId xmlns:a16="http://schemas.microsoft.com/office/drawing/2014/main" id="{BD2607D3-B5A5-9B90-CA3A-EDE2244A6245}"/>
              </a:ext>
            </a:extLst>
          </p:cNvPr>
          <p:cNvSpPr txBox="1"/>
          <p:nvPr/>
        </p:nvSpPr>
        <p:spPr>
          <a:xfrm>
            <a:off x="1629363" y="5582607"/>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Private Endpoint</a:t>
            </a:r>
          </a:p>
        </p:txBody>
      </p:sp>
      <p:sp>
        <p:nvSpPr>
          <p:cNvPr id="71" name="TextBox 70">
            <a:extLst>
              <a:ext uri="{FF2B5EF4-FFF2-40B4-BE49-F238E27FC236}">
                <a16:creationId xmlns:a16="http://schemas.microsoft.com/office/drawing/2014/main" id="{385870D1-AD8D-CFFE-05EF-4CE988A8AB17}"/>
              </a:ext>
            </a:extLst>
          </p:cNvPr>
          <p:cNvSpPr txBox="1"/>
          <p:nvPr/>
        </p:nvSpPr>
        <p:spPr>
          <a:xfrm>
            <a:off x="1629363" y="4879661"/>
            <a:ext cx="1054810" cy="215444"/>
          </a:xfrm>
          <a:prstGeom prst="rect">
            <a:avLst/>
          </a:prstGeom>
          <a:noFill/>
        </p:spPr>
        <p:txBody>
          <a:bodyPr wrap="square" rtlCol="0">
            <a:spAutoFit/>
          </a:bodyPr>
          <a:lstStyle/>
          <a:p>
            <a:pPr algn="ctr" defTabSz="914400">
              <a:defRPr/>
            </a:pPr>
            <a:r>
              <a:rPr lang="en-GB" sz="800" kern="0">
                <a:solidFill>
                  <a:srgbClr val="000000"/>
                </a:solidFill>
                <a:latin typeface="Arial"/>
              </a:rPr>
              <a:t>Managed Identity</a:t>
            </a:r>
          </a:p>
        </p:txBody>
      </p:sp>
      <p:pic>
        <p:nvPicPr>
          <p:cNvPr id="72" name="Graphic 71">
            <a:extLst>
              <a:ext uri="{FF2B5EF4-FFF2-40B4-BE49-F238E27FC236}">
                <a16:creationId xmlns:a16="http://schemas.microsoft.com/office/drawing/2014/main" id="{EEFC8D64-C457-1854-B41A-70E970252E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5114" y="4645857"/>
            <a:ext cx="763600" cy="763600"/>
          </a:xfrm>
          <a:prstGeom prst="rect">
            <a:avLst/>
          </a:prstGeom>
        </p:spPr>
      </p:pic>
      <p:sp>
        <p:nvSpPr>
          <p:cNvPr id="73" name="Rectangle: Rounded Corners 72">
            <a:extLst>
              <a:ext uri="{FF2B5EF4-FFF2-40B4-BE49-F238E27FC236}">
                <a16:creationId xmlns:a16="http://schemas.microsoft.com/office/drawing/2014/main" id="{96220B03-E380-8DD5-E1BF-E3697563A464}"/>
              </a:ext>
            </a:extLst>
          </p:cNvPr>
          <p:cNvSpPr/>
          <p:nvPr/>
        </p:nvSpPr>
        <p:spPr>
          <a:xfrm>
            <a:off x="6437902" y="4289653"/>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74" name="Rectangle: Rounded Corners 73">
            <a:extLst>
              <a:ext uri="{FF2B5EF4-FFF2-40B4-BE49-F238E27FC236}">
                <a16:creationId xmlns:a16="http://schemas.microsoft.com/office/drawing/2014/main" id="{380D986F-4E15-C4AA-26A5-1D71227F755A}"/>
              </a:ext>
            </a:extLst>
          </p:cNvPr>
          <p:cNvSpPr/>
          <p:nvPr/>
        </p:nvSpPr>
        <p:spPr>
          <a:xfrm>
            <a:off x="4167668" y="4287884"/>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75" name="Graphic 74">
            <a:extLst>
              <a:ext uri="{FF2B5EF4-FFF2-40B4-BE49-F238E27FC236}">
                <a16:creationId xmlns:a16="http://schemas.microsoft.com/office/drawing/2014/main" id="{A59E6DCA-05FA-873E-EF9B-7A7C4168D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1135" y="4318468"/>
            <a:ext cx="763600" cy="763600"/>
          </a:xfrm>
          <a:prstGeom prst="rect">
            <a:avLst/>
          </a:prstGeom>
        </p:spPr>
      </p:pic>
      <p:pic>
        <p:nvPicPr>
          <p:cNvPr id="76" name="Graphic 75">
            <a:extLst>
              <a:ext uri="{FF2B5EF4-FFF2-40B4-BE49-F238E27FC236}">
                <a16:creationId xmlns:a16="http://schemas.microsoft.com/office/drawing/2014/main" id="{8B5577B6-3B7B-E531-6D62-25E9D6455D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5009" y="4320237"/>
            <a:ext cx="763600" cy="763600"/>
          </a:xfrm>
          <a:prstGeom prst="rect">
            <a:avLst/>
          </a:prstGeom>
        </p:spPr>
      </p:pic>
      <p:sp>
        <p:nvSpPr>
          <p:cNvPr id="77" name="Rectangle: Rounded Corners 76">
            <a:extLst>
              <a:ext uri="{FF2B5EF4-FFF2-40B4-BE49-F238E27FC236}">
                <a16:creationId xmlns:a16="http://schemas.microsoft.com/office/drawing/2014/main" id="{D3B47D32-6454-4AED-881E-149D1E45DC45}"/>
              </a:ext>
            </a:extLst>
          </p:cNvPr>
          <p:cNvSpPr/>
          <p:nvPr/>
        </p:nvSpPr>
        <p:spPr>
          <a:xfrm>
            <a:off x="5306752" y="3476972"/>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78" name="Graphic 77">
            <a:extLst>
              <a:ext uri="{FF2B5EF4-FFF2-40B4-BE49-F238E27FC236}">
                <a16:creationId xmlns:a16="http://schemas.microsoft.com/office/drawing/2014/main" id="{5E32183E-71D8-F1FE-8788-4AC70F35B1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67594" y="3593389"/>
            <a:ext cx="666750" cy="666750"/>
          </a:xfrm>
          <a:prstGeom prst="rect">
            <a:avLst/>
          </a:prstGeom>
        </p:spPr>
      </p:pic>
      <p:sp>
        <p:nvSpPr>
          <p:cNvPr id="79" name="Rectangle: Rounded Corners 78">
            <a:extLst>
              <a:ext uri="{FF2B5EF4-FFF2-40B4-BE49-F238E27FC236}">
                <a16:creationId xmlns:a16="http://schemas.microsoft.com/office/drawing/2014/main" id="{B36C3F6A-DDB8-B8EA-1C9E-0B5A7F14211A}"/>
              </a:ext>
            </a:extLst>
          </p:cNvPr>
          <p:cNvSpPr/>
          <p:nvPr/>
        </p:nvSpPr>
        <p:spPr>
          <a:xfrm>
            <a:off x="5342868" y="2442434"/>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80" name="Graphic 79">
            <a:extLst>
              <a:ext uri="{FF2B5EF4-FFF2-40B4-BE49-F238E27FC236}">
                <a16:creationId xmlns:a16="http://schemas.microsoft.com/office/drawing/2014/main" id="{B2753BC9-8BA2-62D5-E282-DBCB848B6E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97572" y="2554660"/>
            <a:ext cx="657852" cy="657852"/>
          </a:xfrm>
          <a:prstGeom prst="rect">
            <a:avLst/>
          </a:prstGeom>
        </p:spPr>
      </p:pic>
      <p:sp>
        <p:nvSpPr>
          <p:cNvPr id="81" name="Rectangle: Rounded Corners 80">
            <a:extLst>
              <a:ext uri="{FF2B5EF4-FFF2-40B4-BE49-F238E27FC236}">
                <a16:creationId xmlns:a16="http://schemas.microsoft.com/office/drawing/2014/main" id="{BCAFE7A3-2DF9-ECF5-6D79-5E1F4F1F7BB6}"/>
              </a:ext>
            </a:extLst>
          </p:cNvPr>
          <p:cNvSpPr/>
          <p:nvPr/>
        </p:nvSpPr>
        <p:spPr>
          <a:xfrm>
            <a:off x="5298818" y="4967306"/>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82" name="Graphic 81">
            <a:extLst>
              <a:ext uri="{FF2B5EF4-FFF2-40B4-BE49-F238E27FC236}">
                <a16:creationId xmlns:a16="http://schemas.microsoft.com/office/drawing/2014/main" id="{235FE2A7-89B3-0062-B265-8E181D9590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05397" y="4998843"/>
            <a:ext cx="789535" cy="789535"/>
          </a:xfrm>
          <a:prstGeom prst="rect">
            <a:avLst/>
          </a:prstGeom>
        </p:spPr>
      </p:pic>
      <p:cxnSp>
        <p:nvCxnSpPr>
          <p:cNvPr id="83" name="Straight Arrow Connector 82">
            <a:extLst>
              <a:ext uri="{FF2B5EF4-FFF2-40B4-BE49-F238E27FC236}">
                <a16:creationId xmlns:a16="http://schemas.microsoft.com/office/drawing/2014/main" id="{B8042F5F-B917-14D3-E789-5A6B171353BC}"/>
              </a:ext>
            </a:extLst>
          </p:cNvPr>
          <p:cNvCxnSpPr>
            <a:stCxn id="73" idx="0"/>
            <a:endCxn id="77" idx="3"/>
          </p:cNvCxnSpPr>
          <p:nvPr/>
        </p:nvCxnSpPr>
        <p:spPr>
          <a:xfrm flipH="1" flipV="1">
            <a:off x="6295186" y="3906497"/>
            <a:ext cx="636933" cy="383156"/>
          </a:xfrm>
          <a:prstGeom prst="straightConnector1">
            <a:avLst/>
          </a:prstGeom>
          <a:noFill/>
          <a:ln w="9525" cap="flat" cmpd="sng" algn="ctr">
            <a:solidFill>
              <a:srgbClr val="0E67ED">
                <a:lumMod val="60000"/>
                <a:lumOff val="40000"/>
              </a:srgbClr>
            </a:solidFill>
            <a:prstDash val="solid"/>
            <a:tailEnd type="triangle"/>
          </a:ln>
          <a:effectLst/>
        </p:spPr>
      </p:cxnSp>
      <p:cxnSp>
        <p:nvCxnSpPr>
          <p:cNvPr id="84" name="Straight Arrow Connector 83">
            <a:extLst>
              <a:ext uri="{FF2B5EF4-FFF2-40B4-BE49-F238E27FC236}">
                <a16:creationId xmlns:a16="http://schemas.microsoft.com/office/drawing/2014/main" id="{4A5A4319-D9D8-8C14-2310-D0E471553D4C}"/>
              </a:ext>
            </a:extLst>
          </p:cNvPr>
          <p:cNvCxnSpPr>
            <a:stCxn id="74" idx="0"/>
            <a:endCxn id="77" idx="1"/>
          </p:cNvCxnSpPr>
          <p:nvPr/>
        </p:nvCxnSpPr>
        <p:spPr>
          <a:xfrm flipV="1">
            <a:off x="4661885" y="3906497"/>
            <a:ext cx="644867" cy="381387"/>
          </a:xfrm>
          <a:prstGeom prst="straightConnector1">
            <a:avLst/>
          </a:prstGeom>
          <a:noFill/>
          <a:ln w="9525" cap="flat" cmpd="sng" algn="ctr">
            <a:solidFill>
              <a:srgbClr val="0E67ED">
                <a:lumMod val="60000"/>
                <a:lumOff val="40000"/>
              </a:srgbClr>
            </a:solidFill>
            <a:prstDash val="solid"/>
            <a:tailEnd type="triangle"/>
          </a:ln>
          <a:effectLst/>
        </p:spPr>
      </p:cxnSp>
      <p:cxnSp>
        <p:nvCxnSpPr>
          <p:cNvPr id="85" name="Straight Arrow Connector 84">
            <a:extLst>
              <a:ext uri="{FF2B5EF4-FFF2-40B4-BE49-F238E27FC236}">
                <a16:creationId xmlns:a16="http://schemas.microsoft.com/office/drawing/2014/main" id="{4AB161C4-93A2-A006-4CC9-BFE78FEFF7B2}"/>
              </a:ext>
            </a:extLst>
          </p:cNvPr>
          <p:cNvCxnSpPr>
            <a:stCxn id="77" idx="0"/>
          </p:cNvCxnSpPr>
          <p:nvPr/>
        </p:nvCxnSpPr>
        <p:spPr>
          <a:xfrm flipV="1">
            <a:off x="5800969" y="3319218"/>
            <a:ext cx="0" cy="157754"/>
          </a:xfrm>
          <a:prstGeom prst="straightConnector1">
            <a:avLst/>
          </a:prstGeom>
          <a:noFill/>
          <a:ln w="9525" cap="flat" cmpd="sng" algn="ctr">
            <a:solidFill>
              <a:srgbClr val="0E67ED">
                <a:lumMod val="60000"/>
                <a:lumOff val="40000"/>
              </a:srgbClr>
            </a:solidFill>
            <a:prstDash val="solid"/>
            <a:tailEnd type="triangle"/>
          </a:ln>
          <a:effectLst/>
        </p:spPr>
      </p:cxnSp>
      <p:sp>
        <p:nvSpPr>
          <p:cNvPr id="86" name="Arrow: Right 85">
            <a:extLst>
              <a:ext uri="{FF2B5EF4-FFF2-40B4-BE49-F238E27FC236}">
                <a16:creationId xmlns:a16="http://schemas.microsoft.com/office/drawing/2014/main" id="{692C9F8D-73A2-8720-2B5D-FF9608F13159}"/>
              </a:ext>
            </a:extLst>
          </p:cNvPr>
          <p:cNvSpPr/>
          <p:nvPr/>
        </p:nvSpPr>
        <p:spPr>
          <a:xfrm>
            <a:off x="2868449" y="2960189"/>
            <a:ext cx="1060560" cy="239629"/>
          </a:xfrm>
          <a:prstGeom prst="rightArrow">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87" name="Arrow: Right 86">
            <a:extLst>
              <a:ext uri="{FF2B5EF4-FFF2-40B4-BE49-F238E27FC236}">
                <a16:creationId xmlns:a16="http://schemas.microsoft.com/office/drawing/2014/main" id="{6A677BB3-CEE2-CAFE-D1E0-42003CDDB2C0}"/>
              </a:ext>
            </a:extLst>
          </p:cNvPr>
          <p:cNvSpPr/>
          <p:nvPr/>
        </p:nvSpPr>
        <p:spPr>
          <a:xfrm>
            <a:off x="2868449" y="4846956"/>
            <a:ext cx="1060560" cy="239629"/>
          </a:xfrm>
          <a:prstGeom prst="rightArrow">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88" name="Rectangle: Rounded Corners 87">
            <a:extLst>
              <a:ext uri="{FF2B5EF4-FFF2-40B4-BE49-F238E27FC236}">
                <a16:creationId xmlns:a16="http://schemas.microsoft.com/office/drawing/2014/main" id="{C04C8B19-166C-3B8B-B3C8-D76AAB000552}"/>
              </a:ext>
            </a:extLst>
          </p:cNvPr>
          <p:cNvSpPr/>
          <p:nvPr/>
        </p:nvSpPr>
        <p:spPr>
          <a:xfrm>
            <a:off x="8213919" y="2151543"/>
            <a:ext cx="3611013" cy="3769783"/>
          </a:xfrm>
          <a:prstGeom prst="roundRect">
            <a:avLst>
              <a:gd name="adj" fmla="val 1286"/>
            </a:avLst>
          </a:prstGeom>
          <a:solidFill>
            <a:srgbClr val="02A8EF">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89" name="TextBox 88">
            <a:extLst>
              <a:ext uri="{FF2B5EF4-FFF2-40B4-BE49-F238E27FC236}">
                <a16:creationId xmlns:a16="http://schemas.microsoft.com/office/drawing/2014/main" id="{EF71AA38-A4E2-8C9C-11CC-85ADCC09B141}"/>
              </a:ext>
            </a:extLst>
          </p:cNvPr>
          <p:cNvSpPr txBox="1"/>
          <p:nvPr/>
        </p:nvSpPr>
        <p:spPr>
          <a:xfrm>
            <a:off x="8216276" y="2204335"/>
            <a:ext cx="2633232" cy="276999"/>
          </a:xfrm>
          <a:prstGeom prst="rect">
            <a:avLst/>
          </a:prstGeom>
          <a:noFill/>
        </p:spPr>
        <p:txBody>
          <a:bodyPr wrap="square" rtlCol="0">
            <a:spAutoFit/>
          </a:bodyPr>
          <a:lstStyle/>
          <a:p>
            <a:pPr defTabSz="914400">
              <a:defRPr/>
            </a:pPr>
            <a:r>
              <a:rPr lang="en-GB" sz="1200" b="1" kern="0">
                <a:solidFill>
                  <a:srgbClr val="000000">
                    <a:lumMod val="65000"/>
                    <a:lumOff val="35000"/>
                  </a:srgbClr>
                </a:solidFill>
                <a:latin typeface="Arial"/>
              </a:rPr>
              <a:t>Root Module</a:t>
            </a:r>
          </a:p>
        </p:txBody>
      </p:sp>
      <p:sp>
        <p:nvSpPr>
          <p:cNvPr id="90" name="Rectangle: Rounded Corners 89">
            <a:extLst>
              <a:ext uri="{FF2B5EF4-FFF2-40B4-BE49-F238E27FC236}">
                <a16:creationId xmlns:a16="http://schemas.microsoft.com/office/drawing/2014/main" id="{4745467A-6959-0C3C-15A5-A6ADC8F49529}"/>
              </a:ext>
            </a:extLst>
          </p:cNvPr>
          <p:cNvSpPr/>
          <p:nvPr/>
        </p:nvSpPr>
        <p:spPr>
          <a:xfrm>
            <a:off x="9320667" y="2834404"/>
            <a:ext cx="1429693" cy="1132022"/>
          </a:xfrm>
          <a:prstGeom prst="roundRect">
            <a:avLst>
              <a:gd name="adj" fmla="val 1286"/>
            </a:avLst>
          </a:prstGeom>
          <a:solidFill>
            <a:srgbClr val="14C6CB">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91" name="Graphic 90">
            <a:extLst>
              <a:ext uri="{FF2B5EF4-FFF2-40B4-BE49-F238E27FC236}">
                <a16:creationId xmlns:a16="http://schemas.microsoft.com/office/drawing/2014/main" id="{9F2E3CBD-6E38-1D51-97E8-996FBC72F1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5838" y="4630312"/>
            <a:ext cx="763600" cy="763600"/>
          </a:xfrm>
          <a:prstGeom prst="rect">
            <a:avLst/>
          </a:prstGeom>
        </p:spPr>
      </p:pic>
      <p:pic>
        <p:nvPicPr>
          <p:cNvPr id="92" name="Graphic 91">
            <a:extLst>
              <a:ext uri="{FF2B5EF4-FFF2-40B4-BE49-F238E27FC236}">
                <a16:creationId xmlns:a16="http://schemas.microsoft.com/office/drawing/2014/main" id="{FCCC4FC1-A652-0C6F-6275-72543AAC576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31152" y="2887548"/>
            <a:ext cx="220419" cy="220419"/>
          </a:xfrm>
          <a:prstGeom prst="rect">
            <a:avLst/>
          </a:prstGeom>
        </p:spPr>
      </p:pic>
      <p:pic>
        <p:nvPicPr>
          <p:cNvPr id="93" name="Graphic 92">
            <a:extLst>
              <a:ext uri="{FF2B5EF4-FFF2-40B4-BE49-F238E27FC236}">
                <a16:creationId xmlns:a16="http://schemas.microsoft.com/office/drawing/2014/main" id="{EE45723A-D151-1253-89F5-1803F56B200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31151" y="3163587"/>
            <a:ext cx="220420" cy="220420"/>
          </a:xfrm>
          <a:prstGeom prst="rect">
            <a:avLst/>
          </a:prstGeom>
        </p:spPr>
      </p:pic>
      <p:pic>
        <p:nvPicPr>
          <p:cNvPr id="94" name="Graphic 93">
            <a:extLst>
              <a:ext uri="{FF2B5EF4-FFF2-40B4-BE49-F238E27FC236}">
                <a16:creationId xmlns:a16="http://schemas.microsoft.com/office/drawing/2014/main" id="{BACB065D-2F17-AB9B-3438-C202C563A4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03507" y="3413282"/>
            <a:ext cx="232673" cy="232673"/>
          </a:xfrm>
          <a:prstGeom prst="rect">
            <a:avLst/>
          </a:prstGeom>
        </p:spPr>
      </p:pic>
      <p:pic>
        <p:nvPicPr>
          <p:cNvPr id="95" name="Graphic 94">
            <a:extLst>
              <a:ext uri="{FF2B5EF4-FFF2-40B4-BE49-F238E27FC236}">
                <a16:creationId xmlns:a16="http://schemas.microsoft.com/office/drawing/2014/main" id="{978C51D2-8598-2D02-065D-35233C51D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62151" y="3425535"/>
            <a:ext cx="220420" cy="220420"/>
          </a:xfrm>
          <a:prstGeom prst="rect">
            <a:avLst/>
          </a:prstGeom>
        </p:spPr>
      </p:pic>
      <p:pic>
        <p:nvPicPr>
          <p:cNvPr id="96" name="Graphic 95">
            <a:extLst>
              <a:ext uri="{FF2B5EF4-FFF2-40B4-BE49-F238E27FC236}">
                <a16:creationId xmlns:a16="http://schemas.microsoft.com/office/drawing/2014/main" id="{CEA481CB-7B1B-010E-E8E4-9B28226CDD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18832" y="3710061"/>
            <a:ext cx="245057" cy="245057"/>
          </a:xfrm>
          <a:prstGeom prst="rect">
            <a:avLst/>
          </a:prstGeom>
        </p:spPr>
      </p:pic>
      <p:pic>
        <p:nvPicPr>
          <p:cNvPr id="97" name="Graphic 96" descr="Close with solid fill">
            <a:extLst>
              <a:ext uri="{FF2B5EF4-FFF2-40B4-BE49-F238E27FC236}">
                <a16:creationId xmlns:a16="http://schemas.microsoft.com/office/drawing/2014/main" id="{0F22E573-86CF-8B59-5333-840AC0A5225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76406" y="4506067"/>
            <a:ext cx="1042463" cy="1042463"/>
          </a:xfrm>
          <a:prstGeom prst="rect">
            <a:avLst/>
          </a:prstGeom>
        </p:spPr>
      </p:pic>
      <p:pic>
        <p:nvPicPr>
          <p:cNvPr id="98" name="Graphic 97" descr="Checkmark with solid fill">
            <a:extLst>
              <a:ext uri="{FF2B5EF4-FFF2-40B4-BE49-F238E27FC236}">
                <a16:creationId xmlns:a16="http://schemas.microsoft.com/office/drawing/2014/main" id="{5D47653C-F03C-8B97-0D51-F00E9DBDEF0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27547" y="2968183"/>
            <a:ext cx="880479" cy="880479"/>
          </a:xfrm>
          <a:prstGeom prst="rect">
            <a:avLst/>
          </a:prstGeom>
        </p:spPr>
      </p:pic>
      <p:sp>
        <p:nvSpPr>
          <p:cNvPr id="99" name="Arrow: Right 98">
            <a:extLst>
              <a:ext uri="{FF2B5EF4-FFF2-40B4-BE49-F238E27FC236}">
                <a16:creationId xmlns:a16="http://schemas.microsoft.com/office/drawing/2014/main" id="{3C6C491D-B7C0-2549-5262-3674000191AA}"/>
              </a:ext>
            </a:extLst>
          </p:cNvPr>
          <p:cNvSpPr/>
          <p:nvPr/>
        </p:nvSpPr>
        <p:spPr>
          <a:xfrm>
            <a:off x="7691259" y="3823818"/>
            <a:ext cx="428706" cy="239629"/>
          </a:xfrm>
          <a:prstGeom prst="rightArrow">
            <a:avLst/>
          </a:prstGeom>
          <a:solidFill>
            <a:srgbClr val="00CA8E">
              <a:lumMod val="20000"/>
              <a:lumOff val="8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sp>
        <p:nvSpPr>
          <p:cNvPr id="100" name="Rectangle: Rounded Corners 99">
            <a:extLst>
              <a:ext uri="{FF2B5EF4-FFF2-40B4-BE49-F238E27FC236}">
                <a16:creationId xmlns:a16="http://schemas.microsoft.com/office/drawing/2014/main" id="{7A59365A-CB35-4E16-7D15-9653BE24F813}"/>
              </a:ext>
            </a:extLst>
          </p:cNvPr>
          <p:cNvSpPr/>
          <p:nvPr/>
        </p:nvSpPr>
        <p:spPr>
          <a:xfrm>
            <a:off x="8781839" y="4634542"/>
            <a:ext cx="988434" cy="859050"/>
          </a:xfrm>
          <a:prstGeom prst="roundRect">
            <a:avLst>
              <a:gd name="adj" fmla="val 1286"/>
            </a:avLst>
          </a:prstGeom>
          <a:solidFill>
            <a:srgbClr val="0E67ED">
              <a:lumMod val="40000"/>
              <a:lumOff val="60000"/>
            </a:srgbClr>
          </a:solidFill>
          <a:ln w="25400" cap="flat" cmpd="sng" algn="ctr">
            <a:noFill/>
            <a:prstDash val="solid"/>
          </a:ln>
          <a:effectLst/>
        </p:spPr>
        <p:txBody>
          <a:bodyPr rtlCol="0" anchor="ctr"/>
          <a:lstStyle/>
          <a:p>
            <a:pPr algn="ctr" defTabSz="914400">
              <a:defRPr/>
            </a:pPr>
            <a:endParaRPr lang="en-GB" sz="1800" kern="0">
              <a:solidFill>
                <a:srgbClr val="000000"/>
              </a:solidFill>
              <a:latin typeface="Arial"/>
            </a:endParaRPr>
          </a:p>
        </p:txBody>
      </p:sp>
      <p:pic>
        <p:nvPicPr>
          <p:cNvPr id="101" name="Graphic 100">
            <a:extLst>
              <a:ext uri="{FF2B5EF4-FFF2-40B4-BE49-F238E27FC236}">
                <a16:creationId xmlns:a16="http://schemas.microsoft.com/office/drawing/2014/main" id="{31BBAD2C-016C-0A57-3B1D-C2FE2F99E4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88946" y="4665126"/>
            <a:ext cx="763600" cy="763600"/>
          </a:xfrm>
          <a:prstGeom prst="rect">
            <a:avLst/>
          </a:prstGeom>
        </p:spPr>
      </p:pic>
      <p:pic>
        <p:nvPicPr>
          <p:cNvPr id="102" name="Graphic 101" descr="Close with solid fill">
            <a:extLst>
              <a:ext uri="{FF2B5EF4-FFF2-40B4-BE49-F238E27FC236}">
                <a16:creationId xmlns:a16="http://schemas.microsoft.com/office/drawing/2014/main" id="{FB4C60E2-5F4C-F069-B291-2FD9E060D90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40108" y="4542835"/>
            <a:ext cx="1042463" cy="1042463"/>
          </a:xfrm>
          <a:prstGeom prst="rect">
            <a:avLst/>
          </a:prstGeom>
        </p:spPr>
      </p:pic>
      <p:sp>
        <p:nvSpPr>
          <p:cNvPr id="103" name="TextBox 102">
            <a:extLst>
              <a:ext uri="{FF2B5EF4-FFF2-40B4-BE49-F238E27FC236}">
                <a16:creationId xmlns:a16="http://schemas.microsoft.com/office/drawing/2014/main" id="{8537AF17-DFA4-E544-813A-14F049259E4C}"/>
              </a:ext>
            </a:extLst>
          </p:cNvPr>
          <p:cNvSpPr txBox="1"/>
          <p:nvPr/>
        </p:nvSpPr>
        <p:spPr>
          <a:xfrm>
            <a:off x="8538076" y="5510963"/>
            <a:ext cx="1465339" cy="215444"/>
          </a:xfrm>
          <a:prstGeom prst="rect">
            <a:avLst/>
          </a:prstGeom>
          <a:noFill/>
        </p:spPr>
        <p:txBody>
          <a:bodyPr wrap="square" rtlCol="0">
            <a:spAutoFit/>
          </a:bodyPr>
          <a:lstStyle/>
          <a:p>
            <a:pPr algn="ctr" defTabSz="914400">
              <a:defRPr/>
            </a:pPr>
            <a:r>
              <a:rPr lang="en-GB" sz="800" kern="0">
                <a:solidFill>
                  <a:srgbClr val="000000"/>
                </a:solidFill>
                <a:latin typeface="Arial"/>
              </a:rPr>
              <a:t>Resource Module</a:t>
            </a:r>
          </a:p>
        </p:txBody>
      </p:sp>
      <p:sp>
        <p:nvSpPr>
          <p:cNvPr id="104" name="TextBox 103">
            <a:extLst>
              <a:ext uri="{FF2B5EF4-FFF2-40B4-BE49-F238E27FC236}">
                <a16:creationId xmlns:a16="http://schemas.microsoft.com/office/drawing/2014/main" id="{90442E3D-CC80-24E2-CA3D-8F0A505321EA}"/>
              </a:ext>
            </a:extLst>
          </p:cNvPr>
          <p:cNvSpPr txBox="1"/>
          <p:nvPr/>
        </p:nvSpPr>
        <p:spPr>
          <a:xfrm>
            <a:off x="10250800" y="5499171"/>
            <a:ext cx="1465339" cy="215444"/>
          </a:xfrm>
          <a:prstGeom prst="rect">
            <a:avLst/>
          </a:prstGeom>
          <a:noFill/>
        </p:spPr>
        <p:txBody>
          <a:bodyPr wrap="square" rtlCol="0">
            <a:spAutoFit/>
          </a:bodyPr>
          <a:lstStyle/>
          <a:p>
            <a:pPr algn="ctr" defTabSz="914400">
              <a:defRPr/>
            </a:pPr>
            <a:r>
              <a:rPr lang="en-GB" sz="800" kern="0">
                <a:solidFill>
                  <a:srgbClr val="000000"/>
                </a:solidFill>
                <a:latin typeface="Arial"/>
              </a:rPr>
              <a:t>Provider Resource</a:t>
            </a:r>
          </a:p>
        </p:txBody>
      </p:sp>
      <p:sp>
        <p:nvSpPr>
          <p:cNvPr id="105" name="TextBox 104">
            <a:extLst>
              <a:ext uri="{FF2B5EF4-FFF2-40B4-BE49-F238E27FC236}">
                <a16:creationId xmlns:a16="http://schemas.microsoft.com/office/drawing/2014/main" id="{9F3B7129-7FCC-7466-9C71-61EA066F67EC}"/>
              </a:ext>
            </a:extLst>
          </p:cNvPr>
          <p:cNvSpPr txBox="1"/>
          <p:nvPr/>
        </p:nvSpPr>
        <p:spPr>
          <a:xfrm>
            <a:off x="9335116" y="4002419"/>
            <a:ext cx="1465339" cy="215444"/>
          </a:xfrm>
          <a:prstGeom prst="rect">
            <a:avLst/>
          </a:prstGeom>
          <a:noFill/>
        </p:spPr>
        <p:txBody>
          <a:bodyPr wrap="square" rtlCol="0">
            <a:spAutoFit/>
          </a:bodyPr>
          <a:lstStyle/>
          <a:p>
            <a:pPr algn="ctr" defTabSz="914400">
              <a:defRPr/>
            </a:pPr>
            <a:r>
              <a:rPr lang="en-GB" sz="800" kern="0">
                <a:solidFill>
                  <a:srgbClr val="000000"/>
                </a:solidFill>
                <a:latin typeface="Arial"/>
              </a:rPr>
              <a:t>Stack Module</a:t>
            </a:r>
          </a:p>
        </p:txBody>
      </p:sp>
    </p:spTree>
    <p:extLst>
      <p:ext uri="{BB962C8B-B14F-4D97-AF65-F5344CB8AC3E}">
        <p14:creationId xmlns:p14="http://schemas.microsoft.com/office/powerpoint/2010/main" val="3188178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56A9-B3AC-137A-EBA0-2486C5847336}"/>
              </a:ext>
            </a:extLst>
          </p:cNvPr>
          <p:cNvSpPr>
            <a:spLocks noGrp="1"/>
          </p:cNvSpPr>
          <p:nvPr>
            <p:ph type="title"/>
          </p:nvPr>
        </p:nvSpPr>
        <p:spPr/>
        <p:txBody>
          <a:bodyPr/>
          <a:lstStyle/>
          <a:p>
            <a:r>
              <a:rPr lang="en-GB" dirty="0"/>
              <a:t>Private Module Sharing Options</a:t>
            </a:r>
          </a:p>
        </p:txBody>
      </p:sp>
      <p:sp>
        <p:nvSpPr>
          <p:cNvPr id="3" name="Text Placeholder 2">
            <a:extLst>
              <a:ext uri="{FF2B5EF4-FFF2-40B4-BE49-F238E27FC236}">
                <a16:creationId xmlns:a16="http://schemas.microsoft.com/office/drawing/2014/main" id="{AF191084-8203-D029-31A1-08F18BCF267E}"/>
              </a:ext>
            </a:extLst>
          </p:cNvPr>
          <p:cNvSpPr>
            <a:spLocks noGrp="1"/>
          </p:cNvSpPr>
          <p:nvPr>
            <p:ph type="body" sz="quarter" idx="16"/>
          </p:nvPr>
        </p:nvSpPr>
        <p:spPr/>
        <p:txBody>
          <a:bodyPr/>
          <a:lstStyle/>
          <a:p>
            <a:r>
              <a:rPr lang="en-GB" dirty="0"/>
              <a:t>git repository </a:t>
            </a:r>
          </a:p>
        </p:txBody>
      </p:sp>
      <p:sp>
        <p:nvSpPr>
          <p:cNvPr id="6" name="Text Placeholder 5">
            <a:extLst>
              <a:ext uri="{FF2B5EF4-FFF2-40B4-BE49-F238E27FC236}">
                <a16:creationId xmlns:a16="http://schemas.microsoft.com/office/drawing/2014/main" id="{FFFBFCDD-98AF-F654-04B7-70D921FF34B5}"/>
              </a:ext>
            </a:extLst>
          </p:cNvPr>
          <p:cNvSpPr>
            <a:spLocks noGrp="1"/>
          </p:cNvSpPr>
          <p:nvPr>
            <p:ph type="body" sz="quarter" idx="15"/>
          </p:nvPr>
        </p:nvSpPr>
        <p:spPr/>
        <p:txBody>
          <a:bodyPr/>
          <a:lstStyle/>
          <a:p>
            <a:r>
              <a:rPr lang="en-GB" dirty="0"/>
              <a:t>Serve a zip or tar</a:t>
            </a:r>
          </a:p>
          <a:p>
            <a:r>
              <a:rPr lang="en-GB" dirty="0"/>
              <a:t>Versioning would require custom coding</a:t>
            </a:r>
          </a:p>
          <a:p>
            <a:r>
              <a:rPr lang="en-GB" dirty="0"/>
              <a:t>Authentication would be custom and basic</a:t>
            </a:r>
          </a:p>
          <a:p>
            <a:r>
              <a:rPr lang="en-GB" dirty="0"/>
              <a:t>Documentation separate</a:t>
            </a:r>
          </a:p>
        </p:txBody>
      </p:sp>
      <p:sp>
        <p:nvSpPr>
          <p:cNvPr id="4" name="Text Placeholder 3">
            <a:extLst>
              <a:ext uri="{FF2B5EF4-FFF2-40B4-BE49-F238E27FC236}">
                <a16:creationId xmlns:a16="http://schemas.microsoft.com/office/drawing/2014/main" id="{3345E8A2-7CB4-5233-9364-D47684BEBA91}"/>
              </a:ext>
            </a:extLst>
          </p:cNvPr>
          <p:cNvSpPr>
            <a:spLocks noGrp="1"/>
          </p:cNvSpPr>
          <p:nvPr>
            <p:ph type="body" sz="quarter" idx="14"/>
          </p:nvPr>
        </p:nvSpPr>
        <p:spPr/>
        <p:txBody>
          <a:bodyPr/>
          <a:lstStyle/>
          <a:p>
            <a:r>
              <a:rPr lang="en-GB" dirty="0"/>
              <a:t>Can be public or private</a:t>
            </a:r>
          </a:p>
          <a:p>
            <a:r>
              <a:rPr lang="en-GB" dirty="0"/>
              <a:t>Private requires an access token</a:t>
            </a:r>
          </a:p>
          <a:p>
            <a:r>
              <a:rPr lang="en-GB" dirty="0"/>
              <a:t>Versioning is static via `ref` on </a:t>
            </a:r>
            <a:r>
              <a:rPr lang="en-GB" dirty="0" err="1"/>
              <a:t>url</a:t>
            </a:r>
            <a:endParaRPr lang="en-GB" dirty="0"/>
          </a:p>
          <a:p>
            <a:r>
              <a:rPr lang="en-GB" dirty="0"/>
              <a:t>Documentation in read me</a:t>
            </a:r>
          </a:p>
        </p:txBody>
      </p:sp>
      <p:sp>
        <p:nvSpPr>
          <p:cNvPr id="7" name="Text Placeholder 6">
            <a:extLst>
              <a:ext uri="{FF2B5EF4-FFF2-40B4-BE49-F238E27FC236}">
                <a16:creationId xmlns:a16="http://schemas.microsoft.com/office/drawing/2014/main" id="{E55CB605-CAF6-A9E5-6E1C-6960AC62BB2F}"/>
              </a:ext>
            </a:extLst>
          </p:cNvPr>
          <p:cNvSpPr>
            <a:spLocks noGrp="1"/>
          </p:cNvSpPr>
          <p:nvPr>
            <p:ph type="body" sz="quarter" idx="18"/>
          </p:nvPr>
        </p:nvSpPr>
        <p:spPr/>
        <p:txBody>
          <a:bodyPr/>
          <a:lstStyle/>
          <a:p>
            <a:r>
              <a:rPr lang="en-GB" dirty="0"/>
              <a:t>cloud blob storage</a:t>
            </a:r>
          </a:p>
        </p:txBody>
      </p:sp>
      <p:sp>
        <p:nvSpPr>
          <p:cNvPr id="5" name="Text Placeholder 4">
            <a:extLst>
              <a:ext uri="{FF2B5EF4-FFF2-40B4-BE49-F238E27FC236}">
                <a16:creationId xmlns:a16="http://schemas.microsoft.com/office/drawing/2014/main" id="{0F4A8B61-1745-5A1A-17E3-60E8B52E6028}"/>
              </a:ext>
            </a:extLst>
          </p:cNvPr>
          <p:cNvSpPr>
            <a:spLocks noGrp="1"/>
          </p:cNvSpPr>
          <p:nvPr>
            <p:ph type="body" sz="quarter" idx="17"/>
          </p:nvPr>
        </p:nvSpPr>
        <p:spPr/>
        <p:txBody>
          <a:bodyPr/>
          <a:lstStyle/>
          <a:p>
            <a:r>
              <a:rPr lang="en-GB" dirty="0"/>
              <a:t>http server</a:t>
            </a:r>
          </a:p>
        </p:txBody>
      </p:sp>
      <p:sp>
        <p:nvSpPr>
          <p:cNvPr id="8" name="Text Placeholder 7">
            <a:extLst>
              <a:ext uri="{FF2B5EF4-FFF2-40B4-BE49-F238E27FC236}">
                <a16:creationId xmlns:a16="http://schemas.microsoft.com/office/drawing/2014/main" id="{032CD120-132A-1091-86AD-A2A7C036B618}"/>
              </a:ext>
            </a:extLst>
          </p:cNvPr>
          <p:cNvSpPr>
            <a:spLocks noGrp="1"/>
          </p:cNvSpPr>
          <p:nvPr>
            <p:ph type="body" sz="quarter" idx="19"/>
          </p:nvPr>
        </p:nvSpPr>
        <p:spPr/>
        <p:txBody>
          <a:bodyPr/>
          <a:lstStyle/>
          <a:p>
            <a:r>
              <a:rPr lang="en-GB" dirty="0"/>
              <a:t>Only supports AWS and GCP</a:t>
            </a:r>
          </a:p>
          <a:p>
            <a:r>
              <a:rPr lang="en-GB" dirty="0"/>
              <a:t>Versioning static via </a:t>
            </a:r>
            <a:r>
              <a:rPr lang="en-GB" dirty="0" err="1"/>
              <a:t>url</a:t>
            </a:r>
            <a:endParaRPr lang="en-GB" dirty="0"/>
          </a:p>
          <a:p>
            <a:r>
              <a:rPr lang="en-GB" dirty="0"/>
              <a:t>Token / credentials required</a:t>
            </a:r>
          </a:p>
          <a:p>
            <a:r>
              <a:rPr lang="en-GB" dirty="0"/>
              <a:t>Documentation separate</a:t>
            </a:r>
          </a:p>
        </p:txBody>
      </p:sp>
      <p:sp>
        <p:nvSpPr>
          <p:cNvPr id="9" name="Text Placeholder 8">
            <a:extLst>
              <a:ext uri="{FF2B5EF4-FFF2-40B4-BE49-F238E27FC236}">
                <a16:creationId xmlns:a16="http://schemas.microsoft.com/office/drawing/2014/main" id="{2E017770-1B1D-B7E3-0EE8-F085A0DF1D3D}"/>
              </a:ext>
            </a:extLst>
          </p:cNvPr>
          <p:cNvSpPr>
            <a:spLocks noGrp="1"/>
          </p:cNvSpPr>
          <p:nvPr>
            <p:ph type="body" sz="quarter" idx="20"/>
          </p:nvPr>
        </p:nvSpPr>
        <p:spPr/>
        <p:txBody>
          <a:bodyPr/>
          <a:lstStyle/>
          <a:p>
            <a:r>
              <a:rPr lang="en-GB" dirty="0"/>
              <a:t>private registry in Terraform Cloud / Ent</a:t>
            </a:r>
          </a:p>
        </p:txBody>
      </p:sp>
      <p:sp>
        <p:nvSpPr>
          <p:cNvPr id="10" name="Text Placeholder 9">
            <a:extLst>
              <a:ext uri="{FF2B5EF4-FFF2-40B4-BE49-F238E27FC236}">
                <a16:creationId xmlns:a16="http://schemas.microsoft.com/office/drawing/2014/main" id="{32F7FFF1-306D-F9C3-2763-A8B85C95903B}"/>
              </a:ext>
            </a:extLst>
          </p:cNvPr>
          <p:cNvSpPr>
            <a:spLocks noGrp="1"/>
          </p:cNvSpPr>
          <p:nvPr>
            <p:ph type="body" sz="quarter" idx="21"/>
          </p:nvPr>
        </p:nvSpPr>
        <p:spPr/>
        <p:txBody>
          <a:bodyPr/>
          <a:lstStyle/>
          <a:p>
            <a:r>
              <a:rPr lang="en-GB" dirty="0"/>
              <a:t>Authentication built in</a:t>
            </a:r>
          </a:p>
          <a:p>
            <a:r>
              <a:rPr lang="en-GB" dirty="0"/>
              <a:t>Dynamic versioning via `version` attribute</a:t>
            </a:r>
          </a:p>
          <a:p>
            <a:r>
              <a:rPr lang="en-GB" dirty="0"/>
              <a:t>Documentation in registry</a:t>
            </a:r>
          </a:p>
          <a:p>
            <a:r>
              <a:rPr lang="en-GB" dirty="0"/>
              <a:t>Supports providers</a:t>
            </a:r>
          </a:p>
          <a:p>
            <a:r>
              <a:rPr lang="en-GB" dirty="0"/>
              <a:t>Supports </a:t>
            </a:r>
            <a:r>
              <a:rPr lang="en-GB" dirty="0" err="1"/>
              <a:t>authz</a:t>
            </a:r>
            <a:r>
              <a:rPr lang="en-GB" dirty="0"/>
              <a:t> for admins</a:t>
            </a:r>
          </a:p>
        </p:txBody>
      </p:sp>
    </p:spTree>
    <p:extLst>
      <p:ext uri="{BB962C8B-B14F-4D97-AF65-F5344CB8AC3E}">
        <p14:creationId xmlns:p14="http://schemas.microsoft.com/office/powerpoint/2010/main" val="7482331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0A8E-B5B8-4427-BC45-E7C19457BC68}"/>
              </a:ext>
            </a:extLst>
          </p:cNvPr>
          <p:cNvSpPr>
            <a:spLocks noGrp="1"/>
          </p:cNvSpPr>
          <p:nvPr>
            <p:ph type="title"/>
          </p:nvPr>
        </p:nvSpPr>
        <p:spPr>
          <a:xfrm>
            <a:off x="588263" y="457200"/>
            <a:ext cx="11018520" cy="553998"/>
          </a:xfrm>
        </p:spPr>
        <p:txBody>
          <a:bodyPr/>
          <a:lstStyle/>
          <a:p>
            <a:r>
              <a:rPr lang="en-GB" dirty="0"/>
              <a:t>Terraform public registry</a:t>
            </a:r>
          </a:p>
        </p:txBody>
      </p:sp>
      <p:pic>
        <p:nvPicPr>
          <p:cNvPr id="5" name="Picture 4">
            <a:extLst>
              <a:ext uri="{FF2B5EF4-FFF2-40B4-BE49-F238E27FC236}">
                <a16:creationId xmlns:a16="http://schemas.microsoft.com/office/drawing/2014/main" id="{0826047F-FA25-44C0-A4A2-A24A5DA7C410}"/>
              </a:ext>
            </a:extLst>
          </p:cNvPr>
          <p:cNvPicPr>
            <a:picLocks noChangeAspect="1"/>
          </p:cNvPicPr>
          <p:nvPr/>
        </p:nvPicPr>
        <p:blipFill>
          <a:blip r:embed="rId3"/>
          <a:stretch>
            <a:fillRect/>
          </a:stretch>
        </p:blipFill>
        <p:spPr>
          <a:xfrm>
            <a:off x="1248836" y="1036470"/>
            <a:ext cx="9694328" cy="5821530"/>
          </a:xfrm>
          <a:prstGeom prst="rect">
            <a:avLst/>
          </a:prstGeom>
        </p:spPr>
      </p:pic>
    </p:spTree>
    <p:extLst>
      <p:ext uri="{BB962C8B-B14F-4D97-AF65-F5344CB8AC3E}">
        <p14:creationId xmlns:p14="http://schemas.microsoft.com/office/powerpoint/2010/main" val="35711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56A9-B3AC-137A-EBA0-2486C5847336}"/>
              </a:ext>
            </a:extLst>
          </p:cNvPr>
          <p:cNvSpPr>
            <a:spLocks noGrp="1"/>
          </p:cNvSpPr>
          <p:nvPr>
            <p:ph type="title"/>
          </p:nvPr>
        </p:nvSpPr>
        <p:spPr/>
        <p:txBody>
          <a:bodyPr/>
          <a:lstStyle/>
          <a:p>
            <a:r>
              <a:rPr lang="en-GB" dirty="0"/>
              <a:t>Public Modules and Providers</a:t>
            </a:r>
          </a:p>
        </p:txBody>
      </p:sp>
      <p:sp>
        <p:nvSpPr>
          <p:cNvPr id="4" name="Text Placeholder 3">
            <a:extLst>
              <a:ext uri="{FF2B5EF4-FFF2-40B4-BE49-F238E27FC236}">
                <a16:creationId xmlns:a16="http://schemas.microsoft.com/office/drawing/2014/main" id="{3345E8A2-7CB4-5233-9364-D47684BEBA91}"/>
              </a:ext>
            </a:extLst>
          </p:cNvPr>
          <p:cNvSpPr>
            <a:spLocks noGrp="1"/>
          </p:cNvSpPr>
          <p:nvPr>
            <p:ph sz="quarter" idx="10"/>
          </p:nvPr>
        </p:nvSpPr>
        <p:spPr>
          <a:xfrm>
            <a:off x="584200" y="1435100"/>
            <a:ext cx="11018838" cy="1982081"/>
          </a:xfrm>
        </p:spPr>
        <p:txBody>
          <a:bodyPr/>
          <a:lstStyle/>
          <a:p>
            <a:pPr marL="0" indent="0">
              <a:buNone/>
            </a:pPr>
            <a:r>
              <a:rPr lang="en-GB" dirty="0"/>
              <a:t>Terraform public registry</a:t>
            </a:r>
          </a:p>
          <a:p>
            <a:pPr marL="457200" indent="-457200">
              <a:buFont typeface="Arial" panose="020B0604020202020204" pitchFamily="34" charset="0"/>
              <a:buChar char="•"/>
            </a:pPr>
            <a:r>
              <a:rPr lang="en-GB" dirty="0"/>
              <a:t>Curated by Microsoft</a:t>
            </a:r>
          </a:p>
          <a:p>
            <a:pPr marL="457200" indent="-457200">
              <a:buFont typeface="Arial" panose="020B0604020202020204" pitchFamily="34" charset="0"/>
              <a:buChar char="•"/>
            </a:pPr>
            <a:r>
              <a:rPr lang="en-GB" dirty="0"/>
              <a:t>Reusable best practice</a:t>
            </a:r>
          </a:p>
          <a:p>
            <a:pPr marL="457200" indent="-457200">
              <a:buFont typeface="Arial" panose="020B0604020202020204" pitchFamily="34" charset="0"/>
              <a:buChar char="•"/>
            </a:pPr>
            <a:r>
              <a:rPr lang="en-GB" dirty="0"/>
              <a:t>Landing zones</a:t>
            </a:r>
          </a:p>
        </p:txBody>
      </p:sp>
      <p:pic>
        <p:nvPicPr>
          <p:cNvPr id="12" name="Picture 11">
            <a:extLst>
              <a:ext uri="{FF2B5EF4-FFF2-40B4-BE49-F238E27FC236}">
                <a16:creationId xmlns:a16="http://schemas.microsoft.com/office/drawing/2014/main" id="{31EB77D3-53BC-C941-8A41-BF36CD7C6DC2}"/>
              </a:ext>
            </a:extLst>
          </p:cNvPr>
          <p:cNvPicPr>
            <a:picLocks noChangeAspect="1"/>
          </p:cNvPicPr>
          <p:nvPr/>
        </p:nvPicPr>
        <p:blipFill>
          <a:blip r:embed="rId2"/>
          <a:stretch>
            <a:fillRect/>
          </a:stretch>
        </p:blipFill>
        <p:spPr>
          <a:xfrm>
            <a:off x="5024485" y="1776998"/>
            <a:ext cx="6388633" cy="4812338"/>
          </a:xfrm>
          <a:prstGeom prst="rect">
            <a:avLst/>
          </a:prstGeom>
        </p:spPr>
      </p:pic>
      <p:pic>
        <p:nvPicPr>
          <p:cNvPr id="14" name="Picture 13">
            <a:extLst>
              <a:ext uri="{FF2B5EF4-FFF2-40B4-BE49-F238E27FC236}">
                <a16:creationId xmlns:a16="http://schemas.microsoft.com/office/drawing/2014/main" id="{E29E8F98-C2B3-0807-AF76-E18EF29698C8}"/>
              </a:ext>
            </a:extLst>
          </p:cNvPr>
          <p:cNvPicPr>
            <a:picLocks noChangeAspect="1"/>
          </p:cNvPicPr>
          <p:nvPr/>
        </p:nvPicPr>
        <p:blipFill>
          <a:blip r:embed="rId3"/>
          <a:stretch>
            <a:fillRect/>
          </a:stretch>
        </p:blipFill>
        <p:spPr>
          <a:xfrm>
            <a:off x="6691726" y="3209927"/>
            <a:ext cx="4652549" cy="885980"/>
          </a:xfrm>
          <a:prstGeom prst="rect">
            <a:avLst/>
          </a:prstGeom>
        </p:spPr>
      </p:pic>
      <p:sp>
        <p:nvSpPr>
          <p:cNvPr id="3" name="Rectangle: Rounded Corners 2">
            <a:extLst>
              <a:ext uri="{FF2B5EF4-FFF2-40B4-BE49-F238E27FC236}">
                <a16:creationId xmlns:a16="http://schemas.microsoft.com/office/drawing/2014/main" id="{FED78895-D695-5D71-272E-19256FEF525D}"/>
              </a:ext>
            </a:extLst>
          </p:cNvPr>
          <p:cNvSpPr/>
          <p:nvPr/>
        </p:nvSpPr>
        <p:spPr bwMode="auto">
          <a:xfrm>
            <a:off x="6607534" y="3209927"/>
            <a:ext cx="4866198" cy="933241"/>
          </a:xfrm>
          <a:prstGeom prst="roundRect">
            <a:avLst>
              <a:gd name="adj" fmla="val 7295"/>
            </a:avLst>
          </a:prstGeom>
          <a:noFill/>
          <a:ln w="190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080697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F5FE-9093-C8C4-F0CB-AFB247F8BE38}"/>
              </a:ext>
            </a:extLst>
          </p:cNvPr>
          <p:cNvSpPr>
            <a:spLocks noGrp="1"/>
          </p:cNvSpPr>
          <p:nvPr>
            <p:ph type="title"/>
          </p:nvPr>
        </p:nvSpPr>
        <p:spPr/>
        <p:txBody>
          <a:bodyPr/>
          <a:lstStyle/>
          <a:p>
            <a:r>
              <a:rPr lang="en-GB" dirty="0"/>
              <a:t>Module and Provider Versioning</a:t>
            </a:r>
          </a:p>
        </p:txBody>
      </p:sp>
      <p:sp>
        <p:nvSpPr>
          <p:cNvPr id="3" name="Content Placeholder 2">
            <a:extLst>
              <a:ext uri="{FF2B5EF4-FFF2-40B4-BE49-F238E27FC236}">
                <a16:creationId xmlns:a16="http://schemas.microsoft.com/office/drawing/2014/main" id="{66596558-C9DD-BBA4-1CDC-34240A2F582F}"/>
              </a:ext>
            </a:extLst>
          </p:cNvPr>
          <p:cNvSpPr>
            <a:spLocks noGrp="1"/>
          </p:cNvSpPr>
          <p:nvPr>
            <p:ph sz="quarter" idx="10"/>
          </p:nvPr>
        </p:nvSpPr>
        <p:spPr/>
        <p:txBody>
          <a:bodyPr/>
          <a:lstStyle/>
          <a:p>
            <a:pPr marL="457200" indent="-457200">
              <a:buFont typeface="Arial" panose="020B0604020202020204" pitchFamily="34" charset="0"/>
              <a:buChar char="•"/>
            </a:pPr>
            <a:r>
              <a:rPr lang="en-GB" dirty="0"/>
              <a:t>Module and Provider version pinning allows teams to work with confidence</a:t>
            </a:r>
          </a:p>
          <a:p>
            <a:pPr marL="457200" indent="-457200">
              <a:buFont typeface="Arial" panose="020B0604020202020204" pitchFamily="34" charset="0"/>
              <a:buChar char="•"/>
            </a:pPr>
            <a:r>
              <a:rPr lang="en-GB" dirty="0"/>
              <a:t>Follow </a:t>
            </a:r>
            <a:r>
              <a:rPr lang="en-GB" dirty="0" err="1"/>
              <a:t>SemVer</a:t>
            </a:r>
            <a:endParaRPr lang="en-GB" dirty="0"/>
          </a:p>
          <a:p>
            <a:pPr marL="914400" lvl="1" indent="-457200">
              <a:buFont typeface="Arial" panose="020B0604020202020204" pitchFamily="34" charset="0"/>
              <a:buChar char="•"/>
            </a:pPr>
            <a:r>
              <a:rPr lang="en-GB" dirty="0"/>
              <a:t>Major: Incompatible API changes</a:t>
            </a:r>
          </a:p>
          <a:p>
            <a:pPr marL="914400" lvl="1" indent="-457200">
              <a:buFont typeface="Arial" panose="020B0604020202020204" pitchFamily="34" charset="0"/>
              <a:buChar char="•"/>
            </a:pPr>
            <a:r>
              <a:rPr lang="en-GB" dirty="0"/>
              <a:t>Minor: New functionality added in a backwards compatible manner</a:t>
            </a:r>
          </a:p>
          <a:p>
            <a:pPr marL="914400" lvl="1" indent="-457200">
              <a:buFont typeface="Arial" panose="020B0604020202020204" pitchFamily="34" charset="0"/>
              <a:buChar char="•"/>
            </a:pPr>
            <a:r>
              <a:rPr lang="en-GB" dirty="0"/>
              <a:t>Patch: Backward compatible bug fixes</a:t>
            </a:r>
          </a:p>
          <a:p>
            <a:pPr marL="457200" indent="-457200">
              <a:buFont typeface="Arial" panose="020B0604020202020204" pitchFamily="34" charset="0"/>
              <a:buChar char="•"/>
            </a:pPr>
            <a:r>
              <a:rPr lang="en-GB" dirty="0"/>
              <a:t>Use version patterns to accept patch or minor releases</a:t>
            </a:r>
          </a:p>
          <a:p>
            <a:pPr marL="914400" lvl="1" indent="-457200">
              <a:buFont typeface="Arial" panose="020B0604020202020204" pitchFamily="34" charset="0"/>
              <a:buChar char="•"/>
            </a:pPr>
            <a:r>
              <a:rPr lang="en-GB" dirty="0">
                <a:latin typeface="Cascadia Code" panose="020B0609020000020004" pitchFamily="49" charset="0"/>
                <a:cs typeface="Cascadia Code" panose="020B0609020000020004" pitchFamily="49" charset="0"/>
              </a:rPr>
              <a:t>~&gt; 1.1.3</a:t>
            </a:r>
          </a:p>
          <a:p>
            <a:pPr marL="1114425" lvl="2" indent="-457200">
              <a:buFont typeface="Arial" panose="020B0604020202020204" pitchFamily="34" charset="0"/>
              <a:buChar char="•"/>
            </a:pPr>
            <a:r>
              <a:rPr lang="en-GB" dirty="0"/>
              <a:t>Allows all 1.1.* &gt;=1.1.3</a:t>
            </a:r>
          </a:p>
          <a:p>
            <a:pPr marL="1114425" lvl="2" indent="-457200">
              <a:buFont typeface="Arial" panose="020B0604020202020204" pitchFamily="34" charset="0"/>
              <a:buChar char="•"/>
            </a:pPr>
            <a:r>
              <a:rPr lang="en-GB" dirty="0"/>
              <a:t>Does not allow &gt;=1.2.0</a:t>
            </a:r>
          </a:p>
          <a:p>
            <a:pPr marL="914400" lvl="1" indent="-457200">
              <a:buFont typeface="Arial" panose="020B0604020202020204" pitchFamily="34" charset="0"/>
              <a:buChar char="•"/>
            </a:pPr>
            <a:r>
              <a:rPr lang="en-GB" dirty="0">
                <a:latin typeface="Cascadia Code" panose="020B0609020000020004" pitchFamily="49" charset="0"/>
                <a:cs typeface="Cascadia Code" panose="020B0609020000020004" pitchFamily="49" charset="0"/>
              </a:rPr>
              <a:t>&gt;= 1.1.3, &lt;2.0.0</a:t>
            </a:r>
          </a:p>
          <a:p>
            <a:pPr marL="1114425" lvl="2" indent="-457200">
              <a:buFont typeface="Arial" panose="020B0604020202020204" pitchFamily="34" charset="0"/>
              <a:buChar char="•"/>
            </a:pPr>
            <a:r>
              <a:rPr lang="en-GB" dirty="0"/>
              <a:t>Allows all 1.*.* versions &gt;=1.1.3</a:t>
            </a:r>
          </a:p>
          <a:p>
            <a:pPr marL="1114425" lvl="2" indent="-457200">
              <a:buFont typeface="Arial" panose="020B0604020202020204" pitchFamily="34" charset="0"/>
              <a:buChar char="•"/>
            </a:pPr>
            <a:r>
              <a:rPr lang="en-GB" dirty="0"/>
              <a:t>does not allow &gt;=2.00</a:t>
            </a:r>
          </a:p>
        </p:txBody>
      </p:sp>
    </p:spTree>
    <p:extLst>
      <p:ext uri="{BB962C8B-B14F-4D97-AF65-F5344CB8AC3E}">
        <p14:creationId xmlns:p14="http://schemas.microsoft.com/office/powerpoint/2010/main" val="36072173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8640-D923-15D0-0495-3333B404A264}"/>
              </a:ext>
            </a:extLst>
          </p:cNvPr>
          <p:cNvSpPr>
            <a:spLocks noGrp="1"/>
          </p:cNvSpPr>
          <p:nvPr>
            <p:ph type="title"/>
          </p:nvPr>
        </p:nvSpPr>
        <p:spPr/>
        <p:txBody>
          <a:bodyPr/>
          <a:lstStyle/>
          <a:p>
            <a:r>
              <a:rPr lang="en-GB" dirty="0"/>
              <a:t>Modules - What and Why of Inner Source?</a:t>
            </a:r>
          </a:p>
        </p:txBody>
      </p:sp>
      <p:sp>
        <p:nvSpPr>
          <p:cNvPr id="3" name="Content Placeholder 2">
            <a:extLst>
              <a:ext uri="{FF2B5EF4-FFF2-40B4-BE49-F238E27FC236}">
                <a16:creationId xmlns:a16="http://schemas.microsoft.com/office/drawing/2014/main" id="{3D959901-9966-45FD-588E-5F3ED18A1CBD}"/>
              </a:ext>
            </a:extLst>
          </p:cNvPr>
          <p:cNvSpPr>
            <a:spLocks noGrp="1"/>
          </p:cNvSpPr>
          <p:nvPr>
            <p:ph sz="quarter" idx="10"/>
          </p:nvPr>
        </p:nvSpPr>
        <p:spPr/>
        <p:txBody>
          <a:bodyPr/>
          <a:lstStyle/>
          <a:p>
            <a:pPr marL="457200" indent="-457200">
              <a:buFont typeface="Arial" panose="020B0604020202020204" pitchFamily="34" charset="0"/>
              <a:buChar char="•"/>
            </a:pPr>
            <a:r>
              <a:rPr lang="en-GB" dirty="0"/>
              <a:t>Exactly the same as open source, but private to your organisation</a:t>
            </a:r>
          </a:p>
          <a:p>
            <a:pPr marL="457200" indent="-457200">
              <a:buFont typeface="Arial" panose="020B0604020202020204" pitchFamily="34" charset="0"/>
              <a:buChar char="•"/>
            </a:pPr>
            <a:r>
              <a:rPr lang="en-GB" dirty="0"/>
              <a:t>Anyone can branch or fork and raise a pull request</a:t>
            </a:r>
          </a:p>
          <a:p>
            <a:pPr marL="457200" indent="-457200">
              <a:buFont typeface="Arial" panose="020B0604020202020204" pitchFamily="34" charset="0"/>
              <a:buChar char="•"/>
            </a:pPr>
            <a:r>
              <a:rPr lang="en-GB" dirty="0"/>
              <a:t>Platform team provides:</a:t>
            </a:r>
          </a:p>
          <a:p>
            <a:pPr marL="914400" lvl="1" indent="-457200">
              <a:buFont typeface="Arial" panose="020B0604020202020204" pitchFamily="34" charset="0"/>
              <a:buChar char="•"/>
            </a:pPr>
            <a:r>
              <a:rPr lang="en-GB" dirty="0"/>
              <a:t>Guidance (documentation, training and pairing)</a:t>
            </a:r>
          </a:p>
          <a:p>
            <a:pPr marL="914400" lvl="1" indent="-457200">
              <a:buFont typeface="Arial" panose="020B0604020202020204" pitchFamily="34" charset="0"/>
              <a:buChar char="•"/>
            </a:pPr>
            <a:r>
              <a:rPr lang="en-GB" dirty="0"/>
              <a:t>Validation (automated checks when a pull request is raised)</a:t>
            </a:r>
          </a:p>
          <a:p>
            <a:pPr marL="914400" lvl="1" indent="-457200">
              <a:buFont typeface="Arial" panose="020B0604020202020204" pitchFamily="34" charset="0"/>
              <a:buChar char="•"/>
            </a:pPr>
            <a:r>
              <a:rPr lang="en-GB" dirty="0"/>
              <a:t>Approval (peer review and merging of pull requests)</a:t>
            </a:r>
          </a:p>
          <a:p>
            <a:pPr marL="457200" indent="-457200">
              <a:buFont typeface="Arial" panose="020B0604020202020204" pitchFamily="34" charset="0"/>
              <a:buChar char="•"/>
            </a:pPr>
            <a:r>
              <a:rPr lang="en-GB" dirty="0"/>
              <a:t>Optimised for fast flow and sharing:</a:t>
            </a:r>
          </a:p>
          <a:p>
            <a:pPr marL="914400" lvl="1" indent="-457200">
              <a:buFont typeface="Arial" panose="020B0604020202020204" pitchFamily="34" charset="0"/>
              <a:buChar char="•"/>
            </a:pPr>
            <a:r>
              <a:rPr lang="en-GB" dirty="0"/>
              <a:t>Do not hold up teams that need a new module</a:t>
            </a:r>
          </a:p>
          <a:p>
            <a:pPr marL="914400" lvl="1" indent="-457200">
              <a:buFont typeface="Arial" panose="020B0604020202020204" pitchFamily="34" charset="0"/>
              <a:buChar char="•"/>
            </a:pPr>
            <a:r>
              <a:rPr lang="en-GB" dirty="0"/>
              <a:t>Easy discovery to promote the use and re-use of modules</a:t>
            </a:r>
          </a:p>
          <a:p>
            <a:pPr marL="914400" lvl="1" indent="-457200">
              <a:buFont typeface="Arial" panose="020B0604020202020204" pitchFamily="34" charset="0"/>
              <a:buChar char="•"/>
            </a:pPr>
            <a:r>
              <a:rPr lang="en-GB" dirty="0"/>
              <a:t>No need for a huge central backlog</a:t>
            </a:r>
          </a:p>
          <a:p>
            <a:pPr marL="914400" lvl="1" indent="-457200">
              <a:buFont typeface="Arial" panose="020B0604020202020204" pitchFamily="34" charset="0"/>
              <a:buChar char="•"/>
            </a:pPr>
            <a:r>
              <a:rPr lang="en-GB" dirty="0"/>
              <a:t>No need for a cumbersome pre-approval / planning process</a:t>
            </a:r>
          </a:p>
          <a:p>
            <a:pPr marL="914400" lvl="1" indent="-457200">
              <a:buFont typeface="Arial" panose="020B0604020202020204" pitchFamily="34" charset="0"/>
              <a:buChar char="•"/>
            </a:pPr>
            <a:endParaRPr lang="en-GB" dirty="0"/>
          </a:p>
          <a:p>
            <a:pPr marL="914400" lvl="1" indent="-457200">
              <a:buFont typeface="Arial" panose="020B0604020202020204" pitchFamily="34" charset="0"/>
              <a:buChar char="•"/>
            </a:pPr>
            <a:endParaRPr lang="en-GB" dirty="0"/>
          </a:p>
        </p:txBody>
      </p:sp>
    </p:spTree>
    <p:extLst>
      <p:ext uri="{BB962C8B-B14F-4D97-AF65-F5344CB8AC3E}">
        <p14:creationId xmlns:p14="http://schemas.microsoft.com/office/powerpoint/2010/main" val="15625021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3BF-BCD4-B26B-00C5-AE560590A246}"/>
              </a:ext>
            </a:extLst>
          </p:cNvPr>
          <p:cNvSpPr>
            <a:spLocks noGrp="1"/>
          </p:cNvSpPr>
          <p:nvPr>
            <p:ph type="title"/>
          </p:nvPr>
        </p:nvSpPr>
        <p:spPr/>
        <p:txBody>
          <a:bodyPr/>
          <a:lstStyle/>
          <a:p>
            <a:r>
              <a:rPr lang="en-GB" dirty="0"/>
              <a:t>Root Module Sizing</a:t>
            </a:r>
          </a:p>
        </p:txBody>
      </p:sp>
      <p:sp>
        <p:nvSpPr>
          <p:cNvPr id="4" name="Content Placeholder 3">
            <a:extLst>
              <a:ext uri="{FF2B5EF4-FFF2-40B4-BE49-F238E27FC236}">
                <a16:creationId xmlns:a16="http://schemas.microsoft.com/office/drawing/2014/main" id="{C48FD80B-BDD2-4448-8337-F5882B9347BE}"/>
              </a:ext>
            </a:extLst>
          </p:cNvPr>
          <p:cNvSpPr>
            <a:spLocks noGrp="1"/>
          </p:cNvSpPr>
          <p:nvPr>
            <p:ph sz="quarter" idx="10"/>
          </p:nvPr>
        </p:nvSpPr>
        <p:spPr/>
        <p:txBody>
          <a:bodyPr/>
          <a:lstStyle/>
          <a:p>
            <a:pPr marL="457200" indent="-457200">
              <a:buFont typeface="Arial" panose="020B0604020202020204" pitchFamily="34" charset="0"/>
              <a:buChar char="•"/>
            </a:pPr>
            <a:r>
              <a:rPr lang="en-GB" sz="2400" dirty="0"/>
              <a:t>Number of resources managed</a:t>
            </a:r>
          </a:p>
          <a:p>
            <a:pPr marL="914400" lvl="1" indent="-457200">
              <a:buFont typeface="Arial" panose="020B0604020202020204" pitchFamily="34" charset="0"/>
              <a:buChar char="•"/>
            </a:pPr>
            <a:r>
              <a:rPr lang="en-GB" sz="1800" dirty="0"/>
              <a:t>Refresh time grows linearly</a:t>
            </a:r>
          </a:p>
          <a:p>
            <a:pPr marL="914400" lvl="1" indent="-457200">
              <a:buFont typeface="Arial" panose="020B0604020202020204" pitchFamily="34" charset="0"/>
              <a:buChar char="•"/>
            </a:pPr>
            <a:r>
              <a:rPr lang="en-GB" sz="1800" dirty="0"/>
              <a:t>Blast radius</a:t>
            </a:r>
          </a:p>
          <a:p>
            <a:pPr marL="914400" lvl="1" indent="-457200">
              <a:buFont typeface="Arial" panose="020B0604020202020204" pitchFamily="34" charset="0"/>
              <a:buChar char="•"/>
            </a:pPr>
            <a:r>
              <a:rPr lang="en-GB" sz="1800" dirty="0"/>
              <a:t>Maintainability</a:t>
            </a:r>
          </a:p>
          <a:p>
            <a:pPr marL="914400" lvl="1" indent="-457200">
              <a:buFont typeface="Arial" panose="020B0604020202020204" pitchFamily="34" charset="0"/>
              <a:buChar char="•"/>
            </a:pPr>
            <a:r>
              <a:rPr lang="en-GB" sz="1800" dirty="0"/>
              <a:t>Size of state file</a:t>
            </a:r>
          </a:p>
          <a:p>
            <a:pPr marL="457200" indent="-457200">
              <a:buFont typeface="Arial" panose="020B0604020202020204" pitchFamily="34" charset="0"/>
              <a:buChar char="•"/>
            </a:pPr>
            <a:r>
              <a:rPr lang="en-GB" sz="2400" dirty="0"/>
              <a:t>Memory usage</a:t>
            </a:r>
          </a:p>
          <a:p>
            <a:pPr marL="914400" lvl="1" indent="-457200">
              <a:buFont typeface="Arial" panose="020B0604020202020204" pitchFamily="34" charset="0"/>
              <a:buChar char="•"/>
            </a:pPr>
            <a:r>
              <a:rPr lang="en-GB" sz="1800" dirty="0"/>
              <a:t>Graph generation</a:t>
            </a:r>
          </a:p>
          <a:p>
            <a:pPr marL="914400" lvl="1" indent="-457200">
              <a:buFont typeface="Arial" panose="020B0604020202020204" pitchFamily="34" charset="0"/>
              <a:buChar char="•"/>
            </a:pPr>
            <a:r>
              <a:rPr lang="en-GB" sz="1800" dirty="0"/>
              <a:t>Agent sizing</a:t>
            </a:r>
          </a:p>
          <a:p>
            <a:pPr marL="457200" indent="-457200">
              <a:buFont typeface="Arial" panose="020B0604020202020204" pitchFamily="34" charset="0"/>
              <a:buChar char="•"/>
            </a:pPr>
            <a:r>
              <a:rPr lang="en-GB" sz="2400" dirty="0"/>
              <a:t>Plan Time</a:t>
            </a:r>
          </a:p>
          <a:p>
            <a:pPr marL="457200" indent="-457200">
              <a:buFont typeface="Arial" panose="020B0604020202020204" pitchFamily="34" charset="0"/>
              <a:buChar char="•"/>
            </a:pPr>
            <a:r>
              <a:rPr lang="en-GB" sz="2400" dirty="0"/>
              <a:t>Plan ahead or refactor later</a:t>
            </a:r>
          </a:p>
          <a:p>
            <a:pPr marL="914400" lvl="1" indent="-457200">
              <a:buFont typeface="Arial" panose="020B0604020202020204" pitchFamily="34" charset="0"/>
              <a:buChar char="•"/>
            </a:pPr>
            <a:r>
              <a:rPr lang="en-GB" sz="1800" dirty="0"/>
              <a:t>Split vertical or horizontal</a:t>
            </a:r>
          </a:p>
          <a:p>
            <a:pPr marL="457200" indent="-457200">
              <a:buFont typeface="Arial" panose="020B0604020202020204" pitchFamily="34" charset="0"/>
              <a:buChar char="•"/>
            </a:pPr>
            <a:r>
              <a:rPr lang="en-GB" sz="2400" dirty="0"/>
              <a:t>Share outputs or use data sources</a:t>
            </a:r>
          </a:p>
        </p:txBody>
      </p:sp>
    </p:spTree>
    <p:extLst>
      <p:ext uri="{BB962C8B-B14F-4D97-AF65-F5344CB8AC3E}">
        <p14:creationId xmlns:p14="http://schemas.microsoft.com/office/powerpoint/2010/main" val="29891147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60910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Resource Dependencies in Terraform</a:t>
            </a:r>
          </a:p>
        </p:txBody>
      </p:sp>
      <p:sp>
        <p:nvSpPr>
          <p:cNvPr id="8" name="Content Placeholder 7">
            <a:extLst>
              <a:ext uri="{FF2B5EF4-FFF2-40B4-BE49-F238E27FC236}">
                <a16:creationId xmlns:a16="http://schemas.microsoft.com/office/drawing/2014/main" id="{C124D785-5D02-4B3E-B16E-DCFFDE16AC47}"/>
              </a:ext>
            </a:extLst>
          </p:cNvPr>
          <p:cNvSpPr>
            <a:spLocks noGrp="1"/>
          </p:cNvSpPr>
          <p:nvPr>
            <p:ph sz="quarter" idx="12"/>
          </p:nvPr>
        </p:nvSpPr>
        <p:spPr>
          <a:xfrm>
            <a:off x="516922" y="2279729"/>
            <a:ext cx="5219700" cy="2332946"/>
          </a:xfrm>
        </p:spPr>
        <p:txBody>
          <a:bodyPr/>
          <a:lstStyle/>
          <a:p>
            <a:pPr marL="0" indent="0">
              <a:buNone/>
            </a:pPr>
            <a:r>
              <a:rPr lang="en-GB" dirty="0"/>
              <a:t>Implicit Dependencies</a:t>
            </a:r>
          </a:p>
          <a:p>
            <a:pPr marL="0" indent="0">
              <a:buNone/>
            </a:pPr>
            <a:endParaRPr lang="en-GB" sz="2000" dirty="0"/>
          </a:p>
          <a:p>
            <a:pPr marL="0" indent="0">
              <a:buNone/>
            </a:pPr>
            <a:r>
              <a:rPr lang="en-GB" sz="1800" dirty="0"/>
              <a:t>Terraform and the Azure provider determine automatically based on the configuration.</a:t>
            </a:r>
          </a:p>
          <a:p>
            <a:pPr marL="0" indent="0">
              <a:buNone/>
            </a:pPr>
            <a:r>
              <a:rPr lang="en-GB" sz="1800" dirty="0"/>
              <a:t> </a:t>
            </a:r>
          </a:p>
          <a:p>
            <a:pPr lvl="1"/>
            <a:endParaRPr lang="en-GB" sz="1600" dirty="0"/>
          </a:p>
          <a:p>
            <a:pPr lvl="1"/>
            <a:endParaRPr lang="en-GB" sz="1600" dirty="0"/>
          </a:p>
        </p:txBody>
      </p:sp>
      <p:sp>
        <p:nvSpPr>
          <p:cNvPr id="9" name="Content Placeholder 8">
            <a:extLst>
              <a:ext uri="{FF2B5EF4-FFF2-40B4-BE49-F238E27FC236}">
                <a16:creationId xmlns:a16="http://schemas.microsoft.com/office/drawing/2014/main" id="{43237F38-5D6A-4C66-B00B-DD7B07B4FAD1}"/>
              </a:ext>
            </a:extLst>
          </p:cNvPr>
          <p:cNvSpPr>
            <a:spLocks noGrp="1"/>
          </p:cNvSpPr>
          <p:nvPr>
            <p:ph sz="quarter" idx="13"/>
          </p:nvPr>
        </p:nvSpPr>
        <p:spPr>
          <a:xfrm>
            <a:off x="6455378" y="2279729"/>
            <a:ext cx="5219700" cy="2314480"/>
          </a:xfrm>
        </p:spPr>
        <p:txBody>
          <a:bodyPr/>
          <a:lstStyle/>
          <a:p>
            <a:pPr marL="0" indent="0">
              <a:buNone/>
            </a:pPr>
            <a:r>
              <a:rPr lang="en-GB" dirty="0"/>
              <a:t>Explicit Dependencies</a:t>
            </a:r>
          </a:p>
          <a:p>
            <a:pPr marL="0" indent="0">
              <a:buNone/>
            </a:pPr>
            <a:endParaRPr lang="en-GB" sz="1800" dirty="0"/>
          </a:p>
          <a:p>
            <a:pPr marL="0" indent="0">
              <a:buNone/>
            </a:pPr>
            <a:r>
              <a:rPr lang="en-GB" sz="1800" dirty="0"/>
              <a:t>User defines using </a:t>
            </a:r>
            <a:r>
              <a:rPr lang="en-GB" sz="1800" b="1" dirty="0"/>
              <a:t>depends_on</a:t>
            </a:r>
            <a:r>
              <a:rPr lang="en-GB" sz="1800" dirty="0"/>
              <a:t> </a:t>
            </a:r>
            <a:r>
              <a:rPr lang="en-GB" sz="1800" i="1" dirty="0"/>
              <a:t>meta argument</a:t>
            </a:r>
          </a:p>
          <a:p>
            <a:pPr marL="0" indent="0">
              <a:buNone/>
            </a:pPr>
            <a:endParaRPr lang="en-GB" sz="1800" dirty="0"/>
          </a:p>
          <a:p>
            <a:pPr marL="0" indent="0">
              <a:buNone/>
            </a:pPr>
            <a:r>
              <a:rPr lang="en-GB" sz="1800" dirty="0"/>
              <a:t>This is done when terraform can’t detect a dependency and user wants to override the default execution plan</a:t>
            </a:r>
          </a:p>
        </p:txBody>
      </p:sp>
      <p:sp>
        <p:nvSpPr>
          <p:cNvPr id="7" name="Rectangle 6">
            <a:extLst>
              <a:ext uri="{FF2B5EF4-FFF2-40B4-BE49-F238E27FC236}">
                <a16:creationId xmlns:a16="http://schemas.microsoft.com/office/drawing/2014/main" id="{B65826BE-94A2-4246-8AF5-AC7346C7BA4C}"/>
              </a:ext>
            </a:extLst>
          </p:cNvPr>
          <p:cNvSpPr/>
          <p:nvPr/>
        </p:nvSpPr>
        <p:spPr>
          <a:xfrm>
            <a:off x="494923" y="1327684"/>
            <a:ext cx="11310796" cy="635559"/>
          </a:xfrm>
          <a:prstGeom prst="rect">
            <a:avLst/>
          </a:prstGeom>
        </p:spPr>
        <p:txBody>
          <a:bodyPr wrap="square">
            <a:spAutoFit/>
          </a:bodyPr>
          <a:lstStyle/>
          <a:p>
            <a:r>
              <a:rPr lang="en-GB" dirty="0">
                <a:solidFill>
                  <a:srgbClr val="373942"/>
                </a:solidFill>
                <a:latin typeface="metro-web"/>
              </a:rPr>
              <a:t>When Terraform changes infrastructure, many of the changes have to be made in a specific order. </a:t>
            </a:r>
          </a:p>
          <a:p>
            <a:r>
              <a:rPr lang="en-GB" dirty="0">
                <a:solidFill>
                  <a:srgbClr val="373942"/>
                </a:solidFill>
                <a:latin typeface="metro-web"/>
              </a:rPr>
              <a:t>This order is determined by resource dependencies. </a:t>
            </a:r>
            <a:endParaRPr lang="en-GB" dirty="0"/>
          </a:p>
        </p:txBody>
      </p:sp>
    </p:spTree>
    <p:extLst>
      <p:ext uri="{BB962C8B-B14F-4D97-AF65-F5344CB8AC3E}">
        <p14:creationId xmlns:p14="http://schemas.microsoft.com/office/powerpoint/2010/main" val="39576025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Implicit Dependency example</a:t>
            </a:r>
          </a:p>
        </p:txBody>
      </p:sp>
      <p:sp>
        <p:nvSpPr>
          <p:cNvPr id="6" name="Rectangle 5">
            <a:extLst>
              <a:ext uri="{FF2B5EF4-FFF2-40B4-BE49-F238E27FC236}">
                <a16:creationId xmlns:a16="http://schemas.microsoft.com/office/drawing/2014/main" id="{F7E4CD47-5846-44FD-A737-3A8DDA0289FE}"/>
              </a:ext>
            </a:extLst>
          </p:cNvPr>
          <p:cNvSpPr/>
          <p:nvPr/>
        </p:nvSpPr>
        <p:spPr>
          <a:xfrm>
            <a:off x="588263" y="1759208"/>
            <a:ext cx="9617798" cy="4031873"/>
          </a:xfrm>
          <a:prstGeom prst="rect">
            <a:avLst/>
          </a:prstGeom>
        </p:spPr>
        <p:txBody>
          <a:bodyPr wrap="square">
            <a:spAutoFit/>
          </a:bodyPr>
          <a:lstStyle/>
          <a:p>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"rgs"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rg_names[count</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index]}</a:t>
            </a:r>
            <a:r>
              <a:rPr lang="en-GB" sz="1600" dirty="0">
                <a:solidFill>
                  <a:srgbClr val="86B300"/>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azurerm_virtual_network</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"vnet"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"name"</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address_space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"address"</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resource_group_name</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azurerm_resource_group.rgs[count.index].name</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endParaRPr lang="en-GB" sz="1600" b="0" dirty="0">
              <a:solidFill>
                <a:srgbClr val="6C7680"/>
              </a:solidFill>
              <a:effectLst/>
              <a:latin typeface="Consolas" panose="020B0609020204030204" pitchFamily="49" charset="0"/>
            </a:endParaRPr>
          </a:p>
        </p:txBody>
      </p:sp>
      <p:sp>
        <p:nvSpPr>
          <p:cNvPr id="10" name="Arrow: Left 9">
            <a:extLst>
              <a:ext uri="{FF2B5EF4-FFF2-40B4-BE49-F238E27FC236}">
                <a16:creationId xmlns:a16="http://schemas.microsoft.com/office/drawing/2014/main" id="{F625804D-1ED1-4488-B0FD-F0E0679DD949}"/>
              </a:ext>
            </a:extLst>
          </p:cNvPr>
          <p:cNvSpPr/>
          <p:nvPr/>
        </p:nvSpPr>
        <p:spPr bwMode="auto">
          <a:xfrm>
            <a:off x="8809023" y="4734962"/>
            <a:ext cx="2652665" cy="26255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5398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Explicit Dependency example</a:t>
            </a:r>
          </a:p>
        </p:txBody>
      </p:sp>
      <p:sp>
        <p:nvSpPr>
          <p:cNvPr id="6" name="Rectangle 5">
            <a:extLst>
              <a:ext uri="{FF2B5EF4-FFF2-40B4-BE49-F238E27FC236}">
                <a16:creationId xmlns:a16="http://schemas.microsoft.com/office/drawing/2014/main" id="{F7E4CD47-5846-44FD-A737-3A8DDA0289FE}"/>
              </a:ext>
            </a:extLst>
          </p:cNvPr>
          <p:cNvSpPr/>
          <p:nvPr/>
        </p:nvSpPr>
        <p:spPr>
          <a:xfrm>
            <a:off x="588263" y="1759208"/>
            <a:ext cx="9617798" cy="4278094"/>
          </a:xfrm>
          <a:prstGeom prst="rect">
            <a:avLst/>
          </a:prstGeom>
        </p:spPr>
        <p:txBody>
          <a:bodyPr wrap="square">
            <a:spAutoFit/>
          </a:bodyPr>
          <a:lstStyle/>
          <a:p>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"rgs"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rg_names[count</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index]}</a:t>
            </a:r>
            <a:r>
              <a:rPr lang="en-GB" sz="1600" dirty="0">
                <a:solidFill>
                  <a:srgbClr val="86B300"/>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azurerm_virtual_network</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"vnet"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"name"</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address_space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"address"</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resource_group_name</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a:t>
            </a:r>
            <a:r>
              <a:rPr lang="en-GB" sz="1600" dirty="0" err="1">
                <a:solidFill>
                  <a:srgbClr val="6C7680"/>
                </a:solidFill>
                <a:latin typeface="Consolas" panose="020B0609020204030204" pitchFamily="49" charset="0"/>
              </a:rPr>
              <a:t>var</a:t>
            </a:r>
            <a:r>
              <a:rPr lang="en-GB" sz="1600" dirty="0" err="1">
                <a:solidFill>
                  <a:srgbClr val="FA8D3E"/>
                </a:solidFill>
                <a:latin typeface="Consolas" panose="020B0609020204030204" pitchFamily="49" charset="0"/>
              </a:rPr>
              <a:t>.</a:t>
            </a:r>
            <a:r>
              <a:rPr lang="en-GB" sz="1600" dirty="0" err="1">
                <a:solidFill>
                  <a:srgbClr val="6C7680"/>
                </a:solidFill>
                <a:latin typeface="Consolas" panose="020B0609020204030204" pitchFamily="49" charset="0"/>
              </a:rPr>
              <a:t>prefix</a:t>
            </a:r>
            <a:r>
              <a:rPr lang="en-GB" sz="1600" dirty="0">
                <a:solidFill>
                  <a:srgbClr val="6C7680"/>
                </a:solidFill>
                <a:latin typeface="Consolas" panose="020B0609020204030204" pitchFamily="49" charset="0"/>
              </a:rPr>
              <a:t>}</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a:t>
            </a:r>
            <a:r>
              <a:rPr lang="en-GB" sz="1600" dirty="0" err="1">
                <a:solidFill>
                  <a:srgbClr val="6C7680"/>
                </a:solidFill>
                <a:latin typeface="Consolas" panose="020B0609020204030204" pitchFamily="49" charset="0"/>
              </a:rPr>
              <a:t>var</a:t>
            </a:r>
            <a:r>
              <a:rPr lang="en-GB" sz="1600" dirty="0" err="1">
                <a:solidFill>
                  <a:srgbClr val="FA8D3E"/>
                </a:solidFill>
                <a:latin typeface="Consolas" panose="020B0609020204030204" pitchFamily="49" charset="0"/>
              </a:rPr>
              <a:t>.</a:t>
            </a:r>
            <a:r>
              <a:rPr lang="en-GB" sz="1600" dirty="0" err="1">
                <a:solidFill>
                  <a:srgbClr val="6C7680"/>
                </a:solidFill>
                <a:latin typeface="Consolas" panose="020B0609020204030204" pitchFamily="49" charset="0"/>
              </a:rPr>
              <a:t>rg_names</a:t>
            </a:r>
            <a:r>
              <a:rPr lang="en-GB" sz="1600" dirty="0">
                <a:solidFill>
                  <a:srgbClr val="6C7680"/>
                </a:solidFill>
                <a:latin typeface="Consolas" panose="020B0609020204030204" pitchFamily="49" charset="0"/>
              </a:rPr>
              <a:t>[</a:t>
            </a:r>
            <a:r>
              <a:rPr lang="en-GB" sz="1600" dirty="0" err="1">
                <a:solidFill>
                  <a:srgbClr val="6C7680"/>
                </a:solidFill>
                <a:latin typeface="Consolas" panose="020B0609020204030204" pitchFamily="49" charset="0"/>
              </a:rPr>
              <a:t>count</a:t>
            </a:r>
            <a:r>
              <a:rPr lang="en-GB" sz="1600" dirty="0" err="1">
                <a:solidFill>
                  <a:srgbClr val="FA8D3E"/>
                </a:solidFill>
                <a:latin typeface="Consolas" panose="020B0609020204030204" pitchFamily="49" charset="0"/>
              </a:rPr>
              <a:t>.</a:t>
            </a:r>
            <a:r>
              <a:rPr lang="en-GB" sz="1600" dirty="0" err="1">
                <a:solidFill>
                  <a:srgbClr val="6C7680"/>
                </a:solidFill>
                <a:latin typeface="Consolas" panose="020B0609020204030204" pitchFamily="49" charset="0"/>
              </a:rPr>
              <a:t>index</a:t>
            </a:r>
            <a:r>
              <a:rPr lang="en-GB" sz="1600" dirty="0">
                <a:solidFill>
                  <a:srgbClr val="6C7680"/>
                </a:solidFill>
                <a:latin typeface="Consolas" panose="020B0609020204030204" pitchFamily="49" charset="0"/>
              </a:rPr>
              <a:t>]}</a:t>
            </a:r>
            <a:r>
              <a:rPr lang="en-GB" sz="1600" dirty="0">
                <a:solidFill>
                  <a:srgbClr val="86B300"/>
                </a:solidFill>
                <a:latin typeface="Consolas" panose="020B0609020204030204" pitchFamily="49" charset="0"/>
              </a:rPr>
              <a:t>"</a:t>
            </a:r>
          </a:p>
          <a:p>
            <a:r>
              <a:rPr lang="en-GB" sz="1600" dirty="0">
                <a:solidFill>
                  <a:srgbClr val="86B300"/>
                </a:solidFill>
                <a:latin typeface="Consolas" panose="020B0609020204030204" pitchFamily="49" charset="0"/>
              </a:rPr>
              <a:t>    </a:t>
            </a:r>
            <a:r>
              <a:rPr lang="en-GB" sz="1600" dirty="0" err="1">
                <a:solidFill>
                  <a:srgbClr val="6C7680"/>
                </a:solidFill>
                <a:latin typeface="Consolas" panose="020B0609020204030204" pitchFamily="49" charset="0"/>
              </a:rPr>
              <a:t>depends_on</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86B300"/>
                </a:solidFill>
                <a:latin typeface="Consolas" panose="020B0609020204030204" pitchFamily="49" charset="0"/>
              </a:rPr>
              <a:t> </a:t>
            </a:r>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azurerm_resource_group.rgs</a:t>
            </a:r>
            <a:r>
              <a:rPr lang="en-GB" sz="1600" dirty="0">
                <a:solidFill>
                  <a:srgbClr val="6C7680"/>
                </a:solidFill>
                <a:latin typeface="Consolas" panose="020B0609020204030204" pitchFamily="49" charset="0"/>
              </a:rPr>
              <a:t>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endParaRPr lang="en-GB" sz="1600" b="0" dirty="0">
              <a:solidFill>
                <a:srgbClr val="6C7680"/>
              </a:solidFill>
              <a:effectLst/>
              <a:latin typeface="Consolas" panose="020B0609020204030204" pitchFamily="49" charset="0"/>
            </a:endParaRPr>
          </a:p>
        </p:txBody>
      </p:sp>
      <p:sp>
        <p:nvSpPr>
          <p:cNvPr id="10" name="Arrow: Left 9">
            <a:extLst>
              <a:ext uri="{FF2B5EF4-FFF2-40B4-BE49-F238E27FC236}">
                <a16:creationId xmlns:a16="http://schemas.microsoft.com/office/drawing/2014/main" id="{F625804D-1ED1-4488-B0FD-F0E0679DD949}"/>
              </a:ext>
            </a:extLst>
          </p:cNvPr>
          <p:cNvSpPr/>
          <p:nvPr/>
        </p:nvSpPr>
        <p:spPr bwMode="auto">
          <a:xfrm>
            <a:off x="8569326" y="4948026"/>
            <a:ext cx="2652665" cy="26255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38793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39040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FBA4CB-4CC9-279E-FC91-379C9D30B32E}"/>
              </a:ext>
            </a:extLst>
          </p:cNvPr>
          <p:cNvSpPr>
            <a:spLocks noGrp="1"/>
          </p:cNvSpPr>
          <p:nvPr>
            <p:ph type="title"/>
          </p:nvPr>
        </p:nvSpPr>
        <p:spPr/>
        <p:txBody>
          <a:bodyPr/>
          <a:lstStyle/>
          <a:p>
            <a:r>
              <a:rPr lang="en-GB" dirty="0"/>
              <a:t>Modules</a:t>
            </a:r>
          </a:p>
        </p:txBody>
      </p:sp>
      <p:sp>
        <p:nvSpPr>
          <p:cNvPr id="7" name="Text Placeholder 6">
            <a:extLst>
              <a:ext uri="{FF2B5EF4-FFF2-40B4-BE49-F238E27FC236}">
                <a16:creationId xmlns:a16="http://schemas.microsoft.com/office/drawing/2014/main" id="{19221CDE-291F-DE94-4A2E-28ACFF19FBE2}"/>
              </a:ext>
            </a:extLst>
          </p:cNvPr>
          <p:cNvSpPr>
            <a:spLocks noGrp="1"/>
          </p:cNvSpPr>
          <p:nvPr>
            <p:ph type="body" sz="quarter" idx="10"/>
          </p:nvPr>
        </p:nvSpPr>
        <p:spPr>
          <a:xfrm>
            <a:off x="586740" y="3080290"/>
            <a:ext cx="11018520" cy="430887"/>
          </a:xfrm>
        </p:spPr>
        <p:txBody>
          <a:bodyPr/>
          <a:lstStyle/>
          <a:p>
            <a:pPr algn="ctr"/>
            <a:r>
              <a:rPr lang="en-GB" b="1" dirty="0"/>
              <a:t>Root Module </a:t>
            </a:r>
            <a:r>
              <a:rPr lang="en-GB" dirty="0"/>
              <a:t>vs</a:t>
            </a:r>
            <a:r>
              <a:rPr lang="en-GB" b="1" dirty="0"/>
              <a:t> Sub Module</a:t>
            </a:r>
          </a:p>
        </p:txBody>
      </p:sp>
    </p:spTree>
    <p:extLst>
      <p:ext uri="{BB962C8B-B14F-4D97-AF65-F5344CB8AC3E}">
        <p14:creationId xmlns:p14="http://schemas.microsoft.com/office/powerpoint/2010/main" val="246072839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53207a91-4873-4278-88cd-3a5c1985bff7"/>
    <ds:schemaRef ds:uri="61d4b2b7-c11c-4679-a498-c69870ddf3ad"/>
    <ds:schemaRef ds:uri="http://schemas.microsoft.com/office/2006/metadata/properties"/>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1610</Words>
  <Application>Microsoft Office PowerPoint</Application>
  <PresentationFormat>Widescreen</PresentationFormat>
  <Paragraphs>242</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 Light</vt:lpstr>
      <vt:lpstr>Cascadia Code</vt:lpstr>
      <vt:lpstr>Consolas</vt:lpstr>
      <vt:lpstr>metro-web</vt:lpstr>
      <vt:lpstr>Segoe UI</vt:lpstr>
      <vt:lpstr>Segoe UI Semibold</vt:lpstr>
      <vt:lpstr>Wingdings</vt:lpstr>
      <vt:lpstr>White Template</vt:lpstr>
      <vt:lpstr>Resource Dependencies and Terraform Modules</vt:lpstr>
      <vt:lpstr>PowerPoint Presentation</vt:lpstr>
      <vt:lpstr>Dependencies</vt:lpstr>
      <vt:lpstr>Resource Dependencies in Terraform</vt:lpstr>
      <vt:lpstr>Implicit Dependency example</vt:lpstr>
      <vt:lpstr>Explicit Dependency example</vt:lpstr>
      <vt:lpstr>Dependencies</vt:lpstr>
      <vt:lpstr>Modules</vt:lpstr>
      <vt:lpstr>Modules</vt:lpstr>
      <vt:lpstr>Modules</vt:lpstr>
      <vt:lpstr>Root Module is the only requirement and acts as the entry point. </vt:lpstr>
      <vt:lpstr>Module block to call a module</vt:lpstr>
      <vt:lpstr>Module structuring – Common pattern </vt:lpstr>
      <vt:lpstr>Modules Structuring - Pattern and Policy</vt:lpstr>
      <vt:lpstr>Private Module Sharing Options</vt:lpstr>
      <vt:lpstr>Terraform public registry</vt:lpstr>
      <vt:lpstr>Public Modules and Providers</vt:lpstr>
      <vt:lpstr>Module and Provider Versioning</vt:lpstr>
      <vt:lpstr>Modules - What and Why of Inner Source?</vt:lpstr>
      <vt:lpstr>Root Module Sizing</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Ryan Russell-Yates</cp:lastModifiedBy>
  <cp:revision>52</cp:revision>
  <dcterms:created xsi:type="dcterms:W3CDTF">2020-06-09T13:08:41Z</dcterms:created>
  <dcterms:modified xsi:type="dcterms:W3CDTF">2023-07-31T17:33:07Z</dcterms:modified>
</cp:coreProperties>
</file>