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3"/>
  </p:notesMasterIdLst>
  <p:handoutMasterIdLst>
    <p:handoutMasterId r:id="rId34"/>
  </p:handoutMasterIdLst>
  <p:sldIdLst>
    <p:sldId id="2076138262" r:id="rId5"/>
    <p:sldId id="278" r:id="rId6"/>
    <p:sldId id="2076138505" r:id="rId7"/>
    <p:sldId id="2076138502" r:id="rId8"/>
    <p:sldId id="2076138484" r:id="rId9"/>
    <p:sldId id="2076138503" r:id="rId10"/>
    <p:sldId id="2076138504" r:id="rId11"/>
    <p:sldId id="2076138465" r:id="rId12"/>
    <p:sldId id="2076138466" r:id="rId13"/>
    <p:sldId id="2076138467" r:id="rId14"/>
    <p:sldId id="2076138479" r:id="rId15"/>
    <p:sldId id="2076138468" r:id="rId16"/>
    <p:sldId id="2076138469" r:id="rId17"/>
    <p:sldId id="2076138480" r:id="rId18"/>
    <p:sldId id="2076138470" r:id="rId19"/>
    <p:sldId id="2076138481" r:id="rId20"/>
    <p:sldId id="2076138506" r:id="rId21"/>
    <p:sldId id="2076138501" r:id="rId22"/>
    <p:sldId id="2076138507" r:id="rId23"/>
    <p:sldId id="2076138508" r:id="rId24"/>
    <p:sldId id="2076138475" r:id="rId25"/>
    <p:sldId id="2076138472" r:id="rId26"/>
    <p:sldId id="2076138476" r:id="rId27"/>
    <p:sldId id="2076138473" r:id="rId28"/>
    <p:sldId id="2076138477" r:id="rId29"/>
    <p:sldId id="2076138474" r:id="rId30"/>
    <p:sldId id="2076138478" r:id="rId31"/>
    <p:sldId id="2076138365"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01" autoAdjust="0"/>
  </p:normalViewPr>
  <p:slideViewPr>
    <p:cSldViewPr snapToGrid="0">
      <p:cViewPr varScale="1">
        <p:scale>
          <a:sx n="100" d="100"/>
          <a:sy n="100" d="100"/>
        </p:scale>
        <p:origin x="72" y="492"/>
      </p:cViewPr>
      <p:guideLst>
        <p:guide orient="horz" pos="640"/>
        <p:guide pos="3840"/>
      </p:guideLst>
    </p:cSldViewPr>
  </p:slideViewPr>
  <p:outlineViewPr>
    <p:cViewPr>
      <p:scale>
        <a:sx n="33" d="100"/>
        <a:sy n="33" d="100"/>
      </p:scale>
      <p:origin x="0" y="-39004"/>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7/31/2023 10:33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7/31/2023 10:33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7/31/2023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7/31/2023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92702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90595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arketplace/actions/hashicorp-setup-terraform"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svg"/><Relationship Id="rId7" Type="http://schemas.openxmlformats.org/officeDocument/2006/relationships/image" Target="../media/image58.svg"/><Relationship Id="rId12" Type="http://schemas.openxmlformats.org/officeDocument/2006/relationships/image" Target="../media/image63.svg"/><Relationship Id="rId17" Type="http://schemas.openxmlformats.org/officeDocument/2006/relationships/image" Target="../media/image68.svg"/><Relationship Id="rId2" Type="http://schemas.openxmlformats.org/officeDocument/2006/relationships/image" Target="../media/image53.png"/><Relationship Id="rId16" Type="http://schemas.openxmlformats.org/officeDocument/2006/relationships/image" Target="../media/image67.png"/><Relationship Id="rId1" Type="http://schemas.openxmlformats.org/officeDocument/2006/relationships/slideLayout" Target="../slideLayouts/slideLayout2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svg"/><Relationship Id="rId15" Type="http://schemas.openxmlformats.org/officeDocument/2006/relationships/image" Target="../media/image66.svg"/><Relationship Id="rId10" Type="http://schemas.openxmlformats.org/officeDocument/2006/relationships/image" Target="../media/image61.sv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20.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hashicorp.com/terraform/language/providers/configuration#alias-multiple-provider-configurations"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7.png"/><Relationship Id="rId3" Type="http://schemas.openxmlformats.org/officeDocument/2006/relationships/image" Target="../media/image23.png"/><Relationship Id="rId21" Type="http://schemas.openxmlformats.org/officeDocument/2006/relationships/image" Target="../media/image40.svg"/><Relationship Id="rId7" Type="http://schemas.openxmlformats.org/officeDocument/2006/relationships/image" Target="../media/image27.svg"/><Relationship Id="rId12" Type="http://schemas.openxmlformats.org/officeDocument/2006/relationships/image" Target="../media/image32.png"/><Relationship Id="rId17" Type="http://schemas.openxmlformats.org/officeDocument/2006/relationships/image" Target="../media/image36.svg"/><Relationship Id="rId2" Type="http://schemas.openxmlformats.org/officeDocument/2006/relationships/image" Target="../media/image22.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png"/><Relationship Id="rId15" Type="http://schemas.microsoft.com/office/2007/relationships/hdphoto" Target="../media/hdphoto1.wdp"/><Relationship Id="rId10" Type="http://schemas.openxmlformats.org/officeDocument/2006/relationships/image" Target="../media/image30.png"/><Relationship Id="rId19" Type="http://schemas.openxmlformats.org/officeDocument/2006/relationships/image" Target="../media/image38.svg"/><Relationship Id="rId4" Type="http://schemas.openxmlformats.org/officeDocument/2006/relationships/image" Target="../media/image24.png"/><Relationship Id="rId9" Type="http://schemas.openxmlformats.org/officeDocument/2006/relationships/image" Target="../media/image29.sv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42.svg"/><Relationship Id="rId7" Type="http://schemas.openxmlformats.org/officeDocument/2006/relationships/image" Target="../media/image25.png"/><Relationship Id="rId12"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slideLayout" Target="../slideLayouts/slideLayout22.xml"/><Relationship Id="rId6" Type="http://schemas.openxmlformats.org/officeDocument/2006/relationships/image" Target="../media/image24.png"/><Relationship Id="rId11" Type="http://schemas.openxmlformats.org/officeDocument/2006/relationships/image" Target="../media/image46.png"/><Relationship Id="rId5" Type="http://schemas.openxmlformats.org/officeDocument/2006/relationships/image" Target="../media/image23.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22.png"/><Relationship Id="rId9" Type="http://schemas.openxmlformats.org/officeDocument/2006/relationships/image" Target="../media/image44.svg"/><Relationship Id="rId14" Type="http://schemas.openxmlformats.org/officeDocument/2006/relationships/image" Target="../media/image49.png"/></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3.png"/><Relationship Id="rId7"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2.xml"/><Relationship Id="rId6" Type="http://schemas.openxmlformats.org/officeDocument/2006/relationships/image" Target="../media/image45.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52.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Continuous Delivery</a:t>
            </a:r>
          </a:p>
        </p:txBody>
      </p:sp>
      <p:sp>
        <p:nvSpPr>
          <p:cNvPr id="5" name="Text Placeholder 4"/>
          <p:cNvSpPr>
            <a:spLocks noGrp="1"/>
          </p:cNvSpPr>
          <p:nvPr>
            <p:ph type="body" sz="quarter" idx="12"/>
          </p:nvPr>
        </p:nvSpPr>
        <p:spPr>
          <a:xfrm>
            <a:off x="584200" y="3962400"/>
            <a:ext cx="9144000" cy="338554"/>
          </a:xfrm>
        </p:spPr>
        <p:txBody>
          <a:bodyPr/>
          <a:lstStyle/>
          <a:p>
            <a:r>
              <a:rPr lang="en-US" dirty="0"/>
              <a:t>Ryan Russell-Yates</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7F0E-7467-BC26-E21D-E9BFAA4E4B04}"/>
              </a:ext>
            </a:extLst>
          </p:cNvPr>
          <p:cNvSpPr>
            <a:spLocks noGrp="1"/>
          </p:cNvSpPr>
          <p:nvPr>
            <p:ph type="title"/>
          </p:nvPr>
        </p:nvSpPr>
        <p:spPr/>
        <p:txBody>
          <a:bodyPr/>
          <a:lstStyle/>
          <a:p>
            <a:r>
              <a:rPr lang="en-GB" dirty="0"/>
              <a:t>Getting the Terraform CLI</a:t>
            </a:r>
          </a:p>
        </p:txBody>
      </p:sp>
      <p:sp>
        <p:nvSpPr>
          <p:cNvPr id="3" name="Content Placeholder 2">
            <a:extLst>
              <a:ext uri="{FF2B5EF4-FFF2-40B4-BE49-F238E27FC236}">
                <a16:creationId xmlns:a16="http://schemas.microsoft.com/office/drawing/2014/main" id="{98CFA83C-9BBE-56A1-6B0A-6CB336960BA5}"/>
              </a:ext>
            </a:extLst>
          </p:cNvPr>
          <p:cNvSpPr>
            <a:spLocks noGrp="1"/>
          </p:cNvSpPr>
          <p:nvPr>
            <p:ph sz="quarter" idx="10"/>
          </p:nvPr>
        </p:nvSpPr>
        <p:spPr>
          <a:xfrm>
            <a:off x="584200" y="1435100"/>
            <a:ext cx="11018838" cy="4271939"/>
          </a:xfrm>
        </p:spPr>
        <p:txBody>
          <a:bodyPr/>
          <a:lstStyle/>
          <a:p>
            <a:pPr marL="0" indent="0">
              <a:buNone/>
            </a:pPr>
            <a:r>
              <a:rPr lang="en-GB" dirty="0"/>
              <a:t>Options:</a:t>
            </a:r>
          </a:p>
          <a:p>
            <a:pPr lvl="1"/>
            <a:r>
              <a:rPr lang="en-GB" dirty="0"/>
              <a:t>Custom runner with Terraform baked in to the VM or Container.</a:t>
            </a:r>
          </a:p>
          <a:p>
            <a:pPr lvl="1"/>
            <a:r>
              <a:rPr lang="en-GB" dirty="0"/>
              <a:t>Use a pre-defined step to download the version you need.</a:t>
            </a:r>
          </a:p>
          <a:p>
            <a:pPr lvl="2"/>
            <a:r>
              <a:rPr lang="en-GB" dirty="0" err="1">
                <a:hlinkClick r:id="rId2"/>
              </a:rPr>
              <a:t>HashiCorp</a:t>
            </a:r>
            <a:r>
              <a:rPr lang="en-GB" dirty="0">
                <a:hlinkClick r:id="rId2"/>
              </a:rPr>
              <a:t> - Setup Terraform · Actions · GitHub Marketplace</a:t>
            </a:r>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1"/>
            <a:r>
              <a:rPr lang="en-GB" dirty="0"/>
              <a:t>Use </a:t>
            </a:r>
            <a:r>
              <a:rPr lang="en-GB" dirty="0">
                <a:latin typeface="Cascadia Code" panose="020B0609020000020004" pitchFamily="49" charset="0"/>
                <a:cs typeface="Cascadia Code" panose="020B0609020000020004" pitchFamily="49" charset="0"/>
              </a:rPr>
              <a:t>curl</a:t>
            </a:r>
            <a:r>
              <a:rPr lang="en-GB" dirty="0"/>
              <a:t> or similar to download the version you require.</a:t>
            </a:r>
          </a:p>
          <a:p>
            <a:pPr lvl="2"/>
            <a:endParaRPr lang="en-GB" dirty="0"/>
          </a:p>
          <a:p>
            <a:pPr lvl="1"/>
            <a:endParaRPr lang="en-GB" dirty="0"/>
          </a:p>
        </p:txBody>
      </p:sp>
      <p:sp>
        <p:nvSpPr>
          <p:cNvPr id="7" name="TextBox 6">
            <a:extLst>
              <a:ext uri="{FF2B5EF4-FFF2-40B4-BE49-F238E27FC236}">
                <a16:creationId xmlns:a16="http://schemas.microsoft.com/office/drawing/2014/main" id="{D03E3C8E-CC6F-690D-AFB9-820C986A74B6}"/>
              </a:ext>
            </a:extLst>
          </p:cNvPr>
          <p:cNvSpPr txBox="1"/>
          <p:nvPr/>
        </p:nvSpPr>
        <p:spPr>
          <a:xfrm>
            <a:off x="3880236" y="9048585"/>
            <a:ext cx="4603805" cy="307777"/>
          </a:xfrm>
          <a:prstGeom prst="rect">
            <a:avLst/>
          </a:prstGeom>
          <a:noFill/>
        </p:spPr>
        <p:txBody>
          <a:bodyPr wrap="square" lIns="0" tIns="0" rIns="0" bIns="0" rtlCol="0">
            <a:spAutoFit/>
          </a:bodyPr>
          <a:lstStyle/>
          <a:p>
            <a:pPr algn="l"/>
            <a:r>
              <a:rPr lang="en-GB" sz="2000" dirty="0" err="1"/>
              <a:t>dsf</a:t>
            </a:r>
            <a:endParaRPr lang="en-GB" sz="2000" dirty="0"/>
          </a:p>
        </p:txBody>
      </p:sp>
      <p:sp>
        <p:nvSpPr>
          <p:cNvPr id="8" name="Rectangle 3">
            <a:extLst>
              <a:ext uri="{FF2B5EF4-FFF2-40B4-BE49-F238E27FC236}">
                <a16:creationId xmlns:a16="http://schemas.microsoft.com/office/drawing/2014/main" id="{CF8583A1-05EE-1C93-B937-F2FFA18FDDD1}"/>
              </a:ext>
            </a:extLst>
          </p:cNvPr>
          <p:cNvSpPr>
            <a:spLocks noChangeArrowheads="1"/>
          </p:cNvSpPr>
          <p:nvPr/>
        </p:nvSpPr>
        <p:spPr bwMode="auto">
          <a:xfrm>
            <a:off x="2751150" y="3137480"/>
            <a:ext cx="5732891" cy="1231106"/>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hashicorp</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/setup-terraform@v2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terraform_version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1.1.7 </a:t>
            </a:r>
          </a:p>
        </p:txBody>
      </p:sp>
    </p:spTree>
    <p:extLst>
      <p:ext uri="{BB962C8B-B14F-4D97-AF65-F5344CB8AC3E}">
        <p14:creationId xmlns:p14="http://schemas.microsoft.com/office/powerpoint/2010/main" val="10800057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Static Analysis</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52631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7F0E-7467-BC26-E21D-E9BFAA4E4B04}"/>
              </a:ext>
            </a:extLst>
          </p:cNvPr>
          <p:cNvSpPr>
            <a:spLocks noGrp="1"/>
          </p:cNvSpPr>
          <p:nvPr>
            <p:ph type="title"/>
          </p:nvPr>
        </p:nvSpPr>
        <p:spPr/>
        <p:txBody>
          <a:bodyPr/>
          <a:lstStyle/>
          <a:p>
            <a:r>
              <a:rPr lang="en-GB" dirty="0"/>
              <a:t>Terraform Format and Validate</a:t>
            </a:r>
          </a:p>
        </p:txBody>
      </p:sp>
      <p:sp>
        <p:nvSpPr>
          <p:cNvPr id="7" name="TextBox 6">
            <a:extLst>
              <a:ext uri="{FF2B5EF4-FFF2-40B4-BE49-F238E27FC236}">
                <a16:creationId xmlns:a16="http://schemas.microsoft.com/office/drawing/2014/main" id="{D03E3C8E-CC6F-690D-AFB9-820C986A74B6}"/>
              </a:ext>
            </a:extLst>
          </p:cNvPr>
          <p:cNvSpPr txBox="1"/>
          <p:nvPr/>
        </p:nvSpPr>
        <p:spPr>
          <a:xfrm>
            <a:off x="3880236" y="9048585"/>
            <a:ext cx="4603805" cy="307777"/>
          </a:xfrm>
          <a:prstGeom prst="rect">
            <a:avLst/>
          </a:prstGeom>
          <a:noFill/>
        </p:spPr>
        <p:txBody>
          <a:bodyPr wrap="square" lIns="0" tIns="0" rIns="0" bIns="0" rtlCol="0">
            <a:spAutoFit/>
          </a:bodyPr>
          <a:lstStyle/>
          <a:p>
            <a:pPr algn="l"/>
            <a:r>
              <a:rPr lang="en-GB" sz="2000" dirty="0" err="1"/>
              <a:t>dsf</a:t>
            </a:r>
            <a:endParaRPr lang="en-GB" sz="2000" dirty="0"/>
          </a:p>
        </p:txBody>
      </p:sp>
      <p:sp>
        <p:nvSpPr>
          <p:cNvPr id="8" name="Rectangle 3">
            <a:extLst>
              <a:ext uri="{FF2B5EF4-FFF2-40B4-BE49-F238E27FC236}">
                <a16:creationId xmlns:a16="http://schemas.microsoft.com/office/drawing/2014/main" id="{CF8583A1-05EE-1C93-B937-F2FFA18FDDD1}"/>
              </a:ext>
            </a:extLst>
          </p:cNvPr>
          <p:cNvSpPr>
            <a:spLocks noChangeArrowheads="1"/>
          </p:cNvSpPr>
          <p:nvPr/>
        </p:nvSpPr>
        <p:spPr bwMode="auto">
          <a:xfrm>
            <a:off x="2671637" y="1004517"/>
            <a:ext cx="5732891" cy="5847755"/>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hashicorp</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/setup-terraform@v2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terraform_version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1.3.6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name: Clone repo</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uses: actions/</a:t>
            </a:r>
            <a:r>
              <a:rPr lang="en-GB" altLang="en-US" sz="2000" dirty="0" err="1">
                <a:solidFill>
                  <a:schemeClr val="bg1"/>
                </a:solidFill>
                <a:latin typeface="Cascadia Code" panose="020B0609020000020004" pitchFamily="49" charset="0"/>
                <a:cs typeface="Cascadia Code" panose="020B0609020000020004" pitchFamily="49" charset="0"/>
              </a:rPr>
              <a:t>checkout@master</a:t>
            </a: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–check</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Init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init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init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Validate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validate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validate -no-</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color</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5420191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Security Static Analysis</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794611"/>
          </a:xfrm>
        </p:spPr>
        <p:txBody>
          <a:bodyPr/>
          <a:lstStyle/>
          <a:p>
            <a:r>
              <a:rPr lang="en-GB" dirty="0"/>
              <a:t>Third party plugins:</a:t>
            </a:r>
          </a:p>
          <a:p>
            <a:pPr lvl="1"/>
            <a:r>
              <a:rPr lang="en-GB" dirty="0" err="1"/>
              <a:t>Snyk</a:t>
            </a:r>
            <a:endParaRPr lang="en-GB" dirty="0"/>
          </a:p>
          <a:p>
            <a:pPr lvl="1"/>
            <a:r>
              <a:rPr lang="en-GB" dirty="0" err="1"/>
              <a:t>Bridgecrew</a:t>
            </a:r>
            <a:endParaRPr lang="en-GB" dirty="0"/>
          </a:p>
          <a:p>
            <a:pPr lvl="1"/>
            <a:r>
              <a:rPr lang="en-GB" dirty="0" err="1"/>
              <a:t>Tfsec</a:t>
            </a:r>
            <a:endParaRPr lang="en-GB" dirty="0"/>
          </a:p>
          <a:p>
            <a:pPr lvl="1"/>
            <a:r>
              <a:rPr lang="en-GB" dirty="0" err="1"/>
              <a:t>Tfscan</a:t>
            </a:r>
            <a:endParaRPr lang="en-GB" dirty="0"/>
          </a:p>
          <a:p>
            <a:pPr lvl="1"/>
            <a:r>
              <a:rPr lang="en-GB" dirty="0"/>
              <a:t>Etc…</a:t>
            </a:r>
          </a:p>
          <a:p>
            <a:r>
              <a:rPr lang="en-GB" dirty="0"/>
              <a:t>All can be integrated into your pipeline.</a:t>
            </a:r>
          </a:p>
        </p:txBody>
      </p:sp>
      <p:sp>
        <p:nvSpPr>
          <p:cNvPr id="5" name="Rectangle 4">
            <a:extLst>
              <a:ext uri="{FF2B5EF4-FFF2-40B4-BE49-F238E27FC236}">
                <a16:creationId xmlns:a16="http://schemas.microsoft.com/office/drawing/2014/main" id="{5832CFCE-92D5-045C-4705-D43F56E83A06}"/>
              </a:ext>
            </a:extLst>
          </p:cNvPr>
          <p:cNvSpPr>
            <a:spLocks noChangeArrowheads="1"/>
          </p:cNvSpPr>
          <p:nvPr/>
        </p:nvSpPr>
        <p:spPr bwMode="auto">
          <a:xfrm>
            <a:off x="1787987" y="4241899"/>
            <a:ext cx="8945219" cy="246221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Clone repo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actions/</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checkout@master</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tfsec</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aquasecurity</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/tfsec-pr-commenter-action@v1.2.0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tfsec_args</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--soft-fail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github_token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github.token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1909780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Approvals</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08359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Approval between plan and apply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686616"/>
          </a:xfrm>
        </p:spPr>
        <p:txBody>
          <a:bodyPr/>
          <a:lstStyle/>
          <a:p>
            <a:r>
              <a:rPr lang="en-GB" dirty="0"/>
              <a:t>Warning: There can be a long wait for a human to review!</a:t>
            </a:r>
          </a:p>
          <a:p>
            <a:r>
              <a:rPr lang="en-GB" dirty="0"/>
              <a:t>Options:</a:t>
            </a:r>
          </a:p>
          <a:p>
            <a:pPr lvl="1"/>
            <a:r>
              <a:rPr lang="en-GB" dirty="0"/>
              <a:t>Run </a:t>
            </a:r>
            <a:r>
              <a:rPr lang="en-GB" dirty="0">
                <a:latin typeface="Cascadia Code" panose="020B0609020000020004" pitchFamily="49" charset="0"/>
                <a:cs typeface="Cascadia Code" panose="020B0609020000020004" pitchFamily="49" charset="0"/>
              </a:rPr>
              <a:t>plan</a:t>
            </a:r>
            <a:r>
              <a:rPr lang="en-GB" dirty="0"/>
              <a:t> then run another plan during </a:t>
            </a:r>
            <a:r>
              <a:rPr lang="en-GB" dirty="0">
                <a:latin typeface="Cascadia Code" panose="020B0609020000020004" pitchFamily="49" charset="0"/>
                <a:cs typeface="Cascadia Code" panose="020B0609020000020004" pitchFamily="49" charset="0"/>
              </a:rPr>
              <a:t>apply</a:t>
            </a:r>
            <a:r>
              <a:rPr lang="en-GB" dirty="0"/>
              <a:t> stage.</a:t>
            </a:r>
          </a:p>
          <a:p>
            <a:pPr lvl="1"/>
            <a:r>
              <a:rPr lang="en-GB" dirty="0"/>
              <a:t>Output the </a:t>
            </a:r>
            <a:r>
              <a:rPr lang="en-GB" dirty="0">
                <a:latin typeface="Cascadia Code" panose="020B0609020000020004" pitchFamily="49" charset="0"/>
                <a:cs typeface="Cascadia Code" panose="020B0609020000020004" pitchFamily="49" charset="0"/>
              </a:rPr>
              <a:t>plan</a:t>
            </a:r>
            <a:r>
              <a:rPr lang="en-GB" dirty="0"/>
              <a:t> and consume that in the </a:t>
            </a:r>
            <a:r>
              <a:rPr lang="en-GB" dirty="0">
                <a:latin typeface="Cascadia Code" panose="020B0609020000020004" pitchFamily="49" charset="0"/>
                <a:cs typeface="Cascadia Code" panose="020B0609020000020004" pitchFamily="49" charset="0"/>
              </a:rPr>
              <a:t>apply</a:t>
            </a:r>
            <a:r>
              <a:rPr lang="en-GB" dirty="0"/>
              <a:t> stage.</a:t>
            </a:r>
          </a:p>
        </p:txBody>
      </p:sp>
      <p:sp>
        <p:nvSpPr>
          <p:cNvPr id="5" name="Rectangle 4">
            <a:extLst>
              <a:ext uri="{FF2B5EF4-FFF2-40B4-BE49-F238E27FC236}">
                <a16:creationId xmlns:a16="http://schemas.microsoft.com/office/drawing/2014/main" id="{2503FACA-E78E-66E8-00F3-7271502B1EAC}"/>
              </a:ext>
            </a:extLst>
          </p:cNvPr>
          <p:cNvSpPr>
            <a:spLocks noChangeArrowheads="1"/>
          </p:cNvSpPr>
          <p:nvPr/>
        </p:nvSpPr>
        <p:spPr bwMode="auto">
          <a:xfrm>
            <a:off x="627097" y="3121716"/>
            <a:ext cx="10933044" cy="3693319"/>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plan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plan –out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plan.tfplan</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Upload plan file to an artefact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Job has an Environment with an approval</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Download the plan file artefact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plan.tfplan</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097631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Authentication</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4225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47DC-2EE5-8EEC-67D4-23B37E0C1040}"/>
              </a:ext>
            </a:extLst>
          </p:cNvPr>
          <p:cNvSpPr>
            <a:spLocks noGrp="1"/>
          </p:cNvSpPr>
          <p:nvPr>
            <p:ph type="title"/>
          </p:nvPr>
        </p:nvSpPr>
        <p:spPr/>
        <p:txBody>
          <a:bodyPr/>
          <a:lstStyle/>
          <a:p>
            <a:r>
              <a:rPr lang="en-GB" dirty="0"/>
              <a:t>Secret Fundamentals</a:t>
            </a:r>
          </a:p>
        </p:txBody>
      </p:sp>
      <p:sp>
        <p:nvSpPr>
          <p:cNvPr id="3" name="Text Placeholder 2">
            <a:extLst>
              <a:ext uri="{FF2B5EF4-FFF2-40B4-BE49-F238E27FC236}">
                <a16:creationId xmlns:a16="http://schemas.microsoft.com/office/drawing/2014/main" id="{48676A13-AAF8-041F-CBCB-1B1A82B788F4}"/>
              </a:ext>
            </a:extLst>
          </p:cNvPr>
          <p:cNvSpPr>
            <a:spLocks noGrp="1"/>
          </p:cNvSpPr>
          <p:nvPr>
            <p:ph type="body" sz="quarter" idx="16"/>
          </p:nvPr>
        </p:nvSpPr>
        <p:spPr/>
        <p:txBody>
          <a:bodyPr/>
          <a:lstStyle/>
          <a:p>
            <a:r>
              <a:rPr lang="en-GB" dirty="0"/>
              <a:t>Deploy-time Secret</a:t>
            </a:r>
          </a:p>
        </p:txBody>
      </p:sp>
      <p:sp>
        <p:nvSpPr>
          <p:cNvPr id="4" name="Content Placeholder 3">
            <a:extLst>
              <a:ext uri="{FF2B5EF4-FFF2-40B4-BE49-F238E27FC236}">
                <a16:creationId xmlns:a16="http://schemas.microsoft.com/office/drawing/2014/main" id="{E4BC4330-605B-0B29-0E55-CB3CFC9200CE}"/>
              </a:ext>
            </a:extLst>
          </p:cNvPr>
          <p:cNvSpPr>
            <a:spLocks noGrp="1"/>
          </p:cNvSpPr>
          <p:nvPr>
            <p:ph sz="quarter" idx="11"/>
          </p:nvPr>
        </p:nvSpPr>
        <p:spPr>
          <a:xfrm>
            <a:off x="588963" y="2495686"/>
            <a:ext cx="5214937" cy="1920526"/>
          </a:xfrm>
        </p:spPr>
        <p:txBody>
          <a:bodyPr/>
          <a:lstStyle/>
          <a:p>
            <a:r>
              <a:rPr lang="en-GB" dirty="0"/>
              <a:t>Secrets used to connect to cloud provider or other providers used by Terraform</a:t>
            </a:r>
          </a:p>
          <a:p>
            <a:r>
              <a:rPr lang="en-GB" dirty="0"/>
              <a:t>E.g. Azure Service Principal for </a:t>
            </a:r>
            <a:r>
              <a:rPr lang="en-GB" dirty="0" err="1"/>
              <a:t>azuread</a:t>
            </a:r>
            <a:r>
              <a:rPr lang="en-GB" dirty="0"/>
              <a:t> or </a:t>
            </a:r>
            <a:r>
              <a:rPr lang="en-GB" dirty="0" err="1"/>
              <a:t>azurerm</a:t>
            </a:r>
            <a:r>
              <a:rPr lang="en-GB" dirty="0"/>
              <a:t> providers</a:t>
            </a:r>
          </a:p>
        </p:txBody>
      </p:sp>
      <p:sp>
        <p:nvSpPr>
          <p:cNvPr id="5" name="Text Placeholder 4">
            <a:extLst>
              <a:ext uri="{FF2B5EF4-FFF2-40B4-BE49-F238E27FC236}">
                <a16:creationId xmlns:a16="http://schemas.microsoft.com/office/drawing/2014/main" id="{59AE90EC-7221-1943-6442-991561D4F4B7}"/>
              </a:ext>
            </a:extLst>
          </p:cNvPr>
          <p:cNvSpPr>
            <a:spLocks noGrp="1"/>
          </p:cNvSpPr>
          <p:nvPr>
            <p:ph type="body" sz="quarter" idx="17"/>
          </p:nvPr>
        </p:nvSpPr>
        <p:spPr/>
        <p:txBody>
          <a:bodyPr/>
          <a:lstStyle/>
          <a:p>
            <a:r>
              <a:rPr lang="en-GB" dirty="0"/>
              <a:t>Run-time Secret</a:t>
            </a:r>
          </a:p>
        </p:txBody>
      </p:sp>
      <p:sp>
        <p:nvSpPr>
          <p:cNvPr id="6" name="Content Placeholder 5">
            <a:extLst>
              <a:ext uri="{FF2B5EF4-FFF2-40B4-BE49-F238E27FC236}">
                <a16:creationId xmlns:a16="http://schemas.microsoft.com/office/drawing/2014/main" id="{8B479348-0F7D-AAED-3317-0162C03ABED0}"/>
              </a:ext>
            </a:extLst>
          </p:cNvPr>
          <p:cNvSpPr>
            <a:spLocks noGrp="1"/>
          </p:cNvSpPr>
          <p:nvPr>
            <p:ph sz="quarter" idx="13"/>
          </p:nvPr>
        </p:nvSpPr>
        <p:spPr>
          <a:xfrm>
            <a:off x="6394451" y="2489200"/>
            <a:ext cx="5214937" cy="2289858"/>
          </a:xfrm>
        </p:spPr>
        <p:txBody>
          <a:bodyPr/>
          <a:lstStyle/>
          <a:p>
            <a:r>
              <a:rPr lang="en-GB" dirty="0"/>
              <a:t>Secrets used by applications deployed by Terraform.</a:t>
            </a:r>
          </a:p>
          <a:p>
            <a:r>
              <a:rPr lang="en-GB" dirty="0"/>
              <a:t>E.g. SQL connection string for an ASP.NET app deployed to an App Service to connect back to a database</a:t>
            </a:r>
          </a:p>
        </p:txBody>
      </p:sp>
    </p:spTree>
    <p:extLst>
      <p:ext uri="{BB962C8B-B14F-4D97-AF65-F5344CB8AC3E}">
        <p14:creationId xmlns:p14="http://schemas.microsoft.com/office/powerpoint/2010/main" val="32252127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793C-824D-2CA8-0462-469D7F26A6C9}"/>
              </a:ext>
            </a:extLst>
          </p:cNvPr>
          <p:cNvSpPr>
            <a:spLocks noGrp="1"/>
          </p:cNvSpPr>
          <p:nvPr>
            <p:ph type="title"/>
          </p:nvPr>
        </p:nvSpPr>
        <p:spPr>
          <a:xfrm>
            <a:off x="608582" y="524933"/>
            <a:ext cx="11018520" cy="553998"/>
          </a:xfrm>
        </p:spPr>
        <p:txBody>
          <a:bodyPr/>
          <a:lstStyle/>
          <a:p>
            <a:r>
              <a:rPr lang="en-GB" dirty="0"/>
              <a:t>Deploy-time and Run-time Secrets</a:t>
            </a:r>
          </a:p>
        </p:txBody>
      </p:sp>
      <p:sp>
        <p:nvSpPr>
          <p:cNvPr id="4" name="Rectangle: Rounded Corners 3">
            <a:extLst>
              <a:ext uri="{FF2B5EF4-FFF2-40B4-BE49-F238E27FC236}">
                <a16:creationId xmlns:a16="http://schemas.microsoft.com/office/drawing/2014/main" id="{236386B6-4446-C88E-5EFD-4B869BC9913C}"/>
              </a:ext>
            </a:extLst>
          </p:cNvPr>
          <p:cNvSpPr/>
          <p:nvPr/>
        </p:nvSpPr>
        <p:spPr>
          <a:xfrm>
            <a:off x="545851" y="5670417"/>
            <a:ext cx="4429502" cy="1159572"/>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5" name="Rectangle: Rounded Corners 4">
            <a:extLst>
              <a:ext uri="{FF2B5EF4-FFF2-40B4-BE49-F238E27FC236}">
                <a16:creationId xmlns:a16="http://schemas.microsoft.com/office/drawing/2014/main" id="{4E5202A9-CC06-4CF2-0E92-BEF7F2AAA087}"/>
              </a:ext>
            </a:extLst>
          </p:cNvPr>
          <p:cNvSpPr/>
          <p:nvPr/>
        </p:nvSpPr>
        <p:spPr>
          <a:xfrm>
            <a:off x="545851" y="1878906"/>
            <a:ext cx="4429502" cy="3747133"/>
          </a:xfrm>
          <a:prstGeom prst="roundRect">
            <a:avLst>
              <a:gd name="adj" fmla="val 1286"/>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pic>
        <p:nvPicPr>
          <p:cNvPr id="6" name="Graphic 5">
            <a:extLst>
              <a:ext uri="{FF2B5EF4-FFF2-40B4-BE49-F238E27FC236}">
                <a16:creationId xmlns:a16="http://schemas.microsoft.com/office/drawing/2014/main" id="{A442FE65-C7DD-44B0-2344-4C3AD09C79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15209" y="5751473"/>
            <a:ext cx="549551" cy="549551"/>
          </a:xfrm>
          <a:prstGeom prst="rect">
            <a:avLst/>
          </a:prstGeom>
        </p:spPr>
      </p:pic>
      <p:pic>
        <p:nvPicPr>
          <p:cNvPr id="7" name="Graphic 6">
            <a:extLst>
              <a:ext uri="{FF2B5EF4-FFF2-40B4-BE49-F238E27FC236}">
                <a16:creationId xmlns:a16="http://schemas.microsoft.com/office/drawing/2014/main" id="{ED8181BE-2C22-1ABF-6577-5C9BABF66B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66292" y="1960395"/>
            <a:ext cx="509795" cy="509795"/>
          </a:xfrm>
          <a:prstGeom prst="rect">
            <a:avLst/>
          </a:prstGeom>
        </p:spPr>
      </p:pic>
      <p:pic>
        <p:nvPicPr>
          <p:cNvPr id="8" name="Graphic 7">
            <a:extLst>
              <a:ext uri="{FF2B5EF4-FFF2-40B4-BE49-F238E27FC236}">
                <a16:creationId xmlns:a16="http://schemas.microsoft.com/office/drawing/2014/main" id="{DFA85B10-1E52-255E-7E1A-19769402F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60996" y="2868528"/>
            <a:ext cx="583565" cy="583565"/>
          </a:xfrm>
          <a:prstGeom prst="rect">
            <a:avLst/>
          </a:prstGeom>
        </p:spPr>
      </p:pic>
      <p:pic>
        <p:nvPicPr>
          <p:cNvPr id="9" name="Picture 4">
            <a:extLst>
              <a:ext uri="{FF2B5EF4-FFF2-40B4-BE49-F238E27FC236}">
                <a16:creationId xmlns:a16="http://schemas.microsoft.com/office/drawing/2014/main" id="{1F97B4A0-8865-1EC3-F0B2-A29CAF3FDB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5209" y="4746181"/>
            <a:ext cx="549551" cy="5495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8D7A34-7B10-F6A0-36EF-AFF364AFE456}"/>
              </a:ext>
            </a:extLst>
          </p:cNvPr>
          <p:cNvSpPr txBox="1"/>
          <p:nvPr/>
        </p:nvSpPr>
        <p:spPr>
          <a:xfrm>
            <a:off x="485996" y="3623845"/>
            <a:ext cx="129606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Service Principal</a:t>
            </a:r>
          </a:p>
        </p:txBody>
      </p:sp>
      <p:sp>
        <p:nvSpPr>
          <p:cNvPr id="11" name="TextBox 10">
            <a:extLst>
              <a:ext uri="{FF2B5EF4-FFF2-40B4-BE49-F238E27FC236}">
                <a16:creationId xmlns:a16="http://schemas.microsoft.com/office/drawing/2014/main" id="{A6F0D398-1B62-D3D0-59AF-19AB18A327A3}"/>
              </a:ext>
            </a:extLst>
          </p:cNvPr>
          <p:cNvSpPr txBox="1"/>
          <p:nvPr/>
        </p:nvSpPr>
        <p:spPr>
          <a:xfrm>
            <a:off x="3141953" y="6262391"/>
            <a:ext cx="129606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Managed Identity</a:t>
            </a:r>
          </a:p>
        </p:txBody>
      </p:sp>
      <p:sp>
        <p:nvSpPr>
          <p:cNvPr id="12" name="TextBox 11">
            <a:extLst>
              <a:ext uri="{FF2B5EF4-FFF2-40B4-BE49-F238E27FC236}">
                <a16:creationId xmlns:a16="http://schemas.microsoft.com/office/drawing/2014/main" id="{0DF67231-9446-88D2-C383-B25C9738C3E6}"/>
              </a:ext>
            </a:extLst>
          </p:cNvPr>
          <p:cNvSpPr txBox="1"/>
          <p:nvPr/>
        </p:nvSpPr>
        <p:spPr>
          <a:xfrm>
            <a:off x="3073158" y="2428741"/>
            <a:ext cx="1296062"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Static Secret</a:t>
            </a:r>
          </a:p>
        </p:txBody>
      </p:sp>
      <p:sp>
        <p:nvSpPr>
          <p:cNvPr id="13" name="TextBox 12">
            <a:extLst>
              <a:ext uri="{FF2B5EF4-FFF2-40B4-BE49-F238E27FC236}">
                <a16:creationId xmlns:a16="http://schemas.microsoft.com/office/drawing/2014/main" id="{66D0017F-0B9F-7291-C6C7-9F4916F90C12}"/>
              </a:ext>
            </a:extLst>
          </p:cNvPr>
          <p:cNvSpPr txBox="1"/>
          <p:nvPr/>
        </p:nvSpPr>
        <p:spPr>
          <a:xfrm>
            <a:off x="3136656" y="3378244"/>
            <a:ext cx="1296062"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Certificate</a:t>
            </a:r>
          </a:p>
        </p:txBody>
      </p:sp>
      <p:sp>
        <p:nvSpPr>
          <p:cNvPr id="14" name="TextBox 13">
            <a:extLst>
              <a:ext uri="{FF2B5EF4-FFF2-40B4-BE49-F238E27FC236}">
                <a16:creationId xmlns:a16="http://schemas.microsoft.com/office/drawing/2014/main" id="{CCF3E921-0869-5F64-04F4-75A21DA7D02B}"/>
              </a:ext>
            </a:extLst>
          </p:cNvPr>
          <p:cNvSpPr txBox="1"/>
          <p:nvPr/>
        </p:nvSpPr>
        <p:spPr>
          <a:xfrm>
            <a:off x="2979665" y="5271935"/>
            <a:ext cx="1576237"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OpenID Connect</a:t>
            </a:r>
          </a:p>
        </p:txBody>
      </p:sp>
      <p:cxnSp>
        <p:nvCxnSpPr>
          <p:cNvPr id="15" name="Straight Arrow Connector 14">
            <a:extLst>
              <a:ext uri="{FF2B5EF4-FFF2-40B4-BE49-F238E27FC236}">
                <a16:creationId xmlns:a16="http://schemas.microsoft.com/office/drawing/2014/main" id="{532D728B-2A32-97A3-4B59-77CDD35ED7E8}"/>
              </a:ext>
            </a:extLst>
          </p:cNvPr>
          <p:cNvCxnSpPr>
            <a:stCxn id="33" idx="3"/>
            <a:endCxn id="7" idx="1"/>
          </p:cNvCxnSpPr>
          <p:nvPr/>
        </p:nvCxnSpPr>
        <p:spPr>
          <a:xfrm flipV="1">
            <a:off x="1388926" y="2215293"/>
            <a:ext cx="2077366" cy="1261455"/>
          </a:xfrm>
          <a:prstGeom prst="straightConnector1">
            <a:avLst/>
          </a:prstGeom>
          <a:noFill/>
          <a:ln w="38100" cap="flat" cmpd="sng" algn="ctr">
            <a:solidFill>
              <a:srgbClr val="0E67ED">
                <a:lumMod val="60000"/>
                <a:lumOff val="40000"/>
              </a:srgbClr>
            </a:solidFill>
            <a:prstDash val="solid"/>
            <a:headEnd type="oval" w="med" len="med"/>
            <a:tailEnd type="triangle" w="med" len="med"/>
          </a:ln>
          <a:effectLst/>
        </p:spPr>
      </p:cxnSp>
      <p:cxnSp>
        <p:nvCxnSpPr>
          <p:cNvPr id="16" name="Straight Arrow Connector 15">
            <a:extLst>
              <a:ext uri="{FF2B5EF4-FFF2-40B4-BE49-F238E27FC236}">
                <a16:creationId xmlns:a16="http://schemas.microsoft.com/office/drawing/2014/main" id="{2422BFAB-6A80-8A47-682F-6A5CA44C1D3E}"/>
              </a:ext>
            </a:extLst>
          </p:cNvPr>
          <p:cNvCxnSpPr>
            <a:stCxn id="33" idx="3"/>
            <a:endCxn id="8" idx="1"/>
          </p:cNvCxnSpPr>
          <p:nvPr/>
        </p:nvCxnSpPr>
        <p:spPr>
          <a:xfrm flipV="1">
            <a:off x="1388926" y="3160311"/>
            <a:ext cx="2072070" cy="316437"/>
          </a:xfrm>
          <a:prstGeom prst="straightConnector1">
            <a:avLst/>
          </a:prstGeom>
          <a:noFill/>
          <a:ln w="38100" cap="flat" cmpd="sng" algn="ctr">
            <a:solidFill>
              <a:srgbClr val="0E67ED">
                <a:lumMod val="60000"/>
                <a:lumOff val="40000"/>
              </a:srgbClr>
            </a:solidFill>
            <a:prstDash val="solid"/>
            <a:headEnd type="oval" w="med" len="med"/>
            <a:tailEnd type="triangle" w="med" len="med"/>
          </a:ln>
          <a:effectLst/>
        </p:spPr>
      </p:cxnSp>
      <p:cxnSp>
        <p:nvCxnSpPr>
          <p:cNvPr id="17" name="Straight Arrow Connector 16">
            <a:extLst>
              <a:ext uri="{FF2B5EF4-FFF2-40B4-BE49-F238E27FC236}">
                <a16:creationId xmlns:a16="http://schemas.microsoft.com/office/drawing/2014/main" id="{DC9031BF-C71A-543D-F551-5627E964D888}"/>
              </a:ext>
            </a:extLst>
          </p:cNvPr>
          <p:cNvCxnSpPr>
            <a:stCxn id="33" idx="3"/>
            <a:endCxn id="9" idx="1"/>
          </p:cNvCxnSpPr>
          <p:nvPr/>
        </p:nvCxnSpPr>
        <p:spPr>
          <a:xfrm>
            <a:off x="1388926" y="3476748"/>
            <a:ext cx="2126283" cy="1544209"/>
          </a:xfrm>
          <a:prstGeom prst="straightConnector1">
            <a:avLst/>
          </a:prstGeom>
          <a:noFill/>
          <a:ln w="38100" cap="flat" cmpd="sng" algn="ctr">
            <a:solidFill>
              <a:srgbClr val="0E67ED">
                <a:lumMod val="60000"/>
                <a:lumOff val="40000"/>
              </a:srgbClr>
            </a:solidFill>
            <a:prstDash val="solid"/>
            <a:headEnd type="oval" w="med" len="med"/>
            <a:tailEnd type="triangle" w="med" len="med"/>
          </a:ln>
          <a:effectLst/>
        </p:spPr>
      </p:cxnSp>
      <p:sp>
        <p:nvSpPr>
          <p:cNvPr id="18" name="TextBox 17">
            <a:extLst>
              <a:ext uri="{FF2B5EF4-FFF2-40B4-BE49-F238E27FC236}">
                <a16:creationId xmlns:a16="http://schemas.microsoft.com/office/drawing/2014/main" id="{1D1E44F1-A175-1328-C80D-158B5C4A021D}"/>
              </a:ext>
            </a:extLst>
          </p:cNvPr>
          <p:cNvSpPr txBox="1"/>
          <p:nvPr/>
        </p:nvSpPr>
        <p:spPr>
          <a:xfrm>
            <a:off x="508721" y="1878906"/>
            <a:ext cx="263323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a:ln>
                  <a:noFill/>
                </a:ln>
                <a:solidFill>
                  <a:srgbClr val="000000">
                    <a:lumMod val="65000"/>
                    <a:lumOff val="35000"/>
                  </a:srgbClr>
                </a:solidFill>
                <a:effectLst/>
                <a:uLnTx/>
                <a:uFillTx/>
              </a:rPr>
              <a:t>Any Agent in any location</a:t>
            </a:r>
          </a:p>
        </p:txBody>
      </p:sp>
      <p:sp>
        <p:nvSpPr>
          <p:cNvPr id="19" name="TextBox 18">
            <a:extLst>
              <a:ext uri="{FF2B5EF4-FFF2-40B4-BE49-F238E27FC236}">
                <a16:creationId xmlns:a16="http://schemas.microsoft.com/office/drawing/2014/main" id="{A4C2CA78-4019-BC04-2752-700AB47B9046}"/>
              </a:ext>
            </a:extLst>
          </p:cNvPr>
          <p:cNvSpPr txBox="1"/>
          <p:nvPr/>
        </p:nvSpPr>
        <p:spPr>
          <a:xfrm>
            <a:off x="560140" y="5693679"/>
            <a:ext cx="223903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a:ln>
                  <a:noFill/>
                </a:ln>
                <a:solidFill>
                  <a:srgbClr val="000000">
                    <a:lumMod val="65000"/>
                    <a:lumOff val="35000"/>
                  </a:srgbClr>
                </a:solidFill>
                <a:effectLst/>
                <a:uLnTx/>
                <a:uFillTx/>
              </a:rPr>
              <a:t>Self-hosted Agent in Azure</a:t>
            </a:r>
          </a:p>
        </p:txBody>
      </p:sp>
      <p:sp>
        <p:nvSpPr>
          <p:cNvPr id="20" name="Arrow: Down 19">
            <a:extLst>
              <a:ext uri="{FF2B5EF4-FFF2-40B4-BE49-F238E27FC236}">
                <a16:creationId xmlns:a16="http://schemas.microsoft.com/office/drawing/2014/main" id="{29BDF22F-221E-FA95-DA33-C5FF82CC5E30}"/>
              </a:ext>
            </a:extLst>
          </p:cNvPr>
          <p:cNvSpPr/>
          <p:nvPr/>
        </p:nvSpPr>
        <p:spPr>
          <a:xfrm>
            <a:off x="5166185" y="1960395"/>
            <a:ext cx="550625" cy="4869594"/>
          </a:xfrm>
          <a:prstGeom prst="downArrow">
            <a:avLst/>
          </a:prstGeom>
          <a:gradFill flip="none" rotWithShape="1">
            <a:gsLst>
              <a:gs pos="0">
                <a:srgbClr val="FF0000"/>
              </a:gs>
              <a:gs pos="30000">
                <a:srgbClr val="FF0000"/>
              </a:gs>
              <a:gs pos="39000">
                <a:srgbClr val="00B050"/>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21" name="TextBox 20">
            <a:extLst>
              <a:ext uri="{FF2B5EF4-FFF2-40B4-BE49-F238E27FC236}">
                <a16:creationId xmlns:a16="http://schemas.microsoft.com/office/drawing/2014/main" id="{E5423DFD-7A7E-D8C2-2774-2DB919335DA6}"/>
              </a:ext>
            </a:extLst>
          </p:cNvPr>
          <p:cNvSpPr txBox="1"/>
          <p:nvPr/>
        </p:nvSpPr>
        <p:spPr>
          <a:xfrm>
            <a:off x="4843027" y="1775729"/>
            <a:ext cx="1196940" cy="18466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a:ln>
                  <a:noFill/>
                </a:ln>
                <a:solidFill>
                  <a:schemeClr val="accent3">
                    <a:lumMod val="10000"/>
                  </a:schemeClr>
                </a:solidFill>
                <a:effectLst/>
                <a:uLnTx/>
                <a:uFillTx/>
              </a:rPr>
              <a:t>Zero-Trust Score</a:t>
            </a:r>
          </a:p>
        </p:txBody>
      </p:sp>
      <p:sp>
        <p:nvSpPr>
          <p:cNvPr id="22" name="TextBox 21">
            <a:extLst>
              <a:ext uri="{FF2B5EF4-FFF2-40B4-BE49-F238E27FC236}">
                <a16:creationId xmlns:a16="http://schemas.microsoft.com/office/drawing/2014/main" id="{7FC05CD6-D074-A764-EF90-ABB12D83120B}"/>
              </a:ext>
            </a:extLst>
          </p:cNvPr>
          <p:cNvSpPr txBox="1"/>
          <p:nvPr/>
        </p:nvSpPr>
        <p:spPr>
          <a:xfrm>
            <a:off x="5235909" y="1908933"/>
            <a:ext cx="1196940"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FF0000"/>
                </a:solidFill>
                <a:effectLst/>
                <a:uLnTx/>
                <a:uFillTx/>
              </a:rPr>
              <a:t>Low</a:t>
            </a:r>
          </a:p>
        </p:txBody>
      </p:sp>
      <p:sp>
        <p:nvSpPr>
          <p:cNvPr id="23" name="TextBox 22">
            <a:extLst>
              <a:ext uri="{FF2B5EF4-FFF2-40B4-BE49-F238E27FC236}">
                <a16:creationId xmlns:a16="http://schemas.microsoft.com/office/drawing/2014/main" id="{081D4FDC-2917-DF2C-42B9-9F4C6C8AB1BC}"/>
              </a:ext>
            </a:extLst>
          </p:cNvPr>
          <p:cNvSpPr txBox="1"/>
          <p:nvPr/>
        </p:nvSpPr>
        <p:spPr>
          <a:xfrm>
            <a:off x="5261153" y="4941335"/>
            <a:ext cx="1196940"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B050"/>
                </a:solidFill>
                <a:effectLst/>
                <a:uLnTx/>
                <a:uFillTx/>
              </a:rPr>
              <a:t>High</a:t>
            </a:r>
          </a:p>
        </p:txBody>
      </p:sp>
      <p:pic>
        <p:nvPicPr>
          <p:cNvPr id="24" name="Graphic 23" descr="Checkmark with solid fill">
            <a:extLst>
              <a:ext uri="{FF2B5EF4-FFF2-40B4-BE49-F238E27FC236}">
                <a16:creationId xmlns:a16="http://schemas.microsoft.com/office/drawing/2014/main" id="{A2F5F93C-C245-5238-41AE-A7DB46BA70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66318" y="6047907"/>
            <a:ext cx="307777" cy="307777"/>
          </a:xfrm>
          <a:prstGeom prst="rect">
            <a:avLst/>
          </a:prstGeom>
        </p:spPr>
      </p:pic>
      <p:pic>
        <p:nvPicPr>
          <p:cNvPr id="25" name="Graphic 24" descr="Close with solid fill">
            <a:extLst>
              <a:ext uri="{FF2B5EF4-FFF2-40B4-BE49-F238E27FC236}">
                <a16:creationId xmlns:a16="http://schemas.microsoft.com/office/drawing/2014/main" id="{0D5CC7D2-841B-81F8-15E3-FBBE8F7374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74962" y="2136334"/>
            <a:ext cx="307777" cy="307777"/>
          </a:xfrm>
          <a:prstGeom prst="rect">
            <a:avLst/>
          </a:prstGeom>
        </p:spPr>
      </p:pic>
      <p:pic>
        <p:nvPicPr>
          <p:cNvPr id="26" name="Graphic 25" descr="Close with solid fill">
            <a:extLst>
              <a:ext uri="{FF2B5EF4-FFF2-40B4-BE49-F238E27FC236}">
                <a16:creationId xmlns:a16="http://schemas.microsoft.com/office/drawing/2014/main" id="{2BE47AEE-651B-BA67-214C-F0BA4B021DB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12145" y="3070467"/>
            <a:ext cx="307777" cy="307777"/>
          </a:xfrm>
          <a:prstGeom prst="rect">
            <a:avLst/>
          </a:prstGeom>
        </p:spPr>
      </p:pic>
      <p:pic>
        <p:nvPicPr>
          <p:cNvPr id="27" name="Graphic 26" descr="Checkmark with solid fill">
            <a:extLst>
              <a:ext uri="{FF2B5EF4-FFF2-40B4-BE49-F238E27FC236}">
                <a16:creationId xmlns:a16="http://schemas.microsoft.com/office/drawing/2014/main" id="{053E8F69-48B2-B4F7-A1E1-D7FE7D6025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66168" y="4941336"/>
            <a:ext cx="307777" cy="307777"/>
          </a:xfrm>
          <a:prstGeom prst="rect">
            <a:avLst/>
          </a:prstGeom>
        </p:spPr>
      </p:pic>
      <p:pic>
        <p:nvPicPr>
          <p:cNvPr id="28" name="Graphic 27">
            <a:extLst>
              <a:ext uri="{FF2B5EF4-FFF2-40B4-BE49-F238E27FC236}">
                <a16:creationId xmlns:a16="http://schemas.microsoft.com/office/drawing/2014/main" id="{C7E6A9F1-B072-4D12-865D-F64E9B9104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5209" y="3813496"/>
            <a:ext cx="509795" cy="509795"/>
          </a:xfrm>
          <a:prstGeom prst="rect">
            <a:avLst/>
          </a:prstGeom>
        </p:spPr>
      </p:pic>
      <p:sp>
        <p:nvSpPr>
          <p:cNvPr id="29" name="TextBox 28">
            <a:extLst>
              <a:ext uri="{FF2B5EF4-FFF2-40B4-BE49-F238E27FC236}">
                <a16:creationId xmlns:a16="http://schemas.microsoft.com/office/drawing/2014/main" id="{62AC6804-A2AD-60ED-C89A-75D0EC2B061F}"/>
              </a:ext>
            </a:extLst>
          </p:cNvPr>
          <p:cNvSpPr txBox="1"/>
          <p:nvPr/>
        </p:nvSpPr>
        <p:spPr>
          <a:xfrm>
            <a:off x="3073158" y="4281958"/>
            <a:ext cx="146066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Dynamic Secret</a:t>
            </a:r>
          </a:p>
        </p:txBody>
      </p:sp>
      <p:cxnSp>
        <p:nvCxnSpPr>
          <p:cNvPr id="30" name="Straight Arrow Connector 29">
            <a:extLst>
              <a:ext uri="{FF2B5EF4-FFF2-40B4-BE49-F238E27FC236}">
                <a16:creationId xmlns:a16="http://schemas.microsoft.com/office/drawing/2014/main" id="{70E73130-FC23-5469-6EAF-433A2C86177F}"/>
              </a:ext>
            </a:extLst>
          </p:cNvPr>
          <p:cNvCxnSpPr>
            <a:cxnSpLocks/>
            <a:stCxn id="33" idx="3"/>
            <a:endCxn id="28" idx="1"/>
          </p:cNvCxnSpPr>
          <p:nvPr/>
        </p:nvCxnSpPr>
        <p:spPr>
          <a:xfrm>
            <a:off x="1388926" y="3476748"/>
            <a:ext cx="2126283" cy="591646"/>
          </a:xfrm>
          <a:prstGeom prst="straightConnector1">
            <a:avLst/>
          </a:prstGeom>
          <a:noFill/>
          <a:ln w="38100" cap="flat" cmpd="sng" algn="ctr">
            <a:solidFill>
              <a:srgbClr val="0E67ED">
                <a:lumMod val="60000"/>
                <a:lumOff val="40000"/>
              </a:srgbClr>
            </a:solidFill>
            <a:prstDash val="solid"/>
            <a:headEnd type="oval" w="med" len="med"/>
            <a:tailEnd type="triangle" w="med" len="med"/>
          </a:ln>
          <a:effectLst/>
        </p:spPr>
      </p:cxnSp>
      <p:pic>
        <p:nvPicPr>
          <p:cNvPr id="31" name="Picture 30" descr="Shape&#10;&#10;Description automatically generated with low confidence">
            <a:extLst>
              <a:ext uri="{FF2B5EF4-FFF2-40B4-BE49-F238E27FC236}">
                <a16:creationId xmlns:a16="http://schemas.microsoft.com/office/drawing/2014/main" id="{D19D8373-93DB-7AF7-A55A-484D5656996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03724" y="3779989"/>
            <a:ext cx="408421" cy="584997"/>
          </a:xfrm>
          <a:prstGeom prst="rect">
            <a:avLst/>
          </a:prstGeom>
        </p:spPr>
      </p:pic>
      <p:pic>
        <p:nvPicPr>
          <p:cNvPr id="32" name="Graphic 31" descr="Checkmark with solid fill">
            <a:extLst>
              <a:ext uri="{FF2B5EF4-FFF2-40B4-BE49-F238E27FC236}">
                <a16:creationId xmlns:a16="http://schemas.microsoft.com/office/drawing/2014/main" id="{E5F33752-F077-C764-4B6E-FFEA18D165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19835" y="3954001"/>
            <a:ext cx="307777" cy="307777"/>
          </a:xfrm>
          <a:prstGeom prst="rect">
            <a:avLst/>
          </a:prstGeom>
        </p:spPr>
      </p:pic>
      <p:pic>
        <p:nvPicPr>
          <p:cNvPr id="33" name="Graphic 32">
            <a:extLst>
              <a:ext uri="{FF2B5EF4-FFF2-40B4-BE49-F238E27FC236}">
                <a16:creationId xmlns:a16="http://schemas.microsoft.com/office/drawing/2014/main" id="{A58244E0-E37F-B9C2-0342-A9C91C850F8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79131" y="3221850"/>
            <a:ext cx="509795" cy="509795"/>
          </a:xfrm>
          <a:prstGeom prst="rect">
            <a:avLst/>
          </a:prstGeom>
        </p:spPr>
      </p:pic>
      <p:sp>
        <p:nvSpPr>
          <p:cNvPr id="34" name="Rectangle: Rounded Corners 33">
            <a:extLst>
              <a:ext uri="{FF2B5EF4-FFF2-40B4-BE49-F238E27FC236}">
                <a16:creationId xmlns:a16="http://schemas.microsoft.com/office/drawing/2014/main" id="{8FAFD3CD-5F77-E3FD-4A7F-2D90A3DA28E4}"/>
              </a:ext>
            </a:extLst>
          </p:cNvPr>
          <p:cNvSpPr/>
          <p:nvPr/>
        </p:nvSpPr>
        <p:spPr>
          <a:xfrm>
            <a:off x="6559001" y="1878906"/>
            <a:ext cx="3778142" cy="4945506"/>
          </a:xfrm>
          <a:prstGeom prst="roundRect">
            <a:avLst>
              <a:gd name="adj" fmla="val 1286"/>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pic>
        <p:nvPicPr>
          <p:cNvPr id="35" name="Graphic 34">
            <a:extLst>
              <a:ext uri="{FF2B5EF4-FFF2-40B4-BE49-F238E27FC236}">
                <a16:creationId xmlns:a16="http://schemas.microsoft.com/office/drawing/2014/main" id="{5AEFF055-3808-28FA-92B2-34674C51D8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37556" y="2139476"/>
            <a:ext cx="509795" cy="509795"/>
          </a:xfrm>
          <a:prstGeom prst="rect">
            <a:avLst/>
          </a:prstGeom>
        </p:spPr>
      </p:pic>
      <p:sp>
        <p:nvSpPr>
          <p:cNvPr id="36" name="TextBox 35">
            <a:extLst>
              <a:ext uri="{FF2B5EF4-FFF2-40B4-BE49-F238E27FC236}">
                <a16:creationId xmlns:a16="http://schemas.microsoft.com/office/drawing/2014/main" id="{CDF991E8-AE8F-2E62-85BE-86A30FE4D37D}"/>
              </a:ext>
            </a:extLst>
          </p:cNvPr>
          <p:cNvSpPr txBox="1"/>
          <p:nvPr/>
        </p:nvSpPr>
        <p:spPr>
          <a:xfrm>
            <a:off x="8539937" y="2599451"/>
            <a:ext cx="1296062" cy="73866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Static Secret in </a:t>
            </a:r>
            <a:r>
              <a:rPr kumimoji="0" lang="en-GB" sz="1400" b="0" i="0" u="none" strike="noStrike" kern="0" cap="none" spc="0" normalizeH="0" baseline="0" noProof="0" err="1">
                <a:ln>
                  <a:noFill/>
                </a:ln>
                <a:solidFill>
                  <a:srgbClr val="000000"/>
                </a:solidFill>
                <a:effectLst/>
                <a:uLnTx/>
                <a:uFillTx/>
              </a:rPr>
              <a:t>KeyVault</a:t>
            </a:r>
            <a:r>
              <a:rPr kumimoji="0" lang="en-GB" sz="1400" b="0" i="0" u="none" strike="noStrike" kern="0" cap="none" spc="0" normalizeH="0" baseline="0" noProof="0">
                <a:ln>
                  <a:noFill/>
                </a:ln>
                <a:solidFill>
                  <a:srgbClr val="000000"/>
                </a:solidFill>
                <a:effectLst/>
                <a:uLnTx/>
                <a:uFillTx/>
              </a:rPr>
              <a:t> or App Config</a:t>
            </a:r>
          </a:p>
        </p:txBody>
      </p:sp>
      <p:pic>
        <p:nvPicPr>
          <p:cNvPr id="37" name="Graphic 36">
            <a:extLst>
              <a:ext uri="{FF2B5EF4-FFF2-40B4-BE49-F238E27FC236}">
                <a16:creationId xmlns:a16="http://schemas.microsoft.com/office/drawing/2014/main" id="{BDADEB0E-064E-9F43-136F-5CE0AA5957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61407" y="3944249"/>
            <a:ext cx="509795" cy="509795"/>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6C7BBD53-3AA6-2524-6C37-818A2D129FE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49922" y="3910742"/>
            <a:ext cx="408421" cy="584997"/>
          </a:xfrm>
          <a:prstGeom prst="rect">
            <a:avLst/>
          </a:prstGeom>
        </p:spPr>
      </p:pic>
      <p:sp>
        <p:nvSpPr>
          <p:cNvPr id="39" name="TextBox 38">
            <a:extLst>
              <a:ext uri="{FF2B5EF4-FFF2-40B4-BE49-F238E27FC236}">
                <a16:creationId xmlns:a16="http://schemas.microsoft.com/office/drawing/2014/main" id="{163E77C2-97A3-41BC-61E7-1E5D27B89464}"/>
              </a:ext>
            </a:extLst>
          </p:cNvPr>
          <p:cNvSpPr txBox="1"/>
          <p:nvPr/>
        </p:nvSpPr>
        <p:spPr>
          <a:xfrm>
            <a:off x="8519590" y="4463307"/>
            <a:ext cx="146066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Dynamic Secret</a:t>
            </a:r>
          </a:p>
        </p:txBody>
      </p:sp>
      <p:pic>
        <p:nvPicPr>
          <p:cNvPr id="40" name="Graphic 39">
            <a:extLst>
              <a:ext uri="{FF2B5EF4-FFF2-40B4-BE49-F238E27FC236}">
                <a16:creationId xmlns:a16="http://schemas.microsoft.com/office/drawing/2014/main" id="{48C377DF-5626-78AE-CE9A-57E08C7C3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7792" y="5593359"/>
            <a:ext cx="549551" cy="549551"/>
          </a:xfrm>
          <a:prstGeom prst="rect">
            <a:avLst/>
          </a:prstGeom>
        </p:spPr>
      </p:pic>
      <p:sp>
        <p:nvSpPr>
          <p:cNvPr id="41" name="TextBox 40">
            <a:extLst>
              <a:ext uri="{FF2B5EF4-FFF2-40B4-BE49-F238E27FC236}">
                <a16:creationId xmlns:a16="http://schemas.microsoft.com/office/drawing/2014/main" id="{18AC52BE-A169-413E-8BC0-9EECC4C8F2D7}"/>
              </a:ext>
            </a:extLst>
          </p:cNvPr>
          <p:cNvSpPr txBox="1"/>
          <p:nvPr/>
        </p:nvSpPr>
        <p:spPr>
          <a:xfrm>
            <a:off x="8694536" y="6104277"/>
            <a:ext cx="129606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Managed Identity</a:t>
            </a:r>
          </a:p>
        </p:txBody>
      </p:sp>
      <p:sp>
        <p:nvSpPr>
          <p:cNvPr id="42" name="Arrow: Down 41">
            <a:extLst>
              <a:ext uri="{FF2B5EF4-FFF2-40B4-BE49-F238E27FC236}">
                <a16:creationId xmlns:a16="http://schemas.microsoft.com/office/drawing/2014/main" id="{D17B1CA3-8F12-E7B8-D1A1-84CB75FF8DEA}"/>
              </a:ext>
            </a:extLst>
          </p:cNvPr>
          <p:cNvSpPr/>
          <p:nvPr/>
        </p:nvSpPr>
        <p:spPr>
          <a:xfrm>
            <a:off x="10503476" y="1979431"/>
            <a:ext cx="550625" cy="4869594"/>
          </a:xfrm>
          <a:prstGeom prst="downArrow">
            <a:avLst/>
          </a:prstGeom>
          <a:gradFill flip="none" rotWithShape="1">
            <a:gsLst>
              <a:gs pos="0">
                <a:srgbClr val="FF0000"/>
              </a:gs>
              <a:gs pos="25000">
                <a:srgbClr val="FF0000"/>
              </a:gs>
              <a:gs pos="37000">
                <a:srgbClr val="00B050"/>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43" name="TextBox 42">
            <a:extLst>
              <a:ext uri="{FF2B5EF4-FFF2-40B4-BE49-F238E27FC236}">
                <a16:creationId xmlns:a16="http://schemas.microsoft.com/office/drawing/2014/main" id="{F2AAD909-7880-B17D-5D92-1D96AFCEBE71}"/>
              </a:ext>
            </a:extLst>
          </p:cNvPr>
          <p:cNvSpPr txBox="1"/>
          <p:nvPr/>
        </p:nvSpPr>
        <p:spPr>
          <a:xfrm>
            <a:off x="10186576" y="1792651"/>
            <a:ext cx="1196940" cy="18466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a:ln>
                  <a:noFill/>
                </a:ln>
                <a:solidFill>
                  <a:srgbClr val="000000"/>
                </a:solidFill>
                <a:effectLst/>
                <a:uLnTx/>
                <a:uFillTx/>
              </a:rPr>
              <a:t>Zero-Trust Score</a:t>
            </a:r>
          </a:p>
        </p:txBody>
      </p:sp>
      <p:sp>
        <p:nvSpPr>
          <p:cNvPr id="44" name="TextBox 43">
            <a:extLst>
              <a:ext uri="{FF2B5EF4-FFF2-40B4-BE49-F238E27FC236}">
                <a16:creationId xmlns:a16="http://schemas.microsoft.com/office/drawing/2014/main" id="{3D4F7BB6-AADB-2289-D0E8-BAF504CE093D}"/>
              </a:ext>
            </a:extLst>
          </p:cNvPr>
          <p:cNvSpPr txBox="1"/>
          <p:nvPr/>
        </p:nvSpPr>
        <p:spPr>
          <a:xfrm>
            <a:off x="10579458" y="1925855"/>
            <a:ext cx="1196940"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FF0000"/>
                </a:solidFill>
                <a:effectLst/>
                <a:uLnTx/>
                <a:uFillTx/>
              </a:rPr>
              <a:t>Low</a:t>
            </a:r>
          </a:p>
        </p:txBody>
      </p:sp>
      <p:sp>
        <p:nvSpPr>
          <p:cNvPr id="45" name="TextBox 44">
            <a:extLst>
              <a:ext uri="{FF2B5EF4-FFF2-40B4-BE49-F238E27FC236}">
                <a16:creationId xmlns:a16="http://schemas.microsoft.com/office/drawing/2014/main" id="{F54E34C5-FF49-BE27-3BC1-08121E897749}"/>
              </a:ext>
            </a:extLst>
          </p:cNvPr>
          <p:cNvSpPr txBox="1"/>
          <p:nvPr/>
        </p:nvSpPr>
        <p:spPr>
          <a:xfrm>
            <a:off x="10579458" y="4924032"/>
            <a:ext cx="1196940"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B050"/>
                </a:solidFill>
                <a:effectLst/>
                <a:uLnTx/>
                <a:uFillTx/>
              </a:rPr>
              <a:t>High</a:t>
            </a:r>
          </a:p>
        </p:txBody>
      </p:sp>
      <p:sp>
        <p:nvSpPr>
          <p:cNvPr id="46" name="TextBox 45">
            <a:extLst>
              <a:ext uri="{FF2B5EF4-FFF2-40B4-BE49-F238E27FC236}">
                <a16:creationId xmlns:a16="http://schemas.microsoft.com/office/drawing/2014/main" id="{AC76BBED-8620-1DAF-5B2A-19EC7E09A411}"/>
              </a:ext>
            </a:extLst>
          </p:cNvPr>
          <p:cNvSpPr txBox="1"/>
          <p:nvPr/>
        </p:nvSpPr>
        <p:spPr>
          <a:xfrm>
            <a:off x="6559001" y="1890204"/>
            <a:ext cx="263323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a:ln>
                  <a:noFill/>
                </a:ln>
                <a:solidFill>
                  <a:srgbClr val="000000">
                    <a:lumMod val="65000"/>
                    <a:lumOff val="35000"/>
                  </a:srgbClr>
                </a:solidFill>
                <a:effectLst/>
                <a:uLnTx/>
                <a:uFillTx/>
              </a:rPr>
              <a:t>Application Configuration</a:t>
            </a:r>
          </a:p>
        </p:txBody>
      </p:sp>
      <p:pic>
        <p:nvPicPr>
          <p:cNvPr id="47" name="Graphic 46">
            <a:extLst>
              <a:ext uri="{FF2B5EF4-FFF2-40B4-BE49-F238E27FC236}">
                <a16:creationId xmlns:a16="http://schemas.microsoft.com/office/drawing/2014/main" id="{FE60CACE-47CB-5FE6-A61B-1760BEC0741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61234" y="2207593"/>
            <a:ext cx="422096" cy="422096"/>
          </a:xfrm>
          <a:prstGeom prst="rect">
            <a:avLst/>
          </a:prstGeom>
        </p:spPr>
      </p:pic>
      <p:pic>
        <p:nvPicPr>
          <p:cNvPr id="48" name="Graphic 47" descr="Close with solid fill">
            <a:extLst>
              <a:ext uri="{FF2B5EF4-FFF2-40B4-BE49-F238E27FC236}">
                <a16:creationId xmlns:a16="http://schemas.microsoft.com/office/drawing/2014/main" id="{CE0814B0-0249-9C75-09A2-3F6CA11B2F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12088" y="2562458"/>
            <a:ext cx="307777" cy="307777"/>
          </a:xfrm>
          <a:prstGeom prst="rect">
            <a:avLst/>
          </a:prstGeom>
        </p:spPr>
      </p:pic>
      <p:pic>
        <p:nvPicPr>
          <p:cNvPr id="49" name="Graphic 48" descr="Checkmark with solid fill">
            <a:extLst>
              <a:ext uri="{FF2B5EF4-FFF2-40B4-BE49-F238E27FC236}">
                <a16:creationId xmlns:a16="http://schemas.microsoft.com/office/drawing/2014/main" id="{C8BEF6B1-0619-12D0-C63A-244C52BAA4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12088" y="4071959"/>
            <a:ext cx="307777" cy="307777"/>
          </a:xfrm>
          <a:prstGeom prst="rect">
            <a:avLst/>
          </a:prstGeom>
        </p:spPr>
      </p:pic>
      <p:pic>
        <p:nvPicPr>
          <p:cNvPr id="50" name="Graphic 49" descr="Checkmark with solid fill">
            <a:extLst>
              <a:ext uri="{FF2B5EF4-FFF2-40B4-BE49-F238E27FC236}">
                <a16:creationId xmlns:a16="http://schemas.microsoft.com/office/drawing/2014/main" id="{1BA44BBA-A733-4B6D-DF63-40F99D7EC7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14891" y="5886302"/>
            <a:ext cx="307777" cy="307777"/>
          </a:xfrm>
          <a:prstGeom prst="rect">
            <a:avLst/>
          </a:prstGeom>
        </p:spPr>
      </p:pic>
      <p:sp>
        <p:nvSpPr>
          <p:cNvPr id="51" name="TextBox 50">
            <a:extLst>
              <a:ext uri="{FF2B5EF4-FFF2-40B4-BE49-F238E27FC236}">
                <a16:creationId xmlns:a16="http://schemas.microsoft.com/office/drawing/2014/main" id="{BFAA8B01-FAC7-D4F7-7735-4759D6517899}"/>
              </a:ext>
            </a:extLst>
          </p:cNvPr>
          <p:cNvSpPr txBox="1"/>
          <p:nvPr/>
        </p:nvSpPr>
        <p:spPr>
          <a:xfrm>
            <a:off x="669019" y="1426847"/>
            <a:ext cx="43096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chemeClr val="accent5">
                    <a:lumMod val="10000"/>
                  </a:schemeClr>
                </a:solidFill>
                <a:effectLst/>
                <a:uLnTx/>
                <a:uFillTx/>
              </a:rPr>
              <a:t>Deploy-time Secrets</a:t>
            </a:r>
          </a:p>
        </p:txBody>
      </p:sp>
      <p:sp>
        <p:nvSpPr>
          <p:cNvPr id="52" name="TextBox 51">
            <a:extLst>
              <a:ext uri="{FF2B5EF4-FFF2-40B4-BE49-F238E27FC236}">
                <a16:creationId xmlns:a16="http://schemas.microsoft.com/office/drawing/2014/main" id="{55B7CC9D-95DD-0B02-5B25-53636DEB3B84}"/>
              </a:ext>
            </a:extLst>
          </p:cNvPr>
          <p:cNvSpPr txBox="1"/>
          <p:nvPr/>
        </p:nvSpPr>
        <p:spPr>
          <a:xfrm>
            <a:off x="6649760" y="1472268"/>
            <a:ext cx="43096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chemeClr val="accent5">
                    <a:lumMod val="10000"/>
                  </a:schemeClr>
                </a:solidFill>
                <a:effectLst/>
                <a:uLnTx/>
                <a:uFillTx/>
              </a:rPr>
              <a:t>Run-time Secrets</a:t>
            </a:r>
          </a:p>
        </p:txBody>
      </p:sp>
    </p:spTree>
    <p:extLst>
      <p:ext uri="{BB962C8B-B14F-4D97-AF65-F5344CB8AC3E}">
        <p14:creationId xmlns:p14="http://schemas.microsoft.com/office/powerpoint/2010/main" val="1251605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C4C8-61A2-29D1-C48A-9D532DD25B23}"/>
              </a:ext>
            </a:extLst>
          </p:cNvPr>
          <p:cNvSpPr>
            <a:spLocks noGrp="1"/>
          </p:cNvSpPr>
          <p:nvPr>
            <p:ph type="title"/>
          </p:nvPr>
        </p:nvSpPr>
        <p:spPr/>
        <p:txBody>
          <a:bodyPr/>
          <a:lstStyle/>
          <a:p>
            <a:r>
              <a:rPr lang="en-GB" dirty="0"/>
              <a:t>Deploy-time Secrets for Azure (AD and ARM)</a:t>
            </a:r>
          </a:p>
        </p:txBody>
      </p:sp>
      <p:sp>
        <p:nvSpPr>
          <p:cNvPr id="3" name="Text Placeholder 2">
            <a:extLst>
              <a:ext uri="{FF2B5EF4-FFF2-40B4-BE49-F238E27FC236}">
                <a16:creationId xmlns:a16="http://schemas.microsoft.com/office/drawing/2014/main" id="{41EECC95-EC31-01F2-2CB9-CEB82B0831E0}"/>
              </a:ext>
            </a:extLst>
          </p:cNvPr>
          <p:cNvSpPr>
            <a:spLocks noGrp="1"/>
          </p:cNvSpPr>
          <p:nvPr>
            <p:ph type="body" sz="quarter" idx="16"/>
          </p:nvPr>
        </p:nvSpPr>
        <p:spPr>
          <a:xfrm>
            <a:off x="584200" y="1844675"/>
            <a:ext cx="2532063" cy="615553"/>
          </a:xfrm>
        </p:spPr>
        <p:txBody>
          <a:bodyPr/>
          <a:lstStyle/>
          <a:p>
            <a:r>
              <a:rPr lang="en-GB" dirty="0"/>
              <a:t>Service Principal Secret</a:t>
            </a:r>
          </a:p>
        </p:txBody>
      </p:sp>
      <p:sp>
        <p:nvSpPr>
          <p:cNvPr id="4" name="Text Placeholder 3">
            <a:extLst>
              <a:ext uri="{FF2B5EF4-FFF2-40B4-BE49-F238E27FC236}">
                <a16:creationId xmlns:a16="http://schemas.microsoft.com/office/drawing/2014/main" id="{A558F794-5832-04EB-1310-810F19787F4F}"/>
              </a:ext>
            </a:extLst>
          </p:cNvPr>
          <p:cNvSpPr>
            <a:spLocks noGrp="1"/>
          </p:cNvSpPr>
          <p:nvPr>
            <p:ph type="body" sz="quarter" idx="14"/>
          </p:nvPr>
        </p:nvSpPr>
        <p:spPr>
          <a:xfrm>
            <a:off x="584200" y="2689515"/>
            <a:ext cx="2532063" cy="1440394"/>
          </a:xfrm>
        </p:spPr>
        <p:txBody>
          <a:bodyPr/>
          <a:lstStyle/>
          <a:p>
            <a:r>
              <a:rPr lang="en-GB" dirty="0"/>
              <a:t>Most basic and least secure.</a:t>
            </a:r>
          </a:p>
          <a:p>
            <a:r>
              <a:rPr lang="en-GB" dirty="0"/>
              <a:t>Requires you store, manage and rotate the secret.</a:t>
            </a:r>
          </a:p>
        </p:txBody>
      </p:sp>
      <p:sp>
        <p:nvSpPr>
          <p:cNvPr id="5" name="Text Placeholder 4">
            <a:extLst>
              <a:ext uri="{FF2B5EF4-FFF2-40B4-BE49-F238E27FC236}">
                <a16:creationId xmlns:a16="http://schemas.microsoft.com/office/drawing/2014/main" id="{43CCCF14-E317-2DEE-993B-1FA6603FE318}"/>
              </a:ext>
            </a:extLst>
          </p:cNvPr>
          <p:cNvSpPr>
            <a:spLocks noGrp="1"/>
          </p:cNvSpPr>
          <p:nvPr>
            <p:ph type="body" sz="quarter" idx="17"/>
          </p:nvPr>
        </p:nvSpPr>
        <p:spPr>
          <a:xfrm>
            <a:off x="3413125" y="1844675"/>
            <a:ext cx="2533650" cy="615553"/>
          </a:xfrm>
        </p:spPr>
        <p:txBody>
          <a:bodyPr/>
          <a:lstStyle/>
          <a:p>
            <a:r>
              <a:rPr lang="en-GB" dirty="0"/>
              <a:t>Service Principal Certificate</a:t>
            </a:r>
          </a:p>
        </p:txBody>
      </p:sp>
      <p:sp>
        <p:nvSpPr>
          <p:cNvPr id="6" name="Text Placeholder 5">
            <a:extLst>
              <a:ext uri="{FF2B5EF4-FFF2-40B4-BE49-F238E27FC236}">
                <a16:creationId xmlns:a16="http://schemas.microsoft.com/office/drawing/2014/main" id="{91CE2C76-6B47-0ED3-39D0-30BA25E67577}"/>
              </a:ext>
            </a:extLst>
          </p:cNvPr>
          <p:cNvSpPr>
            <a:spLocks noGrp="1"/>
          </p:cNvSpPr>
          <p:nvPr>
            <p:ph type="body" sz="quarter" idx="15"/>
          </p:nvPr>
        </p:nvSpPr>
        <p:spPr>
          <a:xfrm>
            <a:off x="3413125" y="2682875"/>
            <a:ext cx="2532063" cy="1772793"/>
          </a:xfrm>
        </p:spPr>
        <p:txBody>
          <a:bodyPr/>
          <a:lstStyle/>
          <a:p>
            <a:r>
              <a:rPr lang="en-GB" dirty="0"/>
              <a:t>Usually applied to an agent.</a:t>
            </a:r>
          </a:p>
          <a:p>
            <a:r>
              <a:rPr lang="en-GB" dirty="0"/>
              <a:t>Similar level of security to a Secret.</a:t>
            </a:r>
          </a:p>
          <a:p>
            <a:r>
              <a:rPr lang="en-GB" dirty="0"/>
              <a:t>Requires you store, manage and rotate.</a:t>
            </a:r>
          </a:p>
        </p:txBody>
      </p:sp>
      <p:sp>
        <p:nvSpPr>
          <p:cNvPr id="7" name="Text Placeholder 6">
            <a:extLst>
              <a:ext uri="{FF2B5EF4-FFF2-40B4-BE49-F238E27FC236}">
                <a16:creationId xmlns:a16="http://schemas.microsoft.com/office/drawing/2014/main" id="{1E2AC6F5-4A59-E11C-54C9-F4DA07C0D9EA}"/>
              </a:ext>
            </a:extLst>
          </p:cNvPr>
          <p:cNvSpPr>
            <a:spLocks noGrp="1"/>
          </p:cNvSpPr>
          <p:nvPr>
            <p:ph type="body" sz="quarter" idx="18"/>
          </p:nvPr>
        </p:nvSpPr>
        <p:spPr>
          <a:xfrm>
            <a:off x="6244208" y="1844675"/>
            <a:ext cx="2532063" cy="615553"/>
          </a:xfrm>
        </p:spPr>
        <p:txBody>
          <a:bodyPr/>
          <a:lstStyle/>
          <a:p>
            <a:r>
              <a:rPr lang="en-GB" dirty="0"/>
              <a:t>Managed Service Identity</a:t>
            </a:r>
          </a:p>
        </p:txBody>
      </p:sp>
      <p:sp>
        <p:nvSpPr>
          <p:cNvPr id="8" name="Text Placeholder 7">
            <a:extLst>
              <a:ext uri="{FF2B5EF4-FFF2-40B4-BE49-F238E27FC236}">
                <a16:creationId xmlns:a16="http://schemas.microsoft.com/office/drawing/2014/main" id="{7DEB7E6E-6740-630D-B1B6-431C7A5C2BA8}"/>
              </a:ext>
            </a:extLst>
          </p:cNvPr>
          <p:cNvSpPr>
            <a:spLocks noGrp="1"/>
          </p:cNvSpPr>
          <p:nvPr>
            <p:ph type="body" sz="quarter" idx="19"/>
          </p:nvPr>
        </p:nvSpPr>
        <p:spPr>
          <a:xfrm>
            <a:off x="6244208" y="2689515"/>
            <a:ext cx="2532063" cy="4044184"/>
          </a:xfrm>
        </p:spPr>
        <p:txBody>
          <a:bodyPr/>
          <a:lstStyle/>
          <a:p>
            <a:r>
              <a:rPr lang="en-GB" dirty="0"/>
              <a:t>Can only be used on a self-hosted Agent or Terraform Enterprise server.</a:t>
            </a:r>
          </a:p>
          <a:p>
            <a:r>
              <a:rPr lang="en-GB" dirty="0"/>
              <a:t>No credentials need to be stored.</a:t>
            </a:r>
          </a:p>
          <a:p>
            <a:r>
              <a:rPr lang="en-GB" dirty="0"/>
              <a:t>User Managed Identity can be used to scale independent of agents, but this does not offer robust security silo.</a:t>
            </a:r>
          </a:p>
          <a:p>
            <a:r>
              <a:rPr lang="en-GB" dirty="0"/>
              <a:t>Scaling and keeping robust delineation can be hard.</a:t>
            </a:r>
          </a:p>
        </p:txBody>
      </p:sp>
      <p:sp>
        <p:nvSpPr>
          <p:cNvPr id="9" name="Text Placeholder 8">
            <a:extLst>
              <a:ext uri="{FF2B5EF4-FFF2-40B4-BE49-F238E27FC236}">
                <a16:creationId xmlns:a16="http://schemas.microsoft.com/office/drawing/2014/main" id="{AA537A72-1673-3F21-F526-3C464B95ABF3}"/>
              </a:ext>
            </a:extLst>
          </p:cNvPr>
          <p:cNvSpPr>
            <a:spLocks noGrp="1"/>
          </p:cNvSpPr>
          <p:nvPr>
            <p:ph type="body" sz="quarter" idx="20"/>
          </p:nvPr>
        </p:nvSpPr>
        <p:spPr>
          <a:xfrm>
            <a:off x="9073133" y="1844675"/>
            <a:ext cx="2533650" cy="615553"/>
          </a:xfrm>
        </p:spPr>
        <p:txBody>
          <a:bodyPr/>
          <a:lstStyle/>
          <a:p>
            <a:r>
              <a:rPr lang="en-GB" dirty="0"/>
              <a:t>OpenID Connect Federation</a:t>
            </a:r>
          </a:p>
        </p:txBody>
      </p:sp>
      <p:sp>
        <p:nvSpPr>
          <p:cNvPr id="10" name="Text Placeholder 9">
            <a:extLst>
              <a:ext uri="{FF2B5EF4-FFF2-40B4-BE49-F238E27FC236}">
                <a16:creationId xmlns:a16="http://schemas.microsoft.com/office/drawing/2014/main" id="{AE472B2F-E4C0-83A0-15A7-569BFE11E7E3}"/>
              </a:ext>
            </a:extLst>
          </p:cNvPr>
          <p:cNvSpPr>
            <a:spLocks noGrp="1"/>
          </p:cNvSpPr>
          <p:nvPr>
            <p:ph type="body" sz="quarter" idx="21"/>
          </p:nvPr>
        </p:nvSpPr>
        <p:spPr>
          <a:xfrm>
            <a:off x="9073133" y="2682875"/>
            <a:ext cx="2532063" cy="3434786"/>
          </a:xfrm>
        </p:spPr>
        <p:txBody>
          <a:bodyPr/>
          <a:lstStyle/>
          <a:p>
            <a:r>
              <a:rPr lang="en-GB" dirty="0"/>
              <a:t>Supports self-hosted and provider-hosted agents.</a:t>
            </a:r>
          </a:p>
          <a:p>
            <a:r>
              <a:rPr lang="en-GB" dirty="0"/>
              <a:t>Supported by GitHub, Azure DevOps (preview) and Terraform Cloud / Enterprise.</a:t>
            </a:r>
          </a:p>
          <a:p>
            <a:r>
              <a:rPr lang="en-GB" dirty="0"/>
              <a:t>Delineation within a single GitHub Actions pipeline can be difficult to control. Based on environments.</a:t>
            </a:r>
          </a:p>
        </p:txBody>
      </p:sp>
      <p:sp>
        <p:nvSpPr>
          <p:cNvPr id="13" name="Rectangle: Rounded Corners 12">
            <a:extLst>
              <a:ext uri="{FF2B5EF4-FFF2-40B4-BE49-F238E27FC236}">
                <a16:creationId xmlns:a16="http://schemas.microsoft.com/office/drawing/2014/main" id="{DE9FBA54-DD23-C0CA-5FEF-C3E3FBA64CC0}"/>
              </a:ext>
            </a:extLst>
          </p:cNvPr>
          <p:cNvSpPr/>
          <p:nvPr/>
        </p:nvSpPr>
        <p:spPr bwMode="auto">
          <a:xfrm>
            <a:off x="584200" y="5612130"/>
            <a:ext cx="2878371" cy="895112"/>
          </a:xfrm>
          <a:prstGeom prst="roundRect">
            <a:avLst>
              <a:gd name="adj" fmla="val 7345"/>
            </a:avLst>
          </a:prstGeom>
          <a:solidFill>
            <a:srgbClr val="0078D4"/>
          </a:solidFill>
          <a:ln>
            <a:solidFill>
              <a:srgbClr val="000000"/>
            </a:solidFill>
          </a:ln>
          <a:effectLst>
            <a:outerShdw blurRad="50800" dist="38100" dir="2700000" algn="tl" rotWithShape="0">
              <a:prstClr val="black">
                <a:alpha val="40000"/>
              </a:prstClr>
            </a:outerShdw>
          </a:effectLst>
        </p:spPr>
        <p:txBody>
          <a:bodyPr wrap="square" lIns="0" tIns="0" rIns="0" bIns="0" rtlCol="0" anchor="ctr">
            <a:spAutoFit/>
          </a:bodyPr>
          <a:lstStyle/>
          <a:p>
            <a:pPr algn="ctr"/>
            <a:endParaRPr lang="en-GB" sz="1400" dirty="0">
              <a:solidFill>
                <a:srgbClr val="FFFF00"/>
              </a:solidFill>
              <a:latin typeface="Consolas" panose="020B0609020204030204" pitchFamily="49" charset="0"/>
              <a:cs typeface="Cascadia Code" panose="020B0609020000020004" pitchFamily="49" charset="0"/>
            </a:endParaRPr>
          </a:p>
          <a:p>
            <a:pPr algn="ctr"/>
            <a:r>
              <a:rPr lang="en-GB" sz="1400" dirty="0">
                <a:solidFill>
                  <a:srgbClr val="FFFF00"/>
                </a:solidFill>
                <a:latin typeface="Consolas" panose="020B0609020204030204" pitchFamily="49" charset="0"/>
                <a:cs typeface="Cascadia Code" panose="020B0609020000020004" pitchFamily="49" charset="0"/>
              </a:rPr>
              <a:t>&lt;ALL OF THESE OPTIONS CAN AND SHOULD BE AUTOMATED!/&gt;</a:t>
            </a:r>
          </a:p>
          <a:p>
            <a:pPr algn="ctr"/>
            <a:endParaRPr lang="en-GB" sz="1400" dirty="0" err="1">
              <a:solidFill>
                <a:srgbClr val="FFFF00"/>
              </a:solidFill>
              <a:latin typeface="Consolas" panose="020B0609020204030204" pitchFamily="49" charset="0"/>
              <a:cs typeface="Cascadia Code" panose="020B0609020000020004" pitchFamily="49" charset="0"/>
            </a:endParaRPr>
          </a:p>
        </p:txBody>
      </p:sp>
      <p:pic>
        <p:nvPicPr>
          <p:cNvPr id="15" name="Graphic 14" descr="Information with solid fill">
            <a:extLst>
              <a:ext uri="{FF2B5EF4-FFF2-40B4-BE49-F238E27FC236}">
                <a16:creationId xmlns:a16="http://schemas.microsoft.com/office/drawing/2014/main" id="{4BC3C122-3293-6D82-F018-D4D772EED9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200" y="5612129"/>
            <a:ext cx="258639" cy="258639"/>
          </a:xfrm>
          <a:prstGeom prst="rect">
            <a:avLst/>
          </a:prstGeom>
        </p:spPr>
      </p:pic>
    </p:spTree>
    <p:extLst>
      <p:ext uri="{BB962C8B-B14F-4D97-AF65-F5344CB8AC3E}">
        <p14:creationId xmlns:p14="http://schemas.microsoft.com/office/powerpoint/2010/main" val="39616015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C4C8-61A2-29D1-C48A-9D532DD25B23}"/>
              </a:ext>
            </a:extLst>
          </p:cNvPr>
          <p:cNvSpPr>
            <a:spLocks noGrp="1"/>
          </p:cNvSpPr>
          <p:nvPr>
            <p:ph type="title"/>
          </p:nvPr>
        </p:nvSpPr>
        <p:spPr/>
        <p:txBody>
          <a:bodyPr/>
          <a:lstStyle/>
          <a:p>
            <a:r>
              <a:rPr lang="en-GB" dirty="0"/>
              <a:t>Run-time Secrets for Azure</a:t>
            </a:r>
          </a:p>
        </p:txBody>
      </p:sp>
      <p:sp>
        <p:nvSpPr>
          <p:cNvPr id="3" name="Text Placeholder 2">
            <a:extLst>
              <a:ext uri="{FF2B5EF4-FFF2-40B4-BE49-F238E27FC236}">
                <a16:creationId xmlns:a16="http://schemas.microsoft.com/office/drawing/2014/main" id="{41EECC95-EC31-01F2-2CB9-CEB82B0831E0}"/>
              </a:ext>
            </a:extLst>
          </p:cNvPr>
          <p:cNvSpPr>
            <a:spLocks noGrp="1"/>
          </p:cNvSpPr>
          <p:nvPr>
            <p:ph type="body" sz="quarter" idx="16"/>
          </p:nvPr>
        </p:nvSpPr>
        <p:spPr>
          <a:xfrm>
            <a:off x="585217" y="1844675"/>
            <a:ext cx="3264408" cy="338554"/>
          </a:xfrm>
        </p:spPr>
        <p:txBody>
          <a:bodyPr/>
          <a:lstStyle/>
          <a:p>
            <a:r>
              <a:rPr lang="en-GB" dirty="0"/>
              <a:t>Secret / Password</a:t>
            </a:r>
          </a:p>
        </p:txBody>
      </p:sp>
      <p:sp>
        <p:nvSpPr>
          <p:cNvPr id="4" name="Text Placeholder 3">
            <a:extLst>
              <a:ext uri="{FF2B5EF4-FFF2-40B4-BE49-F238E27FC236}">
                <a16:creationId xmlns:a16="http://schemas.microsoft.com/office/drawing/2014/main" id="{A558F794-5832-04EB-1310-810F19787F4F}"/>
              </a:ext>
            </a:extLst>
          </p:cNvPr>
          <p:cNvSpPr>
            <a:spLocks noGrp="1"/>
          </p:cNvSpPr>
          <p:nvPr>
            <p:ph type="body" sz="quarter" idx="14"/>
          </p:nvPr>
        </p:nvSpPr>
        <p:spPr>
          <a:xfrm>
            <a:off x="585217" y="2797175"/>
            <a:ext cx="3264408" cy="2277547"/>
          </a:xfrm>
        </p:spPr>
        <p:txBody>
          <a:bodyPr/>
          <a:lstStyle/>
          <a:p>
            <a:r>
              <a:rPr lang="en-GB" dirty="0"/>
              <a:t>Use as a last resort if the API / service you are calling does not support Managed Identity.</a:t>
            </a:r>
          </a:p>
          <a:p>
            <a:r>
              <a:rPr lang="en-GB" dirty="0"/>
              <a:t>Generate and store as part of your Terraform. </a:t>
            </a:r>
          </a:p>
          <a:p>
            <a:r>
              <a:rPr lang="en-GB" dirty="0"/>
              <a:t>Do not involve a human!</a:t>
            </a:r>
          </a:p>
        </p:txBody>
      </p:sp>
      <p:sp>
        <p:nvSpPr>
          <p:cNvPr id="5" name="Text Placeholder 4">
            <a:extLst>
              <a:ext uri="{FF2B5EF4-FFF2-40B4-BE49-F238E27FC236}">
                <a16:creationId xmlns:a16="http://schemas.microsoft.com/office/drawing/2014/main" id="{43CCCF14-E317-2DEE-993B-1FA6603FE318}"/>
              </a:ext>
            </a:extLst>
          </p:cNvPr>
          <p:cNvSpPr>
            <a:spLocks noGrp="1"/>
          </p:cNvSpPr>
          <p:nvPr>
            <p:ph type="body" sz="quarter" idx="17"/>
          </p:nvPr>
        </p:nvSpPr>
        <p:spPr>
          <a:xfrm>
            <a:off x="4463796" y="1844675"/>
            <a:ext cx="3264408" cy="677108"/>
          </a:xfrm>
        </p:spPr>
        <p:txBody>
          <a:bodyPr/>
          <a:lstStyle/>
          <a:p>
            <a:r>
              <a:rPr lang="en-GB" dirty="0"/>
              <a:t>Password Vault / Ephemeral Secrets</a:t>
            </a:r>
          </a:p>
        </p:txBody>
      </p:sp>
      <p:sp>
        <p:nvSpPr>
          <p:cNvPr id="6" name="Text Placeholder 5">
            <a:extLst>
              <a:ext uri="{FF2B5EF4-FFF2-40B4-BE49-F238E27FC236}">
                <a16:creationId xmlns:a16="http://schemas.microsoft.com/office/drawing/2014/main" id="{91CE2C76-6B47-0ED3-39D0-30BA25E67577}"/>
              </a:ext>
            </a:extLst>
          </p:cNvPr>
          <p:cNvSpPr>
            <a:spLocks noGrp="1"/>
          </p:cNvSpPr>
          <p:nvPr>
            <p:ph type="body" sz="quarter" idx="15"/>
          </p:nvPr>
        </p:nvSpPr>
        <p:spPr>
          <a:xfrm>
            <a:off x="4463796" y="2790535"/>
            <a:ext cx="3264408" cy="3631763"/>
          </a:xfrm>
        </p:spPr>
        <p:txBody>
          <a:bodyPr/>
          <a:lstStyle/>
          <a:p>
            <a:r>
              <a:rPr lang="en-GB" dirty="0"/>
              <a:t>Next best option if Managed Identity is not supported.</a:t>
            </a:r>
          </a:p>
          <a:p>
            <a:r>
              <a:rPr lang="en-GB" dirty="0"/>
              <a:t>Use a service that can automatically rotate your secrets.</a:t>
            </a:r>
          </a:p>
          <a:p>
            <a:r>
              <a:rPr lang="en-GB" dirty="0"/>
              <a:t>Terraform does not need to know the secret.</a:t>
            </a:r>
          </a:p>
          <a:p>
            <a:r>
              <a:rPr lang="en-GB" dirty="0"/>
              <a:t>Use Terraform to configure the service.</a:t>
            </a:r>
          </a:p>
          <a:p>
            <a:r>
              <a:rPr lang="en-GB" dirty="0"/>
              <a:t>Do not involve a human!</a:t>
            </a:r>
          </a:p>
        </p:txBody>
      </p:sp>
      <p:sp>
        <p:nvSpPr>
          <p:cNvPr id="7" name="Text Placeholder 6">
            <a:extLst>
              <a:ext uri="{FF2B5EF4-FFF2-40B4-BE49-F238E27FC236}">
                <a16:creationId xmlns:a16="http://schemas.microsoft.com/office/drawing/2014/main" id="{1E2AC6F5-4A59-E11C-54C9-F4DA07C0D9EA}"/>
              </a:ext>
            </a:extLst>
          </p:cNvPr>
          <p:cNvSpPr>
            <a:spLocks noGrp="1"/>
          </p:cNvSpPr>
          <p:nvPr>
            <p:ph type="body" sz="quarter" idx="18"/>
          </p:nvPr>
        </p:nvSpPr>
        <p:spPr/>
        <p:txBody>
          <a:bodyPr/>
          <a:lstStyle/>
          <a:p>
            <a:r>
              <a:rPr lang="en-GB" dirty="0"/>
              <a:t>Managed Service Identity</a:t>
            </a:r>
          </a:p>
        </p:txBody>
      </p:sp>
      <p:sp>
        <p:nvSpPr>
          <p:cNvPr id="8" name="Text Placeholder 7">
            <a:extLst>
              <a:ext uri="{FF2B5EF4-FFF2-40B4-BE49-F238E27FC236}">
                <a16:creationId xmlns:a16="http://schemas.microsoft.com/office/drawing/2014/main" id="{7DEB7E6E-6740-630D-B1B6-431C7A5C2BA8}"/>
              </a:ext>
            </a:extLst>
          </p:cNvPr>
          <p:cNvSpPr>
            <a:spLocks noGrp="1"/>
          </p:cNvSpPr>
          <p:nvPr>
            <p:ph type="body" sz="quarter" idx="19"/>
          </p:nvPr>
        </p:nvSpPr>
        <p:spPr>
          <a:xfrm>
            <a:off x="8342375" y="2797175"/>
            <a:ext cx="3264408" cy="1600438"/>
          </a:xfrm>
        </p:spPr>
        <p:txBody>
          <a:bodyPr/>
          <a:lstStyle/>
          <a:p>
            <a:r>
              <a:rPr lang="en-GB" dirty="0"/>
              <a:t>Most resource types support Managed Identity.</a:t>
            </a:r>
          </a:p>
          <a:p>
            <a:r>
              <a:rPr lang="en-GB" dirty="0"/>
              <a:t>Remember to apply granular permissions using principle of least privilege.</a:t>
            </a:r>
          </a:p>
        </p:txBody>
      </p:sp>
      <p:sp>
        <p:nvSpPr>
          <p:cNvPr id="13" name="Rectangle: Rounded Corners 12">
            <a:extLst>
              <a:ext uri="{FF2B5EF4-FFF2-40B4-BE49-F238E27FC236}">
                <a16:creationId xmlns:a16="http://schemas.microsoft.com/office/drawing/2014/main" id="{DE9FBA54-DD23-C0CA-5FEF-C3E3FBA64CC0}"/>
              </a:ext>
            </a:extLst>
          </p:cNvPr>
          <p:cNvSpPr/>
          <p:nvPr/>
        </p:nvSpPr>
        <p:spPr bwMode="auto">
          <a:xfrm>
            <a:off x="584200" y="5612130"/>
            <a:ext cx="2878371" cy="895112"/>
          </a:xfrm>
          <a:prstGeom prst="roundRect">
            <a:avLst>
              <a:gd name="adj" fmla="val 7345"/>
            </a:avLst>
          </a:prstGeom>
          <a:solidFill>
            <a:srgbClr val="0078D4"/>
          </a:solidFill>
          <a:ln>
            <a:solidFill>
              <a:srgbClr val="000000"/>
            </a:solidFill>
          </a:ln>
          <a:effectLst>
            <a:outerShdw blurRad="50800" dist="38100" dir="2700000" algn="tl" rotWithShape="0">
              <a:prstClr val="black">
                <a:alpha val="40000"/>
              </a:prstClr>
            </a:outerShdw>
          </a:effectLst>
        </p:spPr>
        <p:txBody>
          <a:bodyPr wrap="square" lIns="0" tIns="0" rIns="0" bIns="0" rtlCol="0" anchor="ctr">
            <a:spAutoFit/>
          </a:bodyPr>
          <a:lstStyle/>
          <a:p>
            <a:pPr algn="ctr"/>
            <a:endParaRPr lang="en-GB" sz="1400" dirty="0">
              <a:solidFill>
                <a:srgbClr val="FFFF00"/>
              </a:solidFill>
              <a:latin typeface="Consolas" panose="020B0609020204030204" pitchFamily="49" charset="0"/>
              <a:cs typeface="Cascadia Code" panose="020B0609020000020004" pitchFamily="49" charset="0"/>
            </a:endParaRPr>
          </a:p>
          <a:p>
            <a:pPr algn="ctr"/>
            <a:r>
              <a:rPr lang="en-GB" sz="1400" dirty="0">
                <a:solidFill>
                  <a:srgbClr val="FFFF00"/>
                </a:solidFill>
                <a:latin typeface="Consolas" panose="020B0609020204030204" pitchFamily="49" charset="0"/>
                <a:cs typeface="Cascadia Code" panose="020B0609020000020004" pitchFamily="49" charset="0"/>
              </a:rPr>
              <a:t>&lt;ALL OF THESE OPTIONS CAN AND SHOULD BE AUTOMATED!/&gt;</a:t>
            </a:r>
          </a:p>
          <a:p>
            <a:pPr algn="ctr"/>
            <a:endParaRPr lang="en-GB" sz="1400" dirty="0" err="1">
              <a:solidFill>
                <a:srgbClr val="FFFF00"/>
              </a:solidFill>
              <a:latin typeface="Consolas" panose="020B0609020204030204" pitchFamily="49" charset="0"/>
              <a:cs typeface="Cascadia Code" panose="020B0609020000020004" pitchFamily="49" charset="0"/>
            </a:endParaRPr>
          </a:p>
        </p:txBody>
      </p:sp>
      <p:pic>
        <p:nvPicPr>
          <p:cNvPr id="15" name="Graphic 14" descr="Information with solid fill">
            <a:extLst>
              <a:ext uri="{FF2B5EF4-FFF2-40B4-BE49-F238E27FC236}">
                <a16:creationId xmlns:a16="http://schemas.microsoft.com/office/drawing/2014/main" id="{4BC3C122-3293-6D82-F018-D4D772EED9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200" y="5612129"/>
            <a:ext cx="258639" cy="258639"/>
          </a:xfrm>
          <a:prstGeom prst="rect">
            <a:avLst/>
          </a:prstGeom>
        </p:spPr>
      </p:pic>
    </p:spTree>
    <p:extLst>
      <p:ext uri="{BB962C8B-B14F-4D97-AF65-F5344CB8AC3E}">
        <p14:creationId xmlns:p14="http://schemas.microsoft.com/office/powerpoint/2010/main" val="17760325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with Secret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538883"/>
          </a:xfrm>
        </p:spPr>
        <p:txBody>
          <a:bodyPr/>
          <a:lstStyle/>
          <a:p>
            <a:r>
              <a:rPr lang="en-GB" dirty="0"/>
              <a:t>Steps:</a:t>
            </a:r>
          </a:p>
          <a:p>
            <a:pPr lvl="1"/>
            <a:r>
              <a:rPr lang="en-GB" dirty="0"/>
              <a:t>Create App Registration (Service Principal) in Azure.</a:t>
            </a:r>
          </a:p>
          <a:p>
            <a:pPr lvl="1"/>
            <a:r>
              <a:rPr lang="en-GB" dirty="0"/>
              <a:t>Generate a Secret for the Service Principal.</a:t>
            </a:r>
          </a:p>
          <a:p>
            <a:pPr lvl="1"/>
            <a:r>
              <a:rPr lang="en-GB" dirty="0"/>
              <a:t>Assign Permissions on the Subscription or Resource Group for the Service Principal.</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971922" y="3811411"/>
            <a:ext cx="7696863" cy="2800767"/>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ARM_CLIENT_SECRET: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secrets.ARM_CLIENT_SECRET</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1871635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with Secret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203680"/>
          </a:xfrm>
        </p:spPr>
        <p:txBody>
          <a:bodyPr/>
          <a:lstStyle/>
          <a:p>
            <a:r>
              <a:rPr lang="en-GB" dirty="0"/>
              <a:t>Required Environment Variables:</a:t>
            </a:r>
          </a:p>
          <a:p>
            <a:pPr lvl="1"/>
            <a:r>
              <a:rPr lang="en-GB" dirty="0"/>
              <a:t>ARM_CLIENT_ID: Service Principal Application ID</a:t>
            </a:r>
          </a:p>
          <a:p>
            <a:pPr lvl="1"/>
            <a:r>
              <a:rPr lang="en-GB" dirty="0"/>
              <a:t>ARM_CLIENT_SECRET: Service Principal Secret</a:t>
            </a:r>
          </a:p>
          <a:p>
            <a:pPr lvl="1"/>
            <a:r>
              <a:rPr lang="en-GB" dirty="0"/>
              <a:t>ARM_SUBSCRIPTION_ID: The Azure Subscription ID</a:t>
            </a:r>
          </a:p>
          <a:p>
            <a:pPr lvl="2"/>
            <a:r>
              <a:rPr lang="en-GB" dirty="0"/>
              <a:t>NOTE: This is a restriction of the </a:t>
            </a:r>
            <a:r>
              <a:rPr lang="en-GB" dirty="0" err="1"/>
              <a:t>azurerm</a:t>
            </a:r>
            <a:r>
              <a:rPr lang="en-GB" dirty="0"/>
              <a:t> provider, you can use </a:t>
            </a:r>
            <a:r>
              <a:rPr lang="en-GB" dirty="0">
                <a:latin typeface="Cascadia Code" panose="020B0609020000020004" pitchFamily="49" charset="0"/>
                <a:cs typeface="Cascadia Code" panose="020B0609020000020004" pitchFamily="49" charset="0"/>
                <a:hlinkClick r:id="rId2"/>
              </a:rPr>
              <a:t>alias</a:t>
            </a:r>
            <a:r>
              <a:rPr lang="en-GB" dirty="0"/>
              <a:t>, but it is not dynamic.</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971922" y="3811411"/>
            <a:ext cx="7696863" cy="2800767"/>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ARM_CLIENT_SECRET: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secrets.ARM_CLIENT_SECRET</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8673311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Managed Identity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538883"/>
          </a:xfrm>
        </p:spPr>
        <p:txBody>
          <a:bodyPr/>
          <a:lstStyle/>
          <a:p>
            <a:r>
              <a:rPr lang="en-GB" dirty="0"/>
              <a:t>Steps:</a:t>
            </a:r>
          </a:p>
          <a:p>
            <a:pPr lvl="1"/>
            <a:r>
              <a:rPr lang="en-GB" dirty="0"/>
              <a:t>Deploy GitHub Runner to Virtual Machine, Container Instance, etc.</a:t>
            </a:r>
          </a:p>
          <a:p>
            <a:pPr lvl="1"/>
            <a:r>
              <a:rPr lang="en-GB" dirty="0"/>
              <a:t>Create a Machine Assigned or User Assigned Managed Identity for the Compute.</a:t>
            </a:r>
          </a:p>
          <a:p>
            <a:pPr lvl="1"/>
            <a:r>
              <a:rPr lang="en-GB" dirty="0"/>
              <a:t>Assign Permissions on the Subscription or Resource Group for the Managed Identity.</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4130238"/>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ARM_USE_MSI: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ARM_MSI_ENDPOINT: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env.MSI_ENDPOINT</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#Only for User Assigned</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917801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Managed Identity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573012"/>
          </a:xfrm>
        </p:spPr>
        <p:txBody>
          <a:bodyPr/>
          <a:lstStyle/>
          <a:p>
            <a:r>
              <a:rPr lang="en-GB" dirty="0"/>
              <a:t>Required Environment Variables:</a:t>
            </a:r>
          </a:p>
          <a:p>
            <a:pPr lvl="1"/>
            <a:r>
              <a:rPr lang="en-GB" dirty="0"/>
              <a:t>ARM_USE_MSI: Must be set to true</a:t>
            </a:r>
          </a:p>
          <a:p>
            <a:pPr lvl="1"/>
            <a:r>
              <a:rPr lang="en-GB" dirty="0"/>
              <a:t>ARM_MSI_ENDPOINT: Some Azure services have a different endpoint</a:t>
            </a:r>
          </a:p>
          <a:p>
            <a:pPr lvl="2"/>
            <a:r>
              <a:rPr lang="en-GB" dirty="0"/>
              <a:t>Can set it to the MSI_ENDPOINT environment variable.</a:t>
            </a:r>
          </a:p>
          <a:p>
            <a:pPr lvl="1"/>
            <a:r>
              <a:rPr lang="en-GB" dirty="0"/>
              <a:t>ARM_CLIENT_ID: Only required for User Assigned Managed Identity</a:t>
            </a:r>
          </a:p>
          <a:p>
            <a:pPr lvl="1"/>
            <a:r>
              <a:rPr lang="en-GB" dirty="0"/>
              <a:t>ARM_SUBSCRIPTION_ID: The Azure Subscription ID</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4130238"/>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ARM_USE_MSI: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ARM_MSI_ENDPOINT: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env.MSI_ENDPOINT</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#Only for User Assigned</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6307056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and OpenID Connect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499146"/>
          </a:xfrm>
        </p:spPr>
        <p:txBody>
          <a:bodyPr/>
          <a:lstStyle/>
          <a:p>
            <a:r>
              <a:rPr lang="en-GB" dirty="0"/>
              <a:t>Steps:</a:t>
            </a:r>
          </a:p>
          <a:p>
            <a:pPr lvl="1"/>
            <a:r>
              <a:rPr lang="en-GB" dirty="0"/>
              <a:t>Create an App Registration (Service Principal) in Azure.</a:t>
            </a:r>
          </a:p>
          <a:p>
            <a:pPr lvl="1"/>
            <a:r>
              <a:rPr lang="en-GB" dirty="0"/>
              <a:t>Add a Federated Credential for GitHub to the Service Principal</a:t>
            </a:r>
          </a:p>
          <a:p>
            <a:pPr lvl="2"/>
            <a:r>
              <a:rPr lang="en-GB" dirty="0"/>
              <a:t>Scope to the GitHub Repository</a:t>
            </a:r>
          </a:p>
          <a:p>
            <a:pPr lvl="2"/>
            <a:r>
              <a:rPr lang="en-GB" dirty="0"/>
              <a:t>Optionally scope to Environment, Branch, Tag or Pull Request</a:t>
            </a:r>
          </a:p>
          <a:p>
            <a:pPr lvl="2"/>
            <a:r>
              <a:rPr lang="en-GB" dirty="0"/>
              <a:t>E.g. subject = </a:t>
            </a:r>
            <a:r>
              <a:rPr lang="en-GB" dirty="0" err="1"/>
              <a:t>repo:my_github_org</a:t>
            </a:r>
            <a:r>
              <a:rPr lang="en-GB" dirty="0"/>
              <a:t>/</a:t>
            </a:r>
            <a:r>
              <a:rPr lang="en-GB" dirty="0" err="1"/>
              <a:t>my_github_repo:environment:dev</a:t>
            </a:r>
            <a:endParaRPr lang="en-GB" dirty="0"/>
          </a:p>
          <a:p>
            <a:pPr lvl="1"/>
            <a:r>
              <a:rPr lang="en-GB" dirty="0"/>
              <a:t>Assign Permissions on the Subscription or Resource Group for the Service Principal.</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3939407"/>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environment: dev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ARM_USE_OIDC: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7166936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and OpenID Connect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908215"/>
          </a:xfrm>
        </p:spPr>
        <p:txBody>
          <a:bodyPr/>
          <a:lstStyle/>
          <a:p>
            <a:r>
              <a:rPr lang="en-GB" dirty="0"/>
              <a:t>Required Environment Variables:</a:t>
            </a:r>
          </a:p>
          <a:p>
            <a:pPr lvl="1"/>
            <a:r>
              <a:rPr lang="en-GB" dirty="0"/>
              <a:t>ARM_USE_OIDC: Must be set to true</a:t>
            </a:r>
          </a:p>
          <a:p>
            <a:pPr lvl="1"/>
            <a:r>
              <a:rPr lang="en-GB" dirty="0"/>
              <a:t>ARM_CLIENT_ID: Required to tell it which Service Principal to use</a:t>
            </a:r>
          </a:p>
          <a:p>
            <a:pPr lvl="1"/>
            <a:r>
              <a:rPr lang="en-GB" dirty="0"/>
              <a:t>ARM_SUBSCRIPTION_ID: The Azure Subscription ID</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3723964"/>
            <a:ext cx="8714630" cy="3016210"/>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environment: dev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ARM_USE_OIDC: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7812383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Lab: Continuous Delivery with GitHub Actions OIDC</a:t>
            </a:r>
          </a:p>
        </p:txBody>
      </p:sp>
    </p:spTree>
    <p:extLst>
      <p:ext uri="{BB962C8B-B14F-4D97-AF65-F5344CB8AC3E}">
        <p14:creationId xmlns:p14="http://schemas.microsoft.com/office/powerpoint/2010/main" val="13972825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48542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Shift Left</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r>
              <a:rPr lang="en-US" dirty="0"/>
              <a:t>Policy and Static Analysis as part of Continuous Delivery</a:t>
            </a:r>
          </a:p>
        </p:txBody>
      </p:sp>
    </p:spTree>
    <p:extLst>
      <p:ext uri="{BB962C8B-B14F-4D97-AF65-F5344CB8AC3E}">
        <p14:creationId xmlns:p14="http://schemas.microsoft.com/office/powerpoint/2010/main" val="407768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DA09-9DAF-5B6C-6FA0-23922A0B6C90}"/>
              </a:ext>
            </a:extLst>
          </p:cNvPr>
          <p:cNvSpPr>
            <a:spLocks noGrp="1"/>
          </p:cNvSpPr>
          <p:nvPr>
            <p:ph type="title"/>
          </p:nvPr>
        </p:nvSpPr>
        <p:spPr/>
        <p:txBody>
          <a:bodyPr/>
          <a:lstStyle/>
          <a:p>
            <a:r>
              <a:rPr lang="en-GB" dirty="0"/>
              <a:t>Shift Left with </a:t>
            </a:r>
            <a:r>
              <a:rPr lang="en-GB" dirty="0" err="1"/>
              <a:t>DevSecOps</a:t>
            </a:r>
            <a:endParaRPr lang="en-GB" dirty="0"/>
          </a:p>
        </p:txBody>
      </p:sp>
      <p:pic>
        <p:nvPicPr>
          <p:cNvPr id="4" name="Picture 3">
            <a:extLst>
              <a:ext uri="{FF2B5EF4-FFF2-40B4-BE49-F238E27FC236}">
                <a16:creationId xmlns:a16="http://schemas.microsoft.com/office/drawing/2014/main" id="{C66C72F9-04F0-4723-7963-0EF8616B3B59}"/>
              </a:ext>
            </a:extLst>
          </p:cNvPr>
          <p:cNvPicPr>
            <a:picLocks noChangeAspect="1"/>
          </p:cNvPicPr>
          <p:nvPr/>
        </p:nvPicPr>
        <p:blipFill rotWithShape="1">
          <a:blip r:embed="rId2"/>
          <a:srcRect l="27369" b="7267"/>
          <a:stretch/>
        </p:blipFill>
        <p:spPr>
          <a:xfrm>
            <a:off x="2894309" y="5066767"/>
            <a:ext cx="1871676" cy="536276"/>
          </a:xfrm>
          <a:prstGeom prst="rect">
            <a:avLst/>
          </a:prstGeom>
          <a:noFill/>
        </p:spPr>
      </p:pic>
      <p:pic>
        <p:nvPicPr>
          <p:cNvPr id="5" name="Picture 4">
            <a:extLst>
              <a:ext uri="{FF2B5EF4-FFF2-40B4-BE49-F238E27FC236}">
                <a16:creationId xmlns:a16="http://schemas.microsoft.com/office/drawing/2014/main" id="{37A547E2-81FC-0E20-6F43-C3839817317E}"/>
              </a:ext>
            </a:extLst>
          </p:cNvPr>
          <p:cNvPicPr>
            <a:picLocks noChangeAspect="1"/>
          </p:cNvPicPr>
          <p:nvPr/>
        </p:nvPicPr>
        <p:blipFill rotWithShape="1">
          <a:blip r:embed="rId3"/>
          <a:srcRect r="76525"/>
          <a:stretch/>
        </p:blipFill>
        <p:spPr>
          <a:xfrm>
            <a:off x="2417491" y="5117471"/>
            <a:ext cx="476818" cy="455817"/>
          </a:xfrm>
          <a:prstGeom prst="rect">
            <a:avLst/>
          </a:prstGeom>
          <a:noFill/>
        </p:spPr>
      </p:pic>
      <p:pic>
        <p:nvPicPr>
          <p:cNvPr id="6" name="Picture 5" descr="A picture containing text&#10;&#10;Description automatically generated">
            <a:extLst>
              <a:ext uri="{FF2B5EF4-FFF2-40B4-BE49-F238E27FC236}">
                <a16:creationId xmlns:a16="http://schemas.microsoft.com/office/drawing/2014/main" id="{BC682D8E-41ED-91EF-8DDB-3530589DF38B}"/>
              </a:ext>
            </a:extLst>
          </p:cNvPr>
          <p:cNvPicPr>
            <a:picLocks noChangeAspect="1"/>
          </p:cNvPicPr>
          <p:nvPr/>
        </p:nvPicPr>
        <p:blipFill>
          <a:blip r:embed="rId4"/>
          <a:stretch>
            <a:fillRect/>
          </a:stretch>
        </p:blipFill>
        <p:spPr>
          <a:xfrm>
            <a:off x="1300803" y="5179966"/>
            <a:ext cx="869610" cy="356541"/>
          </a:xfrm>
          <a:prstGeom prst="rect">
            <a:avLst/>
          </a:prstGeom>
        </p:spPr>
      </p:pic>
      <p:pic>
        <p:nvPicPr>
          <p:cNvPr id="7" name="Picture 6" descr="Icon&#10;&#10;Description automatically generated">
            <a:extLst>
              <a:ext uri="{FF2B5EF4-FFF2-40B4-BE49-F238E27FC236}">
                <a16:creationId xmlns:a16="http://schemas.microsoft.com/office/drawing/2014/main" id="{B9CA4196-A110-C803-95F5-A6EB05120181}"/>
              </a:ext>
            </a:extLst>
          </p:cNvPr>
          <p:cNvPicPr>
            <a:picLocks noChangeAspect="1"/>
          </p:cNvPicPr>
          <p:nvPr/>
        </p:nvPicPr>
        <p:blipFill>
          <a:blip r:embed="rId5"/>
          <a:stretch>
            <a:fillRect/>
          </a:stretch>
        </p:blipFill>
        <p:spPr>
          <a:xfrm>
            <a:off x="960071" y="5189388"/>
            <a:ext cx="312452" cy="312452"/>
          </a:xfrm>
          <a:prstGeom prst="rect">
            <a:avLst/>
          </a:prstGeom>
        </p:spPr>
      </p:pic>
      <p:sp>
        <p:nvSpPr>
          <p:cNvPr id="8" name="Arrow: Right 7">
            <a:extLst>
              <a:ext uri="{FF2B5EF4-FFF2-40B4-BE49-F238E27FC236}">
                <a16:creationId xmlns:a16="http://schemas.microsoft.com/office/drawing/2014/main" id="{00E14D04-8CD0-B23B-FDAA-BB36F7084EFF}"/>
              </a:ext>
            </a:extLst>
          </p:cNvPr>
          <p:cNvSpPr/>
          <p:nvPr/>
        </p:nvSpPr>
        <p:spPr>
          <a:xfrm flipH="1">
            <a:off x="415598" y="4852567"/>
            <a:ext cx="10793421" cy="2649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8" descr="A shield icon with an arrow pointing left">
            <a:extLst>
              <a:ext uri="{FF2B5EF4-FFF2-40B4-BE49-F238E27FC236}">
                <a16:creationId xmlns:a16="http://schemas.microsoft.com/office/drawing/2014/main" id="{5ABB2F10-50E2-9BCB-C54F-75ABFA275E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00771" y="4689890"/>
            <a:ext cx="440728" cy="621539"/>
          </a:xfrm>
          <a:prstGeom prst="rect">
            <a:avLst/>
          </a:prstGeom>
        </p:spPr>
      </p:pic>
      <p:sp>
        <p:nvSpPr>
          <p:cNvPr id="10" name="Rectangle: Rounded Corners 9">
            <a:extLst>
              <a:ext uri="{FF2B5EF4-FFF2-40B4-BE49-F238E27FC236}">
                <a16:creationId xmlns:a16="http://schemas.microsoft.com/office/drawing/2014/main" id="{109F7470-7935-CB79-B3A6-6A68F52F3CD0}"/>
              </a:ext>
            </a:extLst>
          </p:cNvPr>
          <p:cNvSpPr/>
          <p:nvPr/>
        </p:nvSpPr>
        <p:spPr>
          <a:xfrm>
            <a:off x="6626510" y="2230625"/>
            <a:ext cx="5114989" cy="2328507"/>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A5C2B92A-4E7F-F34C-5A6A-3466A57B6D33}"/>
              </a:ext>
            </a:extLst>
          </p:cNvPr>
          <p:cNvSpPr/>
          <p:nvPr/>
        </p:nvSpPr>
        <p:spPr>
          <a:xfrm>
            <a:off x="6680347" y="2655391"/>
            <a:ext cx="1497021" cy="1823577"/>
          </a:xfrm>
          <a:prstGeom prst="roundRect">
            <a:avLst>
              <a:gd name="adj" fmla="val 3132"/>
            </a:avLst>
          </a:prstGeom>
          <a:solidFill>
            <a:srgbClr val="E03875">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2" name="Rectangle: Rounded Corners 11">
            <a:extLst>
              <a:ext uri="{FF2B5EF4-FFF2-40B4-BE49-F238E27FC236}">
                <a16:creationId xmlns:a16="http://schemas.microsoft.com/office/drawing/2014/main" id="{D8527047-24A3-9D8A-30A6-54FEE1E08705}"/>
              </a:ext>
            </a:extLst>
          </p:cNvPr>
          <p:cNvSpPr/>
          <p:nvPr/>
        </p:nvSpPr>
        <p:spPr>
          <a:xfrm>
            <a:off x="5082630" y="2235713"/>
            <a:ext cx="1497021" cy="2328507"/>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3" name="Rectangle: Rounded Corners 12">
            <a:extLst>
              <a:ext uri="{FF2B5EF4-FFF2-40B4-BE49-F238E27FC236}">
                <a16:creationId xmlns:a16="http://schemas.microsoft.com/office/drawing/2014/main" id="{428417EA-1A10-3AD6-5F7A-D7D13C2B9F3D}"/>
              </a:ext>
            </a:extLst>
          </p:cNvPr>
          <p:cNvSpPr/>
          <p:nvPr/>
        </p:nvSpPr>
        <p:spPr>
          <a:xfrm>
            <a:off x="3526309" y="2237059"/>
            <a:ext cx="1497021" cy="2328507"/>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4" name="Rectangle: Rounded Corners 13">
            <a:extLst>
              <a:ext uri="{FF2B5EF4-FFF2-40B4-BE49-F238E27FC236}">
                <a16:creationId xmlns:a16="http://schemas.microsoft.com/office/drawing/2014/main" id="{B547FB37-5CAF-3E6B-87C0-166485903FA5}"/>
              </a:ext>
            </a:extLst>
          </p:cNvPr>
          <p:cNvSpPr/>
          <p:nvPr/>
        </p:nvSpPr>
        <p:spPr>
          <a:xfrm>
            <a:off x="1981400" y="2236289"/>
            <a:ext cx="1497021" cy="2328507"/>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5" name="Rectangle: Rounded Corners 14">
            <a:extLst>
              <a:ext uri="{FF2B5EF4-FFF2-40B4-BE49-F238E27FC236}">
                <a16:creationId xmlns:a16="http://schemas.microsoft.com/office/drawing/2014/main" id="{B7366E38-7091-8AFF-8E0F-E03C35272C8B}"/>
              </a:ext>
            </a:extLst>
          </p:cNvPr>
          <p:cNvSpPr/>
          <p:nvPr/>
        </p:nvSpPr>
        <p:spPr>
          <a:xfrm>
            <a:off x="415599" y="2230626"/>
            <a:ext cx="1497021" cy="2328507"/>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6" name="Arrow: Right 15">
            <a:extLst>
              <a:ext uri="{FF2B5EF4-FFF2-40B4-BE49-F238E27FC236}">
                <a16:creationId xmlns:a16="http://schemas.microsoft.com/office/drawing/2014/main" id="{DFC001AD-2454-070A-132E-CC4D48FB504E}"/>
              </a:ext>
            </a:extLst>
          </p:cNvPr>
          <p:cNvSpPr/>
          <p:nvPr/>
        </p:nvSpPr>
        <p:spPr>
          <a:xfrm flipH="1">
            <a:off x="415598" y="4852567"/>
            <a:ext cx="10793421" cy="264904"/>
          </a:xfrm>
          <a:prstGeom prst="rightArrow">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7" name="TextBox 16">
            <a:extLst>
              <a:ext uri="{FF2B5EF4-FFF2-40B4-BE49-F238E27FC236}">
                <a16:creationId xmlns:a16="http://schemas.microsoft.com/office/drawing/2014/main" id="{9BD81B24-1482-7B4F-26C4-9AEE8582E4DF}"/>
              </a:ext>
            </a:extLst>
          </p:cNvPr>
          <p:cNvSpPr txBox="1"/>
          <p:nvPr/>
        </p:nvSpPr>
        <p:spPr>
          <a:xfrm>
            <a:off x="1991301" y="2256415"/>
            <a:ext cx="1483198"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commit</a:t>
            </a:r>
          </a:p>
        </p:txBody>
      </p:sp>
      <p:sp>
        <p:nvSpPr>
          <p:cNvPr id="18" name="TextBox 17">
            <a:extLst>
              <a:ext uri="{FF2B5EF4-FFF2-40B4-BE49-F238E27FC236}">
                <a16:creationId xmlns:a16="http://schemas.microsoft.com/office/drawing/2014/main" id="{AAFD4E15-F15B-E8A0-AD02-79BA4E7DB387}"/>
              </a:ext>
            </a:extLst>
          </p:cNvPr>
          <p:cNvSpPr txBox="1"/>
          <p:nvPr/>
        </p:nvSpPr>
        <p:spPr>
          <a:xfrm>
            <a:off x="415599" y="3499030"/>
            <a:ext cx="1497021"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Linting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Pre-Commit Hooks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Pairing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TDD</a:t>
            </a:r>
          </a:p>
        </p:txBody>
      </p:sp>
      <p:sp>
        <p:nvSpPr>
          <p:cNvPr id="19" name="TextBox 18">
            <a:extLst>
              <a:ext uri="{FF2B5EF4-FFF2-40B4-BE49-F238E27FC236}">
                <a16:creationId xmlns:a16="http://schemas.microsoft.com/office/drawing/2014/main" id="{889DF732-338E-2950-9053-52C748379D54}"/>
              </a:ext>
            </a:extLst>
          </p:cNvPr>
          <p:cNvSpPr txBox="1"/>
          <p:nvPr/>
        </p:nvSpPr>
        <p:spPr>
          <a:xfrm>
            <a:off x="415599" y="2256415"/>
            <a:ext cx="148711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code</a:t>
            </a:r>
          </a:p>
        </p:txBody>
      </p:sp>
      <p:sp>
        <p:nvSpPr>
          <p:cNvPr id="20" name="TextBox 19">
            <a:extLst>
              <a:ext uri="{FF2B5EF4-FFF2-40B4-BE49-F238E27FC236}">
                <a16:creationId xmlns:a16="http://schemas.microsoft.com/office/drawing/2014/main" id="{07BC40C2-F286-579C-E561-1B4D66BBF662}"/>
              </a:ext>
            </a:extLst>
          </p:cNvPr>
          <p:cNvSpPr txBox="1"/>
          <p:nvPr/>
        </p:nvSpPr>
        <p:spPr>
          <a:xfrm>
            <a:off x="3515800" y="2256415"/>
            <a:ext cx="1497021"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pull request</a:t>
            </a:r>
          </a:p>
        </p:txBody>
      </p:sp>
      <p:sp>
        <p:nvSpPr>
          <p:cNvPr id="21" name="TextBox 20">
            <a:extLst>
              <a:ext uri="{FF2B5EF4-FFF2-40B4-BE49-F238E27FC236}">
                <a16:creationId xmlns:a16="http://schemas.microsoft.com/office/drawing/2014/main" id="{FE19776B-31EF-41A6-EB87-87554096C2B6}"/>
              </a:ext>
            </a:extLst>
          </p:cNvPr>
          <p:cNvSpPr txBox="1"/>
          <p:nvPr/>
        </p:nvSpPr>
        <p:spPr>
          <a:xfrm>
            <a:off x="6632947" y="2246704"/>
            <a:ext cx="5108552"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deploy to production like environments</a:t>
            </a:r>
          </a:p>
        </p:txBody>
      </p:sp>
      <p:sp>
        <p:nvSpPr>
          <p:cNvPr id="22" name="TextBox 21">
            <a:extLst>
              <a:ext uri="{FF2B5EF4-FFF2-40B4-BE49-F238E27FC236}">
                <a16:creationId xmlns:a16="http://schemas.microsoft.com/office/drawing/2014/main" id="{F57AF8E4-70DB-8A54-3F45-97106403DB58}"/>
              </a:ext>
            </a:extLst>
          </p:cNvPr>
          <p:cNvSpPr txBox="1"/>
          <p:nvPr/>
        </p:nvSpPr>
        <p:spPr>
          <a:xfrm>
            <a:off x="6680347" y="2613501"/>
            <a:ext cx="15024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test</a:t>
            </a:r>
          </a:p>
        </p:txBody>
      </p:sp>
      <p:sp>
        <p:nvSpPr>
          <p:cNvPr id="23" name="TextBox 22">
            <a:extLst>
              <a:ext uri="{FF2B5EF4-FFF2-40B4-BE49-F238E27FC236}">
                <a16:creationId xmlns:a16="http://schemas.microsoft.com/office/drawing/2014/main" id="{4082D956-AD49-0A4C-B658-901EBD539007}"/>
              </a:ext>
            </a:extLst>
          </p:cNvPr>
          <p:cNvSpPr txBox="1"/>
          <p:nvPr/>
        </p:nvSpPr>
        <p:spPr>
          <a:xfrm>
            <a:off x="1912620" y="3499030"/>
            <a:ext cx="1561879"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Secret Scanning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Dependencies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SAST</a:t>
            </a:r>
          </a:p>
        </p:txBody>
      </p:sp>
      <p:sp>
        <p:nvSpPr>
          <p:cNvPr id="24" name="TextBox 23">
            <a:extLst>
              <a:ext uri="{FF2B5EF4-FFF2-40B4-BE49-F238E27FC236}">
                <a16:creationId xmlns:a16="http://schemas.microsoft.com/office/drawing/2014/main" id="{24D49404-6046-1AEB-19E1-559079C50729}"/>
              </a:ext>
            </a:extLst>
          </p:cNvPr>
          <p:cNvSpPr txBox="1"/>
          <p:nvPr/>
        </p:nvSpPr>
        <p:spPr>
          <a:xfrm>
            <a:off x="5050201" y="2243492"/>
            <a:ext cx="1497021"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build</a:t>
            </a:r>
          </a:p>
        </p:txBody>
      </p:sp>
      <p:pic>
        <p:nvPicPr>
          <p:cNvPr id="25" name="Graphic 24">
            <a:extLst>
              <a:ext uri="{FF2B5EF4-FFF2-40B4-BE49-F238E27FC236}">
                <a16:creationId xmlns:a16="http://schemas.microsoft.com/office/drawing/2014/main" id="{CD6CB7CE-E529-F1A2-503A-6C2735FB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64741" y="2930039"/>
            <a:ext cx="531173" cy="531173"/>
          </a:xfrm>
          <a:prstGeom prst="rect">
            <a:avLst/>
          </a:prstGeom>
        </p:spPr>
      </p:pic>
      <p:pic>
        <p:nvPicPr>
          <p:cNvPr id="26" name="Graphic 25">
            <a:extLst>
              <a:ext uri="{FF2B5EF4-FFF2-40B4-BE49-F238E27FC236}">
                <a16:creationId xmlns:a16="http://schemas.microsoft.com/office/drawing/2014/main" id="{2F40F895-98BF-C44B-AD2A-C376227C80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27784" y="2923134"/>
            <a:ext cx="533932" cy="533932"/>
          </a:xfrm>
          <a:prstGeom prst="rect">
            <a:avLst/>
          </a:prstGeom>
        </p:spPr>
      </p:pic>
      <p:sp>
        <p:nvSpPr>
          <p:cNvPr id="27" name="TextBox 26">
            <a:extLst>
              <a:ext uri="{FF2B5EF4-FFF2-40B4-BE49-F238E27FC236}">
                <a16:creationId xmlns:a16="http://schemas.microsoft.com/office/drawing/2014/main" id="{381043ED-716D-CDDF-690E-0084EA575508}"/>
              </a:ext>
            </a:extLst>
          </p:cNvPr>
          <p:cNvSpPr txBox="1"/>
          <p:nvPr/>
        </p:nvSpPr>
        <p:spPr>
          <a:xfrm>
            <a:off x="3495664" y="3499030"/>
            <a:ext cx="1561879"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Peer Review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Lint Checks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Build Results</a:t>
            </a:r>
          </a:p>
        </p:txBody>
      </p:sp>
      <p:pic>
        <p:nvPicPr>
          <p:cNvPr id="28" name="Picture 27" descr="A picture containing text, clipart&#10;&#10;Description automatically generated">
            <a:extLst>
              <a:ext uri="{FF2B5EF4-FFF2-40B4-BE49-F238E27FC236}">
                <a16:creationId xmlns:a16="http://schemas.microsoft.com/office/drawing/2014/main" id="{CF75667C-2B0A-49D2-22D5-9A1B28C7EF8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28804" y="2977785"/>
            <a:ext cx="460189" cy="460189"/>
          </a:xfrm>
          <a:prstGeom prst="rect">
            <a:avLst/>
          </a:prstGeom>
        </p:spPr>
      </p:pic>
      <p:pic>
        <p:nvPicPr>
          <p:cNvPr id="29" name="Picture 28" descr="Icon&#10;&#10;Description automatically generated">
            <a:extLst>
              <a:ext uri="{FF2B5EF4-FFF2-40B4-BE49-F238E27FC236}">
                <a16:creationId xmlns:a16="http://schemas.microsoft.com/office/drawing/2014/main" id="{1E61FE6B-FCC9-B0FF-1CF4-E728ABA0AE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16514" y="2958105"/>
            <a:ext cx="498961" cy="498961"/>
          </a:xfrm>
          <a:prstGeom prst="rect">
            <a:avLst/>
          </a:prstGeom>
        </p:spPr>
      </p:pic>
      <p:pic>
        <p:nvPicPr>
          <p:cNvPr id="30" name="Picture 29" descr="Icon&#10;&#10;Description automatically generated">
            <a:extLst>
              <a:ext uri="{FF2B5EF4-FFF2-40B4-BE49-F238E27FC236}">
                <a16:creationId xmlns:a16="http://schemas.microsoft.com/office/drawing/2014/main" id="{04180B79-0970-D2F6-B35A-593F071D23F4}"/>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foregroundMark x1="50694" y1="72569" x2="50694" y2="72569"/>
                        <a14:foregroundMark x1="62847" y1="73264" x2="62847" y2="73264"/>
                        <a14:foregroundMark x1="69444" y1="72917" x2="69444" y2="72917"/>
                        <a14:foregroundMark x1="65625" y1="50000" x2="65625" y2="50000"/>
                        <a14:foregroundMark x1="37500" y1="29167" x2="37500" y2="29167"/>
                        <a14:foregroundMark x1="69097" y1="72917" x2="69097" y2="72917"/>
                        <a14:foregroundMark x1="73958" y1="76042" x2="73958" y2="76042"/>
                        <a14:foregroundMark x1="75347" y1="72222" x2="75347" y2="72222"/>
                        <a14:foregroundMark x1="74653" y1="70139" x2="74653" y2="70139"/>
                        <a14:foregroundMark x1="72569" y1="67014" x2="72569" y2="67014"/>
                      </a14:backgroundRemoval>
                    </a14:imgEffect>
                  </a14:imgLayer>
                </a14:imgProps>
              </a:ext>
              <a:ext uri="{28A0092B-C50C-407E-A947-70E740481C1C}">
                <a14:useLocalDpi xmlns:a14="http://schemas.microsoft.com/office/drawing/2010/main" val="0"/>
              </a:ext>
            </a:extLst>
          </a:blip>
          <a:stretch>
            <a:fillRect/>
          </a:stretch>
        </p:blipFill>
        <p:spPr>
          <a:xfrm>
            <a:off x="5172900" y="2853857"/>
            <a:ext cx="798007" cy="798007"/>
          </a:xfrm>
          <a:prstGeom prst="rect">
            <a:avLst/>
          </a:prstGeom>
        </p:spPr>
      </p:pic>
      <p:sp>
        <p:nvSpPr>
          <p:cNvPr id="31" name="TextBox 30">
            <a:extLst>
              <a:ext uri="{FF2B5EF4-FFF2-40B4-BE49-F238E27FC236}">
                <a16:creationId xmlns:a16="http://schemas.microsoft.com/office/drawing/2014/main" id="{AA5D715A-511D-A437-D74B-8A87317A2C98}"/>
              </a:ext>
            </a:extLst>
          </p:cNvPr>
          <p:cNvSpPr txBox="1"/>
          <p:nvPr/>
        </p:nvSpPr>
        <p:spPr>
          <a:xfrm>
            <a:off x="5050200" y="3494105"/>
            <a:ext cx="1561879" cy="101566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Compile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Unit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Integration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Static Analysis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Sign</a:t>
            </a:r>
          </a:p>
        </p:txBody>
      </p:sp>
      <p:sp>
        <p:nvSpPr>
          <p:cNvPr id="32" name="Arrow: Curved Left 31">
            <a:extLst>
              <a:ext uri="{FF2B5EF4-FFF2-40B4-BE49-F238E27FC236}">
                <a16:creationId xmlns:a16="http://schemas.microsoft.com/office/drawing/2014/main" id="{7A543750-64F9-829E-C47F-8B19748D3500}"/>
              </a:ext>
            </a:extLst>
          </p:cNvPr>
          <p:cNvSpPr/>
          <p:nvPr/>
        </p:nvSpPr>
        <p:spPr>
          <a:xfrm flipV="1">
            <a:off x="4845419" y="2939955"/>
            <a:ext cx="403782" cy="528314"/>
          </a:xfrm>
          <a:prstGeom prst="curvedLeftArrow">
            <a:avLst/>
          </a:prstGeom>
          <a:solidFill>
            <a:srgbClr val="02A8EF">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sp>
        <p:nvSpPr>
          <p:cNvPr id="33" name="Arrow: Curved Left 32">
            <a:extLst>
              <a:ext uri="{FF2B5EF4-FFF2-40B4-BE49-F238E27FC236}">
                <a16:creationId xmlns:a16="http://schemas.microsoft.com/office/drawing/2014/main" id="{9FCEADC2-2B68-51EA-AB34-7C3957B907F3}"/>
              </a:ext>
            </a:extLst>
          </p:cNvPr>
          <p:cNvSpPr/>
          <p:nvPr/>
        </p:nvSpPr>
        <p:spPr>
          <a:xfrm flipV="1">
            <a:off x="6459848" y="2956777"/>
            <a:ext cx="403782" cy="528314"/>
          </a:xfrm>
          <a:prstGeom prst="curvedLeftArrow">
            <a:avLst/>
          </a:prstGeom>
          <a:solidFill>
            <a:srgbClr val="02A8EF">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sp>
        <p:nvSpPr>
          <p:cNvPr id="34" name="TextBox 33">
            <a:extLst>
              <a:ext uri="{FF2B5EF4-FFF2-40B4-BE49-F238E27FC236}">
                <a16:creationId xmlns:a16="http://schemas.microsoft.com/office/drawing/2014/main" id="{185A57BF-B356-9DBE-6FC7-0D24F4979CA5}"/>
              </a:ext>
            </a:extLst>
          </p:cNvPr>
          <p:cNvSpPr txBox="1"/>
          <p:nvPr/>
        </p:nvSpPr>
        <p:spPr>
          <a:xfrm>
            <a:off x="6680348" y="3497957"/>
            <a:ext cx="150248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Acceptance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DAST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Manual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Policy</a:t>
            </a:r>
          </a:p>
        </p:txBody>
      </p:sp>
      <p:sp>
        <p:nvSpPr>
          <p:cNvPr id="35" name="Rectangle: Rounded Corners 34">
            <a:extLst>
              <a:ext uri="{FF2B5EF4-FFF2-40B4-BE49-F238E27FC236}">
                <a16:creationId xmlns:a16="http://schemas.microsoft.com/office/drawing/2014/main" id="{066FB92A-EE8E-588F-47E4-AE5A55886C1F}"/>
              </a:ext>
            </a:extLst>
          </p:cNvPr>
          <p:cNvSpPr/>
          <p:nvPr/>
        </p:nvSpPr>
        <p:spPr>
          <a:xfrm>
            <a:off x="8405505" y="2655390"/>
            <a:ext cx="1497021" cy="1823577"/>
          </a:xfrm>
          <a:prstGeom prst="roundRect">
            <a:avLst>
              <a:gd name="adj" fmla="val 3132"/>
            </a:avLst>
          </a:prstGeom>
          <a:solidFill>
            <a:srgbClr val="FFEC6E">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36" name="TextBox 35">
            <a:extLst>
              <a:ext uri="{FF2B5EF4-FFF2-40B4-BE49-F238E27FC236}">
                <a16:creationId xmlns:a16="http://schemas.microsoft.com/office/drawing/2014/main" id="{F10E2FC2-65EC-2272-85C1-9B90DB296C66}"/>
              </a:ext>
            </a:extLst>
          </p:cNvPr>
          <p:cNvSpPr txBox="1"/>
          <p:nvPr/>
        </p:nvSpPr>
        <p:spPr>
          <a:xfrm>
            <a:off x="8419211" y="2610038"/>
            <a:ext cx="1489751"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pre-prod</a:t>
            </a:r>
          </a:p>
        </p:txBody>
      </p:sp>
      <p:sp>
        <p:nvSpPr>
          <p:cNvPr id="37" name="Arrow: Right 36">
            <a:extLst>
              <a:ext uri="{FF2B5EF4-FFF2-40B4-BE49-F238E27FC236}">
                <a16:creationId xmlns:a16="http://schemas.microsoft.com/office/drawing/2014/main" id="{EEF47383-BB25-6A4B-9686-3EE3194E31AA}"/>
              </a:ext>
            </a:extLst>
          </p:cNvPr>
          <p:cNvSpPr/>
          <p:nvPr/>
        </p:nvSpPr>
        <p:spPr>
          <a:xfrm>
            <a:off x="8054167" y="3123427"/>
            <a:ext cx="524790" cy="219277"/>
          </a:xfrm>
          <a:prstGeom prst="rightArrow">
            <a:avLst/>
          </a:prstGeom>
          <a:solidFill>
            <a:srgbClr val="02A8EF">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38" name="Rectangle: Rounded Corners 37">
            <a:extLst>
              <a:ext uri="{FF2B5EF4-FFF2-40B4-BE49-F238E27FC236}">
                <a16:creationId xmlns:a16="http://schemas.microsoft.com/office/drawing/2014/main" id="{2C65731E-DA25-6DDE-CF5E-88FE5C03DDF2}"/>
              </a:ext>
            </a:extLst>
          </p:cNvPr>
          <p:cNvSpPr/>
          <p:nvPr/>
        </p:nvSpPr>
        <p:spPr>
          <a:xfrm>
            <a:off x="10157752" y="2653646"/>
            <a:ext cx="1497021" cy="1823577"/>
          </a:xfrm>
          <a:prstGeom prst="roundRect">
            <a:avLst>
              <a:gd name="adj" fmla="val 3132"/>
            </a:avLst>
          </a:prstGeom>
          <a:solidFill>
            <a:srgbClr val="00CA8E">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39" name="TextBox 38">
            <a:extLst>
              <a:ext uri="{FF2B5EF4-FFF2-40B4-BE49-F238E27FC236}">
                <a16:creationId xmlns:a16="http://schemas.microsoft.com/office/drawing/2014/main" id="{F1E8054E-6C63-1F6A-B7C1-583F6BB94696}"/>
              </a:ext>
            </a:extLst>
          </p:cNvPr>
          <p:cNvSpPr txBox="1"/>
          <p:nvPr/>
        </p:nvSpPr>
        <p:spPr>
          <a:xfrm>
            <a:off x="10138906" y="2617573"/>
            <a:ext cx="1490585"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prod</a:t>
            </a:r>
          </a:p>
        </p:txBody>
      </p:sp>
      <p:sp>
        <p:nvSpPr>
          <p:cNvPr id="40" name="Arrow: Right 39">
            <a:extLst>
              <a:ext uri="{FF2B5EF4-FFF2-40B4-BE49-F238E27FC236}">
                <a16:creationId xmlns:a16="http://schemas.microsoft.com/office/drawing/2014/main" id="{0B2D68CB-A990-7DD6-27D2-566C9126BD40}"/>
              </a:ext>
            </a:extLst>
          </p:cNvPr>
          <p:cNvSpPr/>
          <p:nvPr/>
        </p:nvSpPr>
        <p:spPr>
          <a:xfrm>
            <a:off x="9808631" y="3117701"/>
            <a:ext cx="524790" cy="219277"/>
          </a:xfrm>
          <a:prstGeom prst="rightArrow">
            <a:avLst/>
          </a:prstGeom>
          <a:solidFill>
            <a:srgbClr val="02A8EF">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41" name="TextBox 40">
            <a:extLst>
              <a:ext uri="{FF2B5EF4-FFF2-40B4-BE49-F238E27FC236}">
                <a16:creationId xmlns:a16="http://schemas.microsoft.com/office/drawing/2014/main" id="{90F5C096-0FB4-854B-2BF5-13919AB4F04B}"/>
              </a:ext>
            </a:extLst>
          </p:cNvPr>
          <p:cNvSpPr txBox="1"/>
          <p:nvPr/>
        </p:nvSpPr>
        <p:spPr>
          <a:xfrm>
            <a:off x="8405505" y="3497957"/>
            <a:ext cx="1502484"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Performance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Load Test</a:t>
            </a:r>
          </a:p>
        </p:txBody>
      </p:sp>
      <p:sp>
        <p:nvSpPr>
          <p:cNvPr id="42" name="TextBox 41">
            <a:extLst>
              <a:ext uri="{FF2B5EF4-FFF2-40B4-BE49-F238E27FC236}">
                <a16:creationId xmlns:a16="http://schemas.microsoft.com/office/drawing/2014/main" id="{04801EA3-44D1-024A-C073-2A7E1F165B15}"/>
              </a:ext>
            </a:extLst>
          </p:cNvPr>
          <p:cNvSpPr txBox="1"/>
          <p:nvPr/>
        </p:nvSpPr>
        <p:spPr>
          <a:xfrm>
            <a:off x="10152289" y="3497957"/>
            <a:ext cx="1502484"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Smoke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Monitor and Alert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WAF</a:t>
            </a:r>
          </a:p>
        </p:txBody>
      </p:sp>
      <p:pic>
        <p:nvPicPr>
          <p:cNvPr id="43" name="Graphic 42" descr="A shield icon with an arrow pointing left">
            <a:extLst>
              <a:ext uri="{FF2B5EF4-FFF2-40B4-BE49-F238E27FC236}">
                <a16:creationId xmlns:a16="http://schemas.microsoft.com/office/drawing/2014/main" id="{3DA175C7-6190-7498-61D4-1A9738055F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00771" y="4689890"/>
            <a:ext cx="440728" cy="621539"/>
          </a:xfrm>
          <a:prstGeom prst="rect">
            <a:avLst/>
          </a:prstGeom>
        </p:spPr>
      </p:pic>
      <p:pic>
        <p:nvPicPr>
          <p:cNvPr id="44" name="Graphic 43" descr="An icon showing developing an app">
            <a:extLst>
              <a:ext uri="{FF2B5EF4-FFF2-40B4-BE49-F238E27FC236}">
                <a16:creationId xmlns:a16="http://schemas.microsoft.com/office/drawing/2014/main" id="{40357CAE-853F-B754-57BC-CD2904EE82B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61269" y="2938805"/>
            <a:ext cx="593593" cy="472014"/>
          </a:xfrm>
          <a:prstGeom prst="rect">
            <a:avLst/>
          </a:prstGeom>
        </p:spPr>
      </p:pic>
      <p:pic>
        <p:nvPicPr>
          <p:cNvPr id="45" name="Graphic 44">
            <a:extLst>
              <a:ext uri="{FF2B5EF4-FFF2-40B4-BE49-F238E27FC236}">
                <a16:creationId xmlns:a16="http://schemas.microsoft.com/office/drawing/2014/main" id="{8DE2C3D7-2232-27CD-02D8-7FF1A93810D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919127" y="2979447"/>
            <a:ext cx="505644" cy="505644"/>
          </a:xfrm>
          <a:prstGeom prst="rect">
            <a:avLst/>
          </a:prstGeom>
        </p:spPr>
      </p:pic>
      <p:pic>
        <p:nvPicPr>
          <p:cNvPr id="46" name="Graphic 45">
            <a:extLst>
              <a:ext uri="{FF2B5EF4-FFF2-40B4-BE49-F238E27FC236}">
                <a16:creationId xmlns:a16="http://schemas.microsoft.com/office/drawing/2014/main" id="{C5AA9097-5B57-6246-C2FF-BCD89C955FA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684797" y="2981497"/>
            <a:ext cx="448460" cy="448460"/>
          </a:xfrm>
          <a:prstGeom prst="rect">
            <a:avLst/>
          </a:prstGeom>
        </p:spPr>
      </p:pic>
    </p:spTree>
    <p:extLst>
      <p:ext uri="{BB962C8B-B14F-4D97-AF65-F5344CB8AC3E}">
        <p14:creationId xmlns:p14="http://schemas.microsoft.com/office/powerpoint/2010/main" val="41687206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53D1-BFAA-D332-0DFE-9295078DAD74}"/>
              </a:ext>
            </a:extLst>
          </p:cNvPr>
          <p:cNvSpPr>
            <a:spLocks noGrp="1"/>
          </p:cNvSpPr>
          <p:nvPr>
            <p:ph type="title"/>
          </p:nvPr>
        </p:nvSpPr>
        <p:spPr/>
        <p:txBody>
          <a:bodyPr/>
          <a:lstStyle/>
          <a:p>
            <a:r>
              <a:rPr lang="en-GB" dirty="0"/>
              <a:t>What can Shift Left?</a:t>
            </a:r>
          </a:p>
        </p:txBody>
      </p:sp>
      <p:sp>
        <p:nvSpPr>
          <p:cNvPr id="3" name="Text Placeholder 2">
            <a:extLst>
              <a:ext uri="{FF2B5EF4-FFF2-40B4-BE49-F238E27FC236}">
                <a16:creationId xmlns:a16="http://schemas.microsoft.com/office/drawing/2014/main" id="{1D42B11F-3A35-776A-1E51-21DC23F0E00B}"/>
              </a:ext>
            </a:extLst>
          </p:cNvPr>
          <p:cNvSpPr>
            <a:spLocks noGrp="1"/>
          </p:cNvSpPr>
          <p:nvPr>
            <p:ph type="body" sz="quarter" idx="16"/>
          </p:nvPr>
        </p:nvSpPr>
        <p:spPr/>
        <p:txBody>
          <a:bodyPr/>
          <a:lstStyle/>
          <a:p>
            <a:r>
              <a:rPr lang="en-GB" dirty="0"/>
              <a:t>Module testing</a:t>
            </a:r>
          </a:p>
        </p:txBody>
      </p:sp>
      <p:sp>
        <p:nvSpPr>
          <p:cNvPr id="4" name="Text Placeholder 3">
            <a:extLst>
              <a:ext uri="{FF2B5EF4-FFF2-40B4-BE49-F238E27FC236}">
                <a16:creationId xmlns:a16="http://schemas.microsoft.com/office/drawing/2014/main" id="{04CA2AFE-9E9B-25D1-23E5-DEA0199B249A}"/>
              </a:ext>
            </a:extLst>
          </p:cNvPr>
          <p:cNvSpPr>
            <a:spLocks noGrp="1"/>
          </p:cNvSpPr>
          <p:nvPr>
            <p:ph type="body" sz="quarter" idx="14"/>
          </p:nvPr>
        </p:nvSpPr>
        <p:spPr/>
        <p:txBody>
          <a:bodyPr/>
          <a:lstStyle/>
          <a:p>
            <a:r>
              <a:rPr lang="en-GB" dirty="0"/>
              <a:t>Modules can be integration tested</a:t>
            </a:r>
          </a:p>
          <a:p>
            <a:r>
              <a:rPr lang="en-GB" dirty="0"/>
              <a:t>No unexpected surprises when moving to a new version</a:t>
            </a:r>
          </a:p>
        </p:txBody>
      </p:sp>
      <p:sp>
        <p:nvSpPr>
          <p:cNvPr id="5" name="Text Placeholder 4">
            <a:extLst>
              <a:ext uri="{FF2B5EF4-FFF2-40B4-BE49-F238E27FC236}">
                <a16:creationId xmlns:a16="http://schemas.microsoft.com/office/drawing/2014/main" id="{620D4C3F-C161-0EBE-1BA5-3DBAB84379D7}"/>
              </a:ext>
            </a:extLst>
          </p:cNvPr>
          <p:cNvSpPr>
            <a:spLocks noGrp="1"/>
          </p:cNvSpPr>
          <p:nvPr>
            <p:ph type="body" sz="quarter" idx="17"/>
          </p:nvPr>
        </p:nvSpPr>
        <p:spPr/>
        <p:txBody>
          <a:bodyPr/>
          <a:lstStyle/>
          <a:p>
            <a:r>
              <a:rPr lang="en-GB" dirty="0"/>
              <a:t>Static analysis</a:t>
            </a:r>
          </a:p>
        </p:txBody>
      </p:sp>
      <p:sp>
        <p:nvSpPr>
          <p:cNvPr id="6" name="Text Placeholder 5">
            <a:extLst>
              <a:ext uri="{FF2B5EF4-FFF2-40B4-BE49-F238E27FC236}">
                <a16:creationId xmlns:a16="http://schemas.microsoft.com/office/drawing/2014/main" id="{C9A9065B-25F4-BB3B-A461-E3B3B9FC6B76}"/>
              </a:ext>
            </a:extLst>
          </p:cNvPr>
          <p:cNvSpPr>
            <a:spLocks noGrp="1"/>
          </p:cNvSpPr>
          <p:nvPr>
            <p:ph type="body" sz="quarter" idx="15"/>
          </p:nvPr>
        </p:nvSpPr>
        <p:spPr/>
        <p:txBody>
          <a:bodyPr/>
          <a:lstStyle/>
          <a:p>
            <a:r>
              <a:rPr lang="en-GB" dirty="0"/>
              <a:t>Scan for vulnerabilities (SAST)</a:t>
            </a:r>
          </a:p>
          <a:p>
            <a:r>
              <a:rPr lang="en-GB" dirty="0"/>
              <a:t>Format checks</a:t>
            </a:r>
          </a:p>
          <a:p>
            <a:r>
              <a:rPr lang="en-GB" dirty="0"/>
              <a:t>Custom checks on code</a:t>
            </a:r>
          </a:p>
          <a:p>
            <a:pPr lvl="1"/>
            <a:r>
              <a:rPr lang="en-GB" dirty="0"/>
              <a:t>E.g. Check for version constraints</a:t>
            </a:r>
          </a:p>
          <a:p>
            <a:r>
              <a:rPr lang="en-GB" dirty="0"/>
              <a:t>Custom checks on plan</a:t>
            </a:r>
          </a:p>
        </p:txBody>
      </p:sp>
      <p:sp>
        <p:nvSpPr>
          <p:cNvPr id="7" name="Text Placeholder 6">
            <a:extLst>
              <a:ext uri="{FF2B5EF4-FFF2-40B4-BE49-F238E27FC236}">
                <a16:creationId xmlns:a16="http://schemas.microsoft.com/office/drawing/2014/main" id="{95B852DA-0571-12A6-E258-60A72391972D}"/>
              </a:ext>
            </a:extLst>
          </p:cNvPr>
          <p:cNvSpPr>
            <a:spLocks noGrp="1"/>
          </p:cNvSpPr>
          <p:nvPr>
            <p:ph type="body" sz="quarter" idx="18"/>
          </p:nvPr>
        </p:nvSpPr>
        <p:spPr/>
        <p:txBody>
          <a:bodyPr/>
          <a:lstStyle/>
          <a:p>
            <a:r>
              <a:rPr lang="en-GB" dirty="0"/>
              <a:t>Policy as code</a:t>
            </a:r>
          </a:p>
        </p:txBody>
      </p:sp>
      <p:sp>
        <p:nvSpPr>
          <p:cNvPr id="8" name="Text Placeholder 7">
            <a:extLst>
              <a:ext uri="{FF2B5EF4-FFF2-40B4-BE49-F238E27FC236}">
                <a16:creationId xmlns:a16="http://schemas.microsoft.com/office/drawing/2014/main" id="{3796BB6A-ADC5-E338-9ECF-90A5C8B1E4B7}"/>
              </a:ext>
            </a:extLst>
          </p:cNvPr>
          <p:cNvSpPr>
            <a:spLocks noGrp="1"/>
          </p:cNvSpPr>
          <p:nvPr>
            <p:ph type="body" sz="quarter" idx="19"/>
          </p:nvPr>
        </p:nvSpPr>
        <p:spPr/>
        <p:txBody>
          <a:bodyPr/>
          <a:lstStyle/>
          <a:p>
            <a:r>
              <a:rPr lang="en-GB" dirty="0"/>
              <a:t>OPA or Sentinel</a:t>
            </a:r>
          </a:p>
          <a:p>
            <a:r>
              <a:rPr lang="en-GB" dirty="0"/>
              <a:t>Check for standards before apply</a:t>
            </a:r>
          </a:p>
          <a:p>
            <a:r>
              <a:rPr lang="en-GB" dirty="0"/>
              <a:t>Fail fast and avoid partial deployments</a:t>
            </a:r>
          </a:p>
          <a:p>
            <a:r>
              <a:rPr lang="en-GB" dirty="0"/>
              <a:t>Examples:</a:t>
            </a:r>
          </a:p>
          <a:p>
            <a:pPr lvl="1"/>
            <a:r>
              <a:rPr lang="en-GB" dirty="0"/>
              <a:t>Only allow certain regions</a:t>
            </a:r>
          </a:p>
          <a:p>
            <a:pPr lvl="1"/>
            <a:r>
              <a:rPr lang="en-GB" dirty="0"/>
              <a:t>Only allow certain SKUs</a:t>
            </a:r>
          </a:p>
          <a:p>
            <a:pPr lvl="1"/>
            <a:r>
              <a:rPr lang="en-GB" dirty="0"/>
              <a:t>Only allow stack modules and disallow direct resource references</a:t>
            </a:r>
          </a:p>
        </p:txBody>
      </p:sp>
      <p:sp>
        <p:nvSpPr>
          <p:cNvPr id="9" name="Text Placeholder 8">
            <a:extLst>
              <a:ext uri="{FF2B5EF4-FFF2-40B4-BE49-F238E27FC236}">
                <a16:creationId xmlns:a16="http://schemas.microsoft.com/office/drawing/2014/main" id="{C7A2BE6B-189C-A2FD-AA94-976365563C39}"/>
              </a:ext>
            </a:extLst>
          </p:cNvPr>
          <p:cNvSpPr>
            <a:spLocks noGrp="1"/>
          </p:cNvSpPr>
          <p:nvPr>
            <p:ph type="body" sz="quarter" idx="20"/>
          </p:nvPr>
        </p:nvSpPr>
        <p:spPr>
          <a:xfrm>
            <a:off x="9073133" y="1844675"/>
            <a:ext cx="2533650" cy="307777"/>
          </a:xfrm>
        </p:spPr>
        <p:txBody>
          <a:bodyPr/>
          <a:lstStyle/>
          <a:p>
            <a:r>
              <a:rPr lang="en-GB" dirty="0"/>
              <a:t>Cost Estimation</a:t>
            </a:r>
          </a:p>
        </p:txBody>
      </p:sp>
      <p:sp>
        <p:nvSpPr>
          <p:cNvPr id="10" name="Text Placeholder 9">
            <a:extLst>
              <a:ext uri="{FF2B5EF4-FFF2-40B4-BE49-F238E27FC236}">
                <a16:creationId xmlns:a16="http://schemas.microsoft.com/office/drawing/2014/main" id="{0EBEE779-C0C4-1AFE-A70E-BBAC2D948A7C}"/>
              </a:ext>
            </a:extLst>
          </p:cNvPr>
          <p:cNvSpPr>
            <a:spLocks noGrp="1"/>
          </p:cNvSpPr>
          <p:nvPr>
            <p:ph type="body" sz="quarter" idx="21"/>
          </p:nvPr>
        </p:nvSpPr>
        <p:spPr>
          <a:xfrm>
            <a:off x="9073133" y="2682875"/>
            <a:ext cx="2532063" cy="1994392"/>
          </a:xfrm>
        </p:spPr>
        <p:txBody>
          <a:bodyPr/>
          <a:lstStyle/>
          <a:p>
            <a:r>
              <a:rPr lang="en-GB" dirty="0"/>
              <a:t>Ability see increase or decrease in cost prior to deploying or updating</a:t>
            </a:r>
          </a:p>
          <a:p>
            <a:r>
              <a:rPr lang="en-GB" dirty="0"/>
              <a:t>This can feed into policies to stop / approve large uplifts</a:t>
            </a:r>
          </a:p>
        </p:txBody>
      </p:sp>
    </p:spTree>
    <p:extLst>
      <p:ext uri="{BB962C8B-B14F-4D97-AF65-F5344CB8AC3E}">
        <p14:creationId xmlns:p14="http://schemas.microsoft.com/office/powerpoint/2010/main" val="30673634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306F-04FA-B137-7F7E-61F75A4F4002}"/>
              </a:ext>
            </a:extLst>
          </p:cNvPr>
          <p:cNvSpPr>
            <a:spLocks noGrp="1"/>
          </p:cNvSpPr>
          <p:nvPr>
            <p:ph type="title"/>
          </p:nvPr>
        </p:nvSpPr>
        <p:spPr/>
        <p:txBody>
          <a:bodyPr/>
          <a:lstStyle/>
          <a:p>
            <a:r>
              <a:rPr lang="en-GB" dirty="0"/>
              <a:t>Shift Left with </a:t>
            </a:r>
            <a:r>
              <a:rPr lang="en-GB" dirty="0" err="1"/>
              <a:t>DevSecOps</a:t>
            </a:r>
            <a:r>
              <a:rPr lang="en-GB" dirty="0"/>
              <a:t> and Terraform</a:t>
            </a:r>
          </a:p>
        </p:txBody>
      </p:sp>
      <p:pic>
        <p:nvPicPr>
          <p:cNvPr id="25" name="Graphic 24">
            <a:extLst>
              <a:ext uri="{FF2B5EF4-FFF2-40B4-BE49-F238E27FC236}">
                <a16:creationId xmlns:a16="http://schemas.microsoft.com/office/drawing/2014/main" id="{52CF459D-00AF-D4D8-26D9-81809FFDDA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5467" y="3771501"/>
            <a:ext cx="716889" cy="716889"/>
          </a:xfrm>
          <a:prstGeom prst="rect">
            <a:avLst/>
          </a:prstGeom>
        </p:spPr>
      </p:pic>
      <p:pic>
        <p:nvPicPr>
          <p:cNvPr id="26" name="Picture 25">
            <a:extLst>
              <a:ext uri="{FF2B5EF4-FFF2-40B4-BE49-F238E27FC236}">
                <a16:creationId xmlns:a16="http://schemas.microsoft.com/office/drawing/2014/main" id="{C2B25AA0-B234-FBBD-AA56-7CC0758343EF}"/>
              </a:ext>
            </a:extLst>
          </p:cNvPr>
          <p:cNvPicPr>
            <a:picLocks noChangeAspect="1"/>
          </p:cNvPicPr>
          <p:nvPr/>
        </p:nvPicPr>
        <p:blipFill rotWithShape="1">
          <a:blip r:embed="rId4"/>
          <a:srcRect l="27369" b="7267"/>
          <a:stretch/>
        </p:blipFill>
        <p:spPr>
          <a:xfrm>
            <a:off x="2894309" y="4807313"/>
            <a:ext cx="1871676" cy="536276"/>
          </a:xfrm>
          <a:prstGeom prst="rect">
            <a:avLst/>
          </a:prstGeom>
          <a:noFill/>
        </p:spPr>
      </p:pic>
      <p:pic>
        <p:nvPicPr>
          <p:cNvPr id="27" name="Picture 26">
            <a:extLst>
              <a:ext uri="{FF2B5EF4-FFF2-40B4-BE49-F238E27FC236}">
                <a16:creationId xmlns:a16="http://schemas.microsoft.com/office/drawing/2014/main" id="{51B4FE5A-F136-0F55-80C7-CDE3EAFFFE52}"/>
              </a:ext>
            </a:extLst>
          </p:cNvPr>
          <p:cNvPicPr>
            <a:picLocks noChangeAspect="1"/>
          </p:cNvPicPr>
          <p:nvPr/>
        </p:nvPicPr>
        <p:blipFill rotWithShape="1">
          <a:blip r:embed="rId5"/>
          <a:srcRect r="76525"/>
          <a:stretch/>
        </p:blipFill>
        <p:spPr>
          <a:xfrm>
            <a:off x="2417491" y="4858017"/>
            <a:ext cx="476818" cy="455817"/>
          </a:xfrm>
          <a:prstGeom prst="rect">
            <a:avLst/>
          </a:prstGeom>
          <a:noFill/>
        </p:spPr>
      </p:pic>
      <p:pic>
        <p:nvPicPr>
          <p:cNvPr id="28" name="Picture 27" descr="A picture containing text&#10;&#10;Description automatically generated">
            <a:extLst>
              <a:ext uri="{FF2B5EF4-FFF2-40B4-BE49-F238E27FC236}">
                <a16:creationId xmlns:a16="http://schemas.microsoft.com/office/drawing/2014/main" id="{B0D6370D-C0F2-8F72-C855-7E984669769D}"/>
              </a:ext>
            </a:extLst>
          </p:cNvPr>
          <p:cNvPicPr>
            <a:picLocks noChangeAspect="1"/>
          </p:cNvPicPr>
          <p:nvPr/>
        </p:nvPicPr>
        <p:blipFill>
          <a:blip r:embed="rId6"/>
          <a:stretch>
            <a:fillRect/>
          </a:stretch>
        </p:blipFill>
        <p:spPr>
          <a:xfrm>
            <a:off x="1300803" y="4920512"/>
            <a:ext cx="869610" cy="356541"/>
          </a:xfrm>
          <a:prstGeom prst="rect">
            <a:avLst/>
          </a:prstGeom>
        </p:spPr>
      </p:pic>
      <p:pic>
        <p:nvPicPr>
          <p:cNvPr id="29" name="Picture 28" descr="Icon&#10;&#10;Description automatically generated">
            <a:extLst>
              <a:ext uri="{FF2B5EF4-FFF2-40B4-BE49-F238E27FC236}">
                <a16:creationId xmlns:a16="http://schemas.microsoft.com/office/drawing/2014/main" id="{7B2C738C-BF03-2DE0-D238-BF8EF2EEADC9}"/>
              </a:ext>
            </a:extLst>
          </p:cNvPr>
          <p:cNvPicPr>
            <a:picLocks noChangeAspect="1"/>
          </p:cNvPicPr>
          <p:nvPr/>
        </p:nvPicPr>
        <p:blipFill>
          <a:blip r:embed="rId7"/>
          <a:stretch>
            <a:fillRect/>
          </a:stretch>
        </p:blipFill>
        <p:spPr>
          <a:xfrm>
            <a:off x="960071" y="4929934"/>
            <a:ext cx="312452" cy="312452"/>
          </a:xfrm>
          <a:prstGeom prst="rect">
            <a:avLst/>
          </a:prstGeom>
        </p:spPr>
      </p:pic>
      <p:sp>
        <p:nvSpPr>
          <p:cNvPr id="30" name="Arrow: Right 29">
            <a:extLst>
              <a:ext uri="{FF2B5EF4-FFF2-40B4-BE49-F238E27FC236}">
                <a16:creationId xmlns:a16="http://schemas.microsoft.com/office/drawing/2014/main" id="{8630E8F5-DEFF-CFC8-05DB-FC2EBF9C6263}"/>
              </a:ext>
            </a:extLst>
          </p:cNvPr>
          <p:cNvSpPr/>
          <p:nvPr/>
        </p:nvSpPr>
        <p:spPr>
          <a:xfrm>
            <a:off x="881948" y="4571999"/>
            <a:ext cx="10583834" cy="264904"/>
          </a:xfrm>
          <a:prstGeom prst="rightArrow">
            <a:avLst/>
          </a:prstGeom>
          <a:gradFill flip="none" rotWithShape="1">
            <a:gsLst>
              <a:gs pos="0">
                <a:srgbClr val="7B41BC">
                  <a:shade val="30000"/>
                  <a:satMod val="115000"/>
                </a:srgbClr>
              </a:gs>
              <a:gs pos="50000">
                <a:srgbClr val="7B41BC">
                  <a:shade val="67500"/>
                  <a:satMod val="115000"/>
                </a:srgbClr>
              </a:gs>
              <a:gs pos="100000">
                <a:srgbClr val="7B41BC">
                  <a:shade val="100000"/>
                  <a:satMod val="115000"/>
                </a:srgbClr>
              </a:gs>
            </a:gsLst>
            <a:lin ang="10800000" scaled="1"/>
            <a:tileRect/>
          </a:gradFill>
          <a:ln w="25400" cap="flat" cmpd="sng" algn="ctr">
            <a:noFill/>
            <a:prstDash val="solid"/>
          </a:ln>
          <a:effectLst/>
        </p:spPr>
        <p:txBody>
          <a:bodyPr rtlCol="0" anchor="ctr"/>
          <a:lstStyle/>
          <a:p>
            <a:pPr algn="ctr" defTabSz="914400"/>
            <a:endParaRPr lang="en-GB" sz="1800" kern="0">
              <a:solidFill>
                <a:srgbClr val="000000"/>
              </a:solidFill>
              <a:latin typeface="Arial"/>
            </a:endParaRPr>
          </a:p>
        </p:txBody>
      </p:sp>
      <p:sp>
        <p:nvSpPr>
          <p:cNvPr id="31" name="TextBox 30">
            <a:extLst>
              <a:ext uri="{FF2B5EF4-FFF2-40B4-BE49-F238E27FC236}">
                <a16:creationId xmlns:a16="http://schemas.microsoft.com/office/drawing/2014/main" id="{F2430E2E-EBE5-DAF7-C77D-04CB1A24C5DE}"/>
              </a:ext>
            </a:extLst>
          </p:cNvPr>
          <p:cNvSpPr txBox="1"/>
          <p:nvPr/>
        </p:nvSpPr>
        <p:spPr>
          <a:xfrm>
            <a:off x="3623494" y="3295688"/>
            <a:ext cx="4178449" cy="369332"/>
          </a:xfrm>
          <a:prstGeom prst="rect">
            <a:avLst/>
          </a:prstGeom>
          <a:noFill/>
        </p:spPr>
        <p:txBody>
          <a:bodyPr wrap="square" rtlCol="0">
            <a:spAutoFit/>
          </a:bodyPr>
          <a:lstStyle/>
          <a:p>
            <a:pPr algn="ctr" defTabSz="914400"/>
            <a:r>
              <a:rPr lang="en-GB" sz="1800">
                <a:solidFill>
                  <a:srgbClr val="0D44CC"/>
                </a:solidFill>
                <a:latin typeface="Arial"/>
              </a:rPr>
              <a:t>Microsoft Defender for DevOps</a:t>
            </a:r>
          </a:p>
        </p:txBody>
      </p:sp>
      <p:sp>
        <p:nvSpPr>
          <p:cNvPr id="32" name="TextBox 31">
            <a:extLst>
              <a:ext uri="{FF2B5EF4-FFF2-40B4-BE49-F238E27FC236}">
                <a16:creationId xmlns:a16="http://schemas.microsoft.com/office/drawing/2014/main" id="{F327B86D-A749-6C88-44AD-F4744D1AD012}"/>
              </a:ext>
            </a:extLst>
          </p:cNvPr>
          <p:cNvSpPr txBox="1"/>
          <p:nvPr/>
        </p:nvSpPr>
        <p:spPr>
          <a:xfrm>
            <a:off x="1023283" y="3790067"/>
            <a:ext cx="3426386" cy="738664"/>
          </a:xfrm>
          <a:prstGeom prst="rect">
            <a:avLst/>
          </a:prstGeom>
          <a:noFill/>
        </p:spPr>
        <p:txBody>
          <a:bodyPr wrap="square" rtlCol="0">
            <a:spAutoFit/>
          </a:bodyPr>
          <a:lstStyle/>
          <a:p>
            <a:pPr defTabSz="914400"/>
            <a:r>
              <a:rPr lang="en-GB" sz="1400">
                <a:solidFill>
                  <a:srgbClr val="0D44CC"/>
                </a:solidFill>
                <a:latin typeface="Cascadia Code" panose="020B0609020000020004" pitchFamily="49" charset="0"/>
                <a:ea typeface="Cascadia Code" panose="020B0609020000020004" pitchFamily="49" charset="0"/>
                <a:cs typeface="Cascadia Code" panose="020B0609020000020004" pitchFamily="49" charset="0"/>
              </a:rPr>
              <a:t>&gt; terraform </a:t>
            </a:r>
            <a:r>
              <a:rPr lang="en-GB" sz="1400" err="1">
                <a:solidFill>
                  <a:srgbClr val="0D44CC"/>
                </a:solidFill>
                <a:latin typeface="Cascadia Code" panose="020B0609020000020004" pitchFamily="49" charset="0"/>
                <a:ea typeface="Cascadia Code" panose="020B0609020000020004" pitchFamily="49" charset="0"/>
                <a:cs typeface="Cascadia Code" panose="020B0609020000020004" pitchFamily="49" charset="0"/>
              </a:rPr>
              <a:t>fmt</a:t>
            </a:r>
            <a:endParaRPr lang="en-GB" sz="1400">
              <a:solidFill>
                <a:srgbClr val="0D44CC"/>
              </a:solidFill>
              <a:latin typeface="Cascadia Code" panose="020B0609020000020004" pitchFamily="49" charset="0"/>
              <a:ea typeface="Cascadia Code" panose="020B0609020000020004" pitchFamily="49" charset="0"/>
              <a:cs typeface="Cascadia Code" panose="020B0609020000020004" pitchFamily="49" charset="0"/>
            </a:endParaRPr>
          </a:p>
          <a:p>
            <a:pPr defTabSz="914400"/>
            <a:r>
              <a:rPr lang="en-GB" sz="1400">
                <a:solidFill>
                  <a:srgbClr val="0D44CC"/>
                </a:solidFill>
                <a:latin typeface="Cascadia Code" panose="020B0609020000020004" pitchFamily="49" charset="0"/>
                <a:ea typeface="Cascadia Code" panose="020B0609020000020004" pitchFamily="49" charset="0"/>
                <a:cs typeface="Cascadia Code" panose="020B0609020000020004" pitchFamily="49" charset="0"/>
              </a:rPr>
              <a:t>&gt; terraform validate</a:t>
            </a:r>
          </a:p>
          <a:p>
            <a:pPr defTabSz="914400"/>
            <a:r>
              <a:rPr lang="en-GB" sz="1400">
                <a:solidFill>
                  <a:srgbClr val="0D44CC"/>
                </a:solidFill>
                <a:latin typeface="Cascadia Code" panose="020B0609020000020004" pitchFamily="49" charset="0"/>
                <a:ea typeface="Cascadia Code" panose="020B0609020000020004" pitchFamily="49" charset="0"/>
                <a:cs typeface="Cascadia Code" panose="020B0609020000020004" pitchFamily="49" charset="0"/>
              </a:rPr>
              <a:t>&gt; terraform plan</a:t>
            </a:r>
          </a:p>
        </p:txBody>
      </p:sp>
      <p:pic>
        <p:nvPicPr>
          <p:cNvPr id="33" name="Graphic 32">
            <a:extLst>
              <a:ext uri="{FF2B5EF4-FFF2-40B4-BE49-F238E27FC236}">
                <a16:creationId xmlns:a16="http://schemas.microsoft.com/office/drawing/2014/main" id="{8AF7D6A0-94DD-72D2-D6E6-299FD3366E5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89552" y="2628243"/>
            <a:ext cx="646331" cy="646331"/>
          </a:xfrm>
          <a:prstGeom prst="rect">
            <a:avLst/>
          </a:prstGeom>
        </p:spPr>
      </p:pic>
      <p:pic>
        <p:nvPicPr>
          <p:cNvPr id="34" name="Picture 33" descr="Shape&#10;&#10;Description automatically generated with medium confidence">
            <a:extLst>
              <a:ext uri="{FF2B5EF4-FFF2-40B4-BE49-F238E27FC236}">
                <a16:creationId xmlns:a16="http://schemas.microsoft.com/office/drawing/2014/main" id="{2CBA1693-1E60-38DD-E355-4F7B70069B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06669" y="4820652"/>
            <a:ext cx="1876571" cy="502617"/>
          </a:xfrm>
          <a:prstGeom prst="rect">
            <a:avLst/>
          </a:prstGeom>
        </p:spPr>
      </p:pic>
      <p:sp>
        <p:nvSpPr>
          <p:cNvPr id="35" name="TextBox 34">
            <a:extLst>
              <a:ext uri="{FF2B5EF4-FFF2-40B4-BE49-F238E27FC236}">
                <a16:creationId xmlns:a16="http://schemas.microsoft.com/office/drawing/2014/main" id="{F491D182-9D98-B389-ACFD-1F4C6A4DD01D}"/>
              </a:ext>
            </a:extLst>
          </p:cNvPr>
          <p:cNvSpPr txBox="1"/>
          <p:nvPr/>
        </p:nvSpPr>
        <p:spPr>
          <a:xfrm>
            <a:off x="7594789" y="3295688"/>
            <a:ext cx="4178448" cy="369332"/>
          </a:xfrm>
          <a:prstGeom prst="rect">
            <a:avLst/>
          </a:prstGeom>
          <a:noFill/>
        </p:spPr>
        <p:txBody>
          <a:bodyPr wrap="square" rtlCol="0">
            <a:spAutoFit/>
          </a:bodyPr>
          <a:lstStyle/>
          <a:p>
            <a:pPr algn="ctr" defTabSz="914400"/>
            <a:r>
              <a:rPr lang="en-GB" sz="1800" dirty="0">
                <a:solidFill>
                  <a:srgbClr val="0D44CC"/>
                </a:solidFill>
                <a:latin typeface="Arial"/>
              </a:rPr>
              <a:t>Third Party Integrations / Run Tasks</a:t>
            </a:r>
          </a:p>
        </p:txBody>
      </p:sp>
      <p:pic>
        <p:nvPicPr>
          <p:cNvPr id="36" name="Picture 4" descr="PaloAltoNetworks">
            <a:extLst>
              <a:ext uri="{FF2B5EF4-FFF2-40B4-BE49-F238E27FC236}">
                <a16:creationId xmlns:a16="http://schemas.microsoft.com/office/drawing/2014/main" id="{1A8AD289-D616-20D8-4561-F63F4B760E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08503" y="4145996"/>
            <a:ext cx="382735" cy="38273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snyk">
            <a:extLst>
              <a:ext uri="{FF2B5EF4-FFF2-40B4-BE49-F238E27FC236}">
                <a16:creationId xmlns:a16="http://schemas.microsoft.com/office/drawing/2014/main" id="{89A14E90-CB53-FAAB-0034-0E908ED7F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48976" y="4186628"/>
            <a:ext cx="334262" cy="33426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bridgecrewio">
            <a:extLst>
              <a:ext uri="{FF2B5EF4-FFF2-40B4-BE49-F238E27FC236}">
                <a16:creationId xmlns:a16="http://schemas.microsoft.com/office/drawing/2014/main" id="{FDE50923-2E9C-9BCA-FD87-4A3FA494DC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49672" y="4159847"/>
            <a:ext cx="369332" cy="36933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2" descr="hashicorp">
            <a:extLst>
              <a:ext uri="{FF2B5EF4-FFF2-40B4-BE49-F238E27FC236}">
                <a16:creationId xmlns:a16="http://schemas.microsoft.com/office/drawing/2014/main" id="{DE9C01C5-E5C8-BB11-9473-24D3D936F4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63432" y="4159847"/>
            <a:ext cx="382735" cy="38273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Shape&#10;&#10;Description automatically generated with medium confidence">
            <a:extLst>
              <a:ext uri="{FF2B5EF4-FFF2-40B4-BE49-F238E27FC236}">
                <a16:creationId xmlns:a16="http://schemas.microsoft.com/office/drawing/2014/main" id="{CFA5FC69-98A8-B997-D985-648940662D1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35818" y="2927727"/>
            <a:ext cx="1327060" cy="466323"/>
          </a:xfrm>
          <a:prstGeom prst="rect">
            <a:avLst/>
          </a:prstGeom>
        </p:spPr>
      </p:pic>
      <p:sp>
        <p:nvSpPr>
          <p:cNvPr id="41" name="TextBox 40">
            <a:extLst>
              <a:ext uri="{FF2B5EF4-FFF2-40B4-BE49-F238E27FC236}">
                <a16:creationId xmlns:a16="http://schemas.microsoft.com/office/drawing/2014/main" id="{9FDC7CF2-9D20-7014-5FAD-27E5A1A451B0}"/>
              </a:ext>
            </a:extLst>
          </p:cNvPr>
          <p:cNvSpPr txBox="1"/>
          <p:nvPr/>
        </p:nvSpPr>
        <p:spPr>
          <a:xfrm>
            <a:off x="892506" y="3290812"/>
            <a:ext cx="2136816" cy="369332"/>
          </a:xfrm>
          <a:prstGeom prst="rect">
            <a:avLst/>
          </a:prstGeom>
          <a:noFill/>
        </p:spPr>
        <p:txBody>
          <a:bodyPr wrap="square" rtlCol="0">
            <a:spAutoFit/>
          </a:bodyPr>
          <a:lstStyle/>
          <a:p>
            <a:pPr algn="ctr" defTabSz="914400"/>
            <a:r>
              <a:rPr lang="en-GB" sz="1800">
                <a:solidFill>
                  <a:srgbClr val="0D44CC"/>
                </a:solidFill>
                <a:latin typeface="Arial"/>
              </a:rPr>
              <a:t>CLI</a:t>
            </a:r>
          </a:p>
        </p:txBody>
      </p:sp>
      <p:sp>
        <p:nvSpPr>
          <p:cNvPr id="42" name="TextBox 41">
            <a:extLst>
              <a:ext uri="{FF2B5EF4-FFF2-40B4-BE49-F238E27FC236}">
                <a16:creationId xmlns:a16="http://schemas.microsoft.com/office/drawing/2014/main" id="{FA012FFD-C13B-9D68-BED0-2EE7A169E25B}"/>
              </a:ext>
            </a:extLst>
          </p:cNvPr>
          <p:cNvSpPr txBox="1"/>
          <p:nvPr/>
        </p:nvSpPr>
        <p:spPr>
          <a:xfrm>
            <a:off x="8218140" y="3820664"/>
            <a:ext cx="563460" cy="338554"/>
          </a:xfrm>
          <a:prstGeom prst="rect">
            <a:avLst/>
          </a:prstGeom>
          <a:noFill/>
        </p:spPr>
        <p:txBody>
          <a:bodyPr wrap="square" rtlCol="0">
            <a:spAutoFit/>
          </a:bodyPr>
          <a:lstStyle/>
          <a:p>
            <a:pPr algn="ctr" defTabSz="914400"/>
            <a:r>
              <a:rPr lang="en-GB" sz="800">
                <a:solidFill>
                  <a:srgbClr val="0D44CC"/>
                </a:solidFill>
                <a:latin typeface="Arial"/>
              </a:rPr>
              <a:t>Prisma Cloud</a:t>
            </a:r>
          </a:p>
        </p:txBody>
      </p:sp>
      <p:sp>
        <p:nvSpPr>
          <p:cNvPr id="43" name="TextBox 42">
            <a:extLst>
              <a:ext uri="{FF2B5EF4-FFF2-40B4-BE49-F238E27FC236}">
                <a16:creationId xmlns:a16="http://schemas.microsoft.com/office/drawing/2014/main" id="{9522702D-90C4-847F-717F-D3330BFDF385}"/>
              </a:ext>
            </a:extLst>
          </p:cNvPr>
          <p:cNvSpPr txBox="1"/>
          <p:nvPr/>
        </p:nvSpPr>
        <p:spPr>
          <a:xfrm>
            <a:off x="8913739" y="3813994"/>
            <a:ext cx="563460" cy="215444"/>
          </a:xfrm>
          <a:prstGeom prst="rect">
            <a:avLst/>
          </a:prstGeom>
          <a:noFill/>
        </p:spPr>
        <p:txBody>
          <a:bodyPr wrap="square" rtlCol="0">
            <a:spAutoFit/>
          </a:bodyPr>
          <a:lstStyle/>
          <a:p>
            <a:pPr algn="ctr" defTabSz="914400"/>
            <a:r>
              <a:rPr lang="en-GB" sz="800" err="1">
                <a:solidFill>
                  <a:srgbClr val="0D44CC"/>
                </a:solidFill>
                <a:latin typeface="Arial"/>
              </a:rPr>
              <a:t>Snyk</a:t>
            </a:r>
            <a:endParaRPr lang="en-GB" sz="800">
              <a:solidFill>
                <a:srgbClr val="0D44CC"/>
              </a:solidFill>
              <a:latin typeface="Arial"/>
            </a:endParaRPr>
          </a:p>
        </p:txBody>
      </p:sp>
      <p:sp>
        <p:nvSpPr>
          <p:cNvPr id="44" name="TextBox 43">
            <a:extLst>
              <a:ext uri="{FF2B5EF4-FFF2-40B4-BE49-F238E27FC236}">
                <a16:creationId xmlns:a16="http://schemas.microsoft.com/office/drawing/2014/main" id="{FEBCECB3-D341-AFFD-B9D5-283AE6C9CBD6}"/>
              </a:ext>
            </a:extLst>
          </p:cNvPr>
          <p:cNvSpPr txBox="1"/>
          <p:nvPr/>
        </p:nvSpPr>
        <p:spPr>
          <a:xfrm>
            <a:off x="9684013" y="3813397"/>
            <a:ext cx="563460" cy="338554"/>
          </a:xfrm>
          <a:prstGeom prst="rect">
            <a:avLst/>
          </a:prstGeom>
          <a:noFill/>
        </p:spPr>
        <p:txBody>
          <a:bodyPr wrap="square" rtlCol="0">
            <a:spAutoFit/>
          </a:bodyPr>
          <a:lstStyle/>
          <a:p>
            <a:pPr algn="ctr" defTabSz="914400"/>
            <a:r>
              <a:rPr lang="en-GB" sz="800">
                <a:solidFill>
                  <a:srgbClr val="0D44CC"/>
                </a:solidFill>
                <a:latin typeface="Arial"/>
              </a:rPr>
              <a:t>Bridge Crew</a:t>
            </a:r>
          </a:p>
        </p:txBody>
      </p:sp>
      <p:sp>
        <p:nvSpPr>
          <p:cNvPr id="45" name="TextBox 44">
            <a:extLst>
              <a:ext uri="{FF2B5EF4-FFF2-40B4-BE49-F238E27FC236}">
                <a16:creationId xmlns:a16="http://schemas.microsoft.com/office/drawing/2014/main" id="{EB25410D-1D68-AE39-811C-42D36C5B9409}"/>
              </a:ext>
            </a:extLst>
          </p:cNvPr>
          <p:cNvSpPr txBox="1"/>
          <p:nvPr/>
        </p:nvSpPr>
        <p:spPr>
          <a:xfrm>
            <a:off x="10454287" y="3820664"/>
            <a:ext cx="563460" cy="338554"/>
          </a:xfrm>
          <a:prstGeom prst="rect">
            <a:avLst/>
          </a:prstGeom>
          <a:noFill/>
        </p:spPr>
        <p:txBody>
          <a:bodyPr wrap="square" rtlCol="0">
            <a:spAutoFit/>
          </a:bodyPr>
          <a:lstStyle/>
          <a:p>
            <a:pPr algn="ctr" defTabSz="914400"/>
            <a:r>
              <a:rPr lang="en-GB" sz="800">
                <a:solidFill>
                  <a:srgbClr val="0D44CC"/>
                </a:solidFill>
                <a:latin typeface="Arial"/>
              </a:rPr>
              <a:t>HCP Packer</a:t>
            </a:r>
          </a:p>
        </p:txBody>
      </p:sp>
    </p:spTree>
    <p:extLst>
      <p:ext uri="{BB962C8B-B14F-4D97-AF65-F5344CB8AC3E}">
        <p14:creationId xmlns:p14="http://schemas.microsoft.com/office/powerpoint/2010/main" val="1160002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2BF-F9F7-249E-77D4-4FEB94D08FB8}"/>
              </a:ext>
            </a:extLst>
          </p:cNvPr>
          <p:cNvSpPr>
            <a:spLocks noGrp="1"/>
          </p:cNvSpPr>
          <p:nvPr>
            <p:ph type="title"/>
          </p:nvPr>
        </p:nvSpPr>
        <p:spPr/>
        <p:txBody>
          <a:bodyPr/>
          <a:lstStyle/>
          <a:p>
            <a:r>
              <a:rPr lang="en-GB" dirty="0"/>
              <a:t>Shift Left with </a:t>
            </a:r>
            <a:r>
              <a:rPr lang="en-GB" dirty="0" err="1"/>
              <a:t>DevSecOps</a:t>
            </a:r>
            <a:r>
              <a:rPr lang="en-GB" dirty="0"/>
              <a:t> and Terraform</a:t>
            </a:r>
          </a:p>
        </p:txBody>
      </p:sp>
      <p:pic>
        <p:nvPicPr>
          <p:cNvPr id="22" name="Picture 21">
            <a:extLst>
              <a:ext uri="{FF2B5EF4-FFF2-40B4-BE49-F238E27FC236}">
                <a16:creationId xmlns:a16="http://schemas.microsoft.com/office/drawing/2014/main" id="{1E6B4948-D44B-3B3C-4E66-B3C1ACA8F098}"/>
              </a:ext>
            </a:extLst>
          </p:cNvPr>
          <p:cNvPicPr>
            <a:picLocks noChangeAspect="1"/>
          </p:cNvPicPr>
          <p:nvPr/>
        </p:nvPicPr>
        <p:blipFill rotWithShape="1">
          <a:blip r:embed="rId2"/>
          <a:srcRect l="27369" b="7267"/>
          <a:stretch/>
        </p:blipFill>
        <p:spPr>
          <a:xfrm>
            <a:off x="2894309" y="4807313"/>
            <a:ext cx="1871676" cy="536276"/>
          </a:xfrm>
          <a:prstGeom prst="rect">
            <a:avLst/>
          </a:prstGeom>
          <a:noFill/>
        </p:spPr>
      </p:pic>
      <p:pic>
        <p:nvPicPr>
          <p:cNvPr id="23" name="Picture 22">
            <a:extLst>
              <a:ext uri="{FF2B5EF4-FFF2-40B4-BE49-F238E27FC236}">
                <a16:creationId xmlns:a16="http://schemas.microsoft.com/office/drawing/2014/main" id="{DF91D82E-558E-00C9-CC66-5D6DEE31810B}"/>
              </a:ext>
            </a:extLst>
          </p:cNvPr>
          <p:cNvPicPr>
            <a:picLocks noChangeAspect="1"/>
          </p:cNvPicPr>
          <p:nvPr/>
        </p:nvPicPr>
        <p:blipFill rotWithShape="1">
          <a:blip r:embed="rId3"/>
          <a:srcRect r="76525"/>
          <a:stretch/>
        </p:blipFill>
        <p:spPr>
          <a:xfrm>
            <a:off x="2417491" y="4858017"/>
            <a:ext cx="476818" cy="455817"/>
          </a:xfrm>
          <a:prstGeom prst="rect">
            <a:avLst/>
          </a:prstGeom>
          <a:noFill/>
        </p:spPr>
      </p:pic>
      <p:pic>
        <p:nvPicPr>
          <p:cNvPr id="24" name="Picture 23" descr="A picture containing text&#10;&#10;Description automatically generated">
            <a:extLst>
              <a:ext uri="{FF2B5EF4-FFF2-40B4-BE49-F238E27FC236}">
                <a16:creationId xmlns:a16="http://schemas.microsoft.com/office/drawing/2014/main" id="{8AF499F7-DA3D-06BF-FAF5-6496389FF0A0}"/>
              </a:ext>
            </a:extLst>
          </p:cNvPr>
          <p:cNvPicPr>
            <a:picLocks noChangeAspect="1"/>
          </p:cNvPicPr>
          <p:nvPr/>
        </p:nvPicPr>
        <p:blipFill>
          <a:blip r:embed="rId4"/>
          <a:stretch>
            <a:fillRect/>
          </a:stretch>
        </p:blipFill>
        <p:spPr>
          <a:xfrm>
            <a:off x="1300803" y="4920512"/>
            <a:ext cx="869610" cy="356541"/>
          </a:xfrm>
          <a:prstGeom prst="rect">
            <a:avLst/>
          </a:prstGeom>
        </p:spPr>
      </p:pic>
      <p:pic>
        <p:nvPicPr>
          <p:cNvPr id="25" name="Picture 24" descr="Icon&#10;&#10;Description automatically generated">
            <a:extLst>
              <a:ext uri="{FF2B5EF4-FFF2-40B4-BE49-F238E27FC236}">
                <a16:creationId xmlns:a16="http://schemas.microsoft.com/office/drawing/2014/main" id="{2A2729A6-ECC8-179B-EACA-1F2A5BAE7652}"/>
              </a:ext>
            </a:extLst>
          </p:cNvPr>
          <p:cNvPicPr>
            <a:picLocks noChangeAspect="1"/>
          </p:cNvPicPr>
          <p:nvPr/>
        </p:nvPicPr>
        <p:blipFill>
          <a:blip r:embed="rId5"/>
          <a:stretch>
            <a:fillRect/>
          </a:stretch>
        </p:blipFill>
        <p:spPr>
          <a:xfrm>
            <a:off x="960071" y="4929934"/>
            <a:ext cx="312452" cy="312452"/>
          </a:xfrm>
          <a:prstGeom prst="rect">
            <a:avLst/>
          </a:prstGeom>
        </p:spPr>
      </p:pic>
      <p:sp>
        <p:nvSpPr>
          <p:cNvPr id="26" name="Arrow: Right 25">
            <a:extLst>
              <a:ext uri="{FF2B5EF4-FFF2-40B4-BE49-F238E27FC236}">
                <a16:creationId xmlns:a16="http://schemas.microsoft.com/office/drawing/2014/main" id="{C82CFC92-6453-8087-D699-A70F2B2D2DF5}"/>
              </a:ext>
            </a:extLst>
          </p:cNvPr>
          <p:cNvSpPr/>
          <p:nvPr/>
        </p:nvSpPr>
        <p:spPr>
          <a:xfrm>
            <a:off x="881948" y="4571999"/>
            <a:ext cx="10583834" cy="264904"/>
          </a:xfrm>
          <a:prstGeom prst="rightArrow">
            <a:avLst/>
          </a:prstGeom>
          <a:gradFill flip="none" rotWithShape="1">
            <a:gsLst>
              <a:gs pos="0">
                <a:srgbClr val="7B41BC">
                  <a:shade val="30000"/>
                  <a:satMod val="115000"/>
                </a:srgbClr>
              </a:gs>
              <a:gs pos="50000">
                <a:srgbClr val="7B41BC">
                  <a:shade val="67500"/>
                  <a:satMod val="115000"/>
                </a:srgbClr>
              </a:gs>
              <a:gs pos="100000">
                <a:srgbClr val="7B41BC">
                  <a:shade val="100000"/>
                  <a:satMod val="115000"/>
                </a:srgbClr>
              </a:gs>
            </a:gsLst>
            <a:lin ang="10800000" scaled="1"/>
            <a:tileRect/>
          </a:gradFill>
          <a:ln w="25400" cap="flat" cmpd="sng" algn="ctr">
            <a:noFill/>
            <a:prstDash val="solid"/>
          </a:ln>
          <a:effectLst/>
        </p:spPr>
        <p:txBody>
          <a:bodyPr rtlCol="0" anchor="ctr"/>
          <a:lstStyle/>
          <a:p>
            <a:pPr algn="ctr" defTabSz="914400"/>
            <a:endParaRPr lang="en-GB" sz="1800" kern="0">
              <a:solidFill>
                <a:srgbClr val="000000"/>
              </a:solidFill>
              <a:latin typeface="Arial"/>
            </a:endParaRPr>
          </a:p>
        </p:txBody>
      </p:sp>
      <p:pic>
        <p:nvPicPr>
          <p:cNvPr id="27" name="Picture 26" descr="Shape&#10;&#10;Description automatically generated with medium confidence">
            <a:extLst>
              <a:ext uri="{FF2B5EF4-FFF2-40B4-BE49-F238E27FC236}">
                <a16:creationId xmlns:a16="http://schemas.microsoft.com/office/drawing/2014/main" id="{9A463F77-51D3-14F8-018F-8854681249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5933" y="4836903"/>
            <a:ext cx="1895674" cy="496486"/>
          </a:xfrm>
          <a:prstGeom prst="rect">
            <a:avLst/>
          </a:prstGeom>
        </p:spPr>
      </p:pic>
      <p:sp>
        <p:nvSpPr>
          <p:cNvPr id="28" name="TextBox 27">
            <a:extLst>
              <a:ext uri="{FF2B5EF4-FFF2-40B4-BE49-F238E27FC236}">
                <a16:creationId xmlns:a16="http://schemas.microsoft.com/office/drawing/2014/main" id="{ED4078EA-645C-A55B-997B-6D1E4C862C5F}"/>
              </a:ext>
            </a:extLst>
          </p:cNvPr>
          <p:cNvSpPr txBox="1"/>
          <p:nvPr/>
        </p:nvSpPr>
        <p:spPr>
          <a:xfrm>
            <a:off x="4486091" y="2850082"/>
            <a:ext cx="2198794" cy="369332"/>
          </a:xfrm>
          <a:prstGeom prst="rect">
            <a:avLst/>
          </a:prstGeom>
          <a:noFill/>
        </p:spPr>
        <p:txBody>
          <a:bodyPr wrap="square" rtlCol="0">
            <a:spAutoFit/>
          </a:bodyPr>
          <a:lstStyle/>
          <a:p>
            <a:pPr algn="ctr" defTabSz="914400"/>
            <a:r>
              <a:rPr lang="en-GB" sz="1800">
                <a:solidFill>
                  <a:srgbClr val="0D44CC"/>
                </a:solidFill>
                <a:latin typeface="Arial"/>
              </a:rPr>
              <a:t>Policy</a:t>
            </a:r>
          </a:p>
        </p:txBody>
      </p:sp>
      <p:pic>
        <p:nvPicPr>
          <p:cNvPr id="29" name="Picture 12" descr="hashicorp">
            <a:extLst>
              <a:ext uri="{FF2B5EF4-FFF2-40B4-BE49-F238E27FC236}">
                <a16:creationId xmlns:a16="http://schemas.microsoft.com/office/drawing/2014/main" id="{DDA84D22-9E96-7935-D053-8CE220442B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3969" y="3366722"/>
            <a:ext cx="698719" cy="69871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0C573854-2747-7A71-DC54-1596FF5E06CA}"/>
              </a:ext>
            </a:extLst>
          </p:cNvPr>
          <p:cNvSpPr txBox="1"/>
          <p:nvPr/>
        </p:nvSpPr>
        <p:spPr>
          <a:xfrm>
            <a:off x="4214392" y="4054534"/>
            <a:ext cx="1177871" cy="246221"/>
          </a:xfrm>
          <a:prstGeom prst="rect">
            <a:avLst/>
          </a:prstGeom>
          <a:noFill/>
        </p:spPr>
        <p:txBody>
          <a:bodyPr wrap="square" rtlCol="0">
            <a:spAutoFit/>
          </a:bodyPr>
          <a:lstStyle/>
          <a:p>
            <a:pPr algn="ctr" defTabSz="914400"/>
            <a:r>
              <a:rPr lang="en-GB" sz="1000" b="1" dirty="0">
                <a:latin typeface="Arial"/>
              </a:rPr>
              <a:t>Sentinel</a:t>
            </a:r>
          </a:p>
        </p:txBody>
      </p:sp>
      <p:pic>
        <p:nvPicPr>
          <p:cNvPr id="31" name="Graphic 30">
            <a:extLst>
              <a:ext uri="{FF2B5EF4-FFF2-40B4-BE49-F238E27FC236}">
                <a16:creationId xmlns:a16="http://schemas.microsoft.com/office/drawing/2014/main" id="{EB5ABA93-7346-4CE7-418B-51BE32F6771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43600" y="3362650"/>
            <a:ext cx="1009678" cy="905741"/>
          </a:xfrm>
          <a:prstGeom prst="rect">
            <a:avLst/>
          </a:prstGeom>
        </p:spPr>
      </p:pic>
      <p:sp>
        <p:nvSpPr>
          <p:cNvPr id="32" name="TextBox 31">
            <a:extLst>
              <a:ext uri="{FF2B5EF4-FFF2-40B4-BE49-F238E27FC236}">
                <a16:creationId xmlns:a16="http://schemas.microsoft.com/office/drawing/2014/main" id="{3FD75384-7FE1-6300-A4E5-569E35F6A10C}"/>
              </a:ext>
            </a:extLst>
          </p:cNvPr>
          <p:cNvSpPr txBox="1"/>
          <p:nvPr/>
        </p:nvSpPr>
        <p:spPr>
          <a:xfrm>
            <a:off x="1958408" y="3239893"/>
            <a:ext cx="1177871" cy="1169551"/>
          </a:xfrm>
          <a:prstGeom prst="rect">
            <a:avLst/>
          </a:prstGeom>
          <a:noFill/>
        </p:spPr>
        <p:txBody>
          <a:bodyPr wrap="square" rtlCol="0">
            <a:spAutoFit/>
          </a:bodyPr>
          <a:lstStyle/>
          <a:p>
            <a:pPr algn="r" defTabSz="914400"/>
            <a:r>
              <a:rPr lang="en-GB" sz="1400" b="1">
                <a:solidFill>
                  <a:srgbClr val="0D44CC"/>
                </a:solidFill>
                <a:latin typeface="Arial"/>
              </a:rPr>
              <a:t>Plan</a:t>
            </a:r>
          </a:p>
          <a:p>
            <a:pPr algn="r" defTabSz="914400"/>
            <a:endParaRPr lang="en-GB" sz="1400" b="1">
              <a:solidFill>
                <a:srgbClr val="0D44CC"/>
              </a:solidFill>
              <a:latin typeface="Arial"/>
            </a:endParaRPr>
          </a:p>
          <a:p>
            <a:pPr algn="r" defTabSz="914400"/>
            <a:r>
              <a:rPr lang="en-GB" sz="1400" b="1">
                <a:solidFill>
                  <a:srgbClr val="0D44CC"/>
                </a:solidFill>
                <a:latin typeface="Arial"/>
              </a:rPr>
              <a:t>Config</a:t>
            </a:r>
          </a:p>
          <a:p>
            <a:pPr algn="r" defTabSz="914400"/>
            <a:endParaRPr lang="en-GB" sz="1400" b="1">
              <a:solidFill>
                <a:srgbClr val="0D44CC"/>
              </a:solidFill>
              <a:latin typeface="Arial"/>
            </a:endParaRPr>
          </a:p>
          <a:p>
            <a:pPr algn="r" defTabSz="914400"/>
            <a:r>
              <a:rPr lang="en-GB" sz="1400" b="1">
                <a:solidFill>
                  <a:srgbClr val="0D44CC"/>
                </a:solidFill>
                <a:latin typeface="Arial"/>
              </a:rPr>
              <a:t>State</a:t>
            </a:r>
          </a:p>
        </p:txBody>
      </p:sp>
      <p:sp>
        <p:nvSpPr>
          <p:cNvPr id="33" name="TextBox 32">
            <a:extLst>
              <a:ext uri="{FF2B5EF4-FFF2-40B4-BE49-F238E27FC236}">
                <a16:creationId xmlns:a16="http://schemas.microsoft.com/office/drawing/2014/main" id="{BF686D9F-900F-9EB7-7A4C-5E1A1D8915DE}"/>
              </a:ext>
            </a:extLst>
          </p:cNvPr>
          <p:cNvSpPr txBox="1"/>
          <p:nvPr/>
        </p:nvSpPr>
        <p:spPr>
          <a:xfrm>
            <a:off x="7967821" y="3239892"/>
            <a:ext cx="1652614" cy="1169551"/>
          </a:xfrm>
          <a:prstGeom prst="rect">
            <a:avLst/>
          </a:prstGeom>
          <a:noFill/>
        </p:spPr>
        <p:txBody>
          <a:bodyPr wrap="square" rtlCol="0">
            <a:spAutoFit/>
          </a:bodyPr>
          <a:lstStyle/>
          <a:p>
            <a:pPr defTabSz="914400"/>
            <a:r>
              <a:rPr lang="en-GB" sz="1400" b="1">
                <a:solidFill>
                  <a:srgbClr val="0D44CC"/>
                </a:solidFill>
                <a:latin typeface="Arial"/>
              </a:rPr>
              <a:t>Advisory</a:t>
            </a:r>
          </a:p>
          <a:p>
            <a:pPr defTabSz="914400"/>
            <a:endParaRPr lang="en-GB" sz="1400" b="1">
              <a:solidFill>
                <a:srgbClr val="0D44CC"/>
              </a:solidFill>
              <a:latin typeface="Arial"/>
            </a:endParaRPr>
          </a:p>
          <a:p>
            <a:pPr defTabSz="914400"/>
            <a:r>
              <a:rPr lang="en-GB" sz="1400" b="1">
                <a:solidFill>
                  <a:srgbClr val="0D44CC"/>
                </a:solidFill>
                <a:latin typeface="Arial"/>
              </a:rPr>
              <a:t>Soft-Mandatory</a:t>
            </a:r>
          </a:p>
          <a:p>
            <a:pPr defTabSz="914400"/>
            <a:endParaRPr lang="en-GB" sz="1400" b="1">
              <a:solidFill>
                <a:srgbClr val="0D44CC"/>
              </a:solidFill>
              <a:latin typeface="Arial"/>
            </a:endParaRPr>
          </a:p>
          <a:p>
            <a:pPr defTabSz="914400"/>
            <a:r>
              <a:rPr lang="en-GB" sz="1400" b="1">
                <a:solidFill>
                  <a:srgbClr val="0D44CC"/>
                </a:solidFill>
                <a:latin typeface="Arial"/>
              </a:rPr>
              <a:t>Hard-Mandatory</a:t>
            </a:r>
          </a:p>
        </p:txBody>
      </p:sp>
      <p:sp>
        <p:nvSpPr>
          <p:cNvPr id="34" name="Arrow: Right 33">
            <a:extLst>
              <a:ext uri="{FF2B5EF4-FFF2-40B4-BE49-F238E27FC236}">
                <a16:creationId xmlns:a16="http://schemas.microsoft.com/office/drawing/2014/main" id="{930E0377-7BC1-0615-41A9-59194C561886}"/>
              </a:ext>
            </a:extLst>
          </p:cNvPr>
          <p:cNvSpPr/>
          <p:nvPr/>
        </p:nvSpPr>
        <p:spPr>
          <a:xfrm>
            <a:off x="3288609" y="3248671"/>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
        <p:nvSpPr>
          <p:cNvPr id="35" name="Arrow: Right 34">
            <a:extLst>
              <a:ext uri="{FF2B5EF4-FFF2-40B4-BE49-F238E27FC236}">
                <a16:creationId xmlns:a16="http://schemas.microsoft.com/office/drawing/2014/main" id="{790A608D-E772-34A3-2493-F897411443B8}"/>
              </a:ext>
            </a:extLst>
          </p:cNvPr>
          <p:cNvSpPr/>
          <p:nvPr/>
        </p:nvSpPr>
        <p:spPr>
          <a:xfrm>
            <a:off x="3285308" y="3711510"/>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
        <p:nvSpPr>
          <p:cNvPr id="36" name="Arrow: Right 35">
            <a:extLst>
              <a:ext uri="{FF2B5EF4-FFF2-40B4-BE49-F238E27FC236}">
                <a16:creationId xmlns:a16="http://schemas.microsoft.com/office/drawing/2014/main" id="{DA7B0E79-7C02-F2BF-BB7A-DE881E02502B}"/>
              </a:ext>
            </a:extLst>
          </p:cNvPr>
          <p:cNvSpPr/>
          <p:nvPr/>
        </p:nvSpPr>
        <p:spPr>
          <a:xfrm>
            <a:off x="3290737" y="4146155"/>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
        <p:nvSpPr>
          <p:cNvPr id="37" name="Arrow: Right 36">
            <a:extLst>
              <a:ext uri="{FF2B5EF4-FFF2-40B4-BE49-F238E27FC236}">
                <a16:creationId xmlns:a16="http://schemas.microsoft.com/office/drawing/2014/main" id="{6EDDF196-A467-099B-295D-64631CACEE8F}"/>
              </a:ext>
            </a:extLst>
          </p:cNvPr>
          <p:cNvSpPr/>
          <p:nvPr/>
        </p:nvSpPr>
        <p:spPr>
          <a:xfrm>
            <a:off x="7265849" y="3269554"/>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
        <p:nvSpPr>
          <p:cNvPr id="38" name="Arrow: Right 37">
            <a:extLst>
              <a:ext uri="{FF2B5EF4-FFF2-40B4-BE49-F238E27FC236}">
                <a16:creationId xmlns:a16="http://schemas.microsoft.com/office/drawing/2014/main" id="{BD07A10D-55A8-0962-8CBD-B4C91D246AA4}"/>
              </a:ext>
            </a:extLst>
          </p:cNvPr>
          <p:cNvSpPr/>
          <p:nvPr/>
        </p:nvSpPr>
        <p:spPr>
          <a:xfrm>
            <a:off x="7262548" y="3732393"/>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
        <p:nvSpPr>
          <p:cNvPr id="39" name="Arrow: Right 38">
            <a:extLst>
              <a:ext uri="{FF2B5EF4-FFF2-40B4-BE49-F238E27FC236}">
                <a16:creationId xmlns:a16="http://schemas.microsoft.com/office/drawing/2014/main" id="{B6FA85D1-4596-4DE2-1F40-470AB886A5F3}"/>
              </a:ext>
            </a:extLst>
          </p:cNvPr>
          <p:cNvSpPr/>
          <p:nvPr/>
        </p:nvSpPr>
        <p:spPr>
          <a:xfrm>
            <a:off x="7267977" y="4167038"/>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Tree>
    <p:extLst>
      <p:ext uri="{BB962C8B-B14F-4D97-AF65-F5344CB8AC3E}">
        <p14:creationId xmlns:p14="http://schemas.microsoft.com/office/powerpoint/2010/main" val="13625747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Automating Terraform</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19359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Terraform CLI Automation Overview</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5219891"/>
          </a:xfrm>
        </p:spPr>
        <p:txBody>
          <a:bodyPr/>
          <a:lstStyle/>
          <a:p>
            <a:r>
              <a:rPr lang="en-GB" dirty="0"/>
              <a:t>Your agent needs the Terraform CLI.</a:t>
            </a:r>
          </a:p>
          <a:p>
            <a:r>
              <a:rPr lang="en-GB" dirty="0"/>
              <a:t>Must use Remote State!</a:t>
            </a:r>
          </a:p>
          <a:p>
            <a:r>
              <a:rPr lang="en-GB" dirty="0"/>
              <a:t>Use Environment Variables for credentials.</a:t>
            </a:r>
          </a:p>
          <a:p>
            <a:r>
              <a:rPr lang="en-GB" dirty="0"/>
              <a:t>Use Parameters for Remote State settings.</a:t>
            </a:r>
          </a:p>
          <a:p>
            <a:r>
              <a:rPr lang="en-GB" dirty="0"/>
              <a:t>Use the same commands as you do locally to </a:t>
            </a:r>
            <a:r>
              <a:rPr lang="en-GB" dirty="0" err="1">
                <a:latin typeface="Cascadia Code" panose="020B0609020000020004" pitchFamily="49" charset="0"/>
                <a:cs typeface="Cascadia Code" panose="020B0609020000020004" pitchFamily="49" charset="0"/>
              </a:rPr>
              <a:t>init</a:t>
            </a:r>
            <a:r>
              <a:rPr lang="en-GB" dirty="0"/>
              <a:t>, </a:t>
            </a:r>
            <a:r>
              <a:rPr lang="en-GB" dirty="0">
                <a:latin typeface="Cascadia Code" panose="020B0609020000020004" pitchFamily="49" charset="0"/>
                <a:cs typeface="Cascadia Code" panose="020B0609020000020004" pitchFamily="49" charset="0"/>
              </a:rPr>
              <a:t>plan</a:t>
            </a:r>
            <a:r>
              <a:rPr lang="en-GB" dirty="0"/>
              <a:t> and </a:t>
            </a:r>
            <a:r>
              <a:rPr lang="en-GB" dirty="0">
                <a:latin typeface="Cascadia Code" panose="020B0609020000020004" pitchFamily="49" charset="0"/>
                <a:cs typeface="Cascadia Code" panose="020B0609020000020004" pitchFamily="49" charset="0"/>
              </a:rPr>
              <a:t>apply</a:t>
            </a:r>
            <a:r>
              <a:rPr lang="en-GB" dirty="0"/>
              <a:t>.</a:t>
            </a:r>
          </a:p>
          <a:p>
            <a:endParaRPr lang="en-GB" dirty="0"/>
          </a:p>
          <a:p>
            <a:r>
              <a:rPr lang="en-GB" dirty="0"/>
              <a:t>Questions to consider:</a:t>
            </a:r>
          </a:p>
          <a:p>
            <a:pPr lvl="1"/>
            <a:r>
              <a:rPr lang="en-GB" dirty="0"/>
              <a:t>How will I access my modules?</a:t>
            </a:r>
          </a:p>
          <a:p>
            <a:pPr lvl="1"/>
            <a:r>
              <a:rPr lang="en-GB" dirty="0"/>
              <a:t>Do I want to have an approval between plan and apply?</a:t>
            </a:r>
          </a:p>
          <a:p>
            <a:pPr lvl="1"/>
            <a:r>
              <a:rPr lang="en-GB" dirty="0"/>
              <a:t>Do I want to run any static analysis?</a:t>
            </a:r>
          </a:p>
        </p:txBody>
      </p:sp>
    </p:spTree>
    <p:extLst>
      <p:ext uri="{BB962C8B-B14F-4D97-AF65-F5344CB8AC3E}">
        <p14:creationId xmlns:p14="http://schemas.microsoft.com/office/powerpoint/2010/main" val="380074000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_accessible.pptx" id="{5017197E-8946-408F-8863-53B5929343B4}" vid="{9FCD5370-0FB4-4CC1-B4AC-1B00F5DFAB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24400607199A40B33B787452AC6853" ma:contentTypeVersion="6" ma:contentTypeDescription="Create a new document." ma:contentTypeScope="" ma:versionID="a196007bb08aa323bb23aeee550315c7">
  <xsd:schema xmlns:xsd="http://www.w3.org/2001/XMLSchema" xmlns:xs="http://www.w3.org/2001/XMLSchema" xmlns:p="http://schemas.microsoft.com/office/2006/metadata/properties" xmlns:ns2="f784ab01-3b00-4499-a3fe-88ca86405c7b" xmlns:ns3="17012f8d-dfee-46cb-a314-eed379f2338a" targetNamespace="http://schemas.microsoft.com/office/2006/metadata/properties" ma:root="true" ma:fieldsID="3d242837d6c3808c5f6bc9c4629a650d" ns2:_="" ns3:_="">
    <xsd:import namespace="f784ab01-3b00-4499-a3fe-88ca86405c7b"/>
    <xsd:import namespace="17012f8d-dfee-46cb-a314-eed379f2338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84ab01-3b00-4499-a3fe-88ca86405c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012f8d-dfee-46cb-a314-eed379f2338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7012f8d-dfee-46cb-a314-eed379f2338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D3D4C6-3DB4-4878-93C7-00E1411B3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84ab01-3b00-4499-a3fe-88ca86405c7b"/>
    <ds:schemaRef ds:uri="17012f8d-dfee-46cb-a314-eed379f233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158114-255C-4F00-B165-DB8A2AC86A1F}">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492b655a-ec86-4731-b25e-ce4ddeb8f50a"/>
    <ds:schemaRef ds:uri="http://purl.org/dc/elements/1.1/"/>
    <ds:schemaRef ds:uri="http://schemas.microsoft.com/office/2006/metadata/properties"/>
    <ds:schemaRef ds:uri="3a08ec24-c134-4431-b5bd-1238984bf104"/>
    <ds:schemaRef ds:uri="http://www.w3.org/XML/1998/namespace"/>
    <ds:schemaRef ds:uri="17012f8d-dfee-46cb-a314-eed379f2338a"/>
  </ds:schemaRefs>
</ds:datastoreItem>
</file>

<file path=customXml/itemProps3.xml><?xml version="1.0" encoding="utf-8"?>
<ds:datastoreItem xmlns:ds="http://schemas.openxmlformats.org/officeDocument/2006/customXml" ds:itemID="{6EE71FFC-58A0-4FEA-B302-B30277D808B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Microsoft_brand_template_teal</Template>
  <TotalTime>1</TotalTime>
  <Words>2041</Words>
  <Application>Microsoft Office PowerPoint</Application>
  <PresentationFormat>Widescreen</PresentationFormat>
  <Paragraphs>360</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 Light</vt:lpstr>
      <vt:lpstr>Cascadia Code</vt:lpstr>
      <vt:lpstr>Consolas</vt:lpstr>
      <vt:lpstr>Segoe UI</vt:lpstr>
      <vt:lpstr>Segoe UI Semibold</vt:lpstr>
      <vt:lpstr>Wingdings</vt:lpstr>
      <vt:lpstr>White Template</vt:lpstr>
      <vt:lpstr>Continuous Delivery</vt:lpstr>
      <vt:lpstr>PowerPoint Presentation</vt:lpstr>
      <vt:lpstr>Shift Left</vt:lpstr>
      <vt:lpstr>Shift Left with DevSecOps</vt:lpstr>
      <vt:lpstr>What can Shift Left?</vt:lpstr>
      <vt:lpstr>Shift Left with DevSecOps and Terraform</vt:lpstr>
      <vt:lpstr>Shift Left with DevSecOps and Terraform</vt:lpstr>
      <vt:lpstr>Automating Terraform</vt:lpstr>
      <vt:lpstr>Terraform CLI Automation Overview</vt:lpstr>
      <vt:lpstr>Getting the Terraform CLI</vt:lpstr>
      <vt:lpstr>Static Analysis</vt:lpstr>
      <vt:lpstr>Terraform Format and Validate</vt:lpstr>
      <vt:lpstr>Security Static Analysis</vt:lpstr>
      <vt:lpstr>Approvals</vt:lpstr>
      <vt:lpstr>Approval between plan and apply</vt:lpstr>
      <vt:lpstr>Authentication</vt:lpstr>
      <vt:lpstr>Secret Fundamentals</vt:lpstr>
      <vt:lpstr>Deploy-time and Run-time Secrets</vt:lpstr>
      <vt:lpstr>Deploy-time Secrets for Azure (AD and ARM)</vt:lpstr>
      <vt:lpstr>Run-time Secrets for Azure</vt:lpstr>
      <vt:lpstr>azurerm Service Principal with Secret</vt:lpstr>
      <vt:lpstr>azurerm Service Principal with Secret</vt:lpstr>
      <vt:lpstr>azurerm Managed Identity</vt:lpstr>
      <vt:lpstr>azurerm Managed Identity</vt:lpstr>
      <vt:lpstr>azurerm Service Principal and OpenID Connect</vt:lpstr>
      <vt:lpstr>azurerm Service Principal and OpenID Connect</vt:lpstr>
      <vt:lpstr>Lab: Continuous Delivery with GitHub Actions OIDC</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Jared Holgate</dc:creator>
  <cp:keywords/>
  <dc:description/>
  <cp:lastModifiedBy>Ryan Russell-Yates</cp:lastModifiedBy>
  <cp:revision>15</cp:revision>
  <dcterms:created xsi:type="dcterms:W3CDTF">2022-12-07T14:56:25Z</dcterms:created>
  <dcterms:modified xsi:type="dcterms:W3CDTF">2023-07-31T17:34:55Z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0x0101004F24400607199A40B33B787452AC6853</vt:lpwstr>
  </property>
</Properties>
</file>