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19"/>
  </p:notesMasterIdLst>
  <p:handoutMasterIdLst>
    <p:handoutMasterId r:id="rId20"/>
  </p:handoutMasterIdLst>
  <p:sldIdLst>
    <p:sldId id="1663" r:id="rId5"/>
    <p:sldId id="278" r:id="rId6"/>
    <p:sldId id="2060" r:id="rId7"/>
    <p:sldId id="2066" r:id="rId8"/>
    <p:sldId id="2067" r:id="rId9"/>
    <p:sldId id="2065" r:id="rId10"/>
    <p:sldId id="2068" r:id="rId11"/>
    <p:sldId id="2069" r:id="rId12"/>
    <p:sldId id="2070" r:id="rId13"/>
    <p:sldId id="2071" r:id="rId14"/>
    <p:sldId id="2072" r:id="rId15"/>
    <p:sldId id="2073" r:id="rId16"/>
    <p:sldId id="1893" r:id="rId17"/>
    <p:sldId id="1532"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Resource Dependencies" id="{65D0AAB5-FF47-4223-B32A-C232AC175481}">
          <p14:sldIdLst>
            <p14:sldId id="2060"/>
            <p14:sldId id="2066"/>
            <p14:sldId id="2067"/>
            <p14:sldId id="2065"/>
          </p14:sldIdLst>
        </p14:section>
        <p14:section name="Modules" id="{EA80008B-50FC-4C21-9B70-D81B8101714E}">
          <p14:sldIdLst>
            <p14:sldId id="2068"/>
            <p14:sldId id="2069"/>
            <p14:sldId id="2070"/>
            <p14:sldId id="2071"/>
            <p14:sldId id="2072"/>
            <p14:sldId id="2073"/>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5B584-3E38-4154-BC7F-E6A01896287D}" v="2998" dt="2020-06-09T20:32:1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70837" autoAdjust="0"/>
  </p:normalViewPr>
  <p:slideViewPr>
    <p:cSldViewPr snapToGrid="0">
      <p:cViewPr varScale="1">
        <p:scale>
          <a:sx n="106" d="100"/>
          <a:sy n="106" d="100"/>
        </p:scale>
        <p:origin x="78"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205E8-4FC1-4D87-9319-18CAE25461A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5776F60-411D-4519-9564-989B54B47C46}">
      <dgm:prSet/>
      <dgm:spPr/>
      <dgm:t>
        <a:bodyPr/>
        <a:lstStyle/>
        <a:p>
          <a:r>
            <a:rPr lang="en-GB" dirty="0"/>
            <a:t>Ligthtweight abstractions</a:t>
          </a:r>
        </a:p>
      </dgm:t>
    </dgm:pt>
    <dgm:pt modelId="{4442B4D9-1AB4-42E0-801C-BD24A620F9FF}" type="parTrans" cxnId="{75E5DA62-DAC9-48FC-8ABB-80A855F7446F}">
      <dgm:prSet/>
      <dgm:spPr/>
      <dgm:t>
        <a:bodyPr/>
        <a:lstStyle/>
        <a:p>
          <a:endParaRPr lang="en-GB"/>
        </a:p>
      </dgm:t>
    </dgm:pt>
    <dgm:pt modelId="{8524F84F-9C61-4746-805F-DF6245F62B31}" type="sibTrans" cxnId="{75E5DA62-DAC9-48FC-8ABB-80A855F7446F}">
      <dgm:prSet/>
      <dgm:spPr/>
      <dgm:t>
        <a:bodyPr/>
        <a:lstStyle/>
        <a:p>
          <a:endParaRPr lang="en-GB"/>
        </a:p>
      </dgm:t>
    </dgm:pt>
    <dgm:pt modelId="{F73562C2-6605-421D-B6E0-26583C740563}">
      <dgm:prSet/>
      <dgm:spPr/>
      <dgm:t>
        <a:bodyPr/>
        <a:lstStyle/>
        <a:p>
          <a:r>
            <a:rPr lang="en-GB" dirty="0"/>
            <a:t>Distributable </a:t>
          </a:r>
        </a:p>
      </dgm:t>
    </dgm:pt>
    <dgm:pt modelId="{582B2CFD-A0DD-4A4A-84E4-574C6F6FF559}" type="parTrans" cxnId="{3282D65E-7BA0-41E1-A620-59FEEA439FC4}">
      <dgm:prSet/>
      <dgm:spPr/>
      <dgm:t>
        <a:bodyPr/>
        <a:lstStyle/>
        <a:p>
          <a:endParaRPr lang="en-GB"/>
        </a:p>
      </dgm:t>
    </dgm:pt>
    <dgm:pt modelId="{F0B55F6B-4F03-4591-95F6-99C11EE0F486}" type="sibTrans" cxnId="{3282D65E-7BA0-41E1-A620-59FEEA439FC4}">
      <dgm:prSet/>
      <dgm:spPr/>
      <dgm:t>
        <a:bodyPr/>
        <a:lstStyle/>
        <a:p>
          <a:endParaRPr lang="en-GB"/>
        </a:p>
      </dgm:t>
    </dgm:pt>
    <dgm:pt modelId="{4977262A-8471-46FC-9E3C-93DD1C9E1EBC}">
      <dgm:prSet/>
      <dgm:spPr/>
      <dgm:t>
        <a:bodyPr/>
        <a:lstStyle/>
        <a:p>
          <a:r>
            <a:rPr lang="en-GB" dirty="0"/>
            <a:t>Can be Nested</a:t>
          </a:r>
        </a:p>
      </dgm:t>
    </dgm:pt>
    <dgm:pt modelId="{E8356DDB-E11A-4AAB-990C-C8972604D48F}" type="parTrans" cxnId="{4F756DCB-67E1-4DF1-9065-FB2E90DDAC5F}">
      <dgm:prSet/>
      <dgm:spPr/>
      <dgm:t>
        <a:bodyPr/>
        <a:lstStyle/>
        <a:p>
          <a:endParaRPr lang="en-GB"/>
        </a:p>
      </dgm:t>
    </dgm:pt>
    <dgm:pt modelId="{B640EF02-5BF2-4A37-A4E1-6DD116B10DD7}" type="sibTrans" cxnId="{4F756DCB-67E1-4DF1-9065-FB2E90DDAC5F}">
      <dgm:prSet/>
      <dgm:spPr/>
      <dgm:t>
        <a:bodyPr/>
        <a:lstStyle/>
        <a:p>
          <a:endParaRPr lang="en-GB"/>
        </a:p>
      </dgm:t>
    </dgm:pt>
    <dgm:pt modelId="{647FF307-CA4C-42D7-BEA1-2B6D5461510A}">
      <dgm:prSet/>
      <dgm:spPr/>
      <dgm:t>
        <a:bodyPr/>
        <a:lstStyle/>
        <a:p>
          <a:r>
            <a:rPr lang="en-GB" dirty="0"/>
            <a:t>Composable</a:t>
          </a:r>
        </a:p>
      </dgm:t>
    </dgm:pt>
    <dgm:pt modelId="{9C65BA49-BF40-4F0B-8E8E-76A156350697}" type="parTrans" cxnId="{C9BBCE59-C17B-44E2-A030-7AD9F825BF4C}">
      <dgm:prSet/>
      <dgm:spPr/>
      <dgm:t>
        <a:bodyPr/>
        <a:lstStyle/>
        <a:p>
          <a:endParaRPr lang="en-GB"/>
        </a:p>
      </dgm:t>
    </dgm:pt>
    <dgm:pt modelId="{CB579296-8218-40BC-90A8-759388AADD66}" type="sibTrans" cxnId="{C9BBCE59-C17B-44E2-A030-7AD9F825BF4C}">
      <dgm:prSet/>
      <dgm:spPr/>
      <dgm:t>
        <a:bodyPr/>
        <a:lstStyle/>
        <a:p>
          <a:endParaRPr lang="en-GB"/>
        </a:p>
      </dgm:t>
    </dgm:pt>
    <dgm:pt modelId="{0B507862-D34B-44A1-B7F5-6E3206AE0A79}">
      <dgm:prSet/>
      <dgm:spPr/>
      <dgm:t>
        <a:bodyPr/>
        <a:lstStyle/>
        <a:p>
          <a:r>
            <a:rPr lang="en-GB" dirty="0"/>
            <a:t>Local or Remote</a:t>
          </a:r>
        </a:p>
      </dgm:t>
    </dgm:pt>
    <dgm:pt modelId="{6724CCC9-ED30-49D6-8517-F8AD9B4E6F1D}" type="parTrans" cxnId="{CC878DE8-4C25-4C6B-B45B-97B1BDC68A51}">
      <dgm:prSet/>
      <dgm:spPr/>
      <dgm:t>
        <a:bodyPr/>
        <a:lstStyle/>
        <a:p>
          <a:endParaRPr lang="en-GB"/>
        </a:p>
      </dgm:t>
    </dgm:pt>
    <dgm:pt modelId="{58D7C498-6202-475B-A30F-3EA18CD615C2}" type="sibTrans" cxnId="{CC878DE8-4C25-4C6B-B45B-97B1BDC68A51}">
      <dgm:prSet/>
      <dgm:spPr/>
      <dgm:t>
        <a:bodyPr/>
        <a:lstStyle/>
        <a:p>
          <a:endParaRPr lang="en-GB"/>
        </a:p>
      </dgm:t>
    </dgm:pt>
    <dgm:pt modelId="{D6C8BB0F-D3A7-470C-A6EB-83B16325BF4A}">
      <dgm:prSet/>
      <dgm:spPr/>
      <dgm:t>
        <a:bodyPr/>
        <a:lstStyle/>
        <a:p>
          <a:r>
            <a:rPr lang="en-GB" b="0" i="0" dirty="0"/>
            <a:t>Better Organization</a:t>
          </a:r>
          <a:endParaRPr lang="en-GB" dirty="0"/>
        </a:p>
      </dgm:t>
    </dgm:pt>
    <dgm:pt modelId="{E1AA71B4-9076-4D60-A584-F2B64BD4C872}" type="parTrans" cxnId="{4DA46A61-DCF5-4EF6-A1BF-A9DCE39F8E39}">
      <dgm:prSet/>
      <dgm:spPr/>
      <dgm:t>
        <a:bodyPr/>
        <a:lstStyle/>
        <a:p>
          <a:endParaRPr lang="en-GB"/>
        </a:p>
      </dgm:t>
    </dgm:pt>
    <dgm:pt modelId="{F269658F-D179-4B80-9D22-5D0215782D25}" type="sibTrans" cxnId="{4DA46A61-DCF5-4EF6-A1BF-A9DCE39F8E39}">
      <dgm:prSet/>
      <dgm:spPr/>
      <dgm:t>
        <a:bodyPr/>
        <a:lstStyle/>
        <a:p>
          <a:endParaRPr lang="en-GB"/>
        </a:p>
      </dgm:t>
    </dgm:pt>
    <dgm:pt modelId="{8FDD9F36-1146-405A-9E19-BF76AAB2C799}">
      <dgm:prSet/>
      <dgm:spPr/>
      <dgm:t>
        <a:bodyPr/>
        <a:lstStyle/>
        <a:p>
          <a:r>
            <a:rPr lang="en-GB" b="0" i="0" dirty="0"/>
            <a:t>Encapsulation</a:t>
          </a:r>
          <a:endParaRPr lang="en-GB" dirty="0"/>
        </a:p>
      </dgm:t>
    </dgm:pt>
    <dgm:pt modelId="{3093C358-AA0F-46DB-9F1B-E0D4D62D689C}" type="parTrans" cxnId="{DD133C30-233C-40C1-AA79-F4CA8988D61B}">
      <dgm:prSet/>
      <dgm:spPr/>
      <dgm:t>
        <a:bodyPr/>
        <a:lstStyle/>
        <a:p>
          <a:endParaRPr lang="en-GB"/>
        </a:p>
      </dgm:t>
    </dgm:pt>
    <dgm:pt modelId="{5A52FE4E-9850-4AA7-B00A-FAB057232C4F}" type="sibTrans" cxnId="{DD133C30-233C-40C1-AA79-F4CA8988D61B}">
      <dgm:prSet/>
      <dgm:spPr/>
      <dgm:t>
        <a:bodyPr/>
        <a:lstStyle/>
        <a:p>
          <a:endParaRPr lang="en-GB"/>
        </a:p>
      </dgm:t>
    </dgm:pt>
    <dgm:pt modelId="{F378A937-D96E-4B4E-9BEC-292EA9EFA7CD}">
      <dgm:prSet/>
      <dgm:spPr/>
      <dgm:t>
        <a:bodyPr/>
        <a:lstStyle/>
        <a:p>
          <a:r>
            <a:rPr lang="en-GB" dirty="0"/>
            <a:t>Reusability</a:t>
          </a:r>
        </a:p>
      </dgm:t>
    </dgm:pt>
    <dgm:pt modelId="{A30FB779-5EAA-4C4E-BB92-080EB5BEE51C}" type="parTrans" cxnId="{7771E858-4AFD-41E4-8FBF-71F8E90E33B2}">
      <dgm:prSet/>
      <dgm:spPr/>
      <dgm:t>
        <a:bodyPr/>
        <a:lstStyle/>
        <a:p>
          <a:endParaRPr lang="en-GB"/>
        </a:p>
      </dgm:t>
    </dgm:pt>
    <dgm:pt modelId="{668045C7-B354-4CB8-BF56-31D9E483BF39}" type="sibTrans" cxnId="{7771E858-4AFD-41E4-8FBF-71F8E90E33B2}">
      <dgm:prSet/>
      <dgm:spPr/>
      <dgm:t>
        <a:bodyPr/>
        <a:lstStyle/>
        <a:p>
          <a:endParaRPr lang="en-GB"/>
        </a:p>
      </dgm:t>
    </dgm:pt>
    <dgm:pt modelId="{566BD461-1A03-4475-8675-C3AB02FC3F15}" type="pres">
      <dgm:prSet presAssocID="{80D205E8-4FC1-4D87-9319-18CAE25461A4}" presName="diagram" presStyleCnt="0">
        <dgm:presLayoutVars>
          <dgm:dir/>
          <dgm:resizeHandles val="exact"/>
        </dgm:presLayoutVars>
      </dgm:prSet>
      <dgm:spPr/>
    </dgm:pt>
    <dgm:pt modelId="{A1489A16-9D18-40E4-872C-AAD215FF0266}" type="pres">
      <dgm:prSet presAssocID="{45776F60-411D-4519-9564-989B54B47C46}" presName="node" presStyleLbl="node1" presStyleIdx="0" presStyleCnt="8">
        <dgm:presLayoutVars>
          <dgm:bulletEnabled val="1"/>
        </dgm:presLayoutVars>
      </dgm:prSet>
      <dgm:spPr/>
    </dgm:pt>
    <dgm:pt modelId="{C01A3B70-6789-43F5-9DAA-688F159CCFD2}" type="pres">
      <dgm:prSet presAssocID="{8524F84F-9C61-4746-805F-DF6245F62B31}" presName="sibTrans" presStyleCnt="0"/>
      <dgm:spPr/>
    </dgm:pt>
    <dgm:pt modelId="{FC23D5C1-C761-4A32-BACD-3D280E5592A6}" type="pres">
      <dgm:prSet presAssocID="{D6C8BB0F-D3A7-470C-A6EB-83B16325BF4A}" presName="node" presStyleLbl="node1" presStyleIdx="1" presStyleCnt="8">
        <dgm:presLayoutVars>
          <dgm:bulletEnabled val="1"/>
        </dgm:presLayoutVars>
      </dgm:prSet>
      <dgm:spPr/>
    </dgm:pt>
    <dgm:pt modelId="{3EF7F566-A7B0-4D5E-8A1E-BCD5B9588677}" type="pres">
      <dgm:prSet presAssocID="{F269658F-D179-4B80-9D22-5D0215782D25}" presName="sibTrans" presStyleCnt="0"/>
      <dgm:spPr/>
    </dgm:pt>
    <dgm:pt modelId="{4D471FE4-4B7D-4BFA-A8BA-A0B0B452C274}" type="pres">
      <dgm:prSet presAssocID="{8FDD9F36-1146-405A-9E19-BF76AAB2C799}" presName="node" presStyleLbl="node1" presStyleIdx="2" presStyleCnt="8">
        <dgm:presLayoutVars>
          <dgm:bulletEnabled val="1"/>
        </dgm:presLayoutVars>
      </dgm:prSet>
      <dgm:spPr/>
    </dgm:pt>
    <dgm:pt modelId="{22C71DA2-37F4-4371-8584-66E19695793C}" type="pres">
      <dgm:prSet presAssocID="{5A52FE4E-9850-4AA7-B00A-FAB057232C4F}" presName="sibTrans" presStyleCnt="0"/>
      <dgm:spPr/>
    </dgm:pt>
    <dgm:pt modelId="{2599123C-134C-481E-98B1-344A70DFDC6A}" type="pres">
      <dgm:prSet presAssocID="{F378A937-D96E-4B4E-9BEC-292EA9EFA7CD}" presName="node" presStyleLbl="node1" presStyleIdx="3" presStyleCnt="8">
        <dgm:presLayoutVars>
          <dgm:bulletEnabled val="1"/>
        </dgm:presLayoutVars>
      </dgm:prSet>
      <dgm:spPr/>
    </dgm:pt>
    <dgm:pt modelId="{8804C332-09BA-467E-B1DC-D7A45B110444}" type="pres">
      <dgm:prSet presAssocID="{668045C7-B354-4CB8-BF56-31D9E483BF39}" presName="sibTrans" presStyleCnt="0"/>
      <dgm:spPr/>
    </dgm:pt>
    <dgm:pt modelId="{C00B12B3-D4B7-4E9B-8A43-8851E578669D}" type="pres">
      <dgm:prSet presAssocID="{0B507862-D34B-44A1-B7F5-6E3206AE0A79}" presName="node" presStyleLbl="node1" presStyleIdx="4" presStyleCnt="8">
        <dgm:presLayoutVars>
          <dgm:bulletEnabled val="1"/>
        </dgm:presLayoutVars>
      </dgm:prSet>
      <dgm:spPr/>
    </dgm:pt>
    <dgm:pt modelId="{3DFC2E6F-2A06-4C9E-AECD-1A5D397D15F0}" type="pres">
      <dgm:prSet presAssocID="{58D7C498-6202-475B-A30F-3EA18CD615C2}" presName="sibTrans" presStyleCnt="0"/>
      <dgm:spPr/>
    </dgm:pt>
    <dgm:pt modelId="{A9752107-387A-4984-80EF-3195A3B4ED25}" type="pres">
      <dgm:prSet presAssocID="{F73562C2-6605-421D-B6E0-26583C740563}" presName="node" presStyleLbl="node1" presStyleIdx="5" presStyleCnt="8">
        <dgm:presLayoutVars>
          <dgm:bulletEnabled val="1"/>
        </dgm:presLayoutVars>
      </dgm:prSet>
      <dgm:spPr/>
    </dgm:pt>
    <dgm:pt modelId="{E9643A30-9099-4EF6-9E36-EEB971FA2F0F}" type="pres">
      <dgm:prSet presAssocID="{F0B55F6B-4F03-4591-95F6-99C11EE0F486}" presName="sibTrans" presStyleCnt="0"/>
      <dgm:spPr/>
    </dgm:pt>
    <dgm:pt modelId="{F3D7DE0A-A947-4D77-9EA6-E20E817245C1}" type="pres">
      <dgm:prSet presAssocID="{4977262A-8471-46FC-9E3C-93DD1C9E1EBC}" presName="node" presStyleLbl="node1" presStyleIdx="6" presStyleCnt="8">
        <dgm:presLayoutVars>
          <dgm:bulletEnabled val="1"/>
        </dgm:presLayoutVars>
      </dgm:prSet>
      <dgm:spPr/>
    </dgm:pt>
    <dgm:pt modelId="{81F5658C-FAEE-4D33-9B7E-1EF8854770C8}" type="pres">
      <dgm:prSet presAssocID="{B640EF02-5BF2-4A37-A4E1-6DD116B10DD7}" presName="sibTrans" presStyleCnt="0"/>
      <dgm:spPr/>
    </dgm:pt>
    <dgm:pt modelId="{89508AF9-B1CD-4A8C-A792-FB78C45F179A}" type="pres">
      <dgm:prSet presAssocID="{647FF307-CA4C-42D7-BEA1-2B6D5461510A}" presName="node" presStyleLbl="node1" presStyleIdx="7" presStyleCnt="8">
        <dgm:presLayoutVars>
          <dgm:bulletEnabled val="1"/>
        </dgm:presLayoutVars>
      </dgm:prSet>
      <dgm:spPr/>
    </dgm:pt>
  </dgm:ptLst>
  <dgm:cxnLst>
    <dgm:cxn modelId="{5994BA2D-0652-40DB-A9DE-D38DE378276B}" type="presOf" srcId="{0B507862-D34B-44A1-B7F5-6E3206AE0A79}" destId="{C00B12B3-D4B7-4E9B-8A43-8851E578669D}" srcOrd="0" destOrd="0" presId="urn:microsoft.com/office/officeart/2005/8/layout/default"/>
    <dgm:cxn modelId="{DD133C30-233C-40C1-AA79-F4CA8988D61B}" srcId="{80D205E8-4FC1-4D87-9319-18CAE25461A4}" destId="{8FDD9F36-1146-405A-9E19-BF76AAB2C799}" srcOrd="2" destOrd="0" parTransId="{3093C358-AA0F-46DB-9F1B-E0D4D62D689C}" sibTransId="{5A52FE4E-9850-4AA7-B00A-FAB057232C4F}"/>
    <dgm:cxn modelId="{18DC9838-9D47-41D6-959C-D31C1284EFA8}" type="presOf" srcId="{45776F60-411D-4519-9564-989B54B47C46}" destId="{A1489A16-9D18-40E4-872C-AAD215FF0266}" srcOrd="0" destOrd="0" presId="urn:microsoft.com/office/officeart/2005/8/layout/default"/>
    <dgm:cxn modelId="{3282D65E-7BA0-41E1-A620-59FEEA439FC4}" srcId="{80D205E8-4FC1-4D87-9319-18CAE25461A4}" destId="{F73562C2-6605-421D-B6E0-26583C740563}" srcOrd="5" destOrd="0" parTransId="{582B2CFD-A0DD-4A4A-84E4-574C6F6FF559}" sibTransId="{F0B55F6B-4F03-4591-95F6-99C11EE0F486}"/>
    <dgm:cxn modelId="{4DA46A61-DCF5-4EF6-A1BF-A9DCE39F8E39}" srcId="{80D205E8-4FC1-4D87-9319-18CAE25461A4}" destId="{D6C8BB0F-D3A7-470C-A6EB-83B16325BF4A}" srcOrd="1" destOrd="0" parTransId="{E1AA71B4-9076-4D60-A584-F2B64BD4C872}" sibTransId="{F269658F-D179-4B80-9D22-5D0215782D25}"/>
    <dgm:cxn modelId="{B00CAB41-3884-47B9-8238-7E2C81C5206B}" type="presOf" srcId="{D6C8BB0F-D3A7-470C-A6EB-83B16325BF4A}" destId="{FC23D5C1-C761-4A32-BACD-3D280E5592A6}" srcOrd="0" destOrd="0" presId="urn:microsoft.com/office/officeart/2005/8/layout/default"/>
    <dgm:cxn modelId="{75E5DA62-DAC9-48FC-8ABB-80A855F7446F}" srcId="{80D205E8-4FC1-4D87-9319-18CAE25461A4}" destId="{45776F60-411D-4519-9564-989B54B47C46}" srcOrd="0" destOrd="0" parTransId="{4442B4D9-1AB4-42E0-801C-BD24A620F9FF}" sibTransId="{8524F84F-9C61-4746-805F-DF6245F62B31}"/>
    <dgm:cxn modelId="{7EC56F44-0C4F-4386-A826-F67FDC765065}" type="presOf" srcId="{F378A937-D96E-4B4E-9BEC-292EA9EFA7CD}" destId="{2599123C-134C-481E-98B1-344A70DFDC6A}" srcOrd="0" destOrd="0" presId="urn:microsoft.com/office/officeart/2005/8/layout/default"/>
    <dgm:cxn modelId="{7771E858-4AFD-41E4-8FBF-71F8E90E33B2}" srcId="{80D205E8-4FC1-4D87-9319-18CAE25461A4}" destId="{F378A937-D96E-4B4E-9BEC-292EA9EFA7CD}" srcOrd="3" destOrd="0" parTransId="{A30FB779-5EAA-4C4E-BB92-080EB5BEE51C}" sibTransId="{668045C7-B354-4CB8-BF56-31D9E483BF39}"/>
    <dgm:cxn modelId="{C9BBCE59-C17B-44E2-A030-7AD9F825BF4C}" srcId="{80D205E8-4FC1-4D87-9319-18CAE25461A4}" destId="{647FF307-CA4C-42D7-BEA1-2B6D5461510A}" srcOrd="7" destOrd="0" parTransId="{9C65BA49-BF40-4F0B-8E8E-76A156350697}" sibTransId="{CB579296-8218-40BC-90A8-759388AADD66}"/>
    <dgm:cxn modelId="{3B9D4B93-EB6D-4760-8915-B97E07030576}" type="presOf" srcId="{80D205E8-4FC1-4D87-9319-18CAE25461A4}" destId="{566BD461-1A03-4475-8675-C3AB02FC3F15}" srcOrd="0" destOrd="0" presId="urn:microsoft.com/office/officeart/2005/8/layout/default"/>
    <dgm:cxn modelId="{9A3EE296-C3A7-46C8-B30D-C3058888C548}" type="presOf" srcId="{F73562C2-6605-421D-B6E0-26583C740563}" destId="{A9752107-387A-4984-80EF-3195A3B4ED25}" srcOrd="0" destOrd="0" presId="urn:microsoft.com/office/officeart/2005/8/layout/default"/>
    <dgm:cxn modelId="{9508089E-B94E-45F7-9F8E-15F1778768E6}" type="presOf" srcId="{647FF307-CA4C-42D7-BEA1-2B6D5461510A}" destId="{89508AF9-B1CD-4A8C-A792-FB78C45F179A}" srcOrd="0" destOrd="0" presId="urn:microsoft.com/office/officeart/2005/8/layout/default"/>
    <dgm:cxn modelId="{F3A4A0A0-2F4C-4E71-9A62-9A2D437092B4}" type="presOf" srcId="{4977262A-8471-46FC-9E3C-93DD1C9E1EBC}" destId="{F3D7DE0A-A947-4D77-9EA6-E20E817245C1}" srcOrd="0" destOrd="0" presId="urn:microsoft.com/office/officeart/2005/8/layout/default"/>
    <dgm:cxn modelId="{02764AA1-9483-4FD0-935E-C666FF44951F}" type="presOf" srcId="{8FDD9F36-1146-405A-9E19-BF76AAB2C799}" destId="{4D471FE4-4B7D-4BFA-A8BA-A0B0B452C274}" srcOrd="0" destOrd="0" presId="urn:microsoft.com/office/officeart/2005/8/layout/default"/>
    <dgm:cxn modelId="{4F756DCB-67E1-4DF1-9065-FB2E90DDAC5F}" srcId="{80D205E8-4FC1-4D87-9319-18CAE25461A4}" destId="{4977262A-8471-46FC-9E3C-93DD1C9E1EBC}" srcOrd="6" destOrd="0" parTransId="{E8356DDB-E11A-4AAB-990C-C8972604D48F}" sibTransId="{B640EF02-5BF2-4A37-A4E1-6DD116B10DD7}"/>
    <dgm:cxn modelId="{CC878DE8-4C25-4C6B-B45B-97B1BDC68A51}" srcId="{80D205E8-4FC1-4D87-9319-18CAE25461A4}" destId="{0B507862-D34B-44A1-B7F5-6E3206AE0A79}" srcOrd="4" destOrd="0" parTransId="{6724CCC9-ED30-49D6-8517-F8AD9B4E6F1D}" sibTransId="{58D7C498-6202-475B-A30F-3EA18CD615C2}"/>
    <dgm:cxn modelId="{76839915-A108-4C06-8CCF-6A9120D1B0C4}" type="presParOf" srcId="{566BD461-1A03-4475-8675-C3AB02FC3F15}" destId="{A1489A16-9D18-40E4-872C-AAD215FF0266}" srcOrd="0" destOrd="0" presId="urn:microsoft.com/office/officeart/2005/8/layout/default"/>
    <dgm:cxn modelId="{806E230E-9AD7-4FE4-B222-CE6552A001FA}" type="presParOf" srcId="{566BD461-1A03-4475-8675-C3AB02FC3F15}" destId="{C01A3B70-6789-43F5-9DAA-688F159CCFD2}" srcOrd="1" destOrd="0" presId="urn:microsoft.com/office/officeart/2005/8/layout/default"/>
    <dgm:cxn modelId="{C3DB1A60-ECD9-43A9-9AAB-88B8D26EE3C8}" type="presParOf" srcId="{566BD461-1A03-4475-8675-C3AB02FC3F15}" destId="{FC23D5C1-C761-4A32-BACD-3D280E5592A6}" srcOrd="2" destOrd="0" presId="urn:microsoft.com/office/officeart/2005/8/layout/default"/>
    <dgm:cxn modelId="{DB03FC2F-FA0B-4DBC-8D15-74D0A2CCD867}" type="presParOf" srcId="{566BD461-1A03-4475-8675-C3AB02FC3F15}" destId="{3EF7F566-A7B0-4D5E-8A1E-BCD5B9588677}" srcOrd="3" destOrd="0" presId="urn:microsoft.com/office/officeart/2005/8/layout/default"/>
    <dgm:cxn modelId="{D30DB015-7CDD-4FD7-9CEA-B42D2BCFFABF}" type="presParOf" srcId="{566BD461-1A03-4475-8675-C3AB02FC3F15}" destId="{4D471FE4-4B7D-4BFA-A8BA-A0B0B452C274}" srcOrd="4" destOrd="0" presId="urn:microsoft.com/office/officeart/2005/8/layout/default"/>
    <dgm:cxn modelId="{9A04044A-1348-4C91-95AC-E2B6BD984C4A}" type="presParOf" srcId="{566BD461-1A03-4475-8675-C3AB02FC3F15}" destId="{22C71DA2-37F4-4371-8584-66E19695793C}" srcOrd="5" destOrd="0" presId="urn:microsoft.com/office/officeart/2005/8/layout/default"/>
    <dgm:cxn modelId="{82238787-03A4-4735-AB07-C00B71CEED88}" type="presParOf" srcId="{566BD461-1A03-4475-8675-C3AB02FC3F15}" destId="{2599123C-134C-481E-98B1-344A70DFDC6A}" srcOrd="6" destOrd="0" presId="urn:microsoft.com/office/officeart/2005/8/layout/default"/>
    <dgm:cxn modelId="{53005BE9-B53D-48A5-BF9F-7424D7EBE830}" type="presParOf" srcId="{566BD461-1A03-4475-8675-C3AB02FC3F15}" destId="{8804C332-09BA-467E-B1DC-D7A45B110444}" srcOrd="7" destOrd="0" presId="urn:microsoft.com/office/officeart/2005/8/layout/default"/>
    <dgm:cxn modelId="{279E5876-E9BA-436E-8591-FB4AADD5C6AC}" type="presParOf" srcId="{566BD461-1A03-4475-8675-C3AB02FC3F15}" destId="{C00B12B3-D4B7-4E9B-8A43-8851E578669D}" srcOrd="8" destOrd="0" presId="urn:microsoft.com/office/officeart/2005/8/layout/default"/>
    <dgm:cxn modelId="{D808124A-64E7-4EB4-96A0-45154FCB28EE}" type="presParOf" srcId="{566BD461-1A03-4475-8675-C3AB02FC3F15}" destId="{3DFC2E6F-2A06-4C9E-AECD-1A5D397D15F0}" srcOrd="9" destOrd="0" presId="urn:microsoft.com/office/officeart/2005/8/layout/default"/>
    <dgm:cxn modelId="{5C87AEAA-9C67-4E8E-ACC6-4E26FE9987A8}" type="presParOf" srcId="{566BD461-1A03-4475-8675-C3AB02FC3F15}" destId="{A9752107-387A-4984-80EF-3195A3B4ED25}" srcOrd="10" destOrd="0" presId="urn:microsoft.com/office/officeart/2005/8/layout/default"/>
    <dgm:cxn modelId="{2F265967-01A0-4261-8C62-0F4351CF1505}" type="presParOf" srcId="{566BD461-1A03-4475-8675-C3AB02FC3F15}" destId="{E9643A30-9099-4EF6-9E36-EEB971FA2F0F}" srcOrd="11" destOrd="0" presId="urn:microsoft.com/office/officeart/2005/8/layout/default"/>
    <dgm:cxn modelId="{23ED6E4B-6B87-4DB3-89BA-63FC5BBE52F1}" type="presParOf" srcId="{566BD461-1A03-4475-8675-C3AB02FC3F15}" destId="{F3D7DE0A-A947-4D77-9EA6-E20E817245C1}" srcOrd="12" destOrd="0" presId="urn:microsoft.com/office/officeart/2005/8/layout/default"/>
    <dgm:cxn modelId="{566DE934-02A4-46FF-9452-251041CC831C}" type="presParOf" srcId="{566BD461-1A03-4475-8675-C3AB02FC3F15}" destId="{81F5658C-FAEE-4D33-9B7E-1EF8854770C8}" srcOrd="13" destOrd="0" presId="urn:microsoft.com/office/officeart/2005/8/layout/default"/>
    <dgm:cxn modelId="{2A64C07B-4E15-4B97-8487-6D271A8326FC}" type="presParOf" srcId="{566BD461-1A03-4475-8675-C3AB02FC3F15}" destId="{89508AF9-B1CD-4A8C-A792-FB78C45F179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89A16-9D18-40E4-872C-AAD215FF0266}">
      <dsp:nvSpPr>
        <dsp:cNvPr id="0" name=""/>
        <dsp:cNvSpPr/>
      </dsp:nvSpPr>
      <dsp:spPr>
        <a:xfrm>
          <a:off x="3228"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Ligthtweight abstractions</a:t>
          </a:r>
        </a:p>
      </dsp:txBody>
      <dsp:txXfrm>
        <a:off x="3228" y="816035"/>
        <a:ext cx="2560945" cy="1536567"/>
      </dsp:txXfrm>
    </dsp:sp>
    <dsp:sp modelId="{FC23D5C1-C761-4A32-BACD-3D280E5592A6}">
      <dsp:nvSpPr>
        <dsp:cNvPr id="0" name=""/>
        <dsp:cNvSpPr/>
      </dsp:nvSpPr>
      <dsp:spPr>
        <a:xfrm>
          <a:off x="282026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Better Organization</a:t>
          </a:r>
          <a:endParaRPr lang="en-GB" sz="3000" kern="1200" dirty="0"/>
        </a:p>
      </dsp:txBody>
      <dsp:txXfrm>
        <a:off x="2820267" y="816035"/>
        <a:ext cx="2560945" cy="1536567"/>
      </dsp:txXfrm>
    </dsp:sp>
    <dsp:sp modelId="{4D471FE4-4B7D-4BFA-A8BA-A0B0B452C274}">
      <dsp:nvSpPr>
        <dsp:cNvPr id="0" name=""/>
        <dsp:cNvSpPr/>
      </dsp:nvSpPr>
      <dsp:spPr>
        <a:xfrm>
          <a:off x="5637307"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0" i="0" kern="1200" dirty="0"/>
            <a:t>Encapsulation</a:t>
          </a:r>
          <a:endParaRPr lang="en-GB" sz="3000" kern="1200" dirty="0"/>
        </a:p>
      </dsp:txBody>
      <dsp:txXfrm>
        <a:off x="5637307" y="816035"/>
        <a:ext cx="2560945" cy="1536567"/>
      </dsp:txXfrm>
    </dsp:sp>
    <dsp:sp modelId="{2599123C-134C-481E-98B1-344A70DFDC6A}">
      <dsp:nvSpPr>
        <dsp:cNvPr id="0" name=""/>
        <dsp:cNvSpPr/>
      </dsp:nvSpPr>
      <dsp:spPr>
        <a:xfrm>
          <a:off x="8454346" y="816035"/>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Reusability</a:t>
          </a:r>
        </a:p>
      </dsp:txBody>
      <dsp:txXfrm>
        <a:off x="8454346" y="816035"/>
        <a:ext cx="2560945" cy="1536567"/>
      </dsp:txXfrm>
    </dsp:sp>
    <dsp:sp modelId="{C00B12B3-D4B7-4E9B-8A43-8851E578669D}">
      <dsp:nvSpPr>
        <dsp:cNvPr id="0" name=""/>
        <dsp:cNvSpPr/>
      </dsp:nvSpPr>
      <dsp:spPr>
        <a:xfrm>
          <a:off x="3228"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Local or Remote</a:t>
          </a:r>
        </a:p>
      </dsp:txBody>
      <dsp:txXfrm>
        <a:off x="3228" y="2608696"/>
        <a:ext cx="2560945" cy="1536567"/>
      </dsp:txXfrm>
    </dsp:sp>
    <dsp:sp modelId="{A9752107-387A-4984-80EF-3195A3B4ED25}">
      <dsp:nvSpPr>
        <dsp:cNvPr id="0" name=""/>
        <dsp:cNvSpPr/>
      </dsp:nvSpPr>
      <dsp:spPr>
        <a:xfrm>
          <a:off x="282026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Distributable </a:t>
          </a:r>
        </a:p>
      </dsp:txBody>
      <dsp:txXfrm>
        <a:off x="2820267" y="2608696"/>
        <a:ext cx="2560945" cy="1536567"/>
      </dsp:txXfrm>
    </dsp:sp>
    <dsp:sp modelId="{F3D7DE0A-A947-4D77-9EA6-E20E817245C1}">
      <dsp:nvSpPr>
        <dsp:cNvPr id="0" name=""/>
        <dsp:cNvSpPr/>
      </dsp:nvSpPr>
      <dsp:spPr>
        <a:xfrm>
          <a:off x="5637307"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Can be Nested</a:t>
          </a:r>
        </a:p>
      </dsp:txBody>
      <dsp:txXfrm>
        <a:off x="5637307" y="2608696"/>
        <a:ext cx="2560945" cy="1536567"/>
      </dsp:txXfrm>
    </dsp:sp>
    <dsp:sp modelId="{89508AF9-B1CD-4A8C-A792-FB78C45F179A}">
      <dsp:nvSpPr>
        <dsp:cNvPr id="0" name=""/>
        <dsp:cNvSpPr/>
      </dsp:nvSpPr>
      <dsp:spPr>
        <a:xfrm>
          <a:off x="8454346" y="2608696"/>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Composable</a:t>
          </a:r>
        </a:p>
      </dsp:txBody>
      <dsp:txXfrm>
        <a:off x="8454346" y="2608696"/>
        <a:ext cx="2560945" cy="1536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6/9/2020 9:37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6/9/2020 9:37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hashicorp.com/terraform/azure/dependencies_a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rraform.io/docs/modules/composition.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hashicorp.com/terraform/modules/creating-modu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6/9/2020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mutate the modules from official registry. If planning to do so, then make it custom and manage it separately in your own module source because version upgrades to original module will break changes if you accidentally update them. </a:t>
            </a:r>
          </a:p>
          <a:p>
            <a:endParaRPr lang="en-GB" dirty="0"/>
          </a:p>
          <a:p>
            <a:r>
              <a:rPr lang="en-GB" dirty="0"/>
              <a:t>It’s best not to mutate community maintained / official modules.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11:36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6871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both local and remote flow. (re </a:t>
            </a:r>
            <a:r>
              <a:rPr lang="en-GB" dirty="0" err="1"/>
              <a:t>init</a:t>
            </a:r>
            <a:r>
              <a:rPr lang="en-GB" dirty="0"/>
              <a:t> </a:t>
            </a:r>
            <a:r>
              <a:rPr lang="en-GB"/>
              <a:t>as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11:39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28614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6/9/2020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6/9/2020 9:37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9:37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anyone remember other meta arguments?</a:t>
            </a:r>
          </a:p>
          <a:p>
            <a:endParaRPr lang="en-GB" dirty="0"/>
          </a:p>
          <a:p>
            <a:r>
              <a:rPr lang="en-GB" sz="882" b="0" i="0" kern="1200" dirty="0">
                <a:solidFill>
                  <a:schemeClr val="tx1"/>
                </a:solidFill>
                <a:effectLst/>
                <a:latin typeface="Segoe UI" panose="020B0502040204020203" pitchFamily="34" charset="0"/>
                <a:ea typeface="+mn-ea"/>
                <a:cs typeface="+mn-cs"/>
              </a:rPr>
              <a:t>For example, if a virtual machine (VM) resource references a network interface (NIC), the provider "knows" to create the NIC before attempting to create the VM.</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10:35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701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Swap the blocks and it will still work..</a:t>
            </a:r>
          </a:p>
          <a:p>
            <a:endParaRPr lang="en-GB" dirty="0"/>
          </a:p>
          <a:p>
            <a:r>
              <a:rPr lang="en-GB" dirty="0">
                <a:hlinkClick r:id="rId3"/>
              </a:rPr>
              <a:t>https://learn.hashicorp.com/terraform/azure/dependencies_az</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10:35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513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vnet inside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10:37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https://www.terraform.io/docs/modules/composition.html</a:t>
            </a:r>
            <a:endParaRPr lang="en-GB" dirty="0"/>
          </a:p>
          <a:p>
            <a:endParaRPr lang="en-GB" dirty="0"/>
          </a:p>
          <a:p>
            <a:r>
              <a:rPr lang="en-GB" dirty="0"/>
              <a:t>Composition over deep-nesting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Similar to a library or a package</a:t>
            </a:r>
          </a:p>
          <a:p>
            <a:endParaRPr lang="en-GB" dirty="0"/>
          </a:p>
          <a:p>
            <a:r>
              <a:rPr lang="en-GB" sz="882" b="0" i="0" kern="1200" dirty="0">
                <a:solidFill>
                  <a:schemeClr val="tx1"/>
                </a:solidFill>
                <a:effectLst/>
                <a:latin typeface="Segoe UI" panose="020B0502040204020203" pitchFamily="34" charset="0"/>
                <a:ea typeface="+mn-ea"/>
                <a:cs typeface="+mn-cs"/>
              </a:rPr>
              <a:t>other benefit of using modules is to encapsulate configuration into distinct logical components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10:49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1886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https://learn.hashicorp.com/terraform/modules/creating-modules</a:t>
            </a:r>
            <a:endParaRPr lang="en-GB" dirty="0"/>
          </a:p>
          <a:p>
            <a:endParaRPr lang="en-GB" dirty="0"/>
          </a:p>
          <a:p>
            <a:endParaRPr lang="en-GB" dirty="0"/>
          </a:p>
          <a:p>
            <a:r>
              <a:rPr lang="en-GB" dirty="0"/>
              <a:t>There aren’t any .tfvars because we will be passing in the values. Placing data inside makes modules less reusable.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11:05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4499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 sources can be remote git repos, private registries,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6/9/2020 11:34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47369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Resource Dependencies and Terraform Modules</a:t>
            </a:r>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84FF-8679-473C-8AF6-8889FE340FFD}"/>
              </a:ext>
            </a:extLst>
          </p:cNvPr>
          <p:cNvSpPr>
            <a:spLocks noGrp="1"/>
          </p:cNvSpPr>
          <p:nvPr>
            <p:ph type="title"/>
          </p:nvPr>
        </p:nvSpPr>
        <p:spPr/>
        <p:txBody>
          <a:bodyPr/>
          <a:lstStyle/>
          <a:p>
            <a:r>
              <a:rPr lang="en-GB" dirty="0"/>
              <a:t>Module block to call a module</a:t>
            </a:r>
          </a:p>
        </p:txBody>
      </p:sp>
      <p:sp>
        <p:nvSpPr>
          <p:cNvPr id="5" name="Rectangle 4">
            <a:extLst>
              <a:ext uri="{FF2B5EF4-FFF2-40B4-BE49-F238E27FC236}">
                <a16:creationId xmlns:a16="http://schemas.microsoft.com/office/drawing/2014/main" id="{B340C745-4708-4311-A9E2-B44C6876FBFE}"/>
              </a:ext>
            </a:extLst>
          </p:cNvPr>
          <p:cNvSpPr/>
          <p:nvPr/>
        </p:nvSpPr>
        <p:spPr>
          <a:xfrm>
            <a:off x="5637290" y="1941560"/>
            <a:ext cx="6213695" cy="3351687"/>
          </a:xfrm>
          <a:prstGeom prst="rect">
            <a:avLst/>
          </a:prstGeom>
        </p:spPr>
        <p:txBody>
          <a:bodyPr wrap="square">
            <a:spAutoFit/>
          </a:bodyPr>
          <a:lstStyle/>
          <a:p>
            <a:r>
              <a:rPr lang="en-GB" i="1" dirty="0">
                <a:solidFill>
                  <a:srgbClr val="ABB0B6"/>
                </a:solidFill>
                <a:latin typeface="Consolas" panose="020B0609020204030204" pitchFamily="49" charset="0"/>
              </a:rPr>
              <a:t># main.tf from calling module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version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~&gt;</a:t>
            </a:r>
            <a:r>
              <a:rPr lang="en-GB" dirty="0">
                <a:solidFill>
                  <a:srgbClr val="86B300"/>
                </a:solidFill>
                <a:latin typeface="Consolas" panose="020B0609020204030204" pitchFamily="49" charset="0"/>
              </a:rPr>
              <a:t>2.0.0"</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features {}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module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"connectedrg"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or remote git repo with ?ref=version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source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"./modules/contoso-az-</a:t>
            </a:r>
            <a:r>
              <a:rPr lang="en-GB" dirty="0" err="1">
                <a:solidFill>
                  <a:srgbClr val="86B300"/>
                </a:solidFill>
                <a:latin typeface="Consolas" panose="020B0609020204030204" pitchFamily="49" charset="0"/>
              </a:rPr>
              <a:t>connectedrg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a:t>
            </a:r>
          </a:p>
          <a:p>
            <a:r>
              <a:rPr lang="en-GB" dirty="0">
                <a:solidFill>
                  <a:srgbClr val="6C7680"/>
                </a:solidFill>
                <a:latin typeface="Consolas" panose="020B0609020204030204" pitchFamily="49" charset="0"/>
              </a:rPr>
              <a:t>    vnets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var.vnets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C2B14C13-CFDC-45B4-BFAD-D9F739808AB5}"/>
              </a:ext>
            </a:extLst>
          </p:cNvPr>
          <p:cNvPicPr>
            <a:picLocks noChangeAspect="1"/>
          </p:cNvPicPr>
          <p:nvPr/>
        </p:nvPicPr>
        <p:blipFill>
          <a:blip r:embed="rId3"/>
          <a:stretch>
            <a:fillRect/>
          </a:stretch>
        </p:blipFill>
        <p:spPr>
          <a:xfrm>
            <a:off x="588263" y="1744099"/>
            <a:ext cx="4372585" cy="3982006"/>
          </a:xfrm>
          <a:prstGeom prst="rect">
            <a:avLst/>
          </a:prstGeom>
        </p:spPr>
      </p:pic>
      <p:sp>
        <p:nvSpPr>
          <p:cNvPr id="8" name="Arrow: Left 7">
            <a:extLst>
              <a:ext uri="{FF2B5EF4-FFF2-40B4-BE49-F238E27FC236}">
                <a16:creationId xmlns:a16="http://schemas.microsoft.com/office/drawing/2014/main" id="{FA33A651-B4F1-40B6-8C3D-859C6D23A719}"/>
              </a:ext>
            </a:extLst>
          </p:cNvPr>
          <p:cNvSpPr/>
          <p:nvPr/>
        </p:nvSpPr>
        <p:spPr bwMode="auto">
          <a:xfrm>
            <a:off x="8744136" y="3570148"/>
            <a:ext cx="2391625" cy="32990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21550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0A8E-B5B8-4427-BC45-E7C19457BC68}"/>
              </a:ext>
            </a:extLst>
          </p:cNvPr>
          <p:cNvSpPr>
            <a:spLocks noGrp="1"/>
          </p:cNvSpPr>
          <p:nvPr>
            <p:ph type="title"/>
          </p:nvPr>
        </p:nvSpPr>
        <p:spPr>
          <a:xfrm>
            <a:off x="588263" y="457200"/>
            <a:ext cx="11018520" cy="553998"/>
          </a:xfrm>
        </p:spPr>
        <p:txBody>
          <a:bodyPr/>
          <a:lstStyle/>
          <a:p>
            <a:r>
              <a:rPr lang="en-GB" dirty="0"/>
              <a:t>Terraform public Registry</a:t>
            </a:r>
          </a:p>
        </p:txBody>
      </p:sp>
      <p:pic>
        <p:nvPicPr>
          <p:cNvPr id="5" name="Picture 4">
            <a:extLst>
              <a:ext uri="{FF2B5EF4-FFF2-40B4-BE49-F238E27FC236}">
                <a16:creationId xmlns:a16="http://schemas.microsoft.com/office/drawing/2014/main" id="{0826047F-FA25-44C0-A4A2-A24A5DA7C410}"/>
              </a:ext>
            </a:extLst>
          </p:cNvPr>
          <p:cNvPicPr>
            <a:picLocks noChangeAspect="1"/>
          </p:cNvPicPr>
          <p:nvPr/>
        </p:nvPicPr>
        <p:blipFill>
          <a:blip r:embed="rId3"/>
          <a:stretch>
            <a:fillRect/>
          </a:stretch>
        </p:blipFill>
        <p:spPr>
          <a:xfrm>
            <a:off x="1248836" y="1036470"/>
            <a:ext cx="9694328" cy="5821530"/>
          </a:xfrm>
          <a:prstGeom prst="rect">
            <a:avLst/>
          </a:prstGeom>
        </p:spPr>
      </p:pic>
    </p:spTree>
    <p:extLst>
      <p:ext uri="{BB962C8B-B14F-4D97-AF65-F5344CB8AC3E}">
        <p14:creationId xmlns:p14="http://schemas.microsoft.com/office/powerpoint/2010/main" val="3571134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60910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Resource Dependencies in Terraform</a:t>
            </a:r>
          </a:p>
        </p:txBody>
      </p:sp>
      <p:sp>
        <p:nvSpPr>
          <p:cNvPr id="8" name="Content Placeholder 7">
            <a:extLst>
              <a:ext uri="{FF2B5EF4-FFF2-40B4-BE49-F238E27FC236}">
                <a16:creationId xmlns:a16="http://schemas.microsoft.com/office/drawing/2014/main" id="{C124D785-5D02-4B3E-B16E-DCFFDE16AC47}"/>
              </a:ext>
            </a:extLst>
          </p:cNvPr>
          <p:cNvSpPr>
            <a:spLocks noGrp="1"/>
          </p:cNvSpPr>
          <p:nvPr>
            <p:ph sz="quarter" idx="12"/>
          </p:nvPr>
        </p:nvSpPr>
        <p:spPr>
          <a:xfrm>
            <a:off x="516922" y="2279729"/>
            <a:ext cx="5219700" cy="2332946"/>
          </a:xfrm>
        </p:spPr>
        <p:txBody>
          <a:bodyPr/>
          <a:lstStyle/>
          <a:p>
            <a:pPr marL="0" indent="0">
              <a:buNone/>
            </a:pPr>
            <a:r>
              <a:rPr lang="en-GB" dirty="0"/>
              <a:t>Implicit Dependencies</a:t>
            </a:r>
          </a:p>
          <a:p>
            <a:pPr marL="0" indent="0">
              <a:buNone/>
            </a:pPr>
            <a:endParaRPr lang="en-GB" sz="2000" dirty="0"/>
          </a:p>
          <a:p>
            <a:pPr marL="0" indent="0">
              <a:buNone/>
            </a:pPr>
            <a:r>
              <a:rPr lang="en-GB" sz="1800" dirty="0"/>
              <a:t>Terraform and the Azure provider determine automatically based on the configuration.</a:t>
            </a:r>
          </a:p>
          <a:p>
            <a:pPr marL="0" indent="0">
              <a:buNone/>
            </a:pPr>
            <a:r>
              <a:rPr lang="en-GB" sz="1800" dirty="0"/>
              <a:t> </a:t>
            </a:r>
          </a:p>
          <a:p>
            <a:pPr lvl="1"/>
            <a:endParaRPr lang="en-GB" sz="1600" dirty="0"/>
          </a:p>
          <a:p>
            <a:pPr lvl="1"/>
            <a:endParaRPr lang="en-GB" sz="1600" dirty="0"/>
          </a:p>
        </p:txBody>
      </p:sp>
      <p:sp>
        <p:nvSpPr>
          <p:cNvPr id="9" name="Content Placeholder 8">
            <a:extLst>
              <a:ext uri="{FF2B5EF4-FFF2-40B4-BE49-F238E27FC236}">
                <a16:creationId xmlns:a16="http://schemas.microsoft.com/office/drawing/2014/main" id="{43237F38-5D6A-4C66-B00B-DD7B07B4FAD1}"/>
              </a:ext>
            </a:extLst>
          </p:cNvPr>
          <p:cNvSpPr>
            <a:spLocks noGrp="1"/>
          </p:cNvSpPr>
          <p:nvPr>
            <p:ph sz="quarter" idx="13"/>
          </p:nvPr>
        </p:nvSpPr>
        <p:spPr>
          <a:xfrm>
            <a:off x="6455378" y="2279729"/>
            <a:ext cx="5219700" cy="2314480"/>
          </a:xfrm>
        </p:spPr>
        <p:txBody>
          <a:bodyPr/>
          <a:lstStyle/>
          <a:p>
            <a:pPr marL="0" indent="0">
              <a:buNone/>
            </a:pPr>
            <a:r>
              <a:rPr lang="en-GB" dirty="0"/>
              <a:t>Explicit Dependencies</a:t>
            </a:r>
          </a:p>
          <a:p>
            <a:pPr marL="0" indent="0">
              <a:buNone/>
            </a:pPr>
            <a:endParaRPr lang="en-GB" sz="1800" dirty="0"/>
          </a:p>
          <a:p>
            <a:pPr marL="0" indent="0">
              <a:buNone/>
            </a:pPr>
            <a:r>
              <a:rPr lang="en-GB" sz="1800" dirty="0"/>
              <a:t>User defines using </a:t>
            </a:r>
            <a:r>
              <a:rPr lang="en-GB" sz="1800" b="1" dirty="0"/>
              <a:t>depends_on</a:t>
            </a:r>
            <a:r>
              <a:rPr lang="en-GB" sz="1800" dirty="0"/>
              <a:t> </a:t>
            </a:r>
            <a:r>
              <a:rPr lang="en-GB" sz="1800" i="1" dirty="0"/>
              <a:t>meta argument</a:t>
            </a:r>
          </a:p>
          <a:p>
            <a:pPr marL="0" indent="0">
              <a:buNone/>
            </a:pPr>
            <a:endParaRPr lang="en-GB" sz="1800" dirty="0"/>
          </a:p>
          <a:p>
            <a:pPr marL="0" indent="0">
              <a:buNone/>
            </a:pPr>
            <a:r>
              <a:rPr lang="en-GB" sz="1800" dirty="0"/>
              <a:t>This is done when terraform can’t detect a dependency and user wants to override the default execution plan</a:t>
            </a:r>
          </a:p>
        </p:txBody>
      </p:sp>
      <p:sp>
        <p:nvSpPr>
          <p:cNvPr id="7" name="Rectangle 6">
            <a:extLst>
              <a:ext uri="{FF2B5EF4-FFF2-40B4-BE49-F238E27FC236}">
                <a16:creationId xmlns:a16="http://schemas.microsoft.com/office/drawing/2014/main" id="{B65826BE-94A2-4246-8AF5-AC7346C7BA4C}"/>
              </a:ext>
            </a:extLst>
          </p:cNvPr>
          <p:cNvSpPr/>
          <p:nvPr/>
        </p:nvSpPr>
        <p:spPr>
          <a:xfrm>
            <a:off x="494923" y="1327684"/>
            <a:ext cx="11310796" cy="635559"/>
          </a:xfrm>
          <a:prstGeom prst="rect">
            <a:avLst/>
          </a:prstGeom>
        </p:spPr>
        <p:txBody>
          <a:bodyPr wrap="square">
            <a:spAutoFit/>
          </a:bodyPr>
          <a:lstStyle/>
          <a:p>
            <a:r>
              <a:rPr lang="en-GB" dirty="0">
                <a:solidFill>
                  <a:srgbClr val="373942"/>
                </a:solidFill>
                <a:latin typeface="metro-web"/>
              </a:rPr>
              <a:t>When Terraform changes infrastructure, many of the changes have to be made in a specific order. </a:t>
            </a:r>
          </a:p>
          <a:p>
            <a:r>
              <a:rPr lang="en-GB" dirty="0">
                <a:solidFill>
                  <a:srgbClr val="373942"/>
                </a:solidFill>
                <a:latin typeface="metro-web"/>
              </a:rPr>
              <a:t>This order is determined by resource dependencies. </a:t>
            </a:r>
            <a:endParaRPr lang="en-GB" dirty="0"/>
          </a:p>
        </p:txBody>
      </p:sp>
    </p:spTree>
    <p:extLst>
      <p:ext uri="{BB962C8B-B14F-4D97-AF65-F5344CB8AC3E}">
        <p14:creationId xmlns:p14="http://schemas.microsoft.com/office/powerpoint/2010/main" val="39576025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331F7-18B9-4AF7-9606-EDAC3C58365D}"/>
              </a:ext>
            </a:extLst>
          </p:cNvPr>
          <p:cNvSpPr>
            <a:spLocks noGrp="1"/>
          </p:cNvSpPr>
          <p:nvPr>
            <p:ph type="title"/>
          </p:nvPr>
        </p:nvSpPr>
        <p:spPr/>
        <p:txBody>
          <a:bodyPr/>
          <a:lstStyle/>
          <a:p>
            <a:r>
              <a:rPr lang="en-GB" dirty="0"/>
              <a:t>Implicit Dependency example</a:t>
            </a:r>
          </a:p>
        </p:txBody>
      </p:sp>
      <p:sp>
        <p:nvSpPr>
          <p:cNvPr id="6" name="Rectangle 5">
            <a:extLst>
              <a:ext uri="{FF2B5EF4-FFF2-40B4-BE49-F238E27FC236}">
                <a16:creationId xmlns:a16="http://schemas.microsoft.com/office/drawing/2014/main" id="{F7E4CD47-5846-44FD-A737-3A8DDA0289FE}"/>
              </a:ext>
            </a:extLst>
          </p:cNvPr>
          <p:cNvSpPr/>
          <p:nvPr/>
        </p:nvSpPr>
        <p:spPr>
          <a:xfrm>
            <a:off x="588263" y="1759208"/>
            <a:ext cx="9617798" cy="4031873"/>
          </a:xfrm>
          <a:prstGeom prst="rect">
            <a:avLst/>
          </a:prstGeom>
        </p:spPr>
        <p:txBody>
          <a:bodyPr wrap="square">
            <a:spAutoFit/>
          </a:bodyPr>
          <a:lstStyle/>
          <a:p>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"rgs"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a:t>
            </a:r>
            <a:r>
              <a:rPr lang="en-GB" sz="1600" dirty="0">
                <a:solidFill>
                  <a:srgbClr val="6C7680"/>
                </a:solidFill>
                <a:latin typeface="Consolas" panose="020B0609020204030204" pitchFamily="49" charset="0"/>
              </a:rPr>
              <a:t>${var</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rg_names[count</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index]}</a:t>
            </a:r>
            <a:r>
              <a:rPr lang="en-GB" sz="1600" dirty="0">
                <a:solidFill>
                  <a:srgbClr val="86B300"/>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azurerm_virtual_network</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"vnet"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count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length(</a:t>
            </a:r>
            <a:r>
              <a:rPr lang="en-GB" sz="1600" dirty="0">
                <a:solidFill>
                  <a:srgbClr val="6C7680"/>
                </a:solidFill>
                <a:latin typeface="Consolas" panose="020B0609020204030204" pitchFamily="49" charset="0"/>
              </a:rPr>
              <a:t>var.rg_names)</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"name"</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address_space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F2AE49"/>
                </a:solidFill>
                <a:latin typeface="Consolas" panose="020B0609020204030204" pitchFamily="49" charset="0"/>
              </a:rPr>
              <a:t>lookup(</a:t>
            </a:r>
            <a:r>
              <a:rPr lang="en-GB" sz="1600" dirty="0">
                <a:solidFill>
                  <a:srgbClr val="6C7680"/>
                </a:solidFill>
                <a:latin typeface="Consolas" panose="020B0609020204030204" pitchFamily="49" charset="0"/>
              </a:rPr>
              <a:t>var.vnets[count.index], </a:t>
            </a:r>
            <a:r>
              <a:rPr lang="en-GB" sz="1600" dirty="0">
                <a:solidFill>
                  <a:srgbClr val="86B300"/>
                </a:solidFill>
                <a:latin typeface="Consolas" panose="020B0609020204030204" pitchFamily="49" charset="0"/>
              </a:rPr>
              <a:t>"address"</a:t>
            </a:r>
            <a:r>
              <a:rPr lang="en-GB" sz="1600" dirty="0">
                <a:solidFill>
                  <a:srgbClr val="6C7680"/>
                </a:solidFill>
                <a:latin typeface="Consolas" panose="020B0609020204030204" pitchFamily="49" charset="0"/>
              </a:rPr>
              <a:t>)]</a:t>
            </a: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a:t>
            </a:r>
            <a:r>
              <a:rPr lang="en-GB" sz="1600" dirty="0" err="1">
                <a:solidFill>
                  <a:srgbClr val="6C7680"/>
                </a:solidFill>
                <a:latin typeface="Consolas" panose="020B0609020204030204" pitchFamily="49" charset="0"/>
              </a:rPr>
              <a:t>resource_group_name</a:t>
            </a:r>
            <a:r>
              <a:rPr lang="en-GB" sz="1600" dirty="0">
                <a:solidFill>
                  <a:srgbClr val="6C7680"/>
                </a:solidFill>
                <a:latin typeface="Consolas" panose="020B0609020204030204" pitchFamily="49" charset="0"/>
              </a:rPr>
              <a: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azurerm_resource_group.rgs[count.index].name</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endParaRPr lang="en-GB" sz="1600" b="0" dirty="0">
              <a:solidFill>
                <a:srgbClr val="6C7680"/>
              </a:solidFill>
              <a:effectLst/>
              <a:latin typeface="Consolas" panose="020B0609020204030204" pitchFamily="49" charset="0"/>
            </a:endParaRPr>
          </a:p>
        </p:txBody>
      </p:sp>
      <p:sp>
        <p:nvSpPr>
          <p:cNvPr id="10" name="Arrow: Left 9">
            <a:extLst>
              <a:ext uri="{FF2B5EF4-FFF2-40B4-BE49-F238E27FC236}">
                <a16:creationId xmlns:a16="http://schemas.microsoft.com/office/drawing/2014/main" id="{F625804D-1ED1-4488-B0FD-F0E0679DD949}"/>
              </a:ext>
            </a:extLst>
          </p:cNvPr>
          <p:cNvSpPr/>
          <p:nvPr/>
        </p:nvSpPr>
        <p:spPr bwMode="auto">
          <a:xfrm>
            <a:off x="8809023" y="4734962"/>
            <a:ext cx="2652665" cy="26255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5398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Dependencies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2D69-BE9F-4363-B177-8B4569FCF0B8}"/>
              </a:ext>
            </a:extLst>
          </p:cNvPr>
          <p:cNvSpPr>
            <a:spLocks noGrp="1"/>
          </p:cNvSpPr>
          <p:nvPr>
            <p:ph type="title"/>
          </p:nvPr>
        </p:nvSpPr>
        <p:spPr/>
        <p:txBody>
          <a:bodyPr/>
          <a:lstStyle/>
          <a:p>
            <a:r>
              <a:rPr lang="en-GB" dirty="0"/>
              <a:t>Modules</a:t>
            </a:r>
          </a:p>
        </p:txBody>
      </p:sp>
      <p:sp>
        <p:nvSpPr>
          <p:cNvPr id="3" name="Text Placeholder 2">
            <a:extLst>
              <a:ext uri="{FF2B5EF4-FFF2-40B4-BE49-F238E27FC236}">
                <a16:creationId xmlns:a16="http://schemas.microsoft.com/office/drawing/2014/main" id="{DB8D9E8D-30B7-4D33-A1A7-F77A7C8F09E2}"/>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9040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F823EF-D5E6-4DFC-AE0F-B17E436055DA}"/>
              </a:ext>
            </a:extLst>
          </p:cNvPr>
          <p:cNvSpPr>
            <a:spLocks noGrp="1"/>
          </p:cNvSpPr>
          <p:nvPr>
            <p:ph type="title"/>
          </p:nvPr>
        </p:nvSpPr>
        <p:spPr/>
        <p:txBody>
          <a:bodyPr/>
          <a:lstStyle/>
          <a:p>
            <a:r>
              <a:rPr lang="en-GB" dirty="0"/>
              <a:t>Modules</a:t>
            </a:r>
          </a:p>
        </p:txBody>
      </p:sp>
      <p:sp>
        <p:nvSpPr>
          <p:cNvPr id="5" name="Text Placeholder 4">
            <a:extLst>
              <a:ext uri="{FF2B5EF4-FFF2-40B4-BE49-F238E27FC236}">
                <a16:creationId xmlns:a16="http://schemas.microsoft.com/office/drawing/2014/main" id="{39C8699E-0E8E-4EAD-BD03-35ECC3325FAE}"/>
              </a:ext>
            </a:extLst>
          </p:cNvPr>
          <p:cNvSpPr>
            <a:spLocks noGrp="1"/>
          </p:cNvSpPr>
          <p:nvPr>
            <p:ph type="body" sz="quarter" idx="10"/>
          </p:nvPr>
        </p:nvSpPr>
        <p:spPr>
          <a:xfrm>
            <a:off x="586740" y="1162766"/>
            <a:ext cx="11018520" cy="307777"/>
          </a:xfrm>
        </p:spPr>
        <p:txBody>
          <a:bodyPr/>
          <a:lstStyle/>
          <a:p>
            <a:r>
              <a:rPr lang="en-GB" sz="2000" dirty="0"/>
              <a:t>A </a:t>
            </a:r>
            <a:r>
              <a:rPr lang="en-GB" sz="2000" i="1" dirty="0"/>
              <a:t>module</a:t>
            </a:r>
            <a:r>
              <a:rPr lang="en-GB" sz="2000" dirty="0"/>
              <a:t> is a container for multiple resources that are used together. </a:t>
            </a:r>
          </a:p>
        </p:txBody>
      </p:sp>
      <p:graphicFrame>
        <p:nvGraphicFramePr>
          <p:cNvPr id="8" name="Diagram 7">
            <a:extLst>
              <a:ext uri="{FF2B5EF4-FFF2-40B4-BE49-F238E27FC236}">
                <a16:creationId xmlns:a16="http://schemas.microsoft.com/office/drawing/2014/main" id="{C9F82125-6FF8-43CF-A72F-2B15CD5C3718}"/>
              </a:ext>
            </a:extLst>
          </p:cNvPr>
          <p:cNvGraphicFramePr/>
          <p:nvPr>
            <p:extLst>
              <p:ext uri="{D42A27DB-BD31-4B8C-83A1-F6EECF244321}">
                <p14:modId xmlns:p14="http://schemas.microsoft.com/office/powerpoint/2010/main" val="1017978048"/>
              </p:ext>
            </p:extLst>
          </p:nvPr>
        </p:nvGraphicFramePr>
        <p:xfrm>
          <a:off x="660903" y="1729211"/>
          <a:ext cx="11018520" cy="496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8308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113-2A91-47A0-9451-B30E7E8D4327}"/>
              </a:ext>
            </a:extLst>
          </p:cNvPr>
          <p:cNvSpPr>
            <a:spLocks noGrp="1"/>
          </p:cNvSpPr>
          <p:nvPr>
            <p:ph type="title"/>
          </p:nvPr>
        </p:nvSpPr>
        <p:spPr>
          <a:xfrm>
            <a:off x="408522" y="6415621"/>
            <a:ext cx="11018520" cy="738664"/>
          </a:xfrm>
        </p:spPr>
        <p:txBody>
          <a:bodyPr/>
          <a:lstStyle/>
          <a:p>
            <a:r>
              <a:rPr lang="en-GB" sz="2400" dirty="0">
                <a:latin typeface="+mn-lt"/>
              </a:rPr>
              <a:t>Root Module is the only requirement and acts as the entry point.</a:t>
            </a:r>
            <a:br>
              <a:rPr lang="en-GB" sz="2400" dirty="0">
                <a:latin typeface="+mn-lt"/>
              </a:rPr>
            </a:br>
            <a:endParaRPr lang="en-GB" sz="2400" dirty="0">
              <a:latin typeface="+mn-lt"/>
            </a:endParaRPr>
          </a:p>
        </p:txBody>
      </p:sp>
      <p:sp>
        <p:nvSpPr>
          <p:cNvPr id="7" name="Content Placeholder 6">
            <a:extLst>
              <a:ext uri="{FF2B5EF4-FFF2-40B4-BE49-F238E27FC236}">
                <a16:creationId xmlns:a16="http://schemas.microsoft.com/office/drawing/2014/main" id="{8C9A2590-8421-4FF2-BF61-96B9174066DC}"/>
              </a:ext>
            </a:extLst>
          </p:cNvPr>
          <p:cNvSpPr>
            <a:spLocks noGrp="1"/>
          </p:cNvSpPr>
          <p:nvPr>
            <p:ph sz="quarter" idx="12"/>
          </p:nvPr>
        </p:nvSpPr>
        <p:spPr>
          <a:xfrm>
            <a:off x="706019" y="328574"/>
            <a:ext cx="5211763" cy="430887"/>
          </a:xfrm>
        </p:spPr>
        <p:txBody>
          <a:bodyPr/>
          <a:lstStyle/>
          <a:p>
            <a:pPr marL="0" indent="0">
              <a:buNone/>
            </a:pPr>
            <a:r>
              <a:rPr lang="en-GB" dirty="0"/>
              <a:t>Minimal Structure</a:t>
            </a:r>
          </a:p>
        </p:txBody>
      </p:sp>
      <p:sp>
        <p:nvSpPr>
          <p:cNvPr id="8" name="Content Placeholder 7">
            <a:extLst>
              <a:ext uri="{FF2B5EF4-FFF2-40B4-BE49-F238E27FC236}">
                <a16:creationId xmlns:a16="http://schemas.microsoft.com/office/drawing/2014/main" id="{302E91E7-4DA5-4C85-A46F-96FFE5031843}"/>
              </a:ext>
            </a:extLst>
          </p:cNvPr>
          <p:cNvSpPr>
            <a:spLocks noGrp="1"/>
          </p:cNvSpPr>
          <p:nvPr>
            <p:ph sz="quarter" idx="13"/>
          </p:nvPr>
        </p:nvSpPr>
        <p:spPr>
          <a:xfrm>
            <a:off x="6274220" y="328574"/>
            <a:ext cx="5219700" cy="430887"/>
          </a:xfrm>
        </p:spPr>
        <p:txBody>
          <a:bodyPr/>
          <a:lstStyle/>
          <a:p>
            <a:pPr marL="0" indent="0">
              <a:buNone/>
            </a:pPr>
            <a:r>
              <a:rPr lang="en-GB" dirty="0"/>
              <a:t>Nested Example</a:t>
            </a:r>
          </a:p>
        </p:txBody>
      </p:sp>
      <p:pic>
        <p:nvPicPr>
          <p:cNvPr id="12" name="Picture 11">
            <a:extLst>
              <a:ext uri="{FF2B5EF4-FFF2-40B4-BE49-F238E27FC236}">
                <a16:creationId xmlns:a16="http://schemas.microsoft.com/office/drawing/2014/main" id="{8FB7E95F-0A63-4B12-8368-53C56AE8D08E}"/>
              </a:ext>
            </a:extLst>
          </p:cNvPr>
          <p:cNvPicPr>
            <a:picLocks noChangeAspect="1"/>
          </p:cNvPicPr>
          <p:nvPr/>
        </p:nvPicPr>
        <p:blipFill>
          <a:blip r:embed="rId3"/>
          <a:stretch>
            <a:fillRect/>
          </a:stretch>
        </p:blipFill>
        <p:spPr>
          <a:xfrm>
            <a:off x="706019" y="1009712"/>
            <a:ext cx="3431264" cy="2487898"/>
          </a:xfrm>
          <a:prstGeom prst="rect">
            <a:avLst/>
          </a:prstGeom>
        </p:spPr>
      </p:pic>
      <p:pic>
        <p:nvPicPr>
          <p:cNvPr id="13" name="Picture 12">
            <a:extLst>
              <a:ext uri="{FF2B5EF4-FFF2-40B4-BE49-F238E27FC236}">
                <a16:creationId xmlns:a16="http://schemas.microsoft.com/office/drawing/2014/main" id="{AC51D5CB-01D3-4B53-AEE9-414886756381}"/>
              </a:ext>
            </a:extLst>
          </p:cNvPr>
          <p:cNvPicPr>
            <a:picLocks noChangeAspect="1"/>
          </p:cNvPicPr>
          <p:nvPr/>
        </p:nvPicPr>
        <p:blipFill>
          <a:blip r:embed="rId4"/>
          <a:stretch>
            <a:fillRect/>
          </a:stretch>
        </p:blipFill>
        <p:spPr>
          <a:xfrm>
            <a:off x="6274220" y="1009712"/>
            <a:ext cx="3320195" cy="5191872"/>
          </a:xfrm>
          <a:prstGeom prst="rect">
            <a:avLst/>
          </a:prstGeom>
        </p:spPr>
      </p:pic>
    </p:spTree>
    <p:extLst>
      <p:ext uri="{BB962C8B-B14F-4D97-AF65-F5344CB8AC3E}">
        <p14:creationId xmlns:p14="http://schemas.microsoft.com/office/powerpoint/2010/main" val="2016378426"/>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53207a91-4873-4278-88cd-3a5c1985bff7"/>
    <ds:schemaRef ds:uri="61d4b2b7-c11c-4679-a498-c69870ddf3ad"/>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406</TotalTime>
  <Words>970</Words>
  <Application>Microsoft Office PowerPoint</Application>
  <PresentationFormat>Widescreen</PresentationFormat>
  <Paragraphs>122</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 Light</vt:lpstr>
      <vt:lpstr>Consolas</vt:lpstr>
      <vt:lpstr>metro-web</vt:lpstr>
      <vt:lpstr>Segoe UI</vt:lpstr>
      <vt:lpstr>Segoe UI Semibold</vt:lpstr>
      <vt:lpstr>Wingdings</vt:lpstr>
      <vt:lpstr>White Template</vt:lpstr>
      <vt:lpstr>Resource Dependencies and Terraform Modules</vt:lpstr>
      <vt:lpstr>PowerPoint Presentation</vt:lpstr>
      <vt:lpstr>Dependencies</vt:lpstr>
      <vt:lpstr>Resource Dependencies in Terraform</vt:lpstr>
      <vt:lpstr>Implicit Dependency example</vt:lpstr>
      <vt:lpstr>Dependencies</vt:lpstr>
      <vt:lpstr>Modules</vt:lpstr>
      <vt:lpstr>Modules</vt:lpstr>
      <vt:lpstr>Root Module is the only requirement and acts as the entry point. </vt:lpstr>
      <vt:lpstr>Module block to call a module</vt:lpstr>
      <vt:lpstr>Terraform public Registry</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Suren Mohandass</cp:lastModifiedBy>
  <cp:revision>44</cp:revision>
  <dcterms:created xsi:type="dcterms:W3CDTF">2020-06-09T13:08:41Z</dcterms:created>
  <dcterms:modified xsi:type="dcterms:W3CDTF">2020-06-09T22:44:26Z</dcterms:modified>
</cp:coreProperties>
</file>