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5"/>
  </p:notesMasterIdLst>
  <p:handoutMasterIdLst>
    <p:handoutMasterId r:id="rId26"/>
  </p:handoutMasterIdLst>
  <p:sldIdLst>
    <p:sldId id="2076138262" r:id="rId5"/>
    <p:sldId id="278" r:id="rId6"/>
    <p:sldId id="2076138465" r:id="rId7"/>
    <p:sldId id="2076138466" r:id="rId8"/>
    <p:sldId id="2076138467" r:id="rId9"/>
    <p:sldId id="2076138479" r:id="rId10"/>
    <p:sldId id="2076138468" r:id="rId11"/>
    <p:sldId id="2076138469" r:id="rId12"/>
    <p:sldId id="2076138480" r:id="rId13"/>
    <p:sldId id="2076138470" r:id="rId14"/>
    <p:sldId id="2076138481" r:id="rId15"/>
    <p:sldId id="2076138471" r:id="rId16"/>
    <p:sldId id="2076138475" r:id="rId17"/>
    <p:sldId id="2076138472" r:id="rId18"/>
    <p:sldId id="2076138476" r:id="rId19"/>
    <p:sldId id="2076138473" r:id="rId20"/>
    <p:sldId id="2076138477" r:id="rId21"/>
    <p:sldId id="2076138474" r:id="rId22"/>
    <p:sldId id="2076138478" r:id="rId23"/>
    <p:sldId id="2076138365"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01" autoAdjust="0"/>
  </p:normalViewPr>
  <p:slideViewPr>
    <p:cSldViewPr snapToGrid="0">
      <p:cViewPr varScale="1">
        <p:scale>
          <a:sx n="94" d="100"/>
          <a:sy n="94" d="100"/>
        </p:scale>
        <p:origin x="44" y="188"/>
      </p:cViewPr>
      <p:guideLst>
        <p:guide orient="horz" pos="640"/>
        <p:guide pos="3840"/>
      </p:guideLst>
    </p:cSldViewPr>
  </p:slideViewPr>
  <p:outlineViewPr>
    <p:cViewPr>
      <p:scale>
        <a:sx n="33" d="100"/>
        <a:sy n="33" d="100"/>
      </p:scale>
      <p:origin x="0" y="-39004"/>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2/23/2023 9:17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2/23/2023 9:12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2/23/2023 9:12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0805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2/23/2023 9:12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192702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905952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theme" Target="../theme/theme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6"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397" r:id="rId1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hashicorp.com/terraform/language/providers/configuration#alias-multiple-provider-configurations" TargetMode="Externa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marketplace/actions/hashicorp-setup-terraform"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t>Continuous Delivery</a:t>
            </a:r>
          </a:p>
        </p:txBody>
      </p:sp>
      <p:sp>
        <p:nvSpPr>
          <p:cNvPr id="5" name="Text Placeholder 4"/>
          <p:cNvSpPr>
            <a:spLocks noGrp="1"/>
          </p:cNvSpPr>
          <p:nvPr>
            <p:ph type="body" sz="quarter" idx="12"/>
          </p:nvPr>
        </p:nvSpPr>
        <p:spPr>
          <a:xfrm>
            <a:off x="584200" y="3962400"/>
            <a:ext cx="9144000" cy="338554"/>
          </a:xfrm>
        </p:spPr>
        <p:txBody>
          <a:bodyPr/>
          <a:lstStyle/>
          <a:p>
            <a:endParaRPr lang="en-US" dirty="0"/>
          </a:p>
        </p:txBody>
      </p:sp>
    </p:spTree>
    <p:extLst>
      <p:ext uri="{BB962C8B-B14F-4D97-AF65-F5344CB8AC3E}">
        <p14:creationId xmlns:p14="http://schemas.microsoft.com/office/powerpoint/2010/main" val="16470712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a:t>Approval between plan and apply</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1686616"/>
          </a:xfrm>
        </p:spPr>
        <p:txBody>
          <a:bodyPr/>
          <a:lstStyle/>
          <a:p>
            <a:r>
              <a:rPr lang="en-GB" dirty="0"/>
              <a:t>Warning: There can be a long wait for a human to review!</a:t>
            </a:r>
          </a:p>
          <a:p>
            <a:r>
              <a:rPr lang="en-GB" dirty="0"/>
              <a:t>Options:</a:t>
            </a:r>
          </a:p>
          <a:p>
            <a:pPr lvl="1"/>
            <a:r>
              <a:rPr lang="en-GB" dirty="0"/>
              <a:t>Run </a:t>
            </a:r>
            <a:r>
              <a:rPr lang="en-GB" dirty="0">
                <a:latin typeface="Cascadia Code" panose="020B0609020000020004" pitchFamily="49" charset="0"/>
                <a:cs typeface="Cascadia Code" panose="020B0609020000020004" pitchFamily="49" charset="0"/>
              </a:rPr>
              <a:t>plan</a:t>
            </a:r>
            <a:r>
              <a:rPr lang="en-GB" dirty="0"/>
              <a:t> then run another plan during </a:t>
            </a:r>
            <a:r>
              <a:rPr lang="en-GB" dirty="0">
                <a:latin typeface="Cascadia Code" panose="020B0609020000020004" pitchFamily="49" charset="0"/>
                <a:cs typeface="Cascadia Code" panose="020B0609020000020004" pitchFamily="49" charset="0"/>
              </a:rPr>
              <a:t>apply</a:t>
            </a:r>
            <a:r>
              <a:rPr lang="en-GB" dirty="0"/>
              <a:t> stage.</a:t>
            </a:r>
          </a:p>
          <a:p>
            <a:pPr lvl="1"/>
            <a:r>
              <a:rPr lang="en-GB" dirty="0"/>
              <a:t>Output the </a:t>
            </a:r>
            <a:r>
              <a:rPr lang="en-GB" dirty="0">
                <a:latin typeface="Cascadia Code" panose="020B0609020000020004" pitchFamily="49" charset="0"/>
                <a:cs typeface="Cascadia Code" panose="020B0609020000020004" pitchFamily="49" charset="0"/>
              </a:rPr>
              <a:t>plan</a:t>
            </a:r>
            <a:r>
              <a:rPr lang="en-GB" dirty="0"/>
              <a:t> and consume that in the </a:t>
            </a:r>
            <a:r>
              <a:rPr lang="en-GB" dirty="0">
                <a:latin typeface="Cascadia Code" panose="020B0609020000020004" pitchFamily="49" charset="0"/>
                <a:cs typeface="Cascadia Code" panose="020B0609020000020004" pitchFamily="49" charset="0"/>
              </a:rPr>
              <a:t>apply</a:t>
            </a:r>
            <a:r>
              <a:rPr lang="en-GB" dirty="0"/>
              <a:t> stage.</a:t>
            </a:r>
          </a:p>
        </p:txBody>
      </p:sp>
      <p:sp>
        <p:nvSpPr>
          <p:cNvPr id="5" name="Rectangle 4">
            <a:extLst>
              <a:ext uri="{FF2B5EF4-FFF2-40B4-BE49-F238E27FC236}">
                <a16:creationId xmlns:a16="http://schemas.microsoft.com/office/drawing/2014/main" id="{2503FACA-E78E-66E8-00F3-7271502B1EAC}"/>
              </a:ext>
            </a:extLst>
          </p:cNvPr>
          <p:cNvSpPr>
            <a:spLocks noChangeArrowheads="1"/>
          </p:cNvSpPr>
          <p:nvPr/>
        </p:nvSpPr>
        <p:spPr bwMode="auto">
          <a:xfrm>
            <a:off x="627097" y="3121716"/>
            <a:ext cx="10933044" cy="3693319"/>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latin typeface="Cascadia Code" panose="020B0609020000020004" pitchFamily="49" charset="0"/>
                <a:cs typeface="Cascadia Code" panose="020B0609020000020004" pitchFamily="49" charset="0"/>
              </a:rPr>
              <a:t>…</a:t>
            </a:r>
            <a:endPar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Terraform plan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plan –out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plan.tfplan</a:t>
            </a: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 Upload plan file to an artefact</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20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 Job has an Environment with an approval</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 Download the plan file artefact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plan.tfplan</a:t>
            </a: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3097631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E540-D664-2248-A353-E17150691F3D}"/>
              </a:ext>
            </a:extLst>
          </p:cNvPr>
          <p:cNvSpPr>
            <a:spLocks noGrp="1"/>
          </p:cNvSpPr>
          <p:nvPr>
            <p:ph type="title"/>
          </p:nvPr>
        </p:nvSpPr>
        <p:spPr/>
        <p:txBody>
          <a:bodyPr/>
          <a:lstStyle/>
          <a:p>
            <a:r>
              <a:rPr lang="en-US" dirty="0"/>
              <a:t>Authentication</a:t>
            </a:r>
          </a:p>
        </p:txBody>
      </p:sp>
      <p:sp>
        <p:nvSpPr>
          <p:cNvPr id="4" name="Text Placeholder 3">
            <a:extLst>
              <a:ext uri="{FF2B5EF4-FFF2-40B4-BE49-F238E27FC236}">
                <a16:creationId xmlns:a16="http://schemas.microsoft.com/office/drawing/2014/main" id="{C3D9F1C3-1A6A-0043-B6F0-28422B39AD0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4242257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and </a:t>
            </a:r>
            <a:r>
              <a:rPr lang="en-GB" dirty="0" err="1"/>
              <a:t>azuread</a:t>
            </a:r>
            <a:r>
              <a:rPr lang="en-GB" dirty="0"/>
              <a:t> provider authentication options</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4493538"/>
          </a:xfrm>
        </p:spPr>
        <p:txBody>
          <a:bodyPr/>
          <a:lstStyle/>
          <a:p>
            <a:r>
              <a:rPr lang="en-GB" strike="sngStrike" dirty="0"/>
              <a:t>Azure CLI: </a:t>
            </a:r>
          </a:p>
          <a:p>
            <a:pPr lvl="1"/>
            <a:r>
              <a:rPr lang="en-GB" dirty="0"/>
              <a:t>Only supports User account, so CANNOT be used for automation</a:t>
            </a:r>
          </a:p>
          <a:p>
            <a:r>
              <a:rPr lang="en-GB" dirty="0"/>
              <a:t>Service Principal with Client Secret</a:t>
            </a:r>
          </a:p>
          <a:p>
            <a:pPr lvl="1"/>
            <a:r>
              <a:rPr lang="en-GB" dirty="0"/>
              <a:t>Requires storing a secret accessible to your pipeline</a:t>
            </a:r>
          </a:p>
          <a:p>
            <a:r>
              <a:rPr lang="en-GB" dirty="0"/>
              <a:t>Service Principal with Certificate</a:t>
            </a:r>
          </a:p>
          <a:p>
            <a:pPr lvl="1"/>
            <a:r>
              <a:rPr lang="en-GB" dirty="0"/>
              <a:t>Requires storing a certificate accessible to your pipeline</a:t>
            </a:r>
          </a:p>
          <a:p>
            <a:r>
              <a:rPr lang="en-GB" dirty="0"/>
              <a:t>Managed Service Identity</a:t>
            </a:r>
          </a:p>
          <a:p>
            <a:pPr lvl="1"/>
            <a:r>
              <a:rPr lang="en-GB" dirty="0"/>
              <a:t>No secret required, but requires a custom agent / runner hosted in Azure</a:t>
            </a:r>
          </a:p>
          <a:p>
            <a:r>
              <a:rPr lang="en-GB" dirty="0"/>
              <a:t>Service Principal with OpenID Connect</a:t>
            </a:r>
          </a:p>
          <a:p>
            <a:pPr lvl="1"/>
            <a:r>
              <a:rPr lang="en-GB" dirty="0"/>
              <a:t>No secret required and can run on public agents / runners</a:t>
            </a:r>
          </a:p>
        </p:txBody>
      </p:sp>
    </p:spTree>
    <p:extLst>
      <p:ext uri="{BB962C8B-B14F-4D97-AF65-F5344CB8AC3E}">
        <p14:creationId xmlns:p14="http://schemas.microsoft.com/office/powerpoint/2010/main" val="31182602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Service Principal with Secret</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1538883"/>
          </a:xfrm>
        </p:spPr>
        <p:txBody>
          <a:bodyPr/>
          <a:lstStyle/>
          <a:p>
            <a:r>
              <a:rPr lang="en-GB" dirty="0"/>
              <a:t>Steps:</a:t>
            </a:r>
          </a:p>
          <a:p>
            <a:pPr lvl="1"/>
            <a:r>
              <a:rPr lang="en-GB" dirty="0"/>
              <a:t>Create App Registration (Service Principal) in Azure.</a:t>
            </a:r>
          </a:p>
          <a:p>
            <a:pPr lvl="1"/>
            <a:r>
              <a:rPr lang="en-GB" dirty="0"/>
              <a:t>Generate a Secret for the Service Principal.</a:t>
            </a:r>
          </a:p>
          <a:p>
            <a:pPr lvl="1"/>
            <a:r>
              <a:rPr lang="en-GB" dirty="0"/>
              <a:t>Assign Permissions on the Subscription or Resource Group for the Service Principal.</a:t>
            </a:r>
          </a:p>
        </p:txBody>
      </p:sp>
      <p:sp>
        <p:nvSpPr>
          <p:cNvPr id="4" name="Rectangle 3">
            <a:extLst>
              <a:ext uri="{FF2B5EF4-FFF2-40B4-BE49-F238E27FC236}">
                <a16:creationId xmlns:a16="http://schemas.microsoft.com/office/drawing/2014/main" id="{4D7A8D8C-ECF9-5AD3-BFF0-979698A35CE5}"/>
              </a:ext>
            </a:extLst>
          </p:cNvPr>
          <p:cNvSpPr>
            <a:spLocks noChangeArrowheads="1"/>
          </p:cNvSpPr>
          <p:nvPr/>
        </p:nvSpPr>
        <p:spPr bwMode="auto">
          <a:xfrm>
            <a:off x="1971922" y="3811411"/>
            <a:ext cx="7696863" cy="2800767"/>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jobs: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t>
            </a:r>
            <a:r>
              <a:rPr lang="en-US" altLang="en-US" sz="1400" dirty="0" err="1">
                <a:solidFill>
                  <a:schemeClr val="bg1"/>
                </a:solidFill>
                <a:latin typeface="Cascadia Code" panose="020B0609020000020004" pitchFamily="49" charset="0"/>
                <a:cs typeface="Cascadia Code" panose="020B0609020000020004" pitchFamily="49" charset="0"/>
              </a:rPr>
              <a:t>deploy_to_dev</a:t>
            </a:r>
            <a:r>
              <a:rPr lang="en-US" altLang="en-US" sz="1400" dirty="0">
                <a:solidFill>
                  <a:schemeClr val="bg1"/>
                </a:solidFill>
                <a:latin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env: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ARM_CLIENT_ID: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lang="en-US" altLang="en-US" sz="1400" dirty="0">
                <a:solidFill>
                  <a:schemeClr val="bg1"/>
                </a:solidFill>
                <a:latin typeface="Cascadia Code" panose="020B0609020000020004" pitchFamily="49" charset="0"/>
                <a:cs typeface="Cascadia Code" panose="020B0609020000020004" pitchFamily="49" charset="0"/>
              </a:rPr>
              <a:t>     </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ARM_CLIENT_SECRET: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secrets.ARM_CLIENT_SECRET</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ARM_SUBSCRIPTION_ID: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secrets.ARM_SUBSCRIPTION_ID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ARM_TENANT_ID: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secrets.ARM_TENANT_ID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a:t>
            </a:r>
            <a:endPar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1871635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Service Principal with Secret</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2203680"/>
          </a:xfrm>
        </p:spPr>
        <p:txBody>
          <a:bodyPr/>
          <a:lstStyle/>
          <a:p>
            <a:r>
              <a:rPr lang="en-GB" dirty="0"/>
              <a:t>Required Environment Variables:</a:t>
            </a:r>
          </a:p>
          <a:p>
            <a:pPr lvl="1"/>
            <a:r>
              <a:rPr lang="en-GB" dirty="0"/>
              <a:t>ARM_CLIENT_ID: Service Principal Application ID</a:t>
            </a:r>
          </a:p>
          <a:p>
            <a:pPr lvl="1"/>
            <a:r>
              <a:rPr lang="en-GB" dirty="0"/>
              <a:t>ARM_CLIENT_SECRET: Service Principal Secret</a:t>
            </a:r>
          </a:p>
          <a:p>
            <a:pPr lvl="1"/>
            <a:r>
              <a:rPr lang="en-GB" dirty="0"/>
              <a:t>ARM_SUBSCRIPTION_ID: The Azure Subscription ID</a:t>
            </a:r>
          </a:p>
          <a:p>
            <a:pPr lvl="2"/>
            <a:r>
              <a:rPr lang="en-GB" dirty="0"/>
              <a:t>NOTE: This is a restriction of the </a:t>
            </a:r>
            <a:r>
              <a:rPr lang="en-GB" dirty="0" err="1"/>
              <a:t>azurerm</a:t>
            </a:r>
            <a:r>
              <a:rPr lang="en-GB" dirty="0"/>
              <a:t> provider, you can use </a:t>
            </a:r>
            <a:r>
              <a:rPr lang="en-GB" dirty="0">
                <a:latin typeface="Cascadia Code" panose="020B0609020000020004" pitchFamily="49" charset="0"/>
                <a:cs typeface="Cascadia Code" panose="020B0609020000020004" pitchFamily="49" charset="0"/>
                <a:hlinkClick r:id="rId2"/>
              </a:rPr>
              <a:t>alias</a:t>
            </a:r>
            <a:r>
              <a:rPr lang="en-GB" dirty="0"/>
              <a:t>, but it is not dynamic.</a:t>
            </a:r>
          </a:p>
          <a:p>
            <a:pPr lvl="1"/>
            <a:r>
              <a:rPr lang="en-GB" dirty="0"/>
              <a:t>ARM_TENANT_ID: The Azure AD Tenant ID</a:t>
            </a:r>
          </a:p>
        </p:txBody>
      </p:sp>
      <p:sp>
        <p:nvSpPr>
          <p:cNvPr id="4" name="Rectangle 3">
            <a:extLst>
              <a:ext uri="{FF2B5EF4-FFF2-40B4-BE49-F238E27FC236}">
                <a16:creationId xmlns:a16="http://schemas.microsoft.com/office/drawing/2014/main" id="{4D7A8D8C-ECF9-5AD3-BFF0-979698A35CE5}"/>
              </a:ext>
            </a:extLst>
          </p:cNvPr>
          <p:cNvSpPr>
            <a:spLocks noChangeArrowheads="1"/>
          </p:cNvSpPr>
          <p:nvPr/>
        </p:nvSpPr>
        <p:spPr bwMode="auto">
          <a:xfrm>
            <a:off x="1971922" y="3811411"/>
            <a:ext cx="7696863" cy="2800767"/>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jobs: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t>
            </a:r>
            <a:r>
              <a:rPr lang="en-US" altLang="en-US" sz="1400" dirty="0" err="1">
                <a:solidFill>
                  <a:schemeClr val="bg1"/>
                </a:solidFill>
                <a:latin typeface="Cascadia Code" panose="020B0609020000020004" pitchFamily="49" charset="0"/>
                <a:cs typeface="Cascadia Code" panose="020B0609020000020004" pitchFamily="49" charset="0"/>
              </a:rPr>
              <a:t>deploy_to_dev</a:t>
            </a:r>
            <a:r>
              <a:rPr lang="en-US" altLang="en-US" sz="1400" dirty="0">
                <a:solidFill>
                  <a:schemeClr val="bg1"/>
                </a:solidFill>
                <a:latin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env: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ARM_CLIENT_ID: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lang="en-US" altLang="en-US" sz="1400" dirty="0">
                <a:solidFill>
                  <a:schemeClr val="bg1"/>
                </a:solidFill>
                <a:latin typeface="Cascadia Code" panose="020B0609020000020004" pitchFamily="49" charset="0"/>
                <a:cs typeface="Cascadia Code" panose="020B0609020000020004" pitchFamily="49" charset="0"/>
              </a:rPr>
              <a:t>     </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ARM_CLIENT_SECRET: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secrets.ARM_CLIENT_SECRET</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ARM_SUBSCRIPTION_ID: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secrets.ARM_SUBSCRIPTION_ID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ARM_TENANT_ID: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secrets.ARM_TENANT_ID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a:t>
            </a:r>
            <a:endPar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86733118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Managed Identity</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1538883"/>
          </a:xfrm>
        </p:spPr>
        <p:txBody>
          <a:bodyPr/>
          <a:lstStyle/>
          <a:p>
            <a:r>
              <a:rPr lang="en-GB" dirty="0"/>
              <a:t>Steps:</a:t>
            </a:r>
          </a:p>
          <a:p>
            <a:pPr lvl="1"/>
            <a:r>
              <a:rPr lang="en-GB" dirty="0"/>
              <a:t>Deploy GitHub Runner to Virtual Machine, Container Instance, etc.</a:t>
            </a:r>
          </a:p>
          <a:p>
            <a:pPr lvl="1"/>
            <a:r>
              <a:rPr lang="en-GB" dirty="0"/>
              <a:t>Create a Machine Assigned or User Assigned Managed Identity for the Compute.</a:t>
            </a:r>
          </a:p>
          <a:p>
            <a:pPr lvl="1"/>
            <a:r>
              <a:rPr lang="en-GB" dirty="0"/>
              <a:t>Assign Permissions on the Subscription or Resource Group for the Managed Identity.</a:t>
            </a:r>
          </a:p>
        </p:txBody>
      </p:sp>
      <p:sp>
        <p:nvSpPr>
          <p:cNvPr id="4" name="Rectangle 3">
            <a:extLst>
              <a:ext uri="{FF2B5EF4-FFF2-40B4-BE49-F238E27FC236}">
                <a16:creationId xmlns:a16="http://schemas.microsoft.com/office/drawing/2014/main" id="{4D7A8D8C-ECF9-5AD3-BFF0-979698A35CE5}"/>
              </a:ext>
            </a:extLst>
          </p:cNvPr>
          <p:cNvSpPr>
            <a:spLocks noChangeArrowheads="1"/>
          </p:cNvSpPr>
          <p:nvPr/>
        </p:nvSpPr>
        <p:spPr bwMode="auto">
          <a:xfrm>
            <a:off x="1423285" y="4130238"/>
            <a:ext cx="8714630" cy="2585323"/>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jobs: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t>
            </a:r>
            <a:r>
              <a:rPr lang="en-US" altLang="en-US" sz="1200" dirty="0" err="1">
                <a:solidFill>
                  <a:schemeClr val="bg1"/>
                </a:solidFill>
                <a:latin typeface="Cascadia Code" panose="020B0609020000020004" pitchFamily="49" charset="0"/>
                <a:cs typeface="Cascadia Code" panose="020B0609020000020004" pitchFamily="49" charset="0"/>
              </a:rPr>
              <a:t>deploy_to_dev</a:t>
            </a:r>
            <a:r>
              <a:rPr lang="en-US" altLang="en-US" sz="1200" dirty="0">
                <a:solidFill>
                  <a:schemeClr val="bg1"/>
                </a:solidFill>
                <a:latin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env:</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ARM_USE_MSI: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ARM_MSI_ENDPOINT: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env.MSI_ENDPOINT</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ARM_CLIENT_ID: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#Only for User Assigned</a:t>
            </a:r>
          </a:p>
          <a:p>
            <a:pPr defTabSz="91440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ARM_SUBSCRIPTION_ID: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secrets.ARM_SUBSCRIPTION_ID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ARM_TENANT_ID: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secrets.ARM_TENANT_ID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a:t>
            </a:r>
            <a:endPar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39178013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Managed Identity</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2573012"/>
          </a:xfrm>
        </p:spPr>
        <p:txBody>
          <a:bodyPr/>
          <a:lstStyle/>
          <a:p>
            <a:r>
              <a:rPr lang="en-GB" dirty="0"/>
              <a:t>Required Environment Variables:</a:t>
            </a:r>
          </a:p>
          <a:p>
            <a:pPr lvl="1"/>
            <a:r>
              <a:rPr lang="en-GB" dirty="0"/>
              <a:t>ARM_USE_MSI: Must be set to true</a:t>
            </a:r>
          </a:p>
          <a:p>
            <a:pPr lvl="1"/>
            <a:r>
              <a:rPr lang="en-GB" dirty="0"/>
              <a:t>ARM_MSI_ENDPOINT: Some Azure services have a different endpoint</a:t>
            </a:r>
          </a:p>
          <a:p>
            <a:pPr lvl="2"/>
            <a:r>
              <a:rPr lang="en-GB" dirty="0"/>
              <a:t>Can set it to the MSI_ENDPOINT environment variable.</a:t>
            </a:r>
          </a:p>
          <a:p>
            <a:pPr lvl="1"/>
            <a:r>
              <a:rPr lang="en-GB" dirty="0"/>
              <a:t>ARM_CLIENT_ID: Only required for User Assigned Managed Identity</a:t>
            </a:r>
          </a:p>
          <a:p>
            <a:pPr lvl="1"/>
            <a:r>
              <a:rPr lang="en-GB" dirty="0"/>
              <a:t>ARM_SUBSCRIPTION_ID: The Azure Subscription ID</a:t>
            </a:r>
          </a:p>
          <a:p>
            <a:pPr lvl="1"/>
            <a:r>
              <a:rPr lang="en-GB" dirty="0"/>
              <a:t>ARM_TENANT_ID: The Azure AD Tenant ID</a:t>
            </a:r>
          </a:p>
        </p:txBody>
      </p:sp>
      <p:sp>
        <p:nvSpPr>
          <p:cNvPr id="4" name="Rectangle 3">
            <a:extLst>
              <a:ext uri="{FF2B5EF4-FFF2-40B4-BE49-F238E27FC236}">
                <a16:creationId xmlns:a16="http://schemas.microsoft.com/office/drawing/2014/main" id="{4D7A8D8C-ECF9-5AD3-BFF0-979698A35CE5}"/>
              </a:ext>
            </a:extLst>
          </p:cNvPr>
          <p:cNvSpPr>
            <a:spLocks noChangeArrowheads="1"/>
          </p:cNvSpPr>
          <p:nvPr/>
        </p:nvSpPr>
        <p:spPr bwMode="auto">
          <a:xfrm>
            <a:off x="1423285" y="4130238"/>
            <a:ext cx="8714630" cy="2585323"/>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jobs: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t>
            </a:r>
            <a:r>
              <a:rPr lang="en-US" altLang="en-US" sz="1200" dirty="0" err="1">
                <a:solidFill>
                  <a:schemeClr val="bg1"/>
                </a:solidFill>
                <a:latin typeface="Cascadia Code" panose="020B0609020000020004" pitchFamily="49" charset="0"/>
                <a:cs typeface="Cascadia Code" panose="020B0609020000020004" pitchFamily="49" charset="0"/>
              </a:rPr>
              <a:t>deploy_to_dev</a:t>
            </a:r>
            <a:r>
              <a:rPr lang="en-US" altLang="en-US" sz="1200" dirty="0">
                <a:solidFill>
                  <a:schemeClr val="bg1"/>
                </a:solidFill>
                <a:latin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env:</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ARM_USE_MSI: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ARM_MSI_ENDPOINT: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env.MSI_ENDPOINT</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ARM_CLIENT_ID: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#Only for User Assigned</a:t>
            </a:r>
          </a:p>
          <a:p>
            <a:pPr defTabSz="91440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ARM_SUBSCRIPTION_ID: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secrets.ARM_SUBSCRIPTION_ID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ARM_TENANT_ID: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secrets.ARM_TENANT_ID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a:t>
            </a:r>
            <a:endPar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63070567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Service Principal and OpenID Connect</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2499146"/>
          </a:xfrm>
        </p:spPr>
        <p:txBody>
          <a:bodyPr/>
          <a:lstStyle/>
          <a:p>
            <a:r>
              <a:rPr lang="en-GB" dirty="0"/>
              <a:t>Steps:</a:t>
            </a:r>
          </a:p>
          <a:p>
            <a:pPr lvl="1"/>
            <a:r>
              <a:rPr lang="en-GB" dirty="0"/>
              <a:t>Create an App Registration (Service Principal) in Azure.</a:t>
            </a:r>
          </a:p>
          <a:p>
            <a:pPr lvl="1"/>
            <a:r>
              <a:rPr lang="en-GB" dirty="0"/>
              <a:t>Add a Federated Credential for GitHub to the Service Principal</a:t>
            </a:r>
          </a:p>
          <a:p>
            <a:pPr lvl="2"/>
            <a:r>
              <a:rPr lang="en-GB" dirty="0"/>
              <a:t>Scope to the GitHub Repository</a:t>
            </a:r>
          </a:p>
          <a:p>
            <a:pPr lvl="2"/>
            <a:r>
              <a:rPr lang="en-GB" dirty="0"/>
              <a:t>Optionally scope to Environment, Branch, Tag or Pull Request</a:t>
            </a:r>
          </a:p>
          <a:p>
            <a:pPr lvl="2"/>
            <a:r>
              <a:rPr lang="en-GB" dirty="0"/>
              <a:t>E.g. subject = </a:t>
            </a:r>
            <a:r>
              <a:rPr lang="en-GB" dirty="0" err="1"/>
              <a:t>repo:my_github_org</a:t>
            </a:r>
            <a:r>
              <a:rPr lang="en-GB" dirty="0"/>
              <a:t>/</a:t>
            </a:r>
            <a:r>
              <a:rPr lang="en-GB" dirty="0" err="1"/>
              <a:t>my_github_repo:environment:dev</a:t>
            </a:r>
            <a:endParaRPr lang="en-GB" dirty="0"/>
          </a:p>
          <a:p>
            <a:pPr lvl="1"/>
            <a:r>
              <a:rPr lang="en-GB" dirty="0"/>
              <a:t>Assign Permissions on the Subscription or Resource Group for the Service Principal.</a:t>
            </a:r>
          </a:p>
        </p:txBody>
      </p:sp>
      <p:sp>
        <p:nvSpPr>
          <p:cNvPr id="4" name="Rectangle 3">
            <a:extLst>
              <a:ext uri="{FF2B5EF4-FFF2-40B4-BE49-F238E27FC236}">
                <a16:creationId xmlns:a16="http://schemas.microsoft.com/office/drawing/2014/main" id="{4D7A8D8C-ECF9-5AD3-BFF0-979698A35CE5}"/>
              </a:ext>
            </a:extLst>
          </p:cNvPr>
          <p:cNvSpPr>
            <a:spLocks noChangeArrowheads="1"/>
          </p:cNvSpPr>
          <p:nvPr/>
        </p:nvSpPr>
        <p:spPr bwMode="auto">
          <a:xfrm>
            <a:off x="1423285" y="3939407"/>
            <a:ext cx="8714630" cy="2585323"/>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jobs: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t>
            </a:r>
            <a:r>
              <a:rPr lang="en-US" altLang="en-US" sz="1200" dirty="0" err="1">
                <a:solidFill>
                  <a:schemeClr val="bg1"/>
                </a:solidFill>
                <a:latin typeface="Cascadia Code" panose="020B0609020000020004" pitchFamily="49" charset="0"/>
                <a:cs typeface="Cascadia Code" panose="020B0609020000020004" pitchFamily="49" charset="0"/>
              </a:rPr>
              <a:t>deploy_to_dev</a:t>
            </a:r>
            <a:r>
              <a:rPr lang="en-US" altLang="en-US" sz="1200" dirty="0">
                <a:solidFill>
                  <a:schemeClr val="bg1"/>
                </a:solidFill>
                <a:latin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environment: dev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env:</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ARM_USE_OIDC: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ARM_CLIENT_ID: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ARM_SUBSCRIPTION_ID: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secrets.ARM_SUBSCRIPTION_ID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ARM_TENANT_ID: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secrets.ARM_TENANT_ID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a:t>
            </a:r>
            <a:endPar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7166936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Service Principal and OpenID Connect</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1908215"/>
          </a:xfrm>
        </p:spPr>
        <p:txBody>
          <a:bodyPr/>
          <a:lstStyle/>
          <a:p>
            <a:r>
              <a:rPr lang="en-GB" dirty="0"/>
              <a:t>Required Environment Variables:</a:t>
            </a:r>
          </a:p>
          <a:p>
            <a:pPr lvl="1"/>
            <a:r>
              <a:rPr lang="en-GB" dirty="0"/>
              <a:t>ARM_USE_OIDC: Must be set to true</a:t>
            </a:r>
          </a:p>
          <a:p>
            <a:pPr lvl="1"/>
            <a:r>
              <a:rPr lang="en-GB" dirty="0"/>
              <a:t>ARM_CLIENT_ID: Required to tell it which Service Principal to use</a:t>
            </a:r>
          </a:p>
          <a:p>
            <a:pPr lvl="1"/>
            <a:r>
              <a:rPr lang="en-GB" dirty="0"/>
              <a:t>ARM_SUBSCRIPTION_ID: The Azure Subscription ID</a:t>
            </a:r>
          </a:p>
          <a:p>
            <a:pPr lvl="1"/>
            <a:r>
              <a:rPr lang="en-GB" dirty="0"/>
              <a:t>ARM_TENANT_ID: The Azure AD Tenant ID</a:t>
            </a:r>
          </a:p>
        </p:txBody>
      </p:sp>
      <p:sp>
        <p:nvSpPr>
          <p:cNvPr id="4" name="Rectangle 3">
            <a:extLst>
              <a:ext uri="{FF2B5EF4-FFF2-40B4-BE49-F238E27FC236}">
                <a16:creationId xmlns:a16="http://schemas.microsoft.com/office/drawing/2014/main" id="{4D7A8D8C-ECF9-5AD3-BFF0-979698A35CE5}"/>
              </a:ext>
            </a:extLst>
          </p:cNvPr>
          <p:cNvSpPr>
            <a:spLocks noChangeArrowheads="1"/>
          </p:cNvSpPr>
          <p:nvPr/>
        </p:nvSpPr>
        <p:spPr bwMode="auto">
          <a:xfrm>
            <a:off x="1423285" y="3723964"/>
            <a:ext cx="8714630" cy="3016210"/>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jobs: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t>
            </a:r>
            <a:r>
              <a:rPr lang="en-US" altLang="en-US" sz="1400" dirty="0" err="1">
                <a:solidFill>
                  <a:schemeClr val="bg1"/>
                </a:solidFill>
                <a:latin typeface="Cascadia Code" panose="020B0609020000020004" pitchFamily="49" charset="0"/>
                <a:cs typeface="Cascadia Code" panose="020B0609020000020004" pitchFamily="49" charset="0"/>
              </a:rPr>
              <a:t>deploy_to_dev</a:t>
            </a:r>
            <a:r>
              <a:rPr lang="en-US" altLang="en-US" sz="1400" dirty="0">
                <a:solidFill>
                  <a:schemeClr val="bg1"/>
                </a:solidFill>
                <a:latin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lang="en-US" altLang="en-US" sz="1400" dirty="0">
                <a:solidFill>
                  <a:schemeClr val="bg1"/>
                </a:solidFill>
                <a:latin typeface="Cascadia Code" panose="020B0609020000020004" pitchFamily="49" charset="0"/>
                <a:cs typeface="Cascadia Code" panose="020B0609020000020004" pitchFamily="49" charset="0"/>
              </a:rPr>
              <a:t>    environment: dev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env:</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ARM_USE_OIDC: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ARM_CLIENT_ID: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ARM_SUBSCRIPTION_ID: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secrets.ARM_SUBSCRIPTION_ID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ARM_TENANT_ID: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secrets.ARM_TENANT_ID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a:t>
            </a:r>
            <a:endPar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78123837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emal software engineer works on code across three screens.">
            <a:extLst>
              <a:ext uri="{FF2B5EF4-FFF2-40B4-BE49-F238E27FC236}">
                <a16:creationId xmlns:a16="http://schemas.microsoft.com/office/drawing/2014/main" id="{2C4060EA-069F-2B44-8494-5642E84F01E0}"/>
              </a:ext>
            </a:extLst>
          </p:cNvPr>
          <p:cNvPicPr>
            <a:picLocks noGrp="1" noChangeAspect="1"/>
          </p:cNvPicPr>
          <p:nvPr>
            <p:ph type="pic" sz="quarter" idx="10"/>
          </p:nvPr>
        </p:nvPicPr>
        <p:blipFill>
          <a:blip r:embed="rId2"/>
          <a:srcRect t="7802" b="7802"/>
          <a:stretch/>
        </p:blipFill>
        <p:spPr>
          <a:xfrm>
            <a:off x="0" y="0"/>
            <a:ext cx="12192000" cy="6858000"/>
          </a:xfrm>
        </p:spPr>
      </p:pic>
      <p:sp>
        <p:nvSpPr>
          <p:cNvPr id="3" name="Title 2">
            <a:extLst>
              <a:ext uri="{FF2B5EF4-FFF2-40B4-BE49-F238E27FC236}">
                <a16:creationId xmlns:a16="http://schemas.microsoft.com/office/drawing/2014/main" id="{A5A65929-7741-CE47-8BDB-61A1AD81F762}"/>
              </a:ext>
            </a:extLst>
          </p:cNvPr>
          <p:cNvSpPr>
            <a:spLocks noGrp="1"/>
          </p:cNvSpPr>
          <p:nvPr>
            <p:ph type="title"/>
          </p:nvPr>
        </p:nvSpPr>
        <p:spPr/>
        <p:txBody>
          <a:bodyPr/>
          <a:lstStyle/>
          <a:p>
            <a:r>
              <a:rPr lang="en-US" dirty="0"/>
              <a:t>Lab: Continuous Delivery with GitHub Actions OIDC</a:t>
            </a:r>
          </a:p>
        </p:txBody>
      </p:sp>
    </p:spTree>
    <p:extLst>
      <p:ext uri="{BB962C8B-B14F-4D97-AF65-F5344CB8AC3E}">
        <p14:creationId xmlns:p14="http://schemas.microsoft.com/office/powerpoint/2010/main" val="13972825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nset over low lying hills with a field in the foreground.">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b="15741"/>
          <a:stretch/>
        </p:blipFill>
        <p:spPr>
          <a:xfrm>
            <a:off x="0" y="-1"/>
            <a:ext cx="12193571" cy="6858000"/>
          </a:xfrm>
          <a:prstGeom prst="rect">
            <a:avLst/>
          </a:prstGeom>
        </p:spPr>
      </p:pic>
      <p:sp>
        <p:nvSpPr>
          <p:cNvPr id="4" name="Title 3"/>
          <p:cNvSpPr>
            <a:spLocks noGrp="1"/>
          </p:cNvSpPr>
          <p:nvPr>
            <p:ph type="title"/>
          </p:nvPr>
        </p:nvSpPr>
        <p:spPr/>
        <p:txBody>
          <a:bodyPr/>
          <a:lstStyle/>
          <a:p>
            <a:r>
              <a:rPr lang="en-US" dirty="0"/>
              <a:t>Thank you</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948542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E540-D664-2248-A353-E17150691F3D}"/>
              </a:ext>
            </a:extLst>
          </p:cNvPr>
          <p:cNvSpPr>
            <a:spLocks noGrp="1"/>
          </p:cNvSpPr>
          <p:nvPr>
            <p:ph type="title"/>
          </p:nvPr>
        </p:nvSpPr>
        <p:spPr/>
        <p:txBody>
          <a:bodyPr/>
          <a:lstStyle/>
          <a:p>
            <a:r>
              <a:rPr lang="en-US" dirty="0"/>
              <a:t>Automating Terraform</a:t>
            </a:r>
          </a:p>
        </p:txBody>
      </p:sp>
      <p:sp>
        <p:nvSpPr>
          <p:cNvPr id="4" name="Text Placeholder 3">
            <a:extLst>
              <a:ext uri="{FF2B5EF4-FFF2-40B4-BE49-F238E27FC236}">
                <a16:creationId xmlns:a16="http://schemas.microsoft.com/office/drawing/2014/main" id="{C3D9F1C3-1A6A-0043-B6F0-28422B39AD0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19359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a:t>Terraform CLI Automation Overview</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5219891"/>
          </a:xfrm>
        </p:spPr>
        <p:txBody>
          <a:bodyPr/>
          <a:lstStyle/>
          <a:p>
            <a:r>
              <a:rPr lang="en-GB" dirty="0"/>
              <a:t>Your agent needs the Terraform CLI.</a:t>
            </a:r>
          </a:p>
          <a:p>
            <a:r>
              <a:rPr lang="en-GB" dirty="0"/>
              <a:t>Must use Remote State!</a:t>
            </a:r>
          </a:p>
          <a:p>
            <a:r>
              <a:rPr lang="en-GB" dirty="0"/>
              <a:t>Use Environment Variables for credentials.</a:t>
            </a:r>
          </a:p>
          <a:p>
            <a:r>
              <a:rPr lang="en-GB" dirty="0"/>
              <a:t>Use Parameters for Remote State settings.</a:t>
            </a:r>
          </a:p>
          <a:p>
            <a:r>
              <a:rPr lang="en-GB" dirty="0"/>
              <a:t>Use the same commands as you do locally to </a:t>
            </a:r>
            <a:r>
              <a:rPr lang="en-GB" dirty="0" err="1">
                <a:latin typeface="Cascadia Code" panose="020B0609020000020004" pitchFamily="49" charset="0"/>
                <a:cs typeface="Cascadia Code" panose="020B0609020000020004" pitchFamily="49" charset="0"/>
              </a:rPr>
              <a:t>init</a:t>
            </a:r>
            <a:r>
              <a:rPr lang="en-GB" dirty="0"/>
              <a:t>, </a:t>
            </a:r>
            <a:r>
              <a:rPr lang="en-GB" dirty="0">
                <a:latin typeface="Cascadia Code" panose="020B0609020000020004" pitchFamily="49" charset="0"/>
                <a:cs typeface="Cascadia Code" panose="020B0609020000020004" pitchFamily="49" charset="0"/>
              </a:rPr>
              <a:t>plan</a:t>
            </a:r>
            <a:r>
              <a:rPr lang="en-GB" dirty="0"/>
              <a:t> and </a:t>
            </a:r>
            <a:r>
              <a:rPr lang="en-GB" dirty="0">
                <a:latin typeface="Cascadia Code" panose="020B0609020000020004" pitchFamily="49" charset="0"/>
                <a:cs typeface="Cascadia Code" panose="020B0609020000020004" pitchFamily="49" charset="0"/>
              </a:rPr>
              <a:t>apply</a:t>
            </a:r>
            <a:r>
              <a:rPr lang="en-GB" dirty="0"/>
              <a:t>.</a:t>
            </a:r>
          </a:p>
          <a:p>
            <a:endParaRPr lang="en-GB" dirty="0"/>
          </a:p>
          <a:p>
            <a:r>
              <a:rPr lang="en-GB" dirty="0"/>
              <a:t>Questions to consider:</a:t>
            </a:r>
          </a:p>
          <a:p>
            <a:pPr lvl="1"/>
            <a:r>
              <a:rPr lang="en-GB" dirty="0"/>
              <a:t>How will I access my modules?</a:t>
            </a:r>
          </a:p>
          <a:p>
            <a:pPr lvl="1"/>
            <a:r>
              <a:rPr lang="en-GB" dirty="0"/>
              <a:t>Do I want to have an approval between plan and apply?</a:t>
            </a:r>
          </a:p>
          <a:p>
            <a:pPr lvl="1"/>
            <a:r>
              <a:rPr lang="en-GB" dirty="0"/>
              <a:t>Do I want to run any static analysis?</a:t>
            </a:r>
          </a:p>
        </p:txBody>
      </p:sp>
    </p:spTree>
    <p:extLst>
      <p:ext uri="{BB962C8B-B14F-4D97-AF65-F5344CB8AC3E}">
        <p14:creationId xmlns:p14="http://schemas.microsoft.com/office/powerpoint/2010/main" val="38007400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7F0E-7467-BC26-E21D-E9BFAA4E4B04}"/>
              </a:ext>
            </a:extLst>
          </p:cNvPr>
          <p:cNvSpPr>
            <a:spLocks noGrp="1"/>
          </p:cNvSpPr>
          <p:nvPr>
            <p:ph type="title"/>
          </p:nvPr>
        </p:nvSpPr>
        <p:spPr/>
        <p:txBody>
          <a:bodyPr/>
          <a:lstStyle/>
          <a:p>
            <a:r>
              <a:rPr lang="en-GB" dirty="0"/>
              <a:t>Getting the Terraform CLI</a:t>
            </a:r>
          </a:p>
        </p:txBody>
      </p:sp>
      <p:sp>
        <p:nvSpPr>
          <p:cNvPr id="3" name="Content Placeholder 2">
            <a:extLst>
              <a:ext uri="{FF2B5EF4-FFF2-40B4-BE49-F238E27FC236}">
                <a16:creationId xmlns:a16="http://schemas.microsoft.com/office/drawing/2014/main" id="{98CFA83C-9BBE-56A1-6B0A-6CB336960BA5}"/>
              </a:ext>
            </a:extLst>
          </p:cNvPr>
          <p:cNvSpPr>
            <a:spLocks noGrp="1"/>
          </p:cNvSpPr>
          <p:nvPr>
            <p:ph sz="quarter" idx="10"/>
          </p:nvPr>
        </p:nvSpPr>
        <p:spPr>
          <a:xfrm>
            <a:off x="584200" y="1435100"/>
            <a:ext cx="11018838" cy="4271939"/>
          </a:xfrm>
        </p:spPr>
        <p:txBody>
          <a:bodyPr/>
          <a:lstStyle/>
          <a:p>
            <a:pPr marL="0" indent="0">
              <a:buNone/>
            </a:pPr>
            <a:r>
              <a:rPr lang="en-GB" dirty="0"/>
              <a:t>Options:</a:t>
            </a:r>
          </a:p>
          <a:p>
            <a:pPr lvl="1"/>
            <a:r>
              <a:rPr lang="en-GB" dirty="0"/>
              <a:t>Custom runner with Terraform baked in to the VM or Container.</a:t>
            </a:r>
          </a:p>
          <a:p>
            <a:pPr lvl="1"/>
            <a:r>
              <a:rPr lang="en-GB" dirty="0"/>
              <a:t>Use a pre-defined step to download the version you need.</a:t>
            </a:r>
          </a:p>
          <a:p>
            <a:pPr lvl="2"/>
            <a:r>
              <a:rPr lang="en-GB" dirty="0" err="1">
                <a:hlinkClick r:id="rId2"/>
              </a:rPr>
              <a:t>HashiCorp</a:t>
            </a:r>
            <a:r>
              <a:rPr lang="en-GB" dirty="0">
                <a:hlinkClick r:id="rId2"/>
              </a:rPr>
              <a:t> - Setup Terraform · Actions · GitHub Marketplace</a:t>
            </a:r>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1"/>
            <a:r>
              <a:rPr lang="en-GB" dirty="0"/>
              <a:t>Use </a:t>
            </a:r>
            <a:r>
              <a:rPr lang="en-GB" dirty="0">
                <a:latin typeface="Cascadia Code" panose="020B0609020000020004" pitchFamily="49" charset="0"/>
                <a:cs typeface="Cascadia Code" panose="020B0609020000020004" pitchFamily="49" charset="0"/>
              </a:rPr>
              <a:t>curl</a:t>
            </a:r>
            <a:r>
              <a:rPr lang="en-GB" dirty="0"/>
              <a:t> or similar to download the version you require.</a:t>
            </a:r>
          </a:p>
          <a:p>
            <a:pPr lvl="2"/>
            <a:endParaRPr lang="en-GB" dirty="0"/>
          </a:p>
          <a:p>
            <a:pPr lvl="1"/>
            <a:endParaRPr lang="en-GB" dirty="0"/>
          </a:p>
        </p:txBody>
      </p:sp>
      <p:sp>
        <p:nvSpPr>
          <p:cNvPr id="7" name="TextBox 6">
            <a:extLst>
              <a:ext uri="{FF2B5EF4-FFF2-40B4-BE49-F238E27FC236}">
                <a16:creationId xmlns:a16="http://schemas.microsoft.com/office/drawing/2014/main" id="{D03E3C8E-CC6F-690D-AFB9-820C986A74B6}"/>
              </a:ext>
            </a:extLst>
          </p:cNvPr>
          <p:cNvSpPr txBox="1"/>
          <p:nvPr/>
        </p:nvSpPr>
        <p:spPr>
          <a:xfrm>
            <a:off x="3880236" y="9048585"/>
            <a:ext cx="4603805" cy="307777"/>
          </a:xfrm>
          <a:prstGeom prst="rect">
            <a:avLst/>
          </a:prstGeom>
          <a:noFill/>
        </p:spPr>
        <p:txBody>
          <a:bodyPr wrap="square" lIns="0" tIns="0" rIns="0" bIns="0" rtlCol="0">
            <a:spAutoFit/>
          </a:bodyPr>
          <a:lstStyle/>
          <a:p>
            <a:pPr algn="l"/>
            <a:r>
              <a:rPr lang="en-GB" sz="2000" dirty="0" err="1"/>
              <a:t>dsf</a:t>
            </a:r>
            <a:endParaRPr lang="en-GB" sz="2000" dirty="0"/>
          </a:p>
        </p:txBody>
      </p:sp>
      <p:sp>
        <p:nvSpPr>
          <p:cNvPr id="8" name="Rectangle 3">
            <a:extLst>
              <a:ext uri="{FF2B5EF4-FFF2-40B4-BE49-F238E27FC236}">
                <a16:creationId xmlns:a16="http://schemas.microsoft.com/office/drawing/2014/main" id="{CF8583A1-05EE-1C93-B937-F2FFA18FDDD1}"/>
              </a:ext>
            </a:extLst>
          </p:cNvPr>
          <p:cNvSpPr>
            <a:spLocks noChangeArrowheads="1"/>
          </p:cNvSpPr>
          <p:nvPr/>
        </p:nvSpPr>
        <p:spPr bwMode="auto">
          <a:xfrm>
            <a:off x="2751150" y="3137480"/>
            <a:ext cx="5732891" cy="1231106"/>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uses: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hashicorp</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/setup-terraform@v2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with: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latin typeface="Cascadia Code" panose="020B0609020000020004" pitchFamily="49" charset="0"/>
                <a:cs typeface="Cascadia Code" panose="020B0609020000020004" pitchFamily="49" charset="0"/>
              </a:rPr>
              <a:t>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terraform_version</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1.1.7 </a:t>
            </a:r>
          </a:p>
        </p:txBody>
      </p:sp>
    </p:spTree>
    <p:extLst>
      <p:ext uri="{BB962C8B-B14F-4D97-AF65-F5344CB8AC3E}">
        <p14:creationId xmlns:p14="http://schemas.microsoft.com/office/powerpoint/2010/main" val="108000578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E540-D664-2248-A353-E17150691F3D}"/>
              </a:ext>
            </a:extLst>
          </p:cNvPr>
          <p:cNvSpPr>
            <a:spLocks noGrp="1"/>
          </p:cNvSpPr>
          <p:nvPr>
            <p:ph type="title"/>
          </p:nvPr>
        </p:nvSpPr>
        <p:spPr/>
        <p:txBody>
          <a:bodyPr/>
          <a:lstStyle/>
          <a:p>
            <a:r>
              <a:rPr lang="en-US" dirty="0"/>
              <a:t>Static Analysis</a:t>
            </a:r>
          </a:p>
        </p:txBody>
      </p:sp>
      <p:sp>
        <p:nvSpPr>
          <p:cNvPr id="4" name="Text Placeholder 3">
            <a:extLst>
              <a:ext uri="{FF2B5EF4-FFF2-40B4-BE49-F238E27FC236}">
                <a16:creationId xmlns:a16="http://schemas.microsoft.com/office/drawing/2014/main" id="{C3D9F1C3-1A6A-0043-B6F0-28422B39AD0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52631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7F0E-7467-BC26-E21D-E9BFAA4E4B04}"/>
              </a:ext>
            </a:extLst>
          </p:cNvPr>
          <p:cNvSpPr>
            <a:spLocks noGrp="1"/>
          </p:cNvSpPr>
          <p:nvPr>
            <p:ph type="title"/>
          </p:nvPr>
        </p:nvSpPr>
        <p:spPr/>
        <p:txBody>
          <a:bodyPr/>
          <a:lstStyle/>
          <a:p>
            <a:r>
              <a:rPr lang="en-GB" dirty="0"/>
              <a:t>Terraform Format and Validate</a:t>
            </a:r>
          </a:p>
        </p:txBody>
      </p:sp>
      <p:sp>
        <p:nvSpPr>
          <p:cNvPr id="7" name="TextBox 6">
            <a:extLst>
              <a:ext uri="{FF2B5EF4-FFF2-40B4-BE49-F238E27FC236}">
                <a16:creationId xmlns:a16="http://schemas.microsoft.com/office/drawing/2014/main" id="{D03E3C8E-CC6F-690D-AFB9-820C986A74B6}"/>
              </a:ext>
            </a:extLst>
          </p:cNvPr>
          <p:cNvSpPr txBox="1"/>
          <p:nvPr/>
        </p:nvSpPr>
        <p:spPr>
          <a:xfrm>
            <a:off x="3880236" y="9048585"/>
            <a:ext cx="4603805" cy="307777"/>
          </a:xfrm>
          <a:prstGeom prst="rect">
            <a:avLst/>
          </a:prstGeom>
          <a:noFill/>
        </p:spPr>
        <p:txBody>
          <a:bodyPr wrap="square" lIns="0" tIns="0" rIns="0" bIns="0" rtlCol="0">
            <a:spAutoFit/>
          </a:bodyPr>
          <a:lstStyle/>
          <a:p>
            <a:pPr algn="l"/>
            <a:r>
              <a:rPr lang="en-GB" sz="2000" dirty="0" err="1"/>
              <a:t>dsf</a:t>
            </a:r>
            <a:endParaRPr lang="en-GB" sz="2000" dirty="0"/>
          </a:p>
        </p:txBody>
      </p:sp>
      <p:sp>
        <p:nvSpPr>
          <p:cNvPr id="8" name="Rectangle 3">
            <a:extLst>
              <a:ext uri="{FF2B5EF4-FFF2-40B4-BE49-F238E27FC236}">
                <a16:creationId xmlns:a16="http://schemas.microsoft.com/office/drawing/2014/main" id="{CF8583A1-05EE-1C93-B937-F2FFA18FDDD1}"/>
              </a:ext>
            </a:extLst>
          </p:cNvPr>
          <p:cNvSpPr>
            <a:spLocks noChangeArrowheads="1"/>
          </p:cNvSpPr>
          <p:nvPr/>
        </p:nvSpPr>
        <p:spPr bwMode="auto">
          <a:xfrm>
            <a:off x="2671637" y="1004517"/>
            <a:ext cx="5732891" cy="5847755"/>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uses: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hashicorp</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/setup-terraform@v2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with: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latin typeface="Cascadia Code" panose="020B0609020000020004" pitchFamily="49" charset="0"/>
                <a:cs typeface="Cascadia Code" panose="020B0609020000020004" pitchFamily="49" charset="0"/>
              </a:rPr>
              <a:t>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terraform_version</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1.3.6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 name: Clone repo</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  uses: actions/</a:t>
            </a:r>
            <a:r>
              <a:rPr lang="en-GB" altLang="en-US" sz="2000" dirty="0" err="1">
                <a:solidFill>
                  <a:schemeClr val="bg1"/>
                </a:solidFill>
                <a:latin typeface="Cascadia Code" panose="020B0609020000020004" pitchFamily="49" charset="0"/>
                <a:cs typeface="Cascadia Code" panose="020B0609020000020004" pitchFamily="49" charset="0"/>
              </a:rPr>
              <a:t>checkout@master</a:t>
            </a:r>
            <a:endParaRPr lang="en-GB" altLang="en-US" sz="20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Terraform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fmt</a:t>
            </a: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id: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fmt</a:t>
            </a: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fmt</a:t>
            </a: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–check</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20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Terraform Init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id: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init</a:t>
            </a: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init</a:t>
            </a: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Terraform Validate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id: validate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validate -no-</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color</a:t>
            </a:r>
            <a:endPar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54201911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a:t>Security Static Analysis</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2794611"/>
          </a:xfrm>
        </p:spPr>
        <p:txBody>
          <a:bodyPr/>
          <a:lstStyle/>
          <a:p>
            <a:r>
              <a:rPr lang="en-GB" dirty="0"/>
              <a:t>Third party plugins:</a:t>
            </a:r>
          </a:p>
          <a:p>
            <a:pPr lvl="1"/>
            <a:r>
              <a:rPr lang="en-GB" dirty="0" err="1"/>
              <a:t>Snyk</a:t>
            </a:r>
            <a:endParaRPr lang="en-GB" dirty="0"/>
          </a:p>
          <a:p>
            <a:pPr lvl="1"/>
            <a:r>
              <a:rPr lang="en-GB" dirty="0" err="1"/>
              <a:t>Bridgecrew</a:t>
            </a:r>
            <a:endParaRPr lang="en-GB" dirty="0"/>
          </a:p>
          <a:p>
            <a:pPr lvl="1"/>
            <a:r>
              <a:rPr lang="en-GB" dirty="0" err="1"/>
              <a:t>Tfsec</a:t>
            </a:r>
            <a:endParaRPr lang="en-GB" dirty="0"/>
          </a:p>
          <a:p>
            <a:pPr lvl="1"/>
            <a:r>
              <a:rPr lang="en-GB" dirty="0" err="1"/>
              <a:t>Tfscan</a:t>
            </a:r>
            <a:endParaRPr lang="en-GB" dirty="0"/>
          </a:p>
          <a:p>
            <a:pPr lvl="1"/>
            <a:r>
              <a:rPr lang="en-GB" dirty="0"/>
              <a:t>Etc…</a:t>
            </a:r>
          </a:p>
          <a:p>
            <a:r>
              <a:rPr lang="en-GB" dirty="0"/>
              <a:t>All can be integrated into your pipeline.</a:t>
            </a:r>
          </a:p>
        </p:txBody>
      </p:sp>
      <p:sp>
        <p:nvSpPr>
          <p:cNvPr id="5" name="Rectangle 4">
            <a:extLst>
              <a:ext uri="{FF2B5EF4-FFF2-40B4-BE49-F238E27FC236}">
                <a16:creationId xmlns:a16="http://schemas.microsoft.com/office/drawing/2014/main" id="{5832CFCE-92D5-045C-4705-D43F56E83A06}"/>
              </a:ext>
            </a:extLst>
          </p:cNvPr>
          <p:cNvSpPr>
            <a:spLocks noChangeArrowheads="1"/>
          </p:cNvSpPr>
          <p:nvPr/>
        </p:nvSpPr>
        <p:spPr bwMode="auto">
          <a:xfrm>
            <a:off x="1787987" y="4241899"/>
            <a:ext cx="8945219" cy="2462213"/>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Clone repo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uses: actions/</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checkout@master</a:t>
            </a:r>
            <a:endPar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tfsec</a:t>
            </a:r>
            <a:endPar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uses: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aquasecurity</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/tfsec-pr-commenter-action@v1.2.0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with: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tfsec_args</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--soft-fail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github_token</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github.token</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p:txBody>
      </p:sp>
    </p:spTree>
    <p:extLst>
      <p:ext uri="{BB962C8B-B14F-4D97-AF65-F5344CB8AC3E}">
        <p14:creationId xmlns:p14="http://schemas.microsoft.com/office/powerpoint/2010/main" val="1909780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E540-D664-2248-A353-E17150691F3D}"/>
              </a:ext>
            </a:extLst>
          </p:cNvPr>
          <p:cNvSpPr>
            <a:spLocks noGrp="1"/>
          </p:cNvSpPr>
          <p:nvPr>
            <p:ph type="title"/>
          </p:nvPr>
        </p:nvSpPr>
        <p:spPr/>
        <p:txBody>
          <a:bodyPr/>
          <a:lstStyle/>
          <a:p>
            <a:r>
              <a:rPr lang="en-US" dirty="0"/>
              <a:t>Approvals</a:t>
            </a:r>
          </a:p>
        </p:txBody>
      </p:sp>
      <p:sp>
        <p:nvSpPr>
          <p:cNvPr id="4" name="Text Placeholder 3">
            <a:extLst>
              <a:ext uri="{FF2B5EF4-FFF2-40B4-BE49-F238E27FC236}">
                <a16:creationId xmlns:a16="http://schemas.microsoft.com/office/drawing/2014/main" id="{C3D9F1C3-1A6A-0043-B6F0-28422B39AD0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408359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Custom 8">
      <a:dk1>
        <a:srgbClr val="000000"/>
      </a:dk1>
      <a:lt1>
        <a:srgbClr val="FFFFFF"/>
      </a:lt1>
      <a:dk2>
        <a:srgbClr val="274B47"/>
      </a:dk2>
      <a:lt2>
        <a:srgbClr val="E6E6E6"/>
      </a:lt2>
      <a:accent1>
        <a:srgbClr val="008575"/>
      </a:accent1>
      <a:accent2>
        <a:srgbClr val="243A5E"/>
      </a:accent2>
      <a:accent3>
        <a:srgbClr val="30E5D0"/>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teal_accessible.pptx" id="{5017197E-8946-408F-8863-53B5929343B4}" vid="{9FCD5370-0FB4-4CC1-B4AC-1B00F5DFAB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24400607199A40B33B787452AC6853" ma:contentTypeVersion="6" ma:contentTypeDescription="Create a new document." ma:contentTypeScope="" ma:versionID="a196007bb08aa323bb23aeee550315c7">
  <xsd:schema xmlns:xsd="http://www.w3.org/2001/XMLSchema" xmlns:xs="http://www.w3.org/2001/XMLSchema" xmlns:p="http://schemas.microsoft.com/office/2006/metadata/properties" xmlns:ns2="f784ab01-3b00-4499-a3fe-88ca86405c7b" xmlns:ns3="17012f8d-dfee-46cb-a314-eed379f2338a" targetNamespace="http://schemas.microsoft.com/office/2006/metadata/properties" ma:root="true" ma:fieldsID="3d242837d6c3808c5f6bc9c4629a650d" ns2:_="" ns3:_="">
    <xsd:import namespace="f784ab01-3b00-4499-a3fe-88ca86405c7b"/>
    <xsd:import namespace="17012f8d-dfee-46cb-a314-eed379f2338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84ab01-3b00-4499-a3fe-88ca86405c7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7012f8d-dfee-46cb-a314-eed379f2338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17012f8d-dfee-46cb-a314-eed379f2338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D3D4C6-3DB4-4878-93C7-00E1411B3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84ab01-3b00-4499-a3fe-88ca86405c7b"/>
    <ds:schemaRef ds:uri="17012f8d-dfee-46cb-a314-eed379f233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158114-255C-4F00-B165-DB8A2AC86A1F}">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492b655a-ec86-4731-b25e-ce4ddeb8f50a"/>
    <ds:schemaRef ds:uri="http://purl.org/dc/elements/1.1/"/>
    <ds:schemaRef ds:uri="http://schemas.microsoft.com/office/2006/metadata/properties"/>
    <ds:schemaRef ds:uri="3a08ec24-c134-4431-b5bd-1238984bf104"/>
    <ds:schemaRef ds:uri="http://www.w3.org/XML/1998/namespace"/>
    <ds:schemaRef ds:uri="17012f8d-dfee-46cb-a314-eed379f2338a"/>
  </ds:schemaRefs>
</ds:datastoreItem>
</file>

<file path=customXml/itemProps3.xml><?xml version="1.0" encoding="utf-8"?>
<ds:datastoreItem xmlns:ds="http://schemas.openxmlformats.org/officeDocument/2006/customXml" ds:itemID="{6EE71FFC-58A0-4FEA-B302-B30277D808BB}">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Microsoft_brand_template_teal</Template>
  <TotalTime>0</TotalTime>
  <Words>1505</Words>
  <Application>Microsoft Office PowerPoint</Application>
  <PresentationFormat>Widescreen</PresentationFormat>
  <Paragraphs>227</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 Light</vt:lpstr>
      <vt:lpstr>Cascadia Code</vt:lpstr>
      <vt:lpstr>Consolas</vt:lpstr>
      <vt:lpstr>Segoe UI</vt:lpstr>
      <vt:lpstr>Segoe UI Semibold</vt:lpstr>
      <vt:lpstr>Wingdings</vt:lpstr>
      <vt:lpstr>White Template</vt:lpstr>
      <vt:lpstr>Continuous Delivery</vt:lpstr>
      <vt:lpstr>PowerPoint Presentation</vt:lpstr>
      <vt:lpstr>Automating Terraform</vt:lpstr>
      <vt:lpstr>Terraform CLI Automation Overview</vt:lpstr>
      <vt:lpstr>Getting the Terraform CLI</vt:lpstr>
      <vt:lpstr>Static Analysis</vt:lpstr>
      <vt:lpstr>Terraform Format and Validate</vt:lpstr>
      <vt:lpstr>Security Static Analysis</vt:lpstr>
      <vt:lpstr>Approvals</vt:lpstr>
      <vt:lpstr>Approval between plan and apply</vt:lpstr>
      <vt:lpstr>Authentication</vt:lpstr>
      <vt:lpstr>azurerm and azuread provider authentication options</vt:lpstr>
      <vt:lpstr>azurerm Service Principal with Secret</vt:lpstr>
      <vt:lpstr>azurerm Service Principal with Secret</vt:lpstr>
      <vt:lpstr>azurerm Managed Identity</vt:lpstr>
      <vt:lpstr>azurerm Managed Identity</vt:lpstr>
      <vt:lpstr>azurerm Service Principal and OpenID Connect</vt:lpstr>
      <vt:lpstr>azurerm Service Principal and OpenID Connect</vt:lpstr>
      <vt:lpstr>Lab: Continuous Delivery with GitHub Actions OIDC</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Jared Holgate</dc:creator>
  <cp:keywords/>
  <dc:description/>
  <cp:lastModifiedBy>Jared Holgate</cp:lastModifiedBy>
  <cp:revision>13</cp:revision>
  <dcterms:created xsi:type="dcterms:W3CDTF">2022-12-07T14:56:25Z</dcterms:created>
  <dcterms:modified xsi:type="dcterms:W3CDTF">2023-02-27T12:46:16Z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0x0101004F24400607199A40B33B787452AC6853</vt:lpwstr>
  </property>
</Properties>
</file>