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  <p:sldMasterId id="2147483667" r:id="rId5"/>
  </p:sldMasterIdLst>
  <p:notesMasterIdLst>
    <p:notesMasterId r:id="rId8"/>
  </p:notesMasterIdLst>
  <p:sldIdLst>
    <p:sldId id="256" r:id="rId6"/>
    <p:sldId id="257" r:id="rId7"/>
  </p:sldIdLst>
  <p:sldSz cx="7772400" cy="10058400"/>
  <p:notesSz cx="6858000" cy="9144000"/>
  <p:defaultTextStyle>
    <a:defPPr>
      <a:defRPr lang="en-US"/>
    </a:defPPr>
    <a:lvl1pPr marL="0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3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49"/>
    <a:srgbClr val="FFA96D"/>
    <a:srgbClr val="243A5E"/>
    <a:srgbClr val="33477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1350" y="-756"/>
      </p:cViewPr>
      <p:guideLst>
        <p:guide orient="horz" pos="3168"/>
        <p:guide pos="3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en Mohandass" userId="7d651f86-eb57-4558-b56c-97c886fa0419" providerId="ADAL" clId="{EE34B51A-FF19-408F-ACD9-DB4798074FC9}"/>
    <pc:docChg chg="undo custSel modSld">
      <pc:chgData name="Suren Mohandass" userId="7d651f86-eb57-4558-b56c-97c886fa0419" providerId="ADAL" clId="{EE34B51A-FF19-408F-ACD9-DB4798074FC9}" dt="2021-12-17T11:27:13.072" v="4724" actId="313"/>
      <pc:docMkLst>
        <pc:docMk/>
      </pc:docMkLst>
      <pc:sldChg chg="modSp mod">
        <pc:chgData name="Suren Mohandass" userId="7d651f86-eb57-4558-b56c-97c886fa0419" providerId="ADAL" clId="{EE34B51A-FF19-408F-ACD9-DB4798074FC9}" dt="2021-12-17T11:27:13.072" v="4724" actId="313"/>
        <pc:sldMkLst>
          <pc:docMk/>
          <pc:sldMk cId="1553396887" sldId="256"/>
        </pc:sldMkLst>
        <pc:spChg chg="mod">
          <ac:chgData name="Suren Mohandass" userId="7d651f86-eb57-4558-b56c-97c886fa0419" providerId="ADAL" clId="{EE34B51A-FF19-408F-ACD9-DB4798074FC9}" dt="2021-12-17T11:27:13.072" v="4724" actId="313"/>
          <ac:spMkLst>
            <pc:docMk/>
            <pc:sldMk cId="1553396887" sldId="256"/>
            <ac:spMk id="7" creationId="{A36F5A53-30C5-4A8A-99A1-58B4799A5A36}"/>
          </ac:spMkLst>
        </pc:spChg>
      </pc:sldChg>
      <pc:sldChg chg="modSp mod">
        <pc:chgData name="Suren Mohandass" userId="7d651f86-eb57-4558-b56c-97c886fa0419" providerId="ADAL" clId="{EE34B51A-FF19-408F-ACD9-DB4798074FC9}" dt="2021-12-17T11:22:13.784" v="4344" actId="20577"/>
        <pc:sldMkLst>
          <pc:docMk/>
          <pc:sldMk cId="3421787909" sldId="257"/>
        </pc:sldMkLst>
        <pc:spChg chg="mod">
          <ac:chgData name="Suren Mohandass" userId="7d651f86-eb57-4558-b56c-97c886fa0419" providerId="ADAL" clId="{EE34B51A-FF19-408F-ACD9-DB4798074FC9}" dt="2021-12-17T11:22:13.784" v="4344" actId="20577"/>
          <ac:spMkLst>
            <pc:docMk/>
            <pc:sldMk cId="3421787909" sldId="257"/>
            <ac:spMk id="6" creationId="{212E7C21-FD45-471B-8B01-C510FC85D249}"/>
          </ac:spMkLst>
        </pc:spChg>
        <pc:spChg chg="mod">
          <ac:chgData name="Suren Mohandass" userId="7d651f86-eb57-4558-b56c-97c886fa0419" providerId="ADAL" clId="{EE34B51A-FF19-408F-ACD9-DB4798074FC9}" dt="2021-12-17T11:17:27.636" v="3927" actId="20577"/>
          <ac:spMkLst>
            <pc:docMk/>
            <pc:sldMk cId="3421787909" sldId="257"/>
            <ac:spMk id="11" creationId="{CFFFED72-4773-404B-8C5F-7887F34D5AAF}"/>
          </ac:spMkLst>
        </pc:spChg>
        <pc:spChg chg="mod">
          <ac:chgData name="Suren Mohandass" userId="7d651f86-eb57-4558-b56c-97c886fa0419" providerId="ADAL" clId="{EE34B51A-FF19-408F-ACD9-DB4798074FC9}" dt="2021-12-17T11:19:23.800" v="4266" actId="20577"/>
          <ac:spMkLst>
            <pc:docMk/>
            <pc:sldMk cId="3421787909" sldId="257"/>
            <ac:spMk id="12" creationId="{FD842DC9-87A2-4107-B012-63360B22E1E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D4FBD-359B-464A-83DC-F19BE73932B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BF18F-8257-4920-BD92-8F5DDB241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0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Title of workshop: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Enter the product or service followed by the overall category of the workshop in the following format: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/>
              <a:t>“Office 365 SharePoint Online: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/>
              <a:t>Administration and Configuration”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/>
              <a:t>Description: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/>
              <a:t>Duration: The number of days the workshop runs, for example, </a:t>
            </a:r>
            <a:r>
              <a:rPr lang="en-US" b="1"/>
              <a:t>“3 days”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/>
              <a:t>Focus Area: The main areas that the workshop covers. These should relate directly to the learning objectives, for example: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/>
              <a:t>Upgrade, Migration and Deployment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Difficulty levels: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/>
              <a:t>100 - Basic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/>
              <a:t>200 - Intermediate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/>
              <a:t>300 – Advanced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/>
              <a:t>400 - Expert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/>
              <a:t>Overview: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/>
              <a:t>A short one or two sentence summary of the workshop.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/>
              <a:t>Objectives: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/>
              <a:t>A list of the learning objectives to be addressed during the workshop. This list should relate directly to the agenda.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/>
              <a:t>Key Takeaways: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/>
              <a:t>A bulleted summary of the key points the students should understand upon completion of the workshop. 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/>
              <a:t>Agenda: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/>
              <a:t>A title-only list of the workshop modules for each day. 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BF18F-8257-4920-BD92-8F5DDB2419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35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Course details:</a:t>
            </a:r>
            <a:br>
              <a:rPr lang="en-US"/>
            </a:br>
            <a:r>
              <a:rPr lang="en-US"/>
              <a:t>List the modules in continuous order, divided as equally as possible between two columns.  Do not break a list of module topics - always start the second column with a new </a:t>
            </a:r>
            <a:r>
              <a:rPr lang="en-US" b="1"/>
              <a:t>Module #: &lt;Title&gt;</a:t>
            </a:r>
          </a:p>
          <a:p>
            <a:endParaRPr lang="en-US" b="1"/>
          </a:p>
          <a:p>
            <a:r>
              <a:rPr lang="en-US" b="1"/>
              <a:t>Recommended Qualifications:</a:t>
            </a:r>
          </a:p>
          <a:p>
            <a:r>
              <a:rPr lang="en-US"/>
              <a:t>Expected experience and qualifications for workshop attendees. These can be general knowledge as well as specific certifications. </a:t>
            </a:r>
          </a:p>
          <a:p>
            <a:endParaRPr lang="en-US"/>
          </a:p>
          <a:p>
            <a:r>
              <a:rPr lang="en-US" b="1"/>
              <a:t>Hardware Requirements:</a:t>
            </a:r>
          </a:p>
          <a:p>
            <a:r>
              <a:rPr lang="en-US"/>
              <a:t>Any hardware or software required to complete the tasks of the workshop.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BF18F-8257-4920-BD92-8F5DDB2419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70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147291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788786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66D9A2-A2B3-413C-9036-276BB147BE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7772400" cy="223723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05A4030-6746-4B9C-90B1-487E3F608413}"/>
              </a:ext>
            </a:extLst>
          </p:cNvPr>
          <p:cNvSpPr/>
          <p:nvPr userDrawn="1"/>
        </p:nvSpPr>
        <p:spPr>
          <a:xfrm>
            <a:off x="0" y="0"/>
            <a:ext cx="7772400" cy="2374900"/>
          </a:xfrm>
          <a:prstGeom prst="rect">
            <a:avLst/>
          </a:prstGeom>
          <a:solidFill>
            <a:schemeClr val="tx1"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750" tIns="44375" rIns="88750" bIns="443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81E30AA-77D6-406D-8D66-2BDC49A0146D}"/>
              </a:ext>
            </a:extLst>
          </p:cNvPr>
          <p:cNvGrpSpPr/>
          <p:nvPr userDrawn="1"/>
        </p:nvGrpSpPr>
        <p:grpSpPr>
          <a:xfrm>
            <a:off x="0" y="9347399"/>
            <a:ext cx="7772400" cy="823599"/>
            <a:chOff x="0" y="9347399"/>
            <a:chExt cx="7772400" cy="82359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F55E590-2FE7-4418-AAED-0807DADEE75E}"/>
                </a:ext>
              </a:extLst>
            </p:cNvPr>
            <p:cNvSpPr/>
            <p:nvPr userDrawn="1"/>
          </p:nvSpPr>
          <p:spPr>
            <a:xfrm>
              <a:off x="0" y="9418320"/>
              <a:ext cx="7772400" cy="640080"/>
            </a:xfrm>
            <a:prstGeom prst="rect">
              <a:avLst/>
            </a:prstGeom>
            <a:solidFill>
              <a:srgbClr val="FF9349">
                <a:alpha val="80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93C2C5-5BF5-4A91-93E0-5D1BEE064AE5}"/>
                </a:ext>
              </a:extLst>
            </p:cNvPr>
            <p:cNvSpPr txBox="1"/>
            <p:nvPr userDrawn="1"/>
          </p:nvSpPr>
          <p:spPr>
            <a:xfrm>
              <a:off x="0" y="9445580"/>
              <a:ext cx="5038082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050" kern="120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© Microsoft Corporation. All rights reserved. </a:t>
              </a:r>
            </a:p>
            <a:p>
              <a:pPr lvl="0"/>
              <a:r>
                <a:rPr lang="en-US" sz="1050" kern="120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This data sheet is for informational purposes only. </a:t>
              </a:r>
            </a:p>
            <a:p>
              <a:pPr lvl="0"/>
              <a:r>
                <a:rPr lang="en-US" sz="1050" kern="120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MICROSOFT MAKES NO WARRANTIES, EXPRESS OR IMPLIED, IN THIS SUMMARY</a:t>
              </a:r>
            </a:p>
          </p:txBody>
        </p:sp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017AAC28-128A-4442-985B-0A0DD46E6F5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933914" y="9347399"/>
              <a:ext cx="1838486" cy="823599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06583DD-2258-4DE2-A12C-8CA4412F3C63}"/>
              </a:ext>
            </a:extLst>
          </p:cNvPr>
          <p:cNvSpPr/>
          <p:nvPr userDrawn="1"/>
        </p:nvSpPr>
        <p:spPr>
          <a:xfrm>
            <a:off x="0" y="2204067"/>
            <a:ext cx="7772400" cy="735122"/>
          </a:xfrm>
          <a:prstGeom prst="rect">
            <a:avLst/>
          </a:prstGeom>
          <a:solidFill>
            <a:srgbClr val="FFA96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sldNum="0" hdr="0" dt="0"/>
  <p:txStyles>
    <p:titleStyle>
      <a:lvl1pPr algn="l" defTabSz="754421" rtl="0" eaLnBrk="1" latinLnBrk="0" hangingPunct="1">
        <a:lnSpc>
          <a:spcPct val="85000"/>
        </a:lnSpc>
        <a:spcBef>
          <a:spcPct val="0"/>
        </a:spcBef>
        <a:buNone/>
        <a:defRPr sz="4077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754421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1pPr>
      <a:lvl2pPr marL="377210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2pPr>
      <a:lvl3pPr marL="754421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3pPr>
      <a:lvl4pPr marL="1131631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4pPr>
      <a:lvl5pPr marL="1508840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5pPr>
      <a:lvl6pPr marL="207465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86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907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28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21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42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63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84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605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26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47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68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E95DB1-9AE4-4EAF-922B-1EAA2F0B2AE2}"/>
              </a:ext>
            </a:extLst>
          </p:cNvPr>
          <p:cNvSpPr txBox="1"/>
          <p:nvPr userDrawn="1"/>
        </p:nvSpPr>
        <p:spPr>
          <a:xfrm>
            <a:off x="0" y="9429237"/>
            <a:ext cx="50380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050" kern="1200">
                <a:solidFill>
                  <a:schemeClr val="bg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© Microsoft Corporation. All rights reserved. </a:t>
            </a:r>
          </a:p>
          <a:p>
            <a:pPr lvl="0"/>
            <a:r>
              <a:rPr lang="en-US" sz="1050" kern="1200">
                <a:solidFill>
                  <a:schemeClr val="bg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This data sheet is for informational purposes only. </a:t>
            </a:r>
          </a:p>
          <a:p>
            <a:pPr lvl="0"/>
            <a:r>
              <a:rPr lang="en-US" sz="1050" kern="1200">
                <a:solidFill>
                  <a:schemeClr val="bg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MAKES NO WARRANTIES, EXPRESS OR IMPLIED, IN THIS SUMMARY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9676D0-1871-446A-AC93-3CCFF16CF357}"/>
              </a:ext>
            </a:extLst>
          </p:cNvPr>
          <p:cNvGrpSpPr/>
          <p:nvPr userDrawn="1"/>
        </p:nvGrpSpPr>
        <p:grpSpPr>
          <a:xfrm>
            <a:off x="0" y="9329727"/>
            <a:ext cx="7772400" cy="823599"/>
            <a:chOff x="0" y="9347399"/>
            <a:chExt cx="7772400" cy="82359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B6749BC-C9D1-4CA5-B445-59EE9E7EE2F1}"/>
                </a:ext>
              </a:extLst>
            </p:cNvPr>
            <p:cNvSpPr/>
            <p:nvPr userDrawn="1"/>
          </p:nvSpPr>
          <p:spPr>
            <a:xfrm>
              <a:off x="0" y="9418320"/>
              <a:ext cx="7772400" cy="640080"/>
            </a:xfrm>
            <a:prstGeom prst="rect">
              <a:avLst/>
            </a:prstGeom>
            <a:solidFill>
              <a:srgbClr val="FF9349">
                <a:alpha val="80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E7EF1F-6F6F-4D61-8E9E-9376633FE61E}"/>
                </a:ext>
              </a:extLst>
            </p:cNvPr>
            <p:cNvSpPr txBox="1"/>
            <p:nvPr userDrawn="1"/>
          </p:nvSpPr>
          <p:spPr>
            <a:xfrm>
              <a:off x="0" y="9445580"/>
              <a:ext cx="5038082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050" kern="120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© Microsoft Corporation. All rights reserved. </a:t>
              </a:r>
            </a:p>
            <a:p>
              <a:pPr lvl="0"/>
              <a:r>
                <a:rPr lang="en-US" sz="1050" kern="120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This data sheet is for informational purposes only. </a:t>
              </a:r>
            </a:p>
            <a:p>
              <a:pPr lvl="0"/>
              <a:r>
                <a:rPr lang="en-US" sz="1050" kern="120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MICROSOFT MAKES NO WARRANTIES, EXPRESS OR IMPLIED, IN THIS SUMMARY</a:t>
              </a:r>
            </a:p>
          </p:txBody>
        </p:sp>
        <p:pic>
          <p:nvPicPr>
            <p:cNvPr id="14" name="Picture 13" descr="Logo&#10;&#10;Description automatically generated">
              <a:extLst>
                <a:ext uri="{FF2B5EF4-FFF2-40B4-BE49-F238E27FC236}">
                  <a16:creationId xmlns:a16="http://schemas.microsoft.com/office/drawing/2014/main" id="{23E666D5-A137-4FE6-BD1C-3BAC9B2B2F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933914" y="9347399"/>
              <a:ext cx="1838486" cy="823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94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sldNum="0" hdr="0" dt="0"/>
  <p:txStyles>
    <p:titleStyle>
      <a:lvl1pPr algn="l" defTabSz="754421" rtl="0" eaLnBrk="1" latinLnBrk="0" hangingPunct="1">
        <a:lnSpc>
          <a:spcPct val="85000"/>
        </a:lnSpc>
        <a:spcBef>
          <a:spcPct val="0"/>
        </a:spcBef>
        <a:buNone/>
        <a:defRPr sz="4077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754421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1pPr>
      <a:lvl2pPr marL="377210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2pPr>
      <a:lvl3pPr marL="754421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3pPr>
      <a:lvl4pPr marL="1131631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4pPr>
      <a:lvl5pPr marL="1508840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5pPr>
      <a:lvl6pPr marL="207465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86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907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28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21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42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63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84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605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26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47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68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learn/paths/azure-fundamental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B11899-5D4D-4A73-97CC-006009EC87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1004" y="769151"/>
            <a:ext cx="7317433" cy="1384995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2800" cap="none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Infrastructure-as-Code: Terraform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7437B-5741-4A7B-8C0B-00E3E4F77268}"/>
              </a:ext>
            </a:extLst>
          </p:cNvPr>
          <p:cNvSpPr txBox="1"/>
          <p:nvPr/>
        </p:nvSpPr>
        <p:spPr>
          <a:xfrm>
            <a:off x="3707027" y="-21394"/>
            <a:ext cx="4175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Community Workshop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213DC-154B-4A92-B95F-93F219491D3A}"/>
              </a:ext>
            </a:extLst>
          </p:cNvPr>
          <p:cNvSpPr txBox="1"/>
          <p:nvPr/>
        </p:nvSpPr>
        <p:spPr>
          <a:xfrm>
            <a:off x="224841" y="2410860"/>
            <a:ext cx="7416930" cy="276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75"/>
              </a:lnSpc>
            </a:pPr>
            <a:r>
              <a:rPr lang="en-US" sz="10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Duration:</a:t>
            </a:r>
            <a:r>
              <a:rPr lang="en-US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 day	(for base delivery)   |	</a:t>
            </a:r>
            <a:r>
              <a:rPr lang="en-US" sz="10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Focus Area:</a:t>
            </a:r>
            <a:r>
              <a:rPr lang="en-US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Business / IT alignment               |          </a:t>
            </a:r>
            <a:r>
              <a:rPr lang="en-US" sz="10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Difficulty:</a:t>
            </a:r>
            <a:r>
              <a:rPr lang="en-US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F5A53-30C5-4A8A-99A1-58B4799A5A36}"/>
              </a:ext>
            </a:extLst>
          </p:cNvPr>
          <p:cNvSpPr txBox="1"/>
          <p:nvPr/>
        </p:nvSpPr>
        <p:spPr>
          <a:xfrm>
            <a:off x="224841" y="3005747"/>
            <a:ext cx="7317432" cy="6212278"/>
          </a:xfrm>
          <a:prstGeom prst="rect">
            <a:avLst/>
          </a:prstGeom>
          <a:noFill/>
        </p:spPr>
        <p:txBody>
          <a:bodyPr wrap="square" rIns="137160" numCol="2" spcCol="36576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1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Intended Audience</a:t>
            </a:r>
          </a:p>
          <a:p>
            <a:pPr>
              <a:lnSpc>
                <a:spcPts val="1575"/>
              </a:lnSpc>
            </a:pP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Primary Audience: 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DevOps / Cloud Engineers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Cloud Solution Architects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Infrastructure / Platform Engineers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endParaRPr lang="en-US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575"/>
              </a:lnSpc>
            </a:pP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Secondary Audience: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Software Engineers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Directors / IT Managers</a:t>
            </a:r>
          </a:p>
          <a:p>
            <a:pPr>
              <a:lnSpc>
                <a:spcPts val="2800"/>
              </a:lnSpc>
            </a:pPr>
            <a:r>
              <a:rPr lang="en-US" sz="1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</a:p>
          <a:p>
            <a:pPr>
              <a:lnSpc>
                <a:spcPts val="1575"/>
              </a:lnSpc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This workshop focuses primarily on how to use Terraform efficiently to provision Infrastructure components on Azure. </a:t>
            </a:r>
          </a:p>
          <a:p>
            <a:pPr>
              <a:lnSpc>
                <a:spcPts val="1575"/>
              </a:lnSpc>
            </a:pPr>
            <a:endParaRPr lang="en-US" sz="105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575"/>
              </a:lnSpc>
            </a:pPr>
            <a:r>
              <a:rPr lang="en-US" sz="1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</a:p>
          <a:p>
            <a:pPr>
              <a:lnSpc>
                <a:spcPts val="1575"/>
              </a:lnSpc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After completing this training, you will be able to:</a:t>
            </a:r>
          </a:p>
          <a:p>
            <a:pPr>
              <a:lnSpc>
                <a:spcPts val="1575"/>
              </a:lnSpc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</a:rPr>
              <a:t>Understand Infrastructure-as-Code Principles</a:t>
            </a:r>
            <a:endParaRPr lang="en-US" sz="105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Learn Core concepts around Terraform</a:t>
            </a: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Use Terraform to manager Azure Resources</a:t>
            </a: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>
              <a:lnSpc>
                <a:spcPct val="150000"/>
              </a:lnSpc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An extended 2-day version of this Workshop is also possible by integrating Terraform pipelines with tools such as GitHub Actions and including chalk-and-talk component focusing on customer’s problem domain</a:t>
            </a:r>
          </a:p>
          <a:p>
            <a:pPr>
              <a:lnSpc>
                <a:spcPts val="2800"/>
              </a:lnSpc>
            </a:pPr>
            <a:endParaRPr lang="en-US" sz="14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</a:t>
            </a:r>
            <a:r>
              <a:rPr lang="en-US" sz="1400" b="1" dirty="0">
                <a:solidFill>
                  <a:srgbClr val="243A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takeaways</a:t>
            </a:r>
          </a:p>
          <a:p>
            <a:pPr>
              <a:lnSpc>
                <a:spcPts val="2100"/>
              </a:lnSpc>
            </a:pP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Course material</a:t>
            </a:r>
          </a:p>
          <a:p>
            <a:pPr marL="171450" marR="0" lvl="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Bigger Picture around IaC</a:t>
            </a:r>
          </a:p>
          <a:p>
            <a:pPr marL="171450" marR="0" lvl="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Core Workflow</a:t>
            </a:r>
          </a:p>
          <a:p>
            <a:pPr marL="171450" marR="0" lvl="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Writing Reusable and Maintainable Code</a:t>
            </a:r>
          </a:p>
          <a:p>
            <a:pPr marL="171450" marR="0" lvl="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State Management</a:t>
            </a:r>
          </a:p>
          <a:p>
            <a:pPr marL="171450" marR="0" lvl="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 (for base delivery)</a:t>
            </a:r>
          </a:p>
          <a:p>
            <a:pPr>
              <a:lnSpc>
                <a:spcPts val="2100"/>
              </a:lnSpc>
            </a:pP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Day 1</a:t>
            </a:r>
          </a:p>
          <a:p>
            <a:pPr marL="171450" marR="0" lvl="0" indent="-171450">
              <a:lnSpc>
                <a:spcPts val="1575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IaC and Terraform</a:t>
            </a:r>
          </a:p>
          <a:p>
            <a:pPr marL="171450" marR="0" lvl="0" indent="-171450">
              <a:lnSpc>
                <a:spcPts val="1575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Core Workflow and Config Options</a:t>
            </a:r>
          </a:p>
          <a:p>
            <a:pPr marL="171450" marR="0" lvl="0" indent="-171450">
              <a:lnSpc>
                <a:spcPts val="1575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Dependency Management </a:t>
            </a:r>
          </a:p>
          <a:p>
            <a:pPr marL="171450" marR="0" lvl="0" indent="-171450">
              <a:lnSpc>
                <a:spcPts val="1575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Local and Remote Modules</a:t>
            </a:r>
          </a:p>
          <a:p>
            <a:pPr marL="171450" marR="0" lvl="0" indent="-171450">
              <a:lnSpc>
                <a:spcPts val="1575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State Management</a:t>
            </a:r>
          </a:p>
          <a:p>
            <a:pPr marL="171450" marR="0" lvl="0" indent="-171450">
              <a:lnSpc>
                <a:spcPts val="1575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Niche Topics</a:t>
            </a:r>
          </a:p>
          <a:p>
            <a:pPr marL="171450" marR="0" lvl="0" indent="-171450">
              <a:lnSpc>
                <a:spcPts val="1575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DevOps with Terraform (as applicable) </a:t>
            </a:r>
          </a:p>
          <a:p>
            <a:pPr marR="0" lvl="0">
              <a:lnSpc>
                <a:spcPct val="150000"/>
              </a:lnSpc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A16A96-BD53-4A42-96CA-1D363D268E8E}"/>
              </a:ext>
            </a:extLst>
          </p:cNvPr>
          <p:cNvSpPr txBox="1"/>
          <p:nvPr/>
        </p:nvSpPr>
        <p:spPr>
          <a:xfrm>
            <a:off x="0" y="8708936"/>
            <a:ext cx="50380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050" kern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© Microsoft Corporation. All rights reserved. </a:t>
            </a:r>
          </a:p>
          <a:p>
            <a:pPr lvl="0"/>
            <a:r>
              <a:rPr lang="en-US" sz="1050" kern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This data sheet is for informational purposes only. MICROSOFT MAKES NO WARRANTIES, EXPRESS OR IMPLIED, IN THIS SUMMARY</a:t>
            </a:r>
          </a:p>
        </p:txBody>
      </p:sp>
    </p:spTree>
    <p:extLst>
      <p:ext uri="{BB962C8B-B14F-4D97-AF65-F5344CB8AC3E}">
        <p14:creationId xmlns:p14="http://schemas.microsoft.com/office/powerpoint/2010/main" val="155339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79B11899-5D4D-4A73-97CC-006009EC87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2532" y="144940"/>
            <a:ext cx="938784" cy="257397"/>
          </a:xfrm>
          <a:prstGeom prst="rect">
            <a:avLst/>
          </a:prstGeom>
        </p:spPr>
        <p:txBody>
          <a:bodyPr/>
          <a:lstStyle/>
          <a:p>
            <a:r>
              <a:rPr lang="en-US" sz="880">
                <a:latin typeface="Segoe UI" panose="020B0502040204020203" pitchFamily="34" charset="0"/>
                <a:cs typeface="Segoe UI" panose="020B0502040204020203" pitchFamily="34" charset="0"/>
              </a:rPr>
              <a:t>Page two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889AFA-9F12-442B-893E-4E44EEA02309}"/>
              </a:ext>
            </a:extLst>
          </p:cNvPr>
          <p:cNvSpPr txBox="1"/>
          <p:nvPr/>
        </p:nvSpPr>
        <p:spPr>
          <a:xfrm>
            <a:off x="236667" y="332801"/>
            <a:ext cx="7300994" cy="402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1400" b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Course details</a:t>
            </a:r>
            <a:endParaRPr lang="en-US" sz="110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FFED72-4773-404B-8C5F-7887F34D5AAF}"/>
              </a:ext>
            </a:extLst>
          </p:cNvPr>
          <p:cNvSpPr txBox="1"/>
          <p:nvPr/>
        </p:nvSpPr>
        <p:spPr>
          <a:xfrm>
            <a:off x="236668" y="780757"/>
            <a:ext cx="3660394" cy="3082895"/>
          </a:xfrm>
          <a:prstGeom prst="rect">
            <a:avLst/>
          </a:prstGeom>
          <a:noFill/>
          <a:ln>
            <a:noFill/>
          </a:ln>
        </p:spPr>
        <p:txBody>
          <a:bodyPr wrap="square" rIns="137160" rtlCol="0">
            <a:spAutoFit/>
          </a:bodyPr>
          <a:lstStyle/>
          <a:p>
            <a:pPr marR="0" lvl="0">
              <a:lnSpc>
                <a:spcPts val="2100"/>
              </a:lnSpc>
            </a:pPr>
            <a:r>
              <a:rPr lang="en-US" sz="1050" b="1" dirty="0">
                <a:latin typeface="Segoe UI" panose="020B0502040204020203" pitchFamily="34" charset="0"/>
                <a:ea typeface="Calibri" panose="020F0502020204030204" pitchFamily="34" charset="0"/>
              </a:rPr>
              <a:t>Module 1:</a:t>
            </a: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050" b="1" dirty="0">
                <a:latin typeface="Segoe UI" panose="020B0502040204020203" pitchFamily="34" charset="0"/>
                <a:ea typeface="Calibri" panose="020F0502020204030204" pitchFamily="34" charset="0"/>
              </a:rPr>
              <a:t>Bigger Picture on IaC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 to Azure Well Architected Framework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Approaching Operational Excellence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Provisioning vs Configuration Management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Provisioning tools for Azure 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ts val="2100"/>
              </a:lnSpc>
            </a:pPr>
            <a:r>
              <a:rPr lang="en-US" sz="1050" b="1" dirty="0">
                <a:latin typeface="Segoe UI" panose="020B0502040204020203" pitchFamily="34" charset="0"/>
                <a:ea typeface="Calibri" panose="020F0502020204030204" pitchFamily="34" charset="0"/>
              </a:rPr>
              <a:t>Module 2:</a:t>
            </a: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050" b="1" dirty="0">
                <a:latin typeface="Segoe UI" panose="020B0502040204020203" pitchFamily="34" charset="0"/>
                <a:ea typeface="Calibri" panose="020F0502020204030204" pitchFamily="34" charset="0"/>
              </a:rPr>
              <a:t>Core Workflow and Config Options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Provider overview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 1, Day 2, Day N workflows 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Operations: plan, apply, destroy (also validate and fmt)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Configuring Terraform Templates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 values, Variable definitions, Tfvars, Env Variables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Returning Values with Output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842DC9-87A2-4107-B012-63360B22E1E6}"/>
              </a:ext>
            </a:extLst>
          </p:cNvPr>
          <p:cNvSpPr txBox="1"/>
          <p:nvPr/>
        </p:nvSpPr>
        <p:spPr>
          <a:xfrm>
            <a:off x="3890464" y="780757"/>
            <a:ext cx="3645268" cy="4234814"/>
          </a:xfrm>
          <a:prstGeom prst="rect">
            <a:avLst/>
          </a:prstGeom>
          <a:noFill/>
          <a:ln>
            <a:noFill/>
          </a:ln>
        </p:spPr>
        <p:txBody>
          <a:bodyPr wrap="square" lIns="137160" rIns="4572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050" b="1" dirty="0">
                <a:latin typeface="Segoe UI" panose="020B0502040204020203" pitchFamily="34" charset="0"/>
                <a:ea typeface="Calibri" panose="020F0502020204030204" pitchFamily="34" charset="0"/>
              </a:rPr>
              <a:t>Module 3: Console, Functions and Dependencies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Expressions and Types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Terraform Console for REPL and examining state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Built-in Functions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Terraform Import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Implicit vs Explicit Dependencies</a:t>
            </a:r>
          </a:p>
          <a:p>
            <a:pPr>
              <a:lnSpc>
                <a:spcPct val="150000"/>
              </a:lnSpc>
            </a:pPr>
            <a:endParaRPr lang="en-US" sz="1050" dirty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100"/>
              </a:lnSpc>
            </a:pPr>
            <a:r>
              <a:rPr lang="en-US" sz="1050" b="1" dirty="0">
                <a:latin typeface="Segoe UI" panose="020B0502040204020203" pitchFamily="34" charset="0"/>
                <a:ea typeface="Calibri" panose="020F0502020204030204" pitchFamily="34" charset="0"/>
              </a:rPr>
              <a:t>Module 4: Terraform Modules 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Encapsulation and Reusability with Modules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Composition over Inheritance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Modules Structure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 and Remote Modules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100"/>
              </a:lnSpc>
            </a:pPr>
            <a:r>
              <a:rPr lang="en-US" sz="1050" b="1" dirty="0">
                <a:latin typeface="Segoe UI" panose="020B0502040204020203" pitchFamily="34" charset="0"/>
                <a:ea typeface="Calibri" panose="020F0502020204030204" pitchFamily="34" charset="0"/>
              </a:rPr>
              <a:t>Module 5: State Management</a:t>
            </a:r>
          </a:p>
          <a:p>
            <a:pPr marL="171450" indent="-1714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</a:rPr>
              <a:t>State Management using Azure Blob Storage</a:t>
            </a:r>
          </a:p>
          <a:p>
            <a:pPr marL="171450" indent="-1714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</a:rPr>
              <a:t>Best Practices for maintaining states and reducing provisioning times</a:t>
            </a:r>
          </a:p>
          <a:p>
            <a:pPr marL="171450" indent="-1714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</a:rPr>
              <a:t>Terraform Workspaces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2E7C21-FD45-471B-8B01-C510FC85D249}"/>
              </a:ext>
            </a:extLst>
          </p:cNvPr>
          <p:cNvSpPr txBox="1"/>
          <p:nvPr/>
        </p:nvSpPr>
        <p:spPr>
          <a:xfrm>
            <a:off x="236667" y="4356088"/>
            <a:ext cx="3653795" cy="2105385"/>
          </a:xfrm>
          <a:prstGeom prst="rect">
            <a:avLst/>
          </a:prstGeom>
          <a:noFill/>
        </p:spPr>
        <p:txBody>
          <a:bodyPr wrap="square" lIns="91440" tIns="45720" rIns="137160" bIns="4572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1400" b="1" dirty="0">
                <a:solidFill>
                  <a:schemeClr val="accent2"/>
                </a:solidFill>
                <a:latin typeface="Segoe UI"/>
                <a:cs typeface="Segoe UI"/>
              </a:rPr>
              <a:t>Pre-requisites</a:t>
            </a:r>
          </a:p>
          <a:p>
            <a:pPr>
              <a:lnSpc>
                <a:spcPts val="1575"/>
              </a:lnSpc>
            </a:pPr>
            <a:r>
              <a:rPr lang="en-US" sz="1050" dirty="0">
                <a:latin typeface="Segoe UI"/>
                <a:cs typeface="Segoe UI"/>
              </a:rPr>
              <a:t>Before attending this course, it is recommended that you meet the following criteria 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/>
                <a:cs typeface="Segoe UI"/>
              </a:rPr>
              <a:t>Basic knowledge of the Microsoft Azure platform.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/>
                <a:cs typeface="Segoe UI"/>
              </a:rPr>
              <a:t>Be familiar with maneuvering around Azure portal.</a:t>
            </a:r>
          </a:p>
          <a:p>
            <a:pPr>
              <a:lnSpc>
                <a:spcPts val="1575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050" dirty="0">
                <a:latin typeface="Segoe UI"/>
                <a:cs typeface="Segoe UI"/>
              </a:rPr>
              <a:t>If you are new to these, here are a few references you can complete prior to class:</a:t>
            </a:r>
          </a:p>
          <a:p>
            <a:pPr marL="509270" lvl="1">
              <a:buFont typeface="Arial" panose="020B0604020202020204" pitchFamily="34" charset="0"/>
              <a:buChar char="•"/>
            </a:pPr>
            <a:r>
              <a:rPr lang="nn-NO" sz="1050" dirty="0">
                <a:latin typeface="Segoe UI"/>
                <a:cs typeface="Segoe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Microsoft Azure</a:t>
            </a:r>
            <a:endParaRPr lang="nn-NO" sz="1050" dirty="0">
              <a:latin typeface="Segoe UI"/>
              <a:cs typeface="Segoe UI"/>
            </a:endParaRPr>
          </a:p>
          <a:p>
            <a:pPr marL="171450" indent="-171450">
              <a:lnSpc>
                <a:spcPts val="1575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99F836-940A-4E1F-8923-73C786A38471}"/>
              </a:ext>
            </a:extLst>
          </p:cNvPr>
          <p:cNvSpPr txBox="1"/>
          <p:nvPr/>
        </p:nvSpPr>
        <p:spPr>
          <a:xfrm>
            <a:off x="251409" y="7944433"/>
            <a:ext cx="5200086" cy="635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1400" b="1">
                <a:solidFill>
                  <a:srgbClr val="243A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more information</a:t>
            </a:r>
          </a:p>
          <a:p>
            <a:pPr>
              <a:lnSpc>
                <a:spcPts val="1575"/>
              </a:lnSpc>
            </a:pPr>
            <a:r>
              <a:rPr lang="en-US" sz="1050">
                <a:latin typeface="Segoe UI" panose="020B0502040204020203" pitchFamily="34" charset="0"/>
                <a:cs typeface="Segoe UI" panose="020B0502040204020203" pitchFamily="34" charset="0"/>
              </a:rPr>
              <a:t>Contact your Microsoft Account Representative for further details. </a:t>
            </a:r>
          </a:p>
        </p:txBody>
      </p:sp>
    </p:spTree>
    <p:extLst>
      <p:ext uri="{BB962C8B-B14F-4D97-AF65-F5344CB8AC3E}">
        <p14:creationId xmlns:p14="http://schemas.microsoft.com/office/powerpoint/2010/main" val="3421787909"/>
      </p:ext>
    </p:extLst>
  </p:cSld>
  <p:clrMapOvr>
    <a:masterClrMapping/>
  </p:clrMapOvr>
</p:sld>
</file>

<file path=ppt/theme/theme1.xml><?xml version="1.0" encoding="utf-8"?>
<a:theme xmlns:a="http://schemas.openxmlformats.org/drawingml/2006/main" name="Small Business Flyer 8.5 x 1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8">
      <a:majorFont>
        <a:latin typeface="Franklin Gothic Book"/>
        <a:ea typeface=""/>
        <a:cs typeface=""/>
      </a:majorFont>
      <a:minorFont>
        <a:latin typeface="Microsoft Sans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7DB8562-A451-4DA7-9A33-719BA24655D0}" vid="{133FD4C3-0EAA-4F7E-8874-8AD91979BB0B}"/>
    </a:ext>
  </a:extLst>
</a:theme>
</file>

<file path=ppt/theme/theme2.xml><?xml version="1.0" encoding="utf-8"?>
<a:theme xmlns:a="http://schemas.openxmlformats.org/drawingml/2006/main" name="1_Small Business Flyer 8.5 x 1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8">
      <a:majorFont>
        <a:latin typeface="Franklin Gothic Book"/>
        <a:ea typeface=""/>
        <a:cs typeface=""/>
      </a:majorFont>
      <a:minorFont>
        <a:latin typeface="Microsoft Sans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7DB8562-A451-4DA7-9A33-719BA24655D0}" vid="{31D86001-6C3D-449D-B9C7-CD9C5BB43D1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E164CC7A941048AB98B288DF75D8F5" ma:contentTypeVersion="7" ma:contentTypeDescription="Create a new document." ma:contentTypeScope="" ma:versionID="ecd96ca1032635f58549fd97f515eab9">
  <xsd:schema xmlns:xsd="http://www.w3.org/2001/XMLSchema" xmlns:xs="http://www.w3.org/2001/XMLSchema" xmlns:p="http://schemas.microsoft.com/office/2006/metadata/properties" xmlns:ns2="023053a5-5d4f-41b4-8e97-2761b294e231" xmlns:ns3="a7234a4c-4877-4930-a637-900410b38e3d" targetNamespace="http://schemas.microsoft.com/office/2006/metadata/properties" ma:root="true" ma:fieldsID="d9d8290d12c179de1fbb5cad9db9855c" ns2:_="" ns3:_="">
    <xsd:import namespace="023053a5-5d4f-41b4-8e97-2761b294e231"/>
    <xsd:import namespace="a7234a4c-4877-4930-a637-900410b38e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3053a5-5d4f-41b4-8e97-2761b294e2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234a4c-4877-4930-a637-900410b38e3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023053a5-5d4f-41b4-8e97-2761b294e23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601A56-A4D5-493C-A8AB-A35E605E3339}">
  <ds:schemaRefs>
    <ds:schemaRef ds:uri="023053a5-5d4f-41b4-8e97-2761b294e231"/>
    <ds:schemaRef ds:uri="a7234a4c-4877-4930-a637-900410b38e3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947B7EC-3044-4B11-9E8E-09337737FF4A}">
  <ds:schemaRefs>
    <ds:schemaRef ds:uri="http://schemas.microsoft.com/office/infopath/2007/PartnerControls"/>
    <ds:schemaRef ds:uri="a7234a4c-4877-4930-a637-900410b38e3d"/>
    <ds:schemaRef ds:uri="http://schemas.microsoft.com/office/2006/documentManagement/types"/>
    <ds:schemaRef ds:uri="023053a5-5d4f-41b4-8e97-2761b294e231"/>
    <ds:schemaRef ds:uri="http://purl.org/dc/dcmitype/"/>
    <ds:schemaRef ds:uri="http://purl.org/dc/terms/"/>
    <ds:schemaRef ds:uri="http://schemas.microsoft.com/office/2006/metadata/properties"/>
    <ds:schemaRef ds:uri="http://purl.org/dc/elements/1.1/"/>
    <ds:schemaRef ds:uri="http://www.w3.org/XML/1998/namespace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BC935D91-320D-4D86-8962-A813047674E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Datasheet</Template>
  <TotalTime>2778</TotalTime>
  <Words>665</Words>
  <Application>Microsoft Office PowerPoint</Application>
  <PresentationFormat>Custom</PresentationFormat>
  <Paragraphs>120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Microsoft Sans Serif</vt:lpstr>
      <vt:lpstr>Segoe UI</vt:lpstr>
      <vt:lpstr>Small Business Flyer 8.5 x 11</vt:lpstr>
      <vt:lpstr>1_Small Business Flyer 8.5 x 11</vt:lpstr>
      <vt:lpstr>Infrastructure-as-Code: Terraform</vt:lpstr>
      <vt:lpstr>Page two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&lt;Technology&gt;: &lt;CIP Focus&gt;</dc:title>
  <dc:creator>Uttam Kumar Parui</dc:creator>
  <cp:lastModifiedBy>Suren Mohandass</cp:lastModifiedBy>
  <cp:revision>4</cp:revision>
  <dcterms:created xsi:type="dcterms:W3CDTF">2021-09-24T21:37:53Z</dcterms:created>
  <dcterms:modified xsi:type="dcterms:W3CDTF">2021-12-17T11:27:14Z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0x01010015E164CC7A941048AB98B288DF75D8F5</vt:lpwstr>
  </property>
  <property fmtid="{D5CDD505-2E9C-101B-9397-08002B2CF9AE}" pid="3" name="_dlc_DocIdItemGuid">
    <vt:lpwstr>3144a10b-845e-437c-ab4b-e7ad9e40b82e</vt:lpwstr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SetDate">
    <vt:lpwstr>2020-05-20T14:03:05Z</vt:lpwstr>
  </property>
  <property fmtid="{D5CDD505-2E9C-101B-9397-08002B2CF9AE}" pid="6" name="MSIP_Label_f42aa342-8706-4288-bd11-ebb85995028c_Method">
    <vt:lpwstr>Standard</vt:lpwstr>
  </property>
  <property fmtid="{D5CDD505-2E9C-101B-9397-08002B2CF9AE}" pid="7" name="MSIP_Label_f42aa342-8706-4288-bd11-ebb85995028c_Name">
    <vt:lpwstr>Internal</vt:lpwstr>
  </property>
  <property fmtid="{D5CDD505-2E9C-101B-9397-08002B2CF9AE}" pid="8" name="MSIP_Label_f42aa342-8706-4288-bd11-ebb85995028c_SiteId">
    <vt:lpwstr>72f988bf-86f1-41af-91ab-2d7cd011db47</vt:lpwstr>
  </property>
  <property fmtid="{D5CDD505-2E9C-101B-9397-08002B2CF9AE}" pid="9" name="MSIP_Label_f42aa342-8706-4288-bd11-ebb85995028c_ActionId">
    <vt:lpwstr>dd0d3fec-14ee-4da0-b963-fbdb1445df00</vt:lpwstr>
  </property>
  <property fmtid="{D5CDD505-2E9C-101B-9397-08002B2CF9AE}" pid="10" name="MSIP_Label_f42aa342-8706-4288-bd11-ebb85995028c_ContentBits">
    <vt:lpwstr>0</vt:lpwstr>
  </property>
</Properties>
</file>