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B4581A-AC86-4855-866D-179A816C1325}">
  <a:tblStyle styleId="{ADB4581A-AC86-4855-866D-179A816C132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2468344" y="4870437"/>
            <a:ext cx="7957225" cy="7866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 no. 2, Narayan Smurti Building, Opp. Saraswati Book Depot,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 CIDCO Bus Stop, Thane West, India.    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6389" y="2369613"/>
            <a:ext cx="2168434" cy="514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8243" y="367261"/>
            <a:ext cx="6185128" cy="918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3"/>
          <p:cNvGrpSpPr/>
          <p:nvPr/>
        </p:nvGrpSpPr>
        <p:grpSpPr>
          <a:xfrm>
            <a:off x="855352" y="3208850"/>
            <a:ext cx="4993082" cy="1083164"/>
            <a:chOff x="855352" y="3208850"/>
            <a:chExt cx="4993082" cy="1083164"/>
          </a:xfrm>
        </p:grpSpPr>
        <p:sp>
          <p:nvSpPr>
            <p:cNvPr id="93" name="Google Shape;93;p13"/>
            <p:cNvSpPr txBox="1"/>
            <p:nvPr/>
          </p:nvSpPr>
          <p:spPr>
            <a:xfrm>
              <a:off x="1368001" y="3208850"/>
              <a:ext cx="4480433" cy="10831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info@discoverprojects.com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www.discoverprojects.com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Email Icons - Free Download, PNG and SVG" id="94" name="Google Shape;94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55352" y="3208850"/>
              <a:ext cx="411046" cy="41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eb development Computer Icons, website free png | PNGFuel" id="95" name="Google Shape;95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81899" y="3781531"/>
              <a:ext cx="357951" cy="3528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p13"/>
          <p:cNvGrpSpPr/>
          <p:nvPr/>
        </p:nvGrpSpPr>
        <p:grpSpPr>
          <a:xfrm>
            <a:off x="6965811" y="3208850"/>
            <a:ext cx="4173960" cy="1083164"/>
            <a:chOff x="6965811" y="3208850"/>
            <a:chExt cx="4173960" cy="1083164"/>
          </a:xfrm>
        </p:grpSpPr>
        <p:pic>
          <p:nvPicPr>
            <p:cNvPr descr="Email Icons - Free Download, PNG and SVG" id="97" name="Google Shape;9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65811" y="3208850"/>
              <a:ext cx="411046" cy="41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eb development Computer Icons, website free png | PNGFuel" id="98" name="Google Shape;98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8429" y="3755417"/>
              <a:ext cx="357951" cy="352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3"/>
            <p:cNvSpPr txBox="1"/>
            <p:nvPr/>
          </p:nvSpPr>
          <p:spPr>
            <a:xfrm>
              <a:off x="7487984" y="3208850"/>
              <a:ext cx="3651786" cy="10831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pro.aiskool@gmail.com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www.aiskool.com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ddress, location, map, map marker icon" id="100" name="Google Shape;10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80134" y="4743333"/>
            <a:ext cx="808600" cy="80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3"/>
          <p:cNvGrpSpPr/>
          <p:nvPr/>
        </p:nvGrpSpPr>
        <p:grpSpPr>
          <a:xfrm>
            <a:off x="3046148" y="5755558"/>
            <a:ext cx="5584964" cy="675566"/>
            <a:chOff x="3046148" y="5755558"/>
            <a:chExt cx="5584964" cy="675566"/>
          </a:xfrm>
        </p:grpSpPr>
        <p:pic>
          <p:nvPicPr>
            <p:cNvPr descr="Call, contact us, phone icon" id="102" name="Google Shape;102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046148" y="5755558"/>
              <a:ext cx="675566" cy="6755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/>
            <p:nvPr/>
          </p:nvSpPr>
          <p:spPr>
            <a:xfrm>
              <a:off x="4190473" y="5857460"/>
              <a:ext cx="4440639" cy="446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+91 9967478289 / +91 9167769993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" name="Google Shape;104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50882" y="2118477"/>
            <a:ext cx="3872291" cy="763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3"/>
          <p:cNvCxnSpPr/>
          <p:nvPr/>
        </p:nvCxnSpPr>
        <p:spPr>
          <a:xfrm flipH="1" rot="10800000">
            <a:off x="328821" y="137067"/>
            <a:ext cx="11234057" cy="8709"/>
          </a:xfrm>
          <a:prstGeom prst="straightConnector1">
            <a:avLst/>
          </a:prstGeom>
          <a:noFill/>
          <a:ln cap="flat" cmpd="sng" w="952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3"/>
          <p:cNvCxnSpPr/>
          <p:nvPr/>
        </p:nvCxnSpPr>
        <p:spPr>
          <a:xfrm flipH="1" rot="10800000">
            <a:off x="614695" y="6607130"/>
            <a:ext cx="11234057" cy="8709"/>
          </a:xfrm>
          <a:prstGeom prst="straightConnector1">
            <a:avLst/>
          </a:prstGeom>
          <a:noFill/>
          <a:ln cap="flat" cmpd="sng" w="952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07" name="Google Shape;107;p13"/>
          <p:cNvGraphicFramePr/>
          <p:nvPr/>
        </p:nvGraphicFramePr>
        <p:xfrm>
          <a:off x="1784434" y="13734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{ADB4581A-AC86-4855-866D-179A816C1325}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PROJECTS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COURSE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INTERNSHIP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08" name="Google Shape;108;p13"/>
          <p:cNvCxnSpPr/>
          <p:nvPr/>
        </p:nvCxnSpPr>
        <p:spPr>
          <a:xfrm>
            <a:off x="855352" y="4390456"/>
            <a:ext cx="10623286" cy="2590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Calculating Efficiency: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38200" y="4333250"/>
            <a:ext cx="10515600" cy="18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have used the accuracy_score function to calculate accuracy.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8638" y="1747637"/>
            <a:ext cx="8214725" cy="14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FAQ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38200" y="1485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AutoNum type="arabicPeriod"/>
            </a:pPr>
            <a:r>
              <a:rPr b="1" lang="en-US" sz="3100">
                <a:solidFill>
                  <a:srgbClr val="000000"/>
                </a:solidFill>
              </a:rPr>
              <a:t>What is the use of read_csv()?</a:t>
            </a:r>
            <a:endParaRPr b="1" sz="31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3100">
                <a:solidFill>
                  <a:srgbClr val="000000"/>
                </a:solidFill>
                <a:highlight>
                  <a:srgbClr val="FFFFFF"/>
                </a:highlight>
              </a:rPr>
              <a:t>read_csv() is an important pandas function to read csv files and do operations on it.</a:t>
            </a:r>
            <a:endParaRPr sz="3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000000"/>
                </a:solidFill>
                <a:highlight>
                  <a:srgbClr val="FFFFFF"/>
                </a:highlight>
              </a:rPr>
              <a:t>2. </a:t>
            </a:r>
            <a:r>
              <a:rPr b="1" lang="en-US" sz="31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Is CNN better than RNN?</a:t>
            </a:r>
            <a:endParaRPr sz="3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RNN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 is suitable for temporal data, also called sequential data. </a:t>
            </a: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CNN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 is considered to be more powerful </a:t>
            </a: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than RNN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. </a:t>
            </a: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RNN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 includes less feature compatibility when compared to </a:t>
            </a: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CNN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. This network takes fixed size inputs and generates fixed size outputs.</a:t>
            </a:r>
            <a:endParaRPr sz="3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100">
              <a:solidFill>
                <a:srgbClr val="000000"/>
              </a:solidFill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2512150" y="1006950"/>
            <a:ext cx="51465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 Recognition </a:t>
            </a:r>
            <a:endParaRPr b="1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4573670" y="3346316"/>
            <a:ext cx="1780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Image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625" y="2136450"/>
            <a:ext cx="6775224" cy="38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Introduction and Application</a:t>
            </a:r>
            <a:endParaRPr b="1">
              <a:solidFill>
                <a:srgbClr val="00B050"/>
              </a:solidFill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616000" y="1690700"/>
            <a:ext cx="10410300" cy="4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objective is to build a prediction engine for</a:t>
            </a:r>
            <a:r>
              <a:rPr lang="en-US" sz="3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face recognition using CNN.</a:t>
            </a:r>
            <a:endParaRPr b="0" i="0" sz="30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352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4447171" y="442292"/>
            <a:ext cx="28158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287475" y="1581025"/>
            <a:ext cx="11457300" cy="4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FIRST STEP WAS TO COLLECT DATA FROM DIFFERENT SOURCES FOR OUR PROBLEM STATEMENT 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 WE HAVE TO CLEAN , PROCESS CATEGORICAL DATA AND NORMALISE IT.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 WE SHOW VARIOUS ANALYSIS USING GRAPHS.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SPLIT THE DATA INTO TRAINING AND TEST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AN ALGORITHM.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FITTING THE MODEL TO TRAINING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SAVING THE MODEL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 ACCURACY OF TRAINED DATA W.R.T TRAIN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TEST THE TRAINED MODEL W.R.T TESTING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 ACCURACY OF TEST DATA W.R.T TEST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BASED ON THE GENERATED GRAPHS WE </a:t>
            </a:r>
            <a:r>
              <a:rPr lang="en-US" sz="2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CAN RECOGNISE FACES</a:t>
            </a: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Working and 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endParaRPr sz="3959"/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838200" y="5581325"/>
            <a:ext cx="10515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is the data that we are using for the recognition of faces. The source of dataset is Kaggle.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575" y="1299275"/>
            <a:ext cx="8478300" cy="39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Graphs 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7431000" y="1113025"/>
            <a:ext cx="4154100" cy="53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</a:rPr>
              <a:t>Here we have plotted a graph between Epoch and accuracy using plot function of matplotlib library.</a:t>
            </a:r>
            <a:endParaRPr sz="26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3024"/>
            <a:ext cx="6407575" cy="44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Selecting Algorithm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429763" y="3497300"/>
            <a:ext cx="111552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-US" sz="3000">
                <a:solidFill>
                  <a:srgbClr val="222222"/>
                </a:solidFill>
                <a:highlight>
                  <a:srgbClr val="FFFFFF"/>
                </a:highlight>
              </a:rPr>
              <a:t>Convolutional Neural Network</a:t>
            </a: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 (ConvNet/CNN) is a Deep Learning algorithm which can take in an input image, assign importance (learnable weights and biases) to various aspects/objects in the image and be able to differentiate one from the other.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Confusion Matrix</a:t>
            </a:r>
            <a:endParaRPr sz="3959"/>
          </a:p>
        </p:txBody>
      </p:sp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429750" y="4959975"/>
            <a:ext cx="111552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>
                <a:solidFill>
                  <a:srgbClr val="212529"/>
                </a:solidFill>
                <a:highlight>
                  <a:srgbClr val="FFFFFF"/>
                </a:highlight>
              </a:rPr>
              <a:t>Confusion Matrix function is present in the sklearn library of Python. </a:t>
            </a: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-US" sz="2400">
                <a:solidFill>
                  <a:srgbClr val="222222"/>
                </a:solidFill>
                <a:highlight>
                  <a:srgbClr val="FFFFFF"/>
                </a:highlight>
              </a:rPr>
              <a:t>confusion matrix</a:t>
            </a: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 is a table that is often used to describe the performance of a classification model (or “classifier”) on a set of test data for which the true values are known. It allows the visualization of the performance of an algorithm.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3023"/>
            <a:ext cx="11432550" cy="2065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1022855" y="763642"/>
            <a:ext cx="10146300" cy="2026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00B050"/>
                </a:solidFill>
              </a:rPr>
              <a:t>Evaluate, Tune and Improve Neural Network</a:t>
            </a:r>
            <a:br>
              <a:rPr lang="en-US" sz="5400"/>
            </a:br>
            <a:endParaRPr b="1" sz="5400">
              <a:solidFill>
                <a:srgbClr val="00B050"/>
              </a:solidFill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1110175" y="2940300"/>
            <a:ext cx="100590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 Absolute Error: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know that an error basically is the absolute difference between the actual or true values and the values that are predicted.</a:t>
            </a:r>
            <a:endParaRPr b="0" i="0" sz="2300" u="none" cap="none" strike="noStrike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Mean Square Error:</a:t>
            </a:r>
            <a:r>
              <a:rPr b="0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MSE is calculated by taking the average of the square of the difference between the original and predicted values of the data.</a:t>
            </a:r>
            <a:endParaRPr b="0" i="0" sz="2300" u="none" cap="none" strike="noStrike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Root Mean Square Error:</a:t>
            </a:r>
            <a:r>
              <a:rPr b="0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RMSE is the standard deviation of the errors which occur when a prediction is made on a dataset. This is the same as MSE (Mean Squared Error) but the root of the value is considered while determining the accuracy of the model.</a:t>
            </a:r>
            <a:endParaRPr b="0" i="0" sz="2300" u="none" cap="none" strike="noStrike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