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8A5488-0B18-412B-939D-8B3FD81BFC27}">
  <a:tblStyle styleId="{0C8A5488-0B18-412B-939D-8B3FD81BFC2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7.png"/><Relationship Id="rId9"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12.png"/><Relationship Id="rId8"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chemeClr val="dk1"/>
                  </a:solidFill>
                  <a:latin typeface="Calibri"/>
                  <a:ea typeface="Calibri"/>
                  <a:cs typeface="Calibri"/>
                  <a:sym typeface="Calibri"/>
                </a:rPr>
                <a:t>+91 9967478289 / +91 9167769993</a:t>
              </a:r>
              <a:endParaRPr b="0" i="0" sz="1400" u="none" cap="none" strike="noStrike">
                <a:solidFill>
                  <a:srgbClr val="000000"/>
                </a:solidFill>
                <a:latin typeface="Arial"/>
                <a:ea typeface="Arial"/>
                <a:cs typeface="Arial"/>
                <a:sym typeface="Arial"/>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{0C8A5488-0B18-412B-939D-8B3FD81BFC27}</a:tableStyleId>
              </a:tblPr>
              <a:tblGrid>
                <a:gridCol w="2032000"/>
                <a:gridCol w="2032000"/>
                <a:gridCol w="2032000"/>
                <a:gridCol w="203200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509"/>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63" y="3497300"/>
            <a:ext cx="11155200" cy="273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US" sz="2400">
                <a:solidFill>
                  <a:srgbClr val="000000"/>
                </a:solidFill>
                <a:highlight>
                  <a:srgbClr val="FFFFFF"/>
                </a:highlight>
              </a:rPr>
              <a:t>The algorithm that we have used is k nearest neighbour.</a:t>
            </a:r>
            <a:endParaRPr sz="2400">
              <a:solidFill>
                <a:srgbClr val="000000"/>
              </a:solidFill>
              <a:highlight>
                <a:srgbClr val="FFFFFF"/>
              </a:highlight>
            </a:endParaRPr>
          </a:p>
          <a:p>
            <a:pPr indent="0" lvl="0" marL="0" rtl="0" algn="l">
              <a:lnSpc>
                <a:spcPct val="115000"/>
              </a:lnSpc>
              <a:spcBef>
                <a:spcPts val="0"/>
              </a:spcBef>
              <a:spcAft>
                <a:spcPts val="0"/>
              </a:spcAft>
              <a:buClr>
                <a:schemeClr val="dk1"/>
              </a:buClr>
              <a:buSzPts val="1100"/>
              <a:buNone/>
            </a:pPr>
            <a:r>
              <a:rPr lang="en-US" sz="2400">
                <a:solidFill>
                  <a:srgbClr val="222222"/>
                </a:solidFill>
                <a:highlight>
                  <a:srgbClr val="FFFFFF"/>
                </a:highlight>
              </a:rPr>
              <a:t>K nearest neighbors is a simple algorithm that stores all available cases and classifies new cases based on a similarity measure (e.g., distance functions). KNN is a non-parametric, lazy learning algorithm. Its purpose is to use a database in which the data points are separated into several classes to predict the classification of a new sample point. Usually, the Euclidean distance is used as the distance metric. Then, it assigns the point to the class among its k nearest neighbours (where k is an integer).</a:t>
            </a:r>
            <a:endParaRPr sz="2400">
              <a:solidFill>
                <a:srgbClr val="000000"/>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2400">
              <a:solidFill>
                <a:srgbClr val="000000"/>
              </a:solidFill>
              <a:highlight>
                <a:srgbClr val="FFFFFF"/>
              </a:highlight>
            </a:endParaRPr>
          </a:p>
        </p:txBody>
      </p:sp>
      <p:pic>
        <p:nvPicPr>
          <p:cNvPr id="188" name="Google Shape;188;p22"/>
          <p:cNvPicPr preferRelativeResize="0"/>
          <p:nvPr/>
        </p:nvPicPr>
        <p:blipFill>
          <a:blip r:embed="rId4">
            <a:alphaModFix/>
          </a:blip>
          <a:stretch>
            <a:fillRect/>
          </a:stretch>
        </p:blipFill>
        <p:spPr>
          <a:xfrm>
            <a:off x="164538" y="1667399"/>
            <a:ext cx="11685626" cy="77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291075" y="2078073"/>
            <a:ext cx="11432550" cy="13057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2484675" y="1036825"/>
            <a:ext cx="7288088" cy="3829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959975"/>
            <a:ext cx="11155200" cy="1486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0" lvl="0" marL="1778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15" name="Google Shape;215;p25"/>
          <p:cNvPicPr preferRelativeResize="0"/>
          <p:nvPr/>
        </p:nvPicPr>
        <p:blipFill>
          <a:blip r:embed="rId4">
            <a:alphaModFix/>
          </a:blip>
          <a:stretch>
            <a:fillRect/>
          </a:stretch>
        </p:blipFill>
        <p:spPr>
          <a:xfrm>
            <a:off x="3214325" y="1113025"/>
            <a:ext cx="5237300" cy="3708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We have used the </a:t>
            </a:r>
            <a:r>
              <a:rPr lang="en-US" sz="2100">
                <a:highlight>
                  <a:srgbClr val="FFFFFF"/>
                </a:highlight>
              </a:rPr>
              <a:t>precision_recall_fscore_support</a:t>
            </a:r>
            <a:r>
              <a:rPr lang="en-US" sz="2100">
                <a:solidFill>
                  <a:srgbClr val="212529"/>
                </a:solidFill>
                <a:highlight>
                  <a:srgbClr val="FFFFFF"/>
                </a:highlight>
              </a:rPr>
              <a:t>() funct</a:t>
            </a:r>
            <a:r>
              <a:rPr lang="en-US" sz="2100">
                <a:solidFill>
                  <a:srgbClr val="212529"/>
                </a:solidFill>
                <a:highlight>
                  <a:srgbClr val="FFFFFF"/>
                </a:highlight>
              </a:rPr>
              <a:t>ion for the same.</a:t>
            </a:r>
            <a:endParaRPr sz="21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100">
                <a:highlight>
                  <a:srgbClr val="FFFFFF"/>
                </a:highlight>
              </a:rPr>
              <a:t>**In the same way we will calculate the confusion matrix, precision, recall, support and fscore for the test dataset.**</a:t>
            </a:r>
            <a:endParaRPr sz="1400">
              <a:solidFill>
                <a:srgbClr val="212529"/>
              </a:solidFill>
              <a:highlight>
                <a:srgbClr val="FFFFFF"/>
              </a:highlight>
            </a:endParaRPr>
          </a:p>
        </p:txBody>
      </p:sp>
      <p:pic>
        <p:nvPicPr>
          <p:cNvPr id="224" name="Google Shape;224;p26"/>
          <p:cNvPicPr preferRelativeResize="0"/>
          <p:nvPr/>
        </p:nvPicPr>
        <p:blipFill>
          <a:blip r:embed="rId4">
            <a:alphaModFix/>
          </a:blip>
          <a:stretch>
            <a:fillRect/>
          </a:stretch>
        </p:blipFill>
        <p:spPr>
          <a:xfrm>
            <a:off x="152400" y="1113024"/>
            <a:ext cx="11855879" cy="202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Also. scatter() method is used to plot the graph for our predictions.</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2802475" y="1036825"/>
            <a:ext cx="5606375" cy="4348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In this code we have used the MSE, MAE and RMSE method for evaluation. </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000000"/>
                </a:solidFill>
                <a:latin typeface="Calibri"/>
                <a:ea typeface="Calibri"/>
                <a:cs typeface="Calibri"/>
                <a:sym typeface="Calibri"/>
              </a:rPr>
              <a:t>Mean Absolute Error:</a:t>
            </a:r>
            <a:r>
              <a:rPr b="0" i="0" lang="en-US" sz="2300" u="none" cap="none" strike="noStrike">
                <a:solidFill>
                  <a:srgbClr val="000000"/>
                </a:solidFill>
                <a:latin typeface="Calibri"/>
                <a:ea typeface="Calibri"/>
                <a:cs typeface="Calibri"/>
                <a:sym typeface="Calibri"/>
              </a:rPr>
              <a:t> </a:t>
            </a:r>
            <a:r>
              <a:rPr b="0" i="0" lang="en-US" sz="2300" u="none" cap="none" strike="noStrike">
                <a:solidFill>
                  <a:srgbClr val="333333"/>
                </a:solidFill>
                <a:highlight>
                  <a:srgbClr val="FFFFFF"/>
                </a:highlight>
                <a:latin typeface="Calibri"/>
                <a:ea typeface="Calibri"/>
                <a:cs typeface="Calibri"/>
                <a:sym typeface="Calibri"/>
              </a:rPr>
              <a:t>We know that an error basically is the absolute difference between the actual or true values and the values that are predicted.</a:t>
            </a:r>
            <a:endParaRPr b="0" i="0" sz="2300" u="none" cap="none" strike="noStrike">
              <a:solidFill>
                <a:srgbClr val="333333"/>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333333"/>
                </a:solidFill>
                <a:highlight>
                  <a:srgbClr val="FFFFFF"/>
                </a:highlight>
                <a:latin typeface="Calibri"/>
                <a:ea typeface="Calibri"/>
                <a:cs typeface="Calibri"/>
                <a:sym typeface="Calibri"/>
              </a:rPr>
              <a:t>Mean Square Error:</a:t>
            </a:r>
            <a:r>
              <a:rPr b="0" i="0" lang="en-US" sz="2300" u="none" cap="none" strike="noStrike">
                <a:solidFill>
                  <a:srgbClr val="333333"/>
                </a:solidFill>
                <a:highlight>
                  <a:srgbClr val="FFFFFF"/>
                </a:highlight>
                <a:latin typeface="Calibri"/>
                <a:ea typeface="Calibri"/>
                <a:cs typeface="Calibri"/>
                <a:sym typeface="Calibri"/>
              </a:rPr>
              <a:t> MSE is calculated by taking the average of the square of the difference between the original and predicted values of the data.</a:t>
            </a:r>
            <a:endParaRPr b="0" i="0" sz="2300" u="none" cap="none" strike="noStrike">
              <a:solidFill>
                <a:srgbClr val="333333"/>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333333"/>
                </a:solidFill>
                <a:highlight>
                  <a:srgbClr val="FFFFFF"/>
                </a:highlight>
                <a:latin typeface="Calibri"/>
                <a:ea typeface="Calibri"/>
                <a:cs typeface="Calibri"/>
                <a:sym typeface="Calibri"/>
              </a:rPr>
              <a:t>Root Mean Square Error:</a:t>
            </a:r>
            <a:r>
              <a:rPr b="0" i="0" lang="en-US" sz="2300" u="none" cap="none" strike="noStrike">
                <a:solidFill>
                  <a:srgbClr val="333333"/>
                </a:solidFill>
                <a:highlight>
                  <a:srgbClr val="FFFFFF"/>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b="0" i="0" sz="2300" u="none" cap="none" strike="noStrike">
              <a:solidFill>
                <a:srgbClr val="333333"/>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2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48" name="Google Shape;248;p29"/>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We have used the mean_absolute_error(), mean_squared_error() and square root of mean_squared_error() functions of metrics from sklearn library of Python to calculate the MAE, MSE and RMSE values.</a:t>
            </a:r>
            <a:endParaRPr/>
          </a:p>
          <a:p>
            <a:pPr indent="-50800" lvl="0" marL="228600" rtl="0" algn="l">
              <a:lnSpc>
                <a:spcPct val="90000"/>
              </a:lnSpc>
              <a:spcBef>
                <a:spcPts val="0"/>
              </a:spcBef>
              <a:spcAft>
                <a:spcPts val="0"/>
              </a:spcAft>
              <a:buClr>
                <a:schemeClr val="dk1"/>
              </a:buClr>
              <a:buSzPts val="2800"/>
              <a:buNone/>
            </a:pPr>
            <a:r>
              <a:t/>
            </a:r>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0" name="Google Shape;250;p29"/>
          <p:cNvPicPr preferRelativeResize="0"/>
          <p:nvPr/>
        </p:nvPicPr>
        <p:blipFill>
          <a:blip r:embed="rId4">
            <a:alphaModFix/>
          </a:blip>
          <a:stretch>
            <a:fillRect/>
          </a:stretch>
        </p:blipFill>
        <p:spPr>
          <a:xfrm>
            <a:off x="152400" y="1504100"/>
            <a:ext cx="11629750" cy="2829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57" name="Google Shape;257;p30"/>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0"/>
              </a:spcBef>
              <a:spcAft>
                <a:spcPts val="0"/>
              </a:spcAft>
              <a:buClr>
                <a:srgbClr val="000000"/>
              </a:buClr>
              <a:buSzPts val="2000"/>
              <a:buFont typeface="Calibri"/>
              <a:buAutoNum type="arabicPeriod"/>
            </a:pPr>
            <a:r>
              <a:rPr b="1" lang="en-US" sz="2000">
                <a:solidFill>
                  <a:srgbClr val="000000"/>
                </a:solidFill>
              </a:rPr>
              <a:t>What is the use of read_csv()?</a:t>
            </a:r>
            <a:endParaRPr b="1" sz="2000">
              <a:solidFill>
                <a:srgbClr val="000000"/>
              </a:solidFill>
            </a:endParaRPr>
          </a:p>
          <a:p>
            <a:pPr indent="457200" lvl="0" marL="0" rtl="0" algn="l">
              <a:lnSpc>
                <a:spcPct val="115000"/>
              </a:lnSpc>
              <a:spcBef>
                <a:spcPts val="1400"/>
              </a:spcBef>
              <a:spcAft>
                <a:spcPts val="0"/>
              </a:spcAft>
              <a:buSzPts val="1800"/>
              <a:buNone/>
            </a:pPr>
            <a:r>
              <a:rPr lang="en-US" sz="2000">
                <a:solidFill>
                  <a:srgbClr val="000000"/>
                </a:solidFill>
                <a:highlight>
                  <a:srgbClr val="FFFFFF"/>
                </a:highlight>
              </a:rPr>
              <a:t>read_csv() is an important pandas function to read csv files and do operations on it.</a:t>
            </a:r>
            <a:endParaRPr sz="2000">
              <a:solidFill>
                <a:srgbClr val="000000"/>
              </a:solidFill>
              <a:highlight>
                <a:srgbClr val="FFFFFF"/>
              </a:highlight>
            </a:endParaRPr>
          </a:p>
          <a:p>
            <a:pPr indent="0" lvl="0" marL="0" rtl="0" algn="l">
              <a:lnSpc>
                <a:spcPct val="115000"/>
              </a:lnSpc>
              <a:spcBef>
                <a:spcPts val="1400"/>
              </a:spcBef>
              <a:spcAft>
                <a:spcPts val="0"/>
              </a:spcAft>
              <a:buNone/>
            </a:pPr>
            <a:r>
              <a:rPr b="1" lang="en-US" sz="2000">
                <a:solidFill>
                  <a:srgbClr val="000000"/>
                </a:solidFill>
                <a:highlight>
                  <a:srgbClr val="FFFFFF"/>
                </a:highlight>
              </a:rPr>
              <a:t>2. 	</a:t>
            </a:r>
            <a:r>
              <a:rPr b="1" lang="en-US" sz="2000">
                <a:solidFill>
                  <a:srgbClr val="000000"/>
                </a:solidFill>
                <a:highlight>
                  <a:srgbClr val="FFFFFF"/>
                </a:highlight>
              </a:rPr>
              <a:t>What is the use of iloc?</a:t>
            </a:r>
            <a:endParaRPr b="1" sz="2000">
              <a:solidFill>
                <a:srgbClr val="000000"/>
              </a:solidFill>
              <a:highlight>
                <a:srgbClr val="FFFFFF"/>
              </a:highlight>
            </a:endParaRPr>
          </a:p>
          <a:p>
            <a:pPr indent="0" lvl="0" marL="457200" rtl="0" algn="l">
              <a:lnSpc>
                <a:spcPct val="115000"/>
              </a:lnSpc>
              <a:spcBef>
                <a:spcPts val="1400"/>
              </a:spcBef>
              <a:spcAft>
                <a:spcPts val="0"/>
              </a:spcAft>
              <a:buSzPts val="1800"/>
              <a:buNone/>
            </a:pPr>
            <a:r>
              <a:rPr lang="en-US" sz="2000">
                <a:solidFill>
                  <a:srgbClr val="000000"/>
                </a:solidFill>
                <a:highlight>
                  <a:srgbClr val="FFFFFF"/>
                </a:highlight>
              </a:rPr>
              <a:t>iloc returns a Pandas Series when one row is selected, and a Pandas DataFrame when multiple rows are selected, or if any column in full is selected. To counter this, pass a single-valued list if you require DataFrame output.</a:t>
            </a:r>
            <a:endParaRPr sz="2000">
              <a:solidFill>
                <a:srgbClr val="000000"/>
              </a:solidFill>
              <a:highlight>
                <a:srgbClr val="FFFFFF"/>
              </a:highlight>
            </a:endParaRPr>
          </a:p>
          <a:p>
            <a:pPr indent="0" lvl="0" marL="0" rtl="0" algn="l">
              <a:lnSpc>
                <a:spcPct val="115000"/>
              </a:lnSpc>
              <a:spcBef>
                <a:spcPts val="1400"/>
              </a:spcBef>
              <a:spcAft>
                <a:spcPts val="0"/>
              </a:spcAft>
              <a:buNone/>
            </a:pPr>
            <a:r>
              <a:rPr b="1" lang="en-US" sz="2000">
                <a:solidFill>
                  <a:srgbClr val="000000"/>
                </a:solidFill>
                <a:highlight>
                  <a:srgbClr val="FFFFFF"/>
                </a:highlight>
              </a:rPr>
              <a:t>3</a:t>
            </a:r>
            <a:r>
              <a:rPr lang="en-US" sz="2000">
                <a:solidFill>
                  <a:srgbClr val="000000"/>
                </a:solidFill>
                <a:highlight>
                  <a:srgbClr val="FFFFFF"/>
                </a:highlight>
              </a:rPr>
              <a:t>.	</a:t>
            </a:r>
            <a:r>
              <a:rPr b="1" lang="en-US" sz="2000">
                <a:solidFill>
                  <a:srgbClr val="222222"/>
                </a:solidFill>
                <a:highlight>
                  <a:srgbClr val="FFFFFF"/>
                </a:highlight>
              </a:rPr>
              <a:t>Why should we not use KNN algorithm for large datasets?</a:t>
            </a:r>
            <a:endParaRPr b="1" sz="2000">
              <a:solidFill>
                <a:srgbClr val="000000"/>
              </a:solidFill>
              <a:highlight>
                <a:srgbClr val="FFFFFF"/>
              </a:highlight>
            </a:endParaRPr>
          </a:p>
          <a:p>
            <a:pPr indent="457200" lvl="0" marL="0" rtl="0" algn="l">
              <a:lnSpc>
                <a:spcPct val="115000"/>
              </a:lnSpc>
              <a:spcBef>
                <a:spcPts val="1400"/>
              </a:spcBef>
              <a:spcAft>
                <a:spcPts val="0"/>
              </a:spcAft>
              <a:buClr>
                <a:schemeClr val="dk1"/>
              </a:buClr>
              <a:buSzPts val="1100"/>
              <a:buFont typeface="Arial"/>
              <a:buNone/>
            </a:pPr>
            <a:r>
              <a:rPr lang="en-US" sz="2000">
                <a:solidFill>
                  <a:srgbClr val="222222"/>
                </a:solidFill>
                <a:highlight>
                  <a:srgbClr val="FFFFFF"/>
                </a:highlight>
              </a:rPr>
              <a:t>KNN works well with smaller dataset because it is a lazy learner. It needs to store all the data and then makes decision only at run time. So if dataset is large, there will be a lot of processing which may adversely impact the performance of the algorithm.</a:t>
            </a:r>
            <a:endParaRPr sz="2000">
              <a:solidFill>
                <a:srgbClr val="000000"/>
              </a:solidFill>
              <a:highlight>
                <a:srgbClr val="FFFFFF"/>
              </a:highlight>
            </a:endParaRPr>
          </a:p>
          <a:p>
            <a:pPr indent="0" lvl="0" marL="457200" rtl="0" algn="l">
              <a:lnSpc>
                <a:spcPct val="115000"/>
              </a:lnSpc>
              <a:spcBef>
                <a:spcPts val="1400"/>
              </a:spcBef>
              <a:spcAft>
                <a:spcPts val="0"/>
              </a:spcAft>
              <a:buSzPts val="1800"/>
              <a:buNone/>
            </a:pPr>
            <a:r>
              <a:t/>
            </a:r>
            <a:endParaRPr sz="2000">
              <a:solidFill>
                <a:srgbClr val="000000"/>
              </a:solidFill>
              <a:highlight>
                <a:srgbClr val="FFFFFF"/>
              </a:highlight>
            </a:endParaRPr>
          </a:p>
          <a:p>
            <a:pPr indent="0" lvl="0" marL="457200" rtl="0" algn="l">
              <a:lnSpc>
                <a:spcPct val="90000"/>
              </a:lnSpc>
              <a:spcBef>
                <a:spcPts val="1400"/>
              </a:spcBef>
              <a:spcAft>
                <a:spcPts val="0"/>
              </a:spcAft>
              <a:buSzPts val="1800"/>
              <a:buNone/>
            </a:pPr>
            <a:r>
              <a:t/>
            </a:r>
            <a:endParaRPr sz="2000">
              <a:solidFill>
                <a:srgbClr val="000000"/>
              </a:solidFill>
            </a:endParaRPr>
          </a:p>
          <a:p>
            <a:pPr indent="0" lvl="0" marL="457200" rtl="0" algn="l">
              <a:lnSpc>
                <a:spcPct val="90000"/>
              </a:lnSpc>
              <a:spcBef>
                <a:spcPts val="1000"/>
              </a:spcBef>
              <a:spcAft>
                <a:spcPts val="0"/>
              </a:spcAft>
              <a:buSzPts val="1800"/>
              <a:buNone/>
            </a:pPr>
            <a:r>
              <a:t/>
            </a:r>
            <a:endParaRPr sz="2000">
              <a:solidFill>
                <a:srgbClr val="000000"/>
              </a:solidFill>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65" name="Google Shape;265;p31"/>
          <p:cNvSpPr txBox="1"/>
          <p:nvPr>
            <p:ph idx="1" type="body"/>
          </p:nvPr>
        </p:nvSpPr>
        <p:spPr>
          <a:xfrm>
            <a:off x="838200" y="15570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SzPts val="1800"/>
              <a:buNone/>
            </a:pPr>
            <a:r>
              <a:rPr b="1" lang="en-US" sz="2300"/>
              <a:t>4. What is the difference between the RMSE and RMSLE method for measuring </a:t>
            </a:r>
            <a:r>
              <a:rPr b="1" lang="en-US" sz="2300">
                <a:solidFill>
                  <a:srgbClr val="000000"/>
                </a:solidFill>
              </a:rPr>
              <a:t>accuracy?</a:t>
            </a:r>
            <a:endParaRPr b="1" sz="2300">
              <a:solidFill>
                <a:srgbClr val="000000"/>
              </a:solidFill>
            </a:endParaRPr>
          </a:p>
          <a:p>
            <a:pPr indent="0" lvl="0" marL="457200" rtl="0" algn="l">
              <a:lnSpc>
                <a:spcPct val="115000"/>
              </a:lnSpc>
              <a:spcBef>
                <a:spcPts val="1400"/>
              </a:spcBef>
              <a:spcAft>
                <a:spcPts val="0"/>
              </a:spcAft>
              <a:buSzPts val="1800"/>
              <a:buNone/>
            </a:pPr>
            <a:r>
              <a:rPr lang="en-US" sz="2300">
                <a:solidFill>
                  <a:srgbClr val="000000"/>
                </a:solidFill>
                <a:highlight>
                  <a:srgbClr val="FFFFFF"/>
                </a:highlight>
              </a:rPr>
              <a:t>The value of the RMSE explodes in magnitude</a:t>
            </a:r>
            <a:r>
              <a:rPr b="1" lang="en-US" sz="2300">
                <a:solidFill>
                  <a:srgbClr val="000000"/>
                </a:solidFill>
                <a:highlight>
                  <a:srgbClr val="FFFFFF"/>
                </a:highlight>
              </a:rPr>
              <a:t> </a:t>
            </a:r>
            <a:r>
              <a:rPr lang="en-US" sz="2300">
                <a:solidFill>
                  <a:srgbClr val="000000"/>
                </a:solidFill>
                <a:highlight>
                  <a:srgbClr val="FFFFFF"/>
                </a:highlight>
              </a:rPr>
              <a:t>as soon as it encounters an outlier. In contrast, even on the introduction of the outlier, the RMSLE error is not affected much i.e.  RMSLE is very robust when outliers come into play.</a:t>
            </a:r>
            <a:endParaRPr b="1" sz="2300">
              <a:solidFill>
                <a:srgbClr val="000000"/>
              </a:solidFill>
            </a:endParaRPr>
          </a:p>
          <a:p>
            <a:pPr indent="457200" lvl="0" marL="0" rtl="0" algn="l">
              <a:lnSpc>
                <a:spcPct val="90000"/>
              </a:lnSpc>
              <a:spcBef>
                <a:spcPts val="1400"/>
              </a:spcBef>
              <a:spcAft>
                <a:spcPts val="0"/>
              </a:spcAft>
              <a:buSzPts val="1800"/>
              <a:buNone/>
            </a:pPr>
            <a:r>
              <a:rPr b="1" lang="en-US" sz="2300">
                <a:solidFill>
                  <a:srgbClr val="000000"/>
                </a:solidFill>
              </a:rPr>
              <a:t>5. Can we use RMSLE method for measuring accuracy?</a:t>
            </a:r>
            <a:endParaRPr b="1" sz="2300">
              <a:solidFill>
                <a:srgbClr val="000000"/>
              </a:solidFill>
            </a:endParaRPr>
          </a:p>
          <a:p>
            <a:pPr indent="457200" lvl="0" marL="0" rtl="0" algn="l">
              <a:lnSpc>
                <a:spcPct val="90000"/>
              </a:lnSpc>
              <a:spcBef>
                <a:spcPts val="1000"/>
              </a:spcBef>
              <a:spcAft>
                <a:spcPts val="0"/>
              </a:spcAft>
              <a:buSzPts val="1800"/>
              <a:buNone/>
            </a:pPr>
            <a:r>
              <a:rPr lang="en-US" sz="2300">
                <a:solidFill>
                  <a:srgbClr val="000000"/>
                </a:solidFill>
              </a:rPr>
              <a:t>Yes, we can.</a:t>
            </a:r>
            <a:endParaRPr sz="2300">
              <a:solidFill>
                <a:srgbClr val="000000"/>
              </a:solidFill>
            </a:endParaRPr>
          </a:p>
          <a:p>
            <a:pPr indent="0" lvl="0" marL="457200" rtl="0" algn="l">
              <a:lnSpc>
                <a:spcPct val="90000"/>
              </a:lnSpc>
              <a:spcBef>
                <a:spcPts val="1000"/>
              </a:spcBef>
              <a:spcAft>
                <a:spcPts val="0"/>
              </a:spcAft>
              <a:buSzPts val="1800"/>
              <a:buNone/>
            </a:pPr>
            <a:r>
              <a:t/>
            </a:r>
            <a:endParaRPr sz="2300">
              <a:solidFill>
                <a:srgbClr val="000000"/>
              </a:solidFill>
            </a:endParaRPr>
          </a:p>
          <a:p>
            <a:pPr indent="0" lvl="0" marL="0" rtl="0" algn="l">
              <a:lnSpc>
                <a:spcPct val="90000"/>
              </a:lnSpc>
              <a:spcBef>
                <a:spcPts val="1000"/>
              </a:spcBef>
              <a:spcAft>
                <a:spcPts val="0"/>
              </a:spcAft>
              <a:buSzPts val="1800"/>
              <a:buNone/>
            </a:pPr>
            <a:r>
              <a:t/>
            </a:r>
            <a:endParaRPr sz="2300"/>
          </a:p>
        </p:txBody>
      </p:sp>
      <p:pic>
        <p:nvPicPr>
          <p:cNvPr id="266" name="Google Shape;266;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931125" y="1279150"/>
            <a:ext cx="105645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lang="en-US" sz="5400">
                <a:solidFill>
                  <a:schemeClr val="dk1"/>
                </a:solidFill>
                <a:latin typeface="Calibri"/>
                <a:ea typeface="Calibri"/>
                <a:cs typeface="Calibri"/>
                <a:sym typeface="Calibri"/>
              </a:rPr>
              <a:t>EMPLOYEE ABSENTEEISM TRACKER</a:t>
            </a:r>
            <a:endParaRPr b="1" i="0" sz="5400" u="none" cap="none" strike="noStrike">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Relevant Image</a:t>
            </a:r>
            <a:endParaRPr b="0" i="1" sz="1800" u="none" cap="none" strike="noStrike">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2892431" y="2472900"/>
            <a:ext cx="5533368" cy="3971344"/>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616000" y="1690700"/>
            <a:ext cx="10410300" cy="4743000"/>
          </a:xfrm>
          <a:prstGeom prst="rect">
            <a:avLst/>
          </a:prstGeom>
          <a:noFill/>
          <a:ln>
            <a:noFill/>
          </a:ln>
        </p:spPr>
        <p:txBody>
          <a:bodyPr anchorCtr="0" anchor="t" bIns="91425" lIns="91425" spcFirstLastPara="1" rIns="91425" wrap="square" tIns="91425">
            <a:noAutofit/>
          </a:bodyPr>
          <a:lstStyle/>
          <a:p>
            <a:pPr indent="0" lvl="0" marL="0" marR="0" rtl="0" algn="l">
              <a:lnSpc>
                <a:spcPct val="132352"/>
              </a:lnSpc>
              <a:spcBef>
                <a:spcPts val="0"/>
              </a:spcBef>
              <a:spcAft>
                <a:spcPts val="0"/>
              </a:spcAft>
              <a:buClr>
                <a:srgbClr val="000000"/>
              </a:buClr>
              <a:buSzPts val="2400"/>
              <a:buFont typeface="Arial"/>
              <a:buNone/>
            </a:pPr>
            <a:r>
              <a:rPr b="0" i="0" lang="en-US" sz="3200" u="none" cap="none" strike="noStrike">
                <a:highlight>
                  <a:srgbClr val="FFFFFF"/>
                </a:highlight>
                <a:latin typeface="Calibri"/>
                <a:ea typeface="Calibri"/>
                <a:cs typeface="Calibri"/>
                <a:sym typeface="Calibri"/>
              </a:rPr>
              <a:t>The objective is to build a prediction engine for </a:t>
            </a:r>
            <a:r>
              <a:rPr lang="en-US" sz="3200">
                <a:highlight>
                  <a:srgbClr val="FFFFFF"/>
                </a:highlight>
                <a:latin typeface="Calibri"/>
                <a:ea typeface="Calibri"/>
                <a:cs typeface="Calibri"/>
                <a:sym typeface="Calibri"/>
              </a:rPr>
              <a:t>analysis of employee </a:t>
            </a:r>
            <a:r>
              <a:rPr lang="en-US" sz="3200">
                <a:highlight>
                  <a:srgbClr val="FFFFFF"/>
                </a:highlight>
                <a:latin typeface="Calibri"/>
                <a:ea typeface="Calibri"/>
                <a:cs typeface="Calibri"/>
                <a:sym typeface="Calibri"/>
              </a:rPr>
              <a:t>absenteeism</a:t>
            </a:r>
            <a:r>
              <a:rPr lang="en-US" sz="3200">
                <a:highlight>
                  <a:srgbClr val="FFFFFF"/>
                </a:highlight>
                <a:latin typeface="Calibri"/>
                <a:ea typeface="Calibri"/>
                <a:cs typeface="Calibri"/>
                <a:sym typeface="Calibri"/>
              </a:rPr>
              <a:t> using k nearest neighbour.</a:t>
            </a:r>
            <a:endParaRPr b="0" i="0" sz="3200" u="none" cap="none" strike="noStrike">
              <a:highlight>
                <a:srgbClr val="FFFFFF"/>
              </a:highlight>
              <a:latin typeface="Calibri"/>
              <a:ea typeface="Calibri"/>
              <a:cs typeface="Calibri"/>
              <a:sym typeface="Calibri"/>
            </a:endParaRPr>
          </a:p>
          <a:p>
            <a:pPr indent="0" lvl="0" marL="0" marR="0" rtl="0" algn="l">
              <a:lnSpc>
                <a:spcPct val="132352"/>
              </a:lnSpc>
              <a:spcBef>
                <a:spcPts val="2000"/>
              </a:spcBef>
              <a:spcAft>
                <a:spcPts val="0"/>
              </a:spcAft>
              <a:buClr>
                <a:schemeClr val="dk1"/>
              </a:buClr>
              <a:buSzPts val="1100"/>
              <a:buFont typeface="Arial"/>
              <a:buNone/>
            </a:pPr>
            <a:r>
              <a:t/>
            </a:r>
            <a:endParaRPr b="0" i="0" sz="3200" u="none" cap="none" strike="noStrike">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447171" y="4422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chemeClr val="dk1"/>
                </a:solidFill>
                <a:latin typeface="Calibri"/>
                <a:ea typeface="Calibri"/>
                <a:cs typeface="Calibri"/>
                <a:sym typeface="Calibri"/>
              </a:rPr>
              <a:t>Working</a:t>
            </a:r>
            <a:endParaRPr b="0" i="0" sz="1400" u="none" cap="none" strike="noStrike">
              <a:solidFill>
                <a:srgbClr val="000000"/>
              </a:solidFill>
              <a:latin typeface="Arial"/>
              <a:ea typeface="Arial"/>
              <a:cs typeface="Arial"/>
              <a:sym typeface="Arial"/>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287475" y="1581025"/>
            <a:ext cx="11457300" cy="4661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FIRST STEP WAS TO COLLECT DATA FROM DIFFERENT SOURCES FOR OUR PROBLEM STATEMENT .</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THEN WE HAVE TO CLEAN , PROCESS CATEGORICAL DATA AND NORMALISE IT.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THEN WE SHOW VARIOUS ANALYSIS USING GRAPHS.</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SPLIT THE DATA INTO TRAINING AND TEST SET.</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SELECT AN ALGORITHM.</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FITTING THE MODEL TO TRAINING SET.</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SAVING THE MODEL</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CHECK ACCURACY OF TRAINED DATA W.R.T TRAIN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TEST THE TRAINED MODEL W.R.T TESTING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CHECK ACCURACY OF TEST DATA W.R.T TEST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Roboto"/>
              <a:buAutoNum type="arabicPeriod"/>
            </a:pPr>
            <a:r>
              <a:rPr b="0" i="0" lang="en-US" sz="2400" u="none" cap="none" strike="noStrike">
                <a:highlight>
                  <a:srgbClr val="FFFFFF"/>
                </a:highlight>
                <a:latin typeface="Calibri"/>
                <a:ea typeface="Calibri"/>
                <a:cs typeface="Calibri"/>
                <a:sym typeface="Calibri"/>
              </a:rPr>
              <a:t>BASED ON THE GENERATED GRAPHS WE </a:t>
            </a:r>
            <a:r>
              <a:rPr lang="en-US" sz="2400">
                <a:highlight>
                  <a:srgbClr val="FFFFFF"/>
                </a:highlight>
                <a:latin typeface="Calibri"/>
                <a:ea typeface="Calibri"/>
                <a:cs typeface="Calibri"/>
                <a:sym typeface="Calibri"/>
              </a:rPr>
              <a:t>CAN ANALYSE EMPLOYEES’ </a:t>
            </a:r>
            <a:r>
              <a:rPr lang="en-US" sz="2400">
                <a:highlight>
                  <a:srgbClr val="FFFFFF"/>
                </a:highlight>
                <a:latin typeface="Calibri"/>
                <a:ea typeface="Calibri"/>
                <a:cs typeface="Calibri"/>
                <a:sym typeface="Calibri"/>
              </a:rPr>
              <a:t>ABSENTEEISM</a:t>
            </a:r>
            <a:r>
              <a:rPr b="0" i="0" lang="en-US" sz="2400" u="none" cap="none" strike="noStrike">
                <a:highlight>
                  <a:srgbClr val="FFFFFF"/>
                </a:highlight>
                <a:latin typeface="Calibri"/>
                <a:ea typeface="Calibri"/>
                <a:cs typeface="Calibri"/>
                <a:sym typeface="Calibri"/>
              </a:rPr>
              <a:t>.</a:t>
            </a:r>
            <a:endParaRPr b="0" i="0" sz="1400" u="none" cap="none" strike="noStrike">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756900" y="5092500"/>
            <a:ext cx="10515600" cy="15327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for the analysis of </a:t>
            </a:r>
            <a:r>
              <a:rPr lang="en-US"/>
              <a:t>employees</a:t>
            </a:r>
            <a:r>
              <a:rPr lang="en-US"/>
              <a:t>’ </a:t>
            </a:r>
            <a:r>
              <a:rPr lang="en-US"/>
              <a:t>absenteeism</a:t>
            </a:r>
            <a:r>
              <a:rPr lang="en-US"/>
              <a:t>. The source of dataset is Kaggle. </a:t>
            </a:r>
            <a:r>
              <a:rPr lang="en-US"/>
              <a:t>We have used the read_csv() function of pandas to read the .csv file for dataset and head() function to display the first five lines of dataset.</a:t>
            </a:r>
            <a:endParaRPr/>
          </a:p>
          <a:p>
            <a:pPr indent="-50800" lvl="0" marL="228600" rtl="0" algn="l">
              <a:lnSpc>
                <a:spcPct val="90000"/>
              </a:lnSpc>
              <a:spcBef>
                <a:spcPts val="0"/>
              </a:spcBef>
              <a:spcAft>
                <a:spcPts val="0"/>
              </a:spcAft>
              <a:buClr>
                <a:schemeClr val="dk1"/>
              </a:buClr>
              <a:buSzPts val="2800"/>
              <a:buNone/>
            </a:pPr>
            <a:r>
              <a:t/>
            </a:r>
            <a:endParaRPr/>
          </a:p>
        </p:txBody>
      </p:sp>
      <p:pic>
        <p:nvPicPr>
          <p:cNvPr id="142" name="Google Shape;142;p17"/>
          <p:cNvPicPr preferRelativeResize="0"/>
          <p:nvPr/>
        </p:nvPicPr>
        <p:blipFill>
          <a:blip r:embed="rId4">
            <a:alphaModFix/>
          </a:blip>
          <a:stretch>
            <a:fillRect/>
          </a:stretch>
        </p:blipFill>
        <p:spPr>
          <a:xfrm>
            <a:off x="152400" y="1113025"/>
            <a:ext cx="11724575" cy="3979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266925" y="1472475"/>
            <a:ext cx="11559900" cy="4042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51" name="Google Shape;151;p18"/>
          <p:cNvSpPr txBox="1"/>
          <p:nvPr>
            <p:ph idx="2" type="body"/>
          </p:nvPr>
        </p:nvSpPr>
        <p:spPr>
          <a:xfrm>
            <a:off x="1018500" y="5515050"/>
            <a:ext cx="10335300" cy="66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3000">
                <a:solidFill>
                  <a:srgbClr val="333333"/>
                </a:solidFill>
                <a:latin typeface="Arial"/>
                <a:ea typeface="Arial"/>
                <a:cs typeface="Arial"/>
                <a:sym typeface="Arial"/>
              </a:rPr>
              <a:t> Label encoding is simply converting each value in a column to a number.</a:t>
            </a:r>
            <a:endParaRPr sz="3000"/>
          </a:p>
        </p:txBody>
      </p:sp>
      <p:pic>
        <p:nvPicPr>
          <p:cNvPr id="152" name="Google Shape;152;p18"/>
          <p:cNvPicPr preferRelativeResize="0"/>
          <p:nvPr/>
        </p:nvPicPr>
        <p:blipFill>
          <a:blip r:embed="rId4">
            <a:alphaModFix/>
          </a:blip>
          <a:stretch>
            <a:fillRect/>
          </a:stretch>
        </p:blipFill>
        <p:spPr>
          <a:xfrm>
            <a:off x="1889025" y="1536650"/>
            <a:ext cx="7658800" cy="3914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MinMaxScaler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SzPts val="1800"/>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rotWithShape="1">
          <a:blip r:embed="rId6">
            <a:alphaModFix/>
          </a:blip>
          <a:srcRect b="0" l="0" r="0" t="0"/>
          <a:stretch/>
        </p:blipFill>
        <p:spPr>
          <a:xfrm>
            <a:off x="152400" y="1113024"/>
            <a:ext cx="6934915" cy="533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2600">
                <a:solidFill>
                  <a:srgbClr val="222222"/>
                </a:solidFill>
                <a:highlight>
                  <a:srgbClr val="FFFFFF"/>
                </a:highlight>
              </a:rPr>
              <a:t>A heat map is a data visualization technique that shows magnitude of a phenomenon as color in two dimensions. The variation in color may be by hue or intensity, giving obvious visual cues to the reader about how the phenomenon is clustered or varies over space.</a:t>
            </a:r>
            <a:endParaRPr sz="2600">
              <a:solidFill>
                <a:srgbClr val="212529"/>
              </a:solidFill>
              <a:highlight>
                <a:srgbClr val="FFFFFF"/>
              </a:highlight>
            </a:endParaRPr>
          </a:p>
        </p:txBody>
      </p:sp>
      <p:pic>
        <p:nvPicPr>
          <p:cNvPr id="170" name="Google Shape;170;p20"/>
          <p:cNvPicPr preferRelativeResize="0"/>
          <p:nvPr/>
        </p:nvPicPr>
        <p:blipFill>
          <a:blip r:embed="rId4">
            <a:alphaModFix/>
          </a:blip>
          <a:stretch>
            <a:fillRect/>
          </a:stretch>
        </p:blipFill>
        <p:spPr>
          <a:xfrm>
            <a:off x="152400" y="1113025"/>
            <a:ext cx="7099525" cy="5567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79" name="Google Shape;179;p21"/>
          <p:cNvPicPr preferRelativeResize="0"/>
          <p:nvPr/>
        </p:nvPicPr>
        <p:blipFill>
          <a:blip r:embed="rId4">
            <a:alphaModFix/>
          </a:blip>
          <a:stretch>
            <a:fillRect/>
          </a:stretch>
        </p:blipFill>
        <p:spPr>
          <a:xfrm>
            <a:off x="152400" y="1113024"/>
            <a:ext cx="11832650" cy="16361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