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A523F4-385E-431C-B8B0-4DDEA77C1123}">
  <a:tblStyle styleId="{30A523F4-385E-431C-B8B0-4DDEA77C112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2.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3.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scikit-learn.org/stable/modules/generated/sklearn.preprocessing.MinMaxScaler.html#sklearn.preprocessing.MinMaxScaler.fit" TargetMode="External"/><Relationship Id="rId5" Type="http://schemas.openxmlformats.org/officeDocument/2006/relationships/hyperlink" Target="https://scikit-learn.org/stable/modules/generated/sklearn.preprocessing.MinMaxScaler.html#sklearn.preprocessing.MinMaxScaler.transform"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idx="1" type="body"/>
          </p:nvPr>
        </p:nvSpPr>
        <p:spPr>
          <a:xfrm>
            <a:off x="2468344" y="4870437"/>
            <a:ext cx="7957225" cy="786679"/>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300"/>
              <a:buNone/>
            </a:pPr>
            <a:r>
              <a:rPr lang="en-US" sz="2300">
                <a:solidFill>
                  <a:schemeClr val="dk1"/>
                </a:solidFill>
                <a:latin typeface="Calibri"/>
                <a:ea typeface="Calibri"/>
                <a:cs typeface="Calibri"/>
                <a:sym typeface="Calibri"/>
              </a:rPr>
              <a:t>Shop no. 2, Narayan Smurti Building, Opp. Saraswati Book Depot,</a:t>
            </a:r>
            <a:endParaRPr/>
          </a:p>
          <a:p>
            <a:pPr indent="0" lvl="0" marL="0" rtl="0" algn="l">
              <a:lnSpc>
                <a:spcPct val="80000"/>
              </a:lnSpc>
              <a:spcBef>
                <a:spcPts val="1000"/>
              </a:spcBef>
              <a:spcAft>
                <a:spcPts val="0"/>
              </a:spcAft>
              <a:buClr>
                <a:schemeClr val="dk1"/>
              </a:buClr>
              <a:buSzPts val="2300"/>
              <a:buNone/>
            </a:pPr>
            <a:r>
              <a:rPr lang="en-US" sz="2300">
                <a:solidFill>
                  <a:schemeClr val="dk1"/>
                </a:solidFill>
                <a:latin typeface="Calibri"/>
                <a:ea typeface="Calibri"/>
                <a:cs typeface="Calibri"/>
                <a:sym typeface="Calibri"/>
              </a:rPr>
              <a:t>Near CIDCO Bus Stop, Thane West, India.    </a:t>
            </a:r>
            <a:endParaRPr/>
          </a:p>
        </p:txBody>
      </p:sp>
      <p:pic>
        <p:nvPicPr>
          <p:cNvPr id="90" name="Google Shape;90;p13"/>
          <p:cNvPicPr preferRelativeResize="0"/>
          <p:nvPr/>
        </p:nvPicPr>
        <p:blipFill rotWithShape="1">
          <a:blip r:embed="rId3">
            <a:alphaModFix/>
          </a:blip>
          <a:srcRect b="0" l="0" r="0" t="0"/>
          <a:stretch/>
        </p:blipFill>
        <p:spPr>
          <a:xfrm>
            <a:off x="8116389" y="2369613"/>
            <a:ext cx="2168434" cy="514340"/>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2828243" y="367261"/>
            <a:ext cx="6185128" cy="918365"/>
          </a:xfrm>
          <a:prstGeom prst="rect">
            <a:avLst/>
          </a:prstGeom>
          <a:noFill/>
          <a:ln>
            <a:noFill/>
          </a:ln>
        </p:spPr>
      </p:pic>
      <p:grpSp>
        <p:nvGrpSpPr>
          <p:cNvPr id="92" name="Google Shape;92;p13"/>
          <p:cNvGrpSpPr/>
          <p:nvPr/>
        </p:nvGrpSpPr>
        <p:grpSpPr>
          <a:xfrm>
            <a:off x="855352" y="3208850"/>
            <a:ext cx="4993082" cy="1083164"/>
            <a:chOff x="855352" y="3208850"/>
            <a:chExt cx="4993082" cy="1083164"/>
          </a:xfrm>
        </p:grpSpPr>
        <p:sp>
          <p:nvSpPr>
            <p:cNvPr id="93" name="Google Shape;93;p13"/>
            <p:cNvSpPr txBox="1"/>
            <p:nvPr/>
          </p:nvSpPr>
          <p:spPr>
            <a:xfrm>
              <a:off x="1368001" y="3208850"/>
              <a:ext cx="4480433"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info@discoverprojects.com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www.discoverprojects.com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Email Icons - Free Download, PNG and SVG" id="94" name="Google Shape;94;p13"/>
            <p:cNvPicPr preferRelativeResize="0"/>
            <p:nvPr/>
          </p:nvPicPr>
          <p:blipFill rotWithShape="1">
            <a:blip r:embed="rId5">
              <a:alphaModFix/>
            </a:blip>
            <a:srcRect b="0" l="0" r="0" t="0"/>
            <a:stretch/>
          </p:blipFill>
          <p:spPr>
            <a:xfrm>
              <a:off x="855352" y="3208850"/>
              <a:ext cx="411046" cy="411046"/>
            </a:xfrm>
            <a:prstGeom prst="rect">
              <a:avLst/>
            </a:prstGeom>
            <a:noFill/>
            <a:ln>
              <a:noFill/>
            </a:ln>
          </p:spPr>
        </p:pic>
        <p:pic>
          <p:nvPicPr>
            <p:cNvPr descr="Web development Computer Icons, website free png | PNGFuel" id="95" name="Google Shape;95;p13"/>
            <p:cNvPicPr preferRelativeResize="0"/>
            <p:nvPr/>
          </p:nvPicPr>
          <p:blipFill rotWithShape="1">
            <a:blip r:embed="rId6">
              <a:alphaModFix/>
            </a:blip>
            <a:srcRect b="0" l="0" r="0" t="0"/>
            <a:stretch/>
          </p:blipFill>
          <p:spPr>
            <a:xfrm>
              <a:off x="881899" y="3781531"/>
              <a:ext cx="357951" cy="352838"/>
            </a:xfrm>
            <a:prstGeom prst="rect">
              <a:avLst/>
            </a:prstGeom>
            <a:noFill/>
            <a:ln>
              <a:noFill/>
            </a:ln>
          </p:spPr>
        </p:pic>
      </p:grpSp>
      <p:grpSp>
        <p:nvGrpSpPr>
          <p:cNvPr id="96" name="Google Shape;96;p13"/>
          <p:cNvGrpSpPr/>
          <p:nvPr/>
        </p:nvGrpSpPr>
        <p:grpSpPr>
          <a:xfrm>
            <a:off x="6965811" y="3208850"/>
            <a:ext cx="4173960" cy="1083164"/>
            <a:chOff x="6965811" y="3208850"/>
            <a:chExt cx="4173960" cy="1083164"/>
          </a:xfrm>
        </p:grpSpPr>
        <p:pic>
          <p:nvPicPr>
            <p:cNvPr descr="Email Icons - Free Download, PNG and SVG" id="97" name="Google Shape;97;p13"/>
            <p:cNvPicPr preferRelativeResize="0"/>
            <p:nvPr/>
          </p:nvPicPr>
          <p:blipFill rotWithShape="1">
            <a:blip r:embed="rId5">
              <a:alphaModFix/>
            </a:blip>
            <a:srcRect b="0" l="0" r="0" t="0"/>
            <a:stretch/>
          </p:blipFill>
          <p:spPr>
            <a:xfrm>
              <a:off x="6965811" y="3208850"/>
              <a:ext cx="411046" cy="411046"/>
            </a:xfrm>
            <a:prstGeom prst="rect">
              <a:avLst/>
            </a:prstGeom>
            <a:noFill/>
            <a:ln>
              <a:noFill/>
            </a:ln>
          </p:spPr>
        </p:pic>
        <p:pic>
          <p:nvPicPr>
            <p:cNvPr descr="Web development Computer Icons, website free png | PNGFuel" id="98" name="Google Shape;98;p13"/>
            <p:cNvPicPr preferRelativeResize="0"/>
            <p:nvPr/>
          </p:nvPicPr>
          <p:blipFill rotWithShape="1">
            <a:blip r:embed="rId6">
              <a:alphaModFix/>
            </a:blip>
            <a:srcRect b="0" l="0" r="0" t="0"/>
            <a:stretch/>
          </p:blipFill>
          <p:spPr>
            <a:xfrm>
              <a:off x="7028429" y="3755417"/>
              <a:ext cx="357951" cy="352838"/>
            </a:xfrm>
            <a:prstGeom prst="rect">
              <a:avLst/>
            </a:prstGeom>
            <a:noFill/>
            <a:ln>
              <a:noFill/>
            </a:ln>
          </p:spPr>
        </p:pic>
        <p:sp>
          <p:nvSpPr>
            <p:cNvPr id="99" name="Google Shape;99;p13"/>
            <p:cNvSpPr txBox="1"/>
            <p:nvPr/>
          </p:nvSpPr>
          <p:spPr>
            <a:xfrm>
              <a:off x="7487984" y="3208850"/>
              <a:ext cx="3651786" cy="108316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pro.aiskool@gmail.com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www.aiskool.com</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pic>
        <p:nvPicPr>
          <p:cNvPr descr="Address, location, map, map marker icon" id="100" name="Google Shape;100;p13"/>
          <p:cNvPicPr preferRelativeResize="0"/>
          <p:nvPr/>
        </p:nvPicPr>
        <p:blipFill rotWithShape="1">
          <a:blip r:embed="rId7">
            <a:alphaModFix/>
          </a:blip>
          <a:srcRect b="0" l="0" r="0" t="0"/>
          <a:stretch/>
        </p:blipFill>
        <p:spPr>
          <a:xfrm>
            <a:off x="1380134" y="4743333"/>
            <a:ext cx="808600" cy="808600"/>
          </a:xfrm>
          <a:prstGeom prst="rect">
            <a:avLst/>
          </a:prstGeom>
          <a:noFill/>
          <a:ln>
            <a:noFill/>
          </a:ln>
        </p:spPr>
      </p:pic>
      <p:grpSp>
        <p:nvGrpSpPr>
          <p:cNvPr id="101" name="Google Shape;101;p13"/>
          <p:cNvGrpSpPr/>
          <p:nvPr/>
        </p:nvGrpSpPr>
        <p:grpSpPr>
          <a:xfrm>
            <a:off x="3046148" y="5755558"/>
            <a:ext cx="5584964" cy="675566"/>
            <a:chOff x="3046148" y="5755558"/>
            <a:chExt cx="5584964" cy="675566"/>
          </a:xfrm>
        </p:grpSpPr>
        <p:pic>
          <p:nvPicPr>
            <p:cNvPr descr="Call, contact us, phone icon" id="102" name="Google Shape;102;p13"/>
            <p:cNvPicPr preferRelativeResize="0"/>
            <p:nvPr/>
          </p:nvPicPr>
          <p:blipFill rotWithShape="1">
            <a:blip r:embed="rId8">
              <a:alphaModFix/>
            </a:blip>
            <a:srcRect b="0" l="0" r="0" t="0"/>
            <a:stretch/>
          </p:blipFill>
          <p:spPr>
            <a:xfrm>
              <a:off x="3046148" y="5755558"/>
              <a:ext cx="675566" cy="675566"/>
            </a:xfrm>
            <a:prstGeom prst="rect">
              <a:avLst/>
            </a:prstGeom>
            <a:noFill/>
            <a:ln>
              <a:noFill/>
            </a:ln>
          </p:spPr>
        </p:pic>
        <p:sp>
          <p:nvSpPr>
            <p:cNvPr id="103" name="Google Shape;103;p13"/>
            <p:cNvSpPr/>
            <p:nvPr/>
          </p:nvSpPr>
          <p:spPr>
            <a:xfrm>
              <a:off x="4190473" y="5857460"/>
              <a:ext cx="4440639" cy="44627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+91 9967478289 / +91 9167769993</a:t>
              </a:r>
              <a:endParaRPr b="0" i="0" sz="1400" u="none" cap="none" strike="noStrike">
                <a:solidFill>
                  <a:srgbClr val="000000"/>
                </a:solidFill>
                <a:latin typeface="Arial"/>
                <a:ea typeface="Arial"/>
                <a:cs typeface="Arial"/>
                <a:sym typeface="Arial"/>
              </a:endParaRPr>
            </a:p>
          </p:txBody>
        </p:sp>
      </p:grpSp>
      <p:pic>
        <p:nvPicPr>
          <p:cNvPr id="104" name="Google Shape;104;p13"/>
          <p:cNvPicPr preferRelativeResize="0"/>
          <p:nvPr/>
        </p:nvPicPr>
        <p:blipFill rotWithShape="1">
          <a:blip r:embed="rId9">
            <a:alphaModFix/>
          </a:blip>
          <a:srcRect b="0" l="0" r="0" t="0"/>
          <a:stretch/>
        </p:blipFill>
        <p:spPr>
          <a:xfrm>
            <a:off x="1550882" y="2118477"/>
            <a:ext cx="3872291" cy="763398"/>
          </a:xfrm>
          <a:prstGeom prst="rect">
            <a:avLst/>
          </a:prstGeom>
          <a:noFill/>
          <a:ln>
            <a:noFill/>
          </a:ln>
        </p:spPr>
      </p:pic>
      <p:cxnSp>
        <p:nvCxnSpPr>
          <p:cNvPr id="105" name="Google Shape;105;p13"/>
          <p:cNvCxnSpPr/>
          <p:nvPr/>
        </p:nvCxnSpPr>
        <p:spPr>
          <a:xfrm flipH="1" rot="10800000">
            <a:off x="328821" y="137067"/>
            <a:ext cx="11234057" cy="8709"/>
          </a:xfrm>
          <a:prstGeom prst="straightConnector1">
            <a:avLst/>
          </a:prstGeom>
          <a:noFill/>
          <a:ln cap="flat" cmpd="sng" w="95250">
            <a:solidFill>
              <a:srgbClr val="7F7F7F"/>
            </a:solidFill>
            <a:prstDash val="solid"/>
            <a:round/>
            <a:headEnd len="sm" w="sm" type="none"/>
            <a:tailEnd len="sm" w="sm" type="none"/>
          </a:ln>
        </p:spPr>
      </p:cxnSp>
      <p:cxnSp>
        <p:nvCxnSpPr>
          <p:cNvPr id="106" name="Google Shape;106;p13"/>
          <p:cNvCxnSpPr/>
          <p:nvPr/>
        </p:nvCxnSpPr>
        <p:spPr>
          <a:xfrm flipH="1" rot="10800000">
            <a:off x="614695" y="6607130"/>
            <a:ext cx="11234057" cy="8709"/>
          </a:xfrm>
          <a:prstGeom prst="straightConnector1">
            <a:avLst/>
          </a:prstGeom>
          <a:noFill/>
          <a:ln cap="flat" cmpd="sng" w="95250">
            <a:solidFill>
              <a:srgbClr val="7F7F7F"/>
            </a:solidFill>
            <a:prstDash val="solid"/>
            <a:round/>
            <a:headEnd len="sm" w="sm" type="none"/>
            <a:tailEnd len="sm" w="sm" type="none"/>
          </a:ln>
        </p:spPr>
      </p:cxnSp>
      <p:graphicFrame>
        <p:nvGraphicFramePr>
          <p:cNvPr id="107" name="Google Shape;107;p13"/>
          <p:cNvGraphicFramePr/>
          <p:nvPr/>
        </p:nvGraphicFramePr>
        <p:xfrm>
          <a:off x="1784434" y="1373406"/>
          <a:ext cx="3000000" cy="3000000"/>
        </p:xfrm>
        <a:graphic>
          <a:graphicData uri="http://schemas.openxmlformats.org/drawingml/2006/table">
            <a:tbl>
              <a:tblPr bandRow="1" firstRow="1">
                <a:noFill/>
                <a:tableStyleId>{30A523F4-385E-431C-B8B0-4DDEA77C1123}</a:tableStyleId>
              </a:tblPr>
              <a:tblGrid>
                <a:gridCol w="2032000"/>
                <a:gridCol w="2032000"/>
                <a:gridCol w="2032000"/>
                <a:gridCol w="20320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PROJECTS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PRODUCTS</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COURSE</a:t>
                      </a:r>
                      <a:endParaRPr sz="1800" u="none" cap="none" strike="noStrike">
                        <a:solidFill>
                          <a:schemeClr val="lt1"/>
                        </a:solidFill>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INTERNSHIP</a:t>
                      </a:r>
                      <a:endParaRPr sz="1800" u="none" cap="none" strike="noStrike">
                        <a:solidFill>
                          <a:schemeClr val="lt1"/>
                        </a:solidFill>
                      </a:endParaRPr>
                    </a:p>
                  </a:txBody>
                  <a:tcPr marT="45725" marB="45725" marR="91450" marL="91450"/>
                </a:tc>
              </a:tr>
            </a:tbl>
          </a:graphicData>
        </a:graphic>
      </p:graphicFrame>
      <p:cxnSp>
        <p:nvCxnSpPr>
          <p:cNvPr id="108" name="Google Shape;108;p13"/>
          <p:cNvCxnSpPr/>
          <p:nvPr/>
        </p:nvCxnSpPr>
        <p:spPr>
          <a:xfrm>
            <a:off x="855352" y="4390456"/>
            <a:ext cx="10623286" cy="25902"/>
          </a:xfrm>
          <a:prstGeom prst="straightConnector1">
            <a:avLst/>
          </a:prstGeom>
          <a:noFill/>
          <a:ln cap="flat" cmpd="sng" w="38100">
            <a:solidFill>
              <a:schemeClr val="accent1"/>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
                                        </p:tgtEl>
                                        <p:attrNameLst>
                                          <p:attrName>style.visibility</p:attrName>
                                        </p:attrNameLst>
                                      </p:cBhvr>
                                      <p:to>
                                        <p:strVal val="visible"/>
                                      </p:to>
                                    </p:set>
                                    <p:anim calcmode="lin" valueType="num">
                                      <p:cBhvr additive="base">
                                        <p:cTn dur="500"/>
                                        <p:tgtEl>
                                          <p:spTgt spid="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500"/>
                                        <p:tgtEl>
                                          <p:spTgt spid="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500"/>
                                        <p:tgtEl>
                                          <p:spTgt spid="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 calcmode="lin" valueType="num">
                                      <p:cBhvr additive="base">
                                        <p:cTn dur="500"/>
                                        <p:tgtEl>
                                          <p:spTgt spid="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 calcmode="lin" valueType="num">
                                      <p:cBhvr additive="base">
                                        <p:cTn dur="500"/>
                                        <p:tgtEl>
                                          <p:spTgt spid="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500"/>
                                        <p:tgtEl>
                                          <p:spTgt spid="1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500"/>
                                        <p:tgtEl>
                                          <p:spTgt spid="1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Selecting Algorithm</a:t>
            </a:r>
            <a:r>
              <a:rPr lang="en-US" sz="3959">
                <a:solidFill>
                  <a:schemeClr val="lt1"/>
                </a:solidFill>
                <a:latin typeface="Calibri"/>
                <a:ea typeface="Calibri"/>
                <a:cs typeface="Calibri"/>
                <a:sym typeface="Calibri"/>
              </a:rPr>
              <a:t> </a:t>
            </a:r>
            <a:endParaRPr sz="3959"/>
          </a:p>
        </p:txBody>
      </p:sp>
      <p:pic>
        <p:nvPicPr>
          <p:cNvPr id="186" name="Google Shape;186;p22"/>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87" name="Google Shape;187;p22"/>
          <p:cNvSpPr txBox="1"/>
          <p:nvPr>
            <p:ph idx="1" type="body"/>
          </p:nvPr>
        </p:nvSpPr>
        <p:spPr>
          <a:xfrm>
            <a:off x="429763" y="3497300"/>
            <a:ext cx="11155200" cy="2739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US" sz="2400">
                <a:solidFill>
                  <a:srgbClr val="000000"/>
                </a:solidFill>
                <a:highlight>
                  <a:srgbClr val="FFFFFF"/>
                </a:highlight>
              </a:rPr>
              <a:t>The algorithm that we have used is k nearest neighbour.</a:t>
            </a:r>
            <a:endParaRPr sz="2400">
              <a:solidFill>
                <a:srgbClr val="000000"/>
              </a:solidFill>
              <a:highlight>
                <a:srgbClr val="FFFFFF"/>
              </a:highlight>
            </a:endParaRPr>
          </a:p>
          <a:p>
            <a:pPr indent="0" lvl="0" marL="0" rtl="0" algn="l">
              <a:lnSpc>
                <a:spcPct val="115000"/>
              </a:lnSpc>
              <a:spcBef>
                <a:spcPts val="0"/>
              </a:spcBef>
              <a:spcAft>
                <a:spcPts val="0"/>
              </a:spcAft>
              <a:buClr>
                <a:schemeClr val="dk1"/>
              </a:buClr>
              <a:buSzPts val="1100"/>
              <a:buNone/>
            </a:pPr>
            <a:r>
              <a:rPr lang="en-US" sz="2400">
                <a:solidFill>
                  <a:srgbClr val="222222"/>
                </a:solidFill>
                <a:highlight>
                  <a:srgbClr val="FFFFFF"/>
                </a:highlight>
              </a:rPr>
              <a:t>K nearest neighbors is a simple algorithm that stores all available cases and classifies new cases based on a similarity measure (e.g., distance functions). KNN is a non-parametric, lazy learning algorithm. Its purpose is to use a database in which the data points are separated into several classes to predict the classification of a new sample point. Usually, the Euclidean distance is used as the distance metric. Then, it assigns the point to the class among its k nearest neighbours (where k is an integer).</a:t>
            </a:r>
            <a:endParaRPr sz="2400">
              <a:solidFill>
                <a:srgbClr val="000000"/>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2400">
              <a:solidFill>
                <a:srgbClr val="000000"/>
              </a:solidFill>
              <a:highlight>
                <a:srgbClr val="FFFFFF"/>
              </a:highlight>
            </a:endParaRPr>
          </a:p>
        </p:txBody>
      </p:sp>
      <p:pic>
        <p:nvPicPr>
          <p:cNvPr id="188" name="Google Shape;188;p22"/>
          <p:cNvPicPr preferRelativeResize="0"/>
          <p:nvPr/>
        </p:nvPicPr>
        <p:blipFill>
          <a:blip r:embed="rId4">
            <a:alphaModFix/>
          </a:blip>
          <a:stretch>
            <a:fillRect/>
          </a:stretch>
        </p:blipFill>
        <p:spPr>
          <a:xfrm>
            <a:off x="164538" y="1667399"/>
            <a:ext cx="11685626" cy="77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Fitting the model to trained dataset</a:t>
            </a:r>
            <a:r>
              <a:rPr lang="en-US" sz="3959">
                <a:solidFill>
                  <a:schemeClr val="lt1"/>
                </a:solidFill>
                <a:latin typeface="Calibri"/>
                <a:ea typeface="Calibri"/>
                <a:cs typeface="Calibri"/>
                <a:sym typeface="Calibri"/>
              </a:rPr>
              <a:t> </a:t>
            </a:r>
            <a:endParaRPr sz="3959"/>
          </a:p>
        </p:txBody>
      </p:sp>
      <p:pic>
        <p:nvPicPr>
          <p:cNvPr id="195" name="Google Shape;195;p23"/>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96" name="Google Shape;196;p23"/>
          <p:cNvSpPr txBox="1"/>
          <p:nvPr>
            <p:ph idx="1" type="body"/>
          </p:nvPr>
        </p:nvSpPr>
        <p:spPr>
          <a:xfrm>
            <a:off x="429750" y="4154200"/>
            <a:ext cx="11155200" cy="22920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have used the fit() function to fit our model to the training dataset and hence passed the parameters for the same.</a:t>
            </a:r>
            <a:endParaRPr sz="2400">
              <a:solidFill>
                <a:srgbClr val="212529"/>
              </a:solidFill>
              <a:highlight>
                <a:srgbClr val="FFFFFF"/>
              </a:highlight>
            </a:endParaRPr>
          </a:p>
        </p:txBody>
      </p:sp>
      <p:pic>
        <p:nvPicPr>
          <p:cNvPr id="197" name="Google Shape;197;p23"/>
          <p:cNvPicPr preferRelativeResize="0"/>
          <p:nvPr/>
        </p:nvPicPr>
        <p:blipFill>
          <a:blip r:embed="rId4">
            <a:alphaModFix/>
          </a:blip>
          <a:stretch>
            <a:fillRect/>
          </a:stretch>
        </p:blipFill>
        <p:spPr>
          <a:xfrm>
            <a:off x="291075" y="2078073"/>
            <a:ext cx="11432550" cy="13057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Saving the model</a:t>
            </a:r>
            <a:endParaRPr sz="3959"/>
          </a:p>
        </p:txBody>
      </p:sp>
      <p:pic>
        <p:nvPicPr>
          <p:cNvPr id="204" name="Google Shape;204;p2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05" name="Google Shape;205;p24"/>
          <p:cNvSpPr txBox="1"/>
          <p:nvPr>
            <p:ph idx="1" type="body"/>
          </p:nvPr>
        </p:nvSpPr>
        <p:spPr>
          <a:xfrm>
            <a:off x="429750" y="4942050"/>
            <a:ext cx="11155200" cy="1504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We can use the Pickle library in Python to save our model. In this code we can see that the model has been saved as a string.</a:t>
            </a:r>
            <a:endParaRPr sz="24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So, first we save the model as a string, then we load it and use it to make predictions.</a:t>
            </a:r>
            <a:endParaRPr sz="2400">
              <a:solidFill>
                <a:srgbClr val="212529"/>
              </a:solidFill>
              <a:highlight>
                <a:srgbClr val="FFFFFF"/>
              </a:highlight>
            </a:endParaRPr>
          </a:p>
        </p:txBody>
      </p:sp>
      <p:pic>
        <p:nvPicPr>
          <p:cNvPr id="206" name="Google Shape;206;p24"/>
          <p:cNvPicPr preferRelativeResize="0"/>
          <p:nvPr/>
        </p:nvPicPr>
        <p:blipFill>
          <a:blip r:embed="rId4">
            <a:alphaModFix/>
          </a:blip>
          <a:stretch>
            <a:fillRect/>
          </a:stretch>
        </p:blipFill>
        <p:spPr>
          <a:xfrm>
            <a:off x="2484675" y="1036825"/>
            <a:ext cx="7288088" cy="382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Confusion Matrix</a:t>
            </a:r>
            <a:endParaRPr sz="3959"/>
          </a:p>
        </p:txBody>
      </p:sp>
      <p:pic>
        <p:nvPicPr>
          <p:cNvPr id="213" name="Google Shape;213;p2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14" name="Google Shape;214;p25"/>
          <p:cNvSpPr txBox="1"/>
          <p:nvPr>
            <p:ph idx="1" type="body"/>
          </p:nvPr>
        </p:nvSpPr>
        <p:spPr>
          <a:xfrm>
            <a:off x="429750" y="4959975"/>
            <a:ext cx="11155200" cy="14862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400">
                <a:solidFill>
                  <a:srgbClr val="212529"/>
                </a:solidFill>
                <a:highlight>
                  <a:srgbClr val="FFFFFF"/>
                </a:highlight>
              </a:rPr>
              <a:t>Confusion Matrix function is present in the sklearn library of Python. </a:t>
            </a:r>
            <a:r>
              <a:rPr lang="en-US" sz="2400">
                <a:solidFill>
                  <a:srgbClr val="222222"/>
                </a:solidFill>
                <a:highlight>
                  <a:srgbClr val="FFFFFF"/>
                </a:highlight>
              </a:rPr>
              <a:t>A </a:t>
            </a:r>
            <a:r>
              <a:rPr b="1" lang="en-US" sz="2400">
                <a:solidFill>
                  <a:srgbClr val="222222"/>
                </a:solidFill>
                <a:highlight>
                  <a:srgbClr val="FFFFFF"/>
                </a:highlight>
              </a:rPr>
              <a:t>confusion matrix</a:t>
            </a:r>
            <a:r>
              <a:rPr lang="en-US" sz="2400">
                <a:solidFill>
                  <a:srgbClr val="222222"/>
                </a:solidFill>
                <a:highlight>
                  <a:srgbClr val="FFFFFF"/>
                </a:highlight>
              </a:rPr>
              <a:t> is a table that is often used to describe the performance of a classification model (or “classifier”) on a set of test data for which the true values are known. It allows the visualization of the performance of an algorithm.</a:t>
            </a:r>
            <a:endParaRPr sz="2400">
              <a:solidFill>
                <a:srgbClr val="222222"/>
              </a:solidFill>
              <a:highlight>
                <a:srgbClr val="FFFFFF"/>
              </a:highlight>
            </a:endParaRPr>
          </a:p>
          <a:p>
            <a:pPr indent="0" lvl="0" marL="177800" rtl="0" algn="l">
              <a:lnSpc>
                <a:spcPct val="90000"/>
              </a:lnSpc>
              <a:spcBef>
                <a:spcPts val="0"/>
              </a:spcBef>
              <a:spcAft>
                <a:spcPts val="0"/>
              </a:spcAft>
              <a:buClr>
                <a:schemeClr val="dk1"/>
              </a:buClr>
              <a:buSzPts val="2800"/>
              <a:buNone/>
            </a:pPr>
            <a:r>
              <a:t/>
            </a:r>
            <a:endParaRPr sz="2400">
              <a:solidFill>
                <a:srgbClr val="222222"/>
              </a:solidFill>
              <a:highlight>
                <a:srgbClr val="FFFFFF"/>
              </a:highlight>
            </a:endParaRPr>
          </a:p>
        </p:txBody>
      </p:sp>
      <p:pic>
        <p:nvPicPr>
          <p:cNvPr id="215" name="Google Shape;215;p25"/>
          <p:cNvPicPr preferRelativeResize="0"/>
          <p:nvPr/>
        </p:nvPicPr>
        <p:blipFill>
          <a:blip r:embed="rId4">
            <a:alphaModFix/>
          </a:blip>
          <a:stretch>
            <a:fillRect/>
          </a:stretch>
        </p:blipFill>
        <p:spPr>
          <a:xfrm>
            <a:off x="3030350" y="1134412"/>
            <a:ext cx="5954002" cy="3651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Precision, Recall, Support, Fscore</a:t>
            </a:r>
            <a:endParaRPr sz="3959"/>
          </a:p>
        </p:txBody>
      </p:sp>
      <p:pic>
        <p:nvPicPr>
          <p:cNvPr id="222" name="Google Shape;222;p2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23" name="Google Shape;223;p26"/>
          <p:cNvSpPr txBox="1"/>
          <p:nvPr>
            <p:ph idx="1" type="body"/>
          </p:nvPr>
        </p:nvSpPr>
        <p:spPr>
          <a:xfrm>
            <a:off x="429750" y="4423700"/>
            <a:ext cx="11155200" cy="20226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The </a:t>
            </a:r>
            <a:r>
              <a:rPr b="1" lang="en-US" sz="2100">
                <a:solidFill>
                  <a:srgbClr val="212529"/>
                </a:solidFill>
                <a:highlight>
                  <a:srgbClr val="FFFFFF"/>
                </a:highlight>
              </a:rPr>
              <a:t>precision</a:t>
            </a:r>
            <a:r>
              <a:rPr lang="en-US" sz="2100">
                <a:solidFill>
                  <a:srgbClr val="212529"/>
                </a:solidFill>
                <a:highlight>
                  <a:srgbClr val="FFFFFF"/>
                </a:highlight>
              </a:rPr>
              <a:t> is intuitively the ability of the classifier not to label as positive a sample that is negative. The </a:t>
            </a:r>
            <a:r>
              <a:rPr b="1" lang="en-US" sz="2100">
                <a:solidFill>
                  <a:srgbClr val="212529"/>
                </a:solidFill>
                <a:highlight>
                  <a:srgbClr val="FFFFFF"/>
                </a:highlight>
              </a:rPr>
              <a:t>recall</a:t>
            </a:r>
            <a:r>
              <a:rPr lang="en-US" sz="2100">
                <a:solidFill>
                  <a:srgbClr val="212529"/>
                </a:solidFill>
                <a:highlight>
                  <a:srgbClr val="FFFFFF"/>
                </a:highlight>
              </a:rPr>
              <a:t> is intuitively the ability of the classifier to find all the positive samples.The </a:t>
            </a:r>
            <a:r>
              <a:rPr b="1" lang="en-US" sz="2100">
                <a:solidFill>
                  <a:srgbClr val="212529"/>
                </a:solidFill>
                <a:highlight>
                  <a:srgbClr val="FFFFFF"/>
                </a:highlight>
              </a:rPr>
              <a:t>F-beta score</a:t>
            </a:r>
            <a:r>
              <a:rPr lang="en-US" sz="2100">
                <a:solidFill>
                  <a:srgbClr val="212529"/>
                </a:solidFill>
                <a:highlight>
                  <a:srgbClr val="FFFFFF"/>
                </a:highlight>
              </a:rPr>
              <a:t> can be interpreted as a weighted harmonic mean of the precision and recall, where an F-beta score reaches its best value at 1 and worst score at 0.The support is the number of occurrences of each class in </a:t>
            </a:r>
            <a:r>
              <a:rPr lang="en-US" sz="2100">
                <a:solidFill>
                  <a:srgbClr val="222222"/>
                </a:solidFill>
                <a:highlight>
                  <a:srgbClr val="FFFFFF"/>
                </a:highlight>
              </a:rPr>
              <a:t>y_true</a:t>
            </a:r>
            <a:r>
              <a:rPr lang="en-US" sz="2100">
                <a:solidFill>
                  <a:srgbClr val="212529"/>
                </a:solidFill>
                <a:highlight>
                  <a:srgbClr val="FFFFFF"/>
                </a:highlight>
              </a:rPr>
              <a:t>. We have used the </a:t>
            </a:r>
            <a:r>
              <a:rPr lang="en-US" sz="2100">
                <a:highlight>
                  <a:srgbClr val="FFFFFF"/>
                </a:highlight>
              </a:rPr>
              <a:t>precision_recall_fscore_support</a:t>
            </a:r>
            <a:r>
              <a:rPr lang="en-US" sz="2100">
                <a:solidFill>
                  <a:srgbClr val="212529"/>
                </a:solidFill>
                <a:highlight>
                  <a:srgbClr val="FFFFFF"/>
                </a:highlight>
              </a:rPr>
              <a:t>() funct</a:t>
            </a:r>
            <a:r>
              <a:rPr lang="en-US" sz="2100">
                <a:solidFill>
                  <a:srgbClr val="212529"/>
                </a:solidFill>
                <a:highlight>
                  <a:srgbClr val="FFFFFF"/>
                </a:highlight>
              </a:rPr>
              <a:t>ion for the same.</a:t>
            </a:r>
            <a:endParaRPr sz="2100">
              <a:solidFill>
                <a:srgbClr val="212529"/>
              </a:solidFill>
              <a:highlight>
                <a:srgbClr val="FFFFFF"/>
              </a:highlight>
            </a:endParaRPr>
          </a:p>
          <a:p>
            <a:pPr indent="-50800" lvl="0" marL="228600" rtl="0" algn="l">
              <a:lnSpc>
                <a:spcPct val="90000"/>
              </a:lnSpc>
              <a:spcBef>
                <a:spcPts val="0"/>
              </a:spcBef>
              <a:spcAft>
                <a:spcPts val="0"/>
              </a:spcAft>
              <a:buClr>
                <a:schemeClr val="dk1"/>
              </a:buClr>
              <a:buSzPts val="2800"/>
              <a:buNone/>
            </a:pPr>
            <a:r>
              <a:rPr lang="en-US" sz="2100">
                <a:highlight>
                  <a:srgbClr val="FFFFFF"/>
                </a:highlight>
              </a:rPr>
              <a:t>**In the same way we will calculate the confusion matrix, precision, recall, support and fscore for the test dataset.**</a:t>
            </a:r>
            <a:endParaRPr sz="1400">
              <a:solidFill>
                <a:srgbClr val="212529"/>
              </a:solidFill>
              <a:highlight>
                <a:srgbClr val="FFFFFF"/>
              </a:highlight>
            </a:endParaRPr>
          </a:p>
        </p:txBody>
      </p:sp>
      <p:pic>
        <p:nvPicPr>
          <p:cNvPr id="224" name="Google Shape;224;p26"/>
          <p:cNvPicPr preferRelativeResize="0"/>
          <p:nvPr/>
        </p:nvPicPr>
        <p:blipFill>
          <a:blip r:embed="rId4">
            <a:alphaModFix/>
          </a:blip>
          <a:stretch>
            <a:fillRect/>
          </a:stretch>
        </p:blipFill>
        <p:spPr>
          <a:xfrm>
            <a:off x="538863" y="1507299"/>
            <a:ext cx="11114287" cy="2022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Prediction</a:t>
            </a:r>
            <a:endParaRPr sz="3959"/>
          </a:p>
        </p:txBody>
      </p:sp>
      <p:pic>
        <p:nvPicPr>
          <p:cNvPr id="231" name="Google Shape;231;p2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32" name="Google Shape;232;p27"/>
          <p:cNvSpPr txBox="1"/>
          <p:nvPr>
            <p:ph idx="1" type="body"/>
          </p:nvPr>
        </p:nvSpPr>
        <p:spPr>
          <a:xfrm>
            <a:off x="429750" y="5461325"/>
            <a:ext cx="11155200" cy="9849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sz="2100">
                <a:solidFill>
                  <a:srgbClr val="212529"/>
                </a:solidFill>
                <a:highlight>
                  <a:srgbClr val="FFFFFF"/>
                </a:highlight>
              </a:rPr>
              <a:t>We have used the predict() function for making the predictions on our model. Also. scatter() method is used to plot the graph for our predictions.</a:t>
            </a:r>
            <a:endParaRPr sz="1400">
              <a:solidFill>
                <a:srgbClr val="212529"/>
              </a:solidFill>
              <a:highlight>
                <a:srgbClr val="FFFFFF"/>
              </a:highlight>
            </a:endParaRPr>
          </a:p>
        </p:txBody>
      </p:sp>
      <p:pic>
        <p:nvPicPr>
          <p:cNvPr id="233" name="Google Shape;233;p27"/>
          <p:cNvPicPr preferRelativeResize="0"/>
          <p:nvPr/>
        </p:nvPicPr>
        <p:blipFill>
          <a:blip r:embed="rId4">
            <a:alphaModFix/>
          </a:blip>
          <a:stretch>
            <a:fillRect/>
          </a:stretch>
        </p:blipFill>
        <p:spPr>
          <a:xfrm>
            <a:off x="2139975" y="1036825"/>
            <a:ext cx="8155975" cy="4348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022855" y="763642"/>
            <a:ext cx="10146300" cy="2026500"/>
          </a:xfrm>
          <a:prstGeom prst="rect">
            <a:avLst/>
          </a:prstGeom>
          <a:noFill/>
          <a:ln cap="flat" cmpd="sng" w="9525">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5400"/>
              <a:buFont typeface="Calibri"/>
              <a:buNone/>
            </a:pPr>
            <a:r>
              <a:rPr lang="en-US" sz="5400">
                <a:solidFill>
                  <a:srgbClr val="00B050"/>
                </a:solidFill>
              </a:rPr>
              <a:t>Evaluate, Tune and Improve Neural Network</a:t>
            </a:r>
            <a:br>
              <a:rPr lang="en-US" sz="5400"/>
            </a:br>
            <a:endParaRPr b="1" sz="5400">
              <a:solidFill>
                <a:srgbClr val="00B050"/>
              </a:solidFill>
            </a:endParaRPr>
          </a:p>
        </p:txBody>
      </p:sp>
      <p:pic>
        <p:nvPicPr>
          <p:cNvPr id="240" name="Google Shape;240;p2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241" name="Google Shape;241;p28"/>
          <p:cNvSpPr txBox="1"/>
          <p:nvPr/>
        </p:nvSpPr>
        <p:spPr>
          <a:xfrm>
            <a:off x="1110175" y="2940300"/>
            <a:ext cx="10059000" cy="33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this code we have used the MSE, MAE and RMSE method for evaluation. </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Mean Absolute Error:</a:t>
            </a:r>
            <a:r>
              <a:rPr b="0" i="0" lang="en-US" sz="2300" u="none" cap="none" strike="noStrike">
                <a:solidFill>
                  <a:srgbClr val="000000"/>
                </a:solidFill>
                <a:latin typeface="Calibri"/>
                <a:ea typeface="Calibri"/>
                <a:cs typeface="Calibri"/>
                <a:sym typeface="Calibri"/>
              </a:rPr>
              <a:t> </a:t>
            </a:r>
            <a:r>
              <a:rPr b="0" i="0" lang="en-US" sz="2300" u="none" cap="none" strike="noStrike">
                <a:solidFill>
                  <a:srgbClr val="333333"/>
                </a:solidFill>
                <a:highlight>
                  <a:srgbClr val="FFFFFF"/>
                </a:highlight>
                <a:latin typeface="Calibri"/>
                <a:ea typeface="Calibri"/>
                <a:cs typeface="Calibri"/>
                <a:sym typeface="Calibri"/>
              </a:rPr>
              <a:t>We know that an error basically is the absolute difference between the actual or true values and the values that are predicted.</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Mean Square Error:</a:t>
            </a:r>
            <a:r>
              <a:rPr b="0" i="0" lang="en-US" sz="2300" u="none" cap="none" strike="noStrike">
                <a:solidFill>
                  <a:srgbClr val="333333"/>
                </a:solidFill>
                <a:highlight>
                  <a:srgbClr val="FFFFFF"/>
                </a:highlight>
                <a:latin typeface="Calibri"/>
                <a:ea typeface="Calibri"/>
                <a:cs typeface="Calibri"/>
                <a:sym typeface="Calibri"/>
              </a:rPr>
              <a:t> MSE is calculated by taking the average of the square of the difference between the original and predicted values of the data.</a:t>
            </a:r>
            <a:endParaRPr b="0" i="0" sz="2300" u="none" cap="none" strike="noStrike">
              <a:solidFill>
                <a:srgbClr val="333333"/>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rgbClr val="333333"/>
                </a:solidFill>
                <a:highlight>
                  <a:srgbClr val="FFFFFF"/>
                </a:highlight>
                <a:latin typeface="Calibri"/>
                <a:ea typeface="Calibri"/>
                <a:cs typeface="Calibri"/>
                <a:sym typeface="Calibri"/>
              </a:rPr>
              <a:t>Root Mean Square Error:</a:t>
            </a:r>
            <a:r>
              <a:rPr b="0" i="0" lang="en-US" sz="2300" u="none" cap="none" strike="noStrike">
                <a:solidFill>
                  <a:srgbClr val="333333"/>
                </a:solidFill>
                <a:highlight>
                  <a:srgbClr val="FFFFFF"/>
                </a:highlight>
                <a:latin typeface="Calibri"/>
                <a:ea typeface="Calibri"/>
                <a:cs typeface="Calibri"/>
                <a:sym typeface="Calibri"/>
              </a:rPr>
              <a:t> RMSE is the standard deviation of the errors which occur when a prediction is made on a dataset. This is the same as MSE (Mean Squared Error) but the root of the value is considered while determining the accuracy of the model.</a:t>
            </a:r>
            <a:endParaRPr b="0" i="0" sz="2300" u="none" cap="none" strike="noStrike">
              <a:solidFill>
                <a:srgbClr val="333333"/>
              </a:solidFill>
              <a:highlight>
                <a:srgbClr val="FFFFFF"/>
              </a:highlight>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2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lang="en-US">
                <a:solidFill>
                  <a:srgbClr val="00B050"/>
                </a:solidFill>
              </a:rPr>
              <a:t>Accurac</a:t>
            </a:r>
            <a:r>
              <a:rPr lang="en-US">
                <a:solidFill>
                  <a:srgbClr val="00B050"/>
                </a:solidFill>
              </a:rPr>
              <a:t>y:</a:t>
            </a:r>
            <a:endParaRPr>
              <a:solidFill>
                <a:srgbClr val="00B050"/>
              </a:solidFill>
            </a:endParaRPr>
          </a:p>
        </p:txBody>
      </p:sp>
      <p:sp>
        <p:nvSpPr>
          <p:cNvPr id="248" name="Google Shape;248;p29"/>
          <p:cNvSpPr txBox="1"/>
          <p:nvPr>
            <p:ph idx="1" type="body"/>
          </p:nvPr>
        </p:nvSpPr>
        <p:spPr>
          <a:xfrm>
            <a:off x="838200" y="4333250"/>
            <a:ext cx="10515600" cy="184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highlight>
                  <a:schemeClr val="lt1"/>
                </a:highlight>
              </a:rPr>
              <a:t>Accuracy is the most intuitive performance measure and it is simply a ratio of correctly predicted observation to the total observations. One may think that, if we have high accuracy then our model is best. Yes, accuracy is a great measure but only when you have symmetric datasets where values of false positive and false negatives are almost same. Therefore, you have to look at other parameters to evaluate the performance of your model. </a:t>
            </a:r>
            <a:endParaRPr sz="1800">
              <a:highlight>
                <a:schemeClr val="lt1"/>
              </a:highlight>
            </a:endParaRPr>
          </a:p>
          <a:p>
            <a:pPr indent="0" lvl="0" marL="0" rtl="0" algn="l">
              <a:lnSpc>
                <a:spcPct val="115000"/>
              </a:lnSpc>
              <a:spcBef>
                <a:spcPts val="1500"/>
              </a:spcBef>
              <a:spcAft>
                <a:spcPts val="1500"/>
              </a:spcAft>
              <a:buClr>
                <a:schemeClr val="dk1"/>
              </a:buClr>
              <a:buSzPts val="1100"/>
              <a:buFont typeface="Arial"/>
              <a:buNone/>
            </a:pPr>
            <a:r>
              <a:rPr lang="en-US" sz="1800">
                <a:highlight>
                  <a:schemeClr val="lt1"/>
                </a:highlight>
              </a:rPr>
              <a:t>Accuracy = TP+TN/TP+FP+FN+TN</a:t>
            </a:r>
            <a:endParaRPr/>
          </a:p>
        </p:txBody>
      </p:sp>
      <p:pic>
        <p:nvPicPr>
          <p:cNvPr id="249" name="Google Shape;249;p2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pic>
        <p:nvPicPr>
          <p:cNvPr id="250" name="Google Shape;250;p29"/>
          <p:cNvPicPr preferRelativeResize="0"/>
          <p:nvPr/>
        </p:nvPicPr>
        <p:blipFill>
          <a:blip r:embed="rId4">
            <a:alphaModFix/>
          </a:blip>
          <a:stretch>
            <a:fillRect/>
          </a:stretch>
        </p:blipFill>
        <p:spPr>
          <a:xfrm>
            <a:off x="287525" y="2005825"/>
            <a:ext cx="11697525" cy="142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57" name="Google Shape;257;p30"/>
          <p:cNvSpPr txBox="1"/>
          <p:nvPr>
            <p:ph idx="1" type="body"/>
          </p:nvPr>
        </p:nvSpPr>
        <p:spPr>
          <a:xfrm>
            <a:off x="838200" y="1485400"/>
            <a:ext cx="10515600" cy="4351200"/>
          </a:xfrm>
          <a:prstGeom prst="rect">
            <a:avLst/>
          </a:prstGeom>
          <a:noFill/>
          <a:ln>
            <a:noFill/>
          </a:ln>
        </p:spPr>
        <p:txBody>
          <a:bodyPr anchorCtr="0" anchor="t" bIns="45700" lIns="91425" spcFirstLastPara="1" rIns="91425" wrap="square" tIns="45700">
            <a:noAutofit/>
          </a:bodyPr>
          <a:lstStyle/>
          <a:p>
            <a:pPr indent="-355600" lvl="0" marL="457200" rtl="0" algn="l">
              <a:lnSpc>
                <a:spcPct val="90000"/>
              </a:lnSpc>
              <a:spcBef>
                <a:spcPts val="0"/>
              </a:spcBef>
              <a:spcAft>
                <a:spcPts val="0"/>
              </a:spcAft>
              <a:buClr>
                <a:srgbClr val="000000"/>
              </a:buClr>
              <a:buSzPts val="2000"/>
              <a:buFont typeface="Calibri"/>
              <a:buAutoNum type="arabicPeriod"/>
            </a:pPr>
            <a:r>
              <a:rPr b="1" lang="en-US" sz="2000">
                <a:solidFill>
                  <a:srgbClr val="000000"/>
                </a:solidFill>
              </a:rPr>
              <a:t>What is the use of read_csv()?</a:t>
            </a:r>
            <a:endParaRPr b="1" sz="2000">
              <a:solidFill>
                <a:srgbClr val="000000"/>
              </a:solidFill>
            </a:endParaRPr>
          </a:p>
          <a:p>
            <a:pPr indent="457200" lvl="0" marL="0" rtl="0" algn="l">
              <a:lnSpc>
                <a:spcPct val="115000"/>
              </a:lnSpc>
              <a:spcBef>
                <a:spcPts val="1400"/>
              </a:spcBef>
              <a:spcAft>
                <a:spcPts val="0"/>
              </a:spcAft>
              <a:buSzPts val="1800"/>
              <a:buNone/>
            </a:pPr>
            <a:r>
              <a:rPr lang="en-US" sz="2000">
                <a:solidFill>
                  <a:srgbClr val="000000"/>
                </a:solidFill>
                <a:highlight>
                  <a:srgbClr val="FFFFFF"/>
                </a:highlight>
              </a:rPr>
              <a:t>read_csv() is an important pandas function to read csv files and do operations on it.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2. 	</a:t>
            </a:r>
            <a:r>
              <a:rPr b="1" lang="en-US" sz="2000">
                <a:solidFill>
                  <a:srgbClr val="000000"/>
                </a:solidFill>
                <a:highlight>
                  <a:srgbClr val="FFFFFF"/>
                </a:highlight>
              </a:rPr>
              <a:t>What is the use of iloc?</a:t>
            </a:r>
            <a:endParaRPr b="1" sz="2000">
              <a:solidFill>
                <a:srgbClr val="000000"/>
              </a:solidFill>
              <a:highlight>
                <a:srgbClr val="FFFFFF"/>
              </a:highlight>
            </a:endParaRPr>
          </a:p>
          <a:p>
            <a:pPr indent="0" lvl="0" marL="457200" rtl="0" algn="l">
              <a:lnSpc>
                <a:spcPct val="115000"/>
              </a:lnSpc>
              <a:spcBef>
                <a:spcPts val="1400"/>
              </a:spcBef>
              <a:spcAft>
                <a:spcPts val="0"/>
              </a:spcAft>
              <a:buSzPts val="1800"/>
              <a:buNone/>
            </a:pPr>
            <a:r>
              <a:rPr lang="en-US" sz="2000">
                <a:solidFill>
                  <a:srgbClr val="000000"/>
                </a:solidFill>
                <a:highlight>
                  <a:srgbClr val="FFFFFF"/>
                </a:highlight>
              </a:rPr>
              <a:t>iloc returns a Pandas Series when one row is selected, and a Pandas DataFrame when multiple rows are selected, or if any column in full is selected. To counter this, pass a single-valued list if you require DataFrame output.</a:t>
            </a:r>
            <a:endParaRPr sz="2000">
              <a:solidFill>
                <a:srgbClr val="000000"/>
              </a:solidFill>
              <a:highlight>
                <a:srgbClr val="FFFFFF"/>
              </a:highlight>
            </a:endParaRPr>
          </a:p>
          <a:p>
            <a:pPr indent="0" lvl="0" marL="0" rtl="0" algn="l">
              <a:lnSpc>
                <a:spcPct val="115000"/>
              </a:lnSpc>
              <a:spcBef>
                <a:spcPts val="1400"/>
              </a:spcBef>
              <a:spcAft>
                <a:spcPts val="0"/>
              </a:spcAft>
              <a:buNone/>
            </a:pPr>
            <a:r>
              <a:rPr b="1" lang="en-US" sz="2000">
                <a:solidFill>
                  <a:srgbClr val="000000"/>
                </a:solidFill>
                <a:highlight>
                  <a:srgbClr val="FFFFFF"/>
                </a:highlight>
              </a:rPr>
              <a:t>3</a:t>
            </a:r>
            <a:r>
              <a:rPr lang="en-US" sz="2000">
                <a:solidFill>
                  <a:srgbClr val="000000"/>
                </a:solidFill>
                <a:highlight>
                  <a:srgbClr val="FFFFFF"/>
                </a:highlight>
              </a:rPr>
              <a:t>.	</a:t>
            </a:r>
            <a:r>
              <a:rPr b="1" lang="en-US" sz="2000">
                <a:solidFill>
                  <a:srgbClr val="222222"/>
                </a:solidFill>
                <a:highlight>
                  <a:srgbClr val="FFFFFF"/>
                </a:highlight>
              </a:rPr>
              <a:t>Why should we not use KNN algorithm for large datasets?</a:t>
            </a:r>
            <a:endParaRPr b="1" sz="2000">
              <a:solidFill>
                <a:srgbClr val="000000"/>
              </a:solidFill>
              <a:highlight>
                <a:srgbClr val="FFFFFF"/>
              </a:highlight>
            </a:endParaRPr>
          </a:p>
          <a:p>
            <a:pPr indent="457200" lvl="0" marL="0" rtl="0" algn="l">
              <a:lnSpc>
                <a:spcPct val="115000"/>
              </a:lnSpc>
              <a:spcBef>
                <a:spcPts val="1400"/>
              </a:spcBef>
              <a:spcAft>
                <a:spcPts val="0"/>
              </a:spcAft>
              <a:buClr>
                <a:schemeClr val="dk1"/>
              </a:buClr>
              <a:buSzPts val="1100"/>
              <a:buFont typeface="Arial"/>
              <a:buNone/>
            </a:pPr>
            <a:r>
              <a:rPr lang="en-US" sz="2000">
                <a:solidFill>
                  <a:srgbClr val="222222"/>
                </a:solidFill>
                <a:highlight>
                  <a:srgbClr val="FFFFFF"/>
                </a:highlight>
              </a:rPr>
              <a:t>KNN works well with smaller dataset because it is a lazy learner. It needs to store all the data and then makes decision only at run time. So if dataset is large, there will be a lot of processing which may adversely impact the performance of the algorithm.</a:t>
            </a:r>
            <a:endParaRPr sz="2000">
              <a:solidFill>
                <a:srgbClr val="000000"/>
              </a:solidFill>
              <a:highlight>
                <a:srgbClr val="FFFFFF"/>
              </a:highlight>
            </a:endParaRPr>
          </a:p>
          <a:p>
            <a:pPr indent="0" lvl="0" marL="457200" rtl="0" algn="l">
              <a:lnSpc>
                <a:spcPct val="115000"/>
              </a:lnSpc>
              <a:spcBef>
                <a:spcPts val="1400"/>
              </a:spcBef>
              <a:spcAft>
                <a:spcPts val="0"/>
              </a:spcAft>
              <a:buSzPts val="1800"/>
              <a:buNone/>
            </a:pPr>
            <a:r>
              <a:t/>
            </a:r>
            <a:endParaRPr sz="2000">
              <a:solidFill>
                <a:srgbClr val="000000"/>
              </a:solidFill>
              <a:highlight>
                <a:srgbClr val="FFFFFF"/>
              </a:highlight>
            </a:endParaRPr>
          </a:p>
          <a:p>
            <a:pPr indent="0" lvl="0" marL="457200" rtl="0" algn="l">
              <a:lnSpc>
                <a:spcPct val="90000"/>
              </a:lnSpc>
              <a:spcBef>
                <a:spcPts val="1400"/>
              </a:spcBef>
              <a:spcAft>
                <a:spcPts val="0"/>
              </a:spcAft>
              <a:buSzPts val="1800"/>
              <a:buNone/>
            </a:pPr>
            <a:r>
              <a:t/>
            </a:r>
            <a:endParaRPr sz="2000">
              <a:solidFill>
                <a:srgbClr val="000000"/>
              </a:solidFill>
            </a:endParaRPr>
          </a:p>
          <a:p>
            <a:pPr indent="0" lvl="0" marL="457200" rtl="0" algn="l">
              <a:lnSpc>
                <a:spcPct val="90000"/>
              </a:lnSpc>
              <a:spcBef>
                <a:spcPts val="1000"/>
              </a:spcBef>
              <a:spcAft>
                <a:spcPts val="0"/>
              </a:spcAft>
              <a:buSzPts val="1800"/>
              <a:buNone/>
            </a:pPr>
            <a:r>
              <a:t/>
            </a:r>
            <a:endParaRPr sz="2000">
              <a:solidFill>
                <a:srgbClr val="000000"/>
              </a:solidFill>
            </a:endParaRPr>
          </a:p>
        </p:txBody>
      </p:sp>
      <p:pic>
        <p:nvPicPr>
          <p:cNvPr id="258" name="Google Shape;258;p3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FAQ</a:t>
            </a:r>
            <a:endParaRPr/>
          </a:p>
        </p:txBody>
      </p:sp>
      <p:sp>
        <p:nvSpPr>
          <p:cNvPr id="265" name="Google Shape;265;p31"/>
          <p:cNvSpPr txBox="1"/>
          <p:nvPr>
            <p:ph idx="1" type="body"/>
          </p:nvPr>
        </p:nvSpPr>
        <p:spPr>
          <a:xfrm>
            <a:off x="838200" y="1557025"/>
            <a:ext cx="10515600" cy="43512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400"/>
              </a:spcBef>
              <a:spcAft>
                <a:spcPts val="0"/>
              </a:spcAft>
              <a:buSzPts val="1800"/>
              <a:buNone/>
            </a:pPr>
            <a:r>
              <a:rPr b="1" lang="en-US" sz="2300"/>
              <a:t>4. What is the difference between the RMSE and RMSLE method for measuring </a:t>
            </a:r>
            <a:r>
              <a:rPr b="1" lang="en-US" sz="2300">
                <a:solidFill>
                  <a:srgbClr val="000000"/>
                </a:solidFill>
              </a:rPr>
              <a:t>accuracy?</a:t>
            </a:r>
            <a:endParaRPr b="1" sz="2300">
              <a:solidFill>
                <a:srgbClr val="000000"/>
              </a:solidFill>
            </a:endParaRPr>
          </a:p>
          <a:p>
            <a:pPr indent="0" lvl="0" marL="457200" rtl="0" algn="l">
              <a:lnSpc>
                <a:spcPct val="115000"/>
              </a:lnSpc>
              <a:spcBef>
                <a:spcPts val="1400"/>
              </a:spcBef>
              <a:spcAft>
                <a:spcPts val="0"/>
              </a:spcAft>
              <a:buSzPts val="1800"/>
              <a:buNone/>
            </a:pPr>
            <a:r>
              <a:rPr lang="en-US" sz="2300">
                <a:solidFill>
                  <a:srgbClr val="000000"/>
                </a:solidFill>
                <a:highlight>
                  <a:srgbClr val="FFFFFF"/>
                </a:highlight>
              </a:rPr>
              <a:t>The value of the RMSE explodes in magnitude</a:t>
            </a:r>
            <a:r>
              <a:rPr b="1" lang="en-US" sz="2300">
                <a:solidFill>
                  <a:srgbClr val="000000"/>
                </a:solidFill>
                <a:highlight>
                  <a:srgbClr val="FFFFFF"/>
                </a:highlight>
              </a:rPr>
              <a:t> </a:t>
            </a:r>
            <a:r>
              <a:rPr lang="en-US" sz="2300">
                <a:solidFill>
                  <a:srgbClr val="000000"/>
                </a:solidFill>
                <a:highlight>
                  <a:srgbClr val="FFFFFF"/>
                </a:highlight>
              </a:rPr>
              <a:t>as soon as it encounters an outlier. In contrast, even on the introduction of the outlier, the RMSLE error is not affected much i.e.  RMSLE is very robust when outliers come into play.</a:t>
            </a:r>
            <a:endParaRPr b="1" sz="2300">
              <a:solidFill>
                <a:srgbClr val="000000"/>
              </a:solidFill>
            </a:endParaRPr>
          </a:p>
          <a:p>
            <a:pPr indent="457200" lvl="0" marL="0" rtl="0" algn="l">
              <a:lnSpc>
                <a:spcPct val="90000"/>
              </a:lnSpc>
              <a:spcBef>
                <a:spcPts val="1400"/>
              </a:spcBef>
              <a:spcAft>
                <a:spcPts val="0"/>
              </a:spcAft>
              <a:buSzPts val="1800"/>
              <a:buNone/>
            </a:pPr>
            <a:r>
              <a:rPr b="1" lang="en-US" sz="2300">
                <a:solidFill>
                  <a:srgbClr val="000000"/>
                </a:solidFill>
              </a:rPr>
              <a:t>5. Can we use RMSLE method for measuring accuracy?</a:t>
            </a:r>
            <a:endParaRPr b="1" sz="2300">
              <a:solidFill>
                <a:srgbClr val="000000"/>
              </a:solidFill>
            </a:endParaRPr>
          </a:p>
          <a:p>
            <a:pPr indent="457200" lvl="0" marL="0" rtl="0" algn="l">
              <a:lnSpc>
                <a:spcPct val="90000"/>
              </a:lnSpc>
              <a:spcBef>
                <a:spcPts val="1000"/>
              </a:spcBef>
              <a:spcAft>
                <a:spcPts val="0"/>
              </a:spcAft>
              <a:buSzPts val="1800"/>
              <a:buNone/>
            </a:pPr>
            <a:r>
              <a:rPr lang="en-US" sz="2300">
                <a:solidFill>
                  <a:srgbClr val="000000"/>
                </a:solidFill>
              </a:rPr>
              <a:t>Yes, we can.</a:t>
            </a:r>
            <a:endParaRPr sz="2300">
              <a:solidFill>
                <a:srgbClr val="000000"/>
              </a:solidFill>
            </a:endParaRPr>
          </a:p>
          <a:p>
            <a:pPr indent="0" lvl="0" marL="457200" rtl="0" algn="l">
              <a:lnSpc>
                <a:spcPct val="90000"/>
              </a:lnSpc>
              <a:spcBef>
                <a:spcPts val="1000"/>
              </a:spcBef>
              <a:spcAft>
                <a:spcPts val="0"/>
              </a:spcAft>
              <a:buSzPts val="1800"/>
              <a:buNone/>
            </a:pPr>
            <a:r>
              <a:t/>
            </a:r>
            <a:endParaRPr sz="2300">
              <a:solidFill>
                <a:srgbClr val="000000"/>
              </a:solidFill>
            </a:endParaRPr>
          </a:p>
          <a:p>
            <a:pPr indent="0" lvl="0" marL="0" rtl="0" algn="l">
              <a:lnSpc>
                <a:spcPct val="90000"/>
              </a:lnSpc>
              <a:spcBef>
                <a:spcPts val="1000"/>
              </a:spcBef>
              <a:spcAft>
                <a:spcPts val="0"/>
              </a:spcAft>
              <a:buSzPts val="1800"/>
              <a:buNone/>
            </a:pPr>
            <a:r>
              <a:t/>
            </a:r>
            <a:endParaRPr sz="2300"/>
          </a:p>
        </p:txBody>
      </p:sp>
      <p:pic>
        <p:nvPicPr>
          <p:cNvPr id="266" name="Google Shape;266;p3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p:nvPr/>
        </p:nvSpPr>
        <p:spPr>
          <a:xfrm>
            <a:off x="2512150" y="1006950"/>
            <a:ext cx="66045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lang="en-US" sz="5400">
                <a:solidFill>
                  <a:schemeClr val="dk1"/>
                </a:solidFill>
                <a:latin typeface="Calibri"/>
                <a:ea typeface="Calibri"/>
                <a:cs typeface="Calibri"/>
                <a:sym typeface="Calibri"/>
              </a:rPr>
              <a:t>WINE CLASSIFICATION </a:t>
            </a:r>
            <a:endParaRPr b="1" i="0" sz="5400" u="none" cap="none" strike="noStrike">
              <a:solidFill>
                <a:schemeClr val="dk1"/>
              </a:solidFill>
              <a:latin typeface="Calibri"/>
              <a:ea typeface="Calibri"/>
              <a:cs typeface="Calibri"/>
              <a:sym typeface="Calibri"/>
            </a:endParaRPr>
          </a:p>
        </p:txBody>
      </p:sp>
      <p:pic>
        <p:nvPicPr>
          <p:cNvPr id="115" name="Google Shape;115;p14"/>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16" name="Google Shape;116;p14"/>
          <p:cNvSpPr txBox="1"/>
          <p:nvPr/>
        </p:nvSpPr>
        <p:spPr>
          <a:xfrm>
            <a:off x="4573670" y="3346316"/>
            <a:ext cx="178016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Relevant Image</a:t>
            </a:r>
            <a:endParaRPr b="0" i="1" sz="1800" u="none" cap="none" strike="noStrike">
              <a:solidFill>
                <a:schemeClr val="dk1"/>
              </a:solidFill>
              <a:latin typeface="Calibri"/>
              <a:ea typeface="Calibri"/>
              <a:cs typeface="Calibri"/>
              <a:sym typeface="Calibri"/>
            </a:endParaRPr>
          </a:p>
        </p:txBody>
      </p:sp>
      <p:pic>
        <p:nvPicPr>
          <p:cNvPr id="117" name="Google Shape;117;p14"/>
          <p:cNvPicPr preferRelativeResize="0"/>
          <p:nvPr/>
        </p:nvPicPr>
        <p:blipFill>
          <a:blip r:embed="rId4">
            <a:alphaModFix/>
          </a:blip>
          <a:stretch>
            <a:fillRect/>
          </a:stretch>
        </p:blipFill>
        <p:spPr>
          <a:xfrm>
            <a:off x="1589700" y="2463951"/>
            <a:ext cx="8817749" cy="322440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Introduction and Application</a:t>
            </a:r>
            <a:endParaRPr b="1">
              <a:solidFill>
                <a:srgbClr val="00B050"/>
              </a:solidFill>
            </a:endParaRPr>
          </a:p>
        </p:txBody>
      </p:sp>
      <p:pic>
        <p:nvPicPr>
          <p:cNvPr id="124" name="Google Shape;124;p15"/>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25" name="Google Shape;125;p15"/>
          <p:cNvSpPr txBox="1"/>
          <p:nvPr/>
        </p:nvSpPr>
        <p:spPr>
          <a:xfrm>
            <a:off x="616000" y="1690700"/>
            <a:ext cx="10410300" cy="4743000"/>
          </a:xfrm>
          <a:prstGeom prst="rect">
            <a:avLst/>
          </a:prstGeom>
          <a:noFill/>
          <a:ln>
            <a:noFill/>
          </a:ln>
        </p:spPr>
        <p:txBody>
          <a:bodyPr anchorCtr="0" anchor="t" bIns="91425" lIns="91425" spcFirstLastPara="1" rIns="91425" wrap="square" tIns="91425">
            <a:noAutofit/>
          </a:bodyPr>
          <a:lstStyle/>
          <a:p>
            <a:pPr indent="0" lvl="0" marL="0" marR="0" rtl="0" algn="l">
              <a:lnSpc>
                <a:spcPct val="132352"/>
              </a:lnSpc>
              <a:spcBef>
                <a:spcPts val="0"/>
              </a:spcBef>
              <a:spcAft>
                <a:spcPts val="0"/>
              </a:spcAft>
              <a:buClr>
                <a:srgbClr val="000000"/>
              </a:buClr>
              <a:buSzPts val="2400"/>
              <a:buFont typeface="Arial"/>
              <a:buNone/>
            </a:pPr>
            <a:r>
              <a:rPr b="0" i="0" lang="en-US" sz="3000" u="none" cap="none" strike="noStrike">
                <a:highlight>
                  <a:srgbClr val="FFFFFF"/>
                </a:highlight>
                <a:latin typeface="Calibri"/>
                <a:ea typeface="Calibri"/>
                <a:cs typeface="Calibri"/>
                <a:sym typeface="Calibri"/>
              </a:rPr>
              <a:t>The objective is to build a prediction engine for</a:t>
            </a:r>
            <a:r>
              <a:rPr lang="en-US" sz="3000">
                <a:highlight>
                  <a:srgbClr val="FFFFFF"/>
                </a:highlight>
                <a:latin typeface="Calibri"/>
                <a:ea typeface="Calibri"/>
                <a:cs typeface="Calibri"/>
                <a:sym typeface="Calibri"/>
              </a:rPr>
              <a:t> classification of wines using k nearest neighbour.</a:t>
            </a:r>
            <a:endParaRPr b="0" i="0" sz="3000" u="none" cap="none" strike="noStrike">
              <a:highlight>
                <a:srgbClr val="FFFFFF"/>
              </a:highlight>
              <a:latin typeface="Calibri"/>
              <a:ea typeface="Calibri"/>
              <a:cs typeface="Calibri"/>
              <a:sym typeface="Calibri"/>
            </a:endParaRPr>
          </a:p>
          <a:p>
            <a:pPr indent="0" lvl="0" marL="0" marR="0" rtl="0" algn="l">
              <a:lnSpc>
                <a:spcPct val="132352"/>
              </a:lnSpc>
              <a:spcBef>
                <a:spcPts val="2000"/>
              </a:spcBef>
              <a:spcAft>
                <a:spcPts val="0"/>
              </a:spcAft>
              <a:buClr>
                <a:schemeClr val="dk1"/>
              </a:buClr>
              <a:buSzPts val="1100"/>
              <a:buFont typeface="Arial"/>
              <a:buNone/>
            </a:pPr>
            <a:r>
              <a:t/>
            </a:r>
            <a:endParaRPr b="0" i="0" sz="3000" u="none" cap="none" strike="noStrike">
              <a:highlight>
                <a:srgbClr val="FFFFFF"/>
              </a:highlight>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p:nvPr/>
        </p:nvSpPr>
        <p:spPr>
          <a:xfrm>
            <a:off x="4447171" y="442292"/>
            <a:ext cx="2815800" cy="923400"/>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Working</a:t>
            </a:r>
            <a:endParaRPr b="0" i="0" sz="1400" u="none" cap="none" strike="noStrike">
              <a:solidFill>
                <a:srgbClr val="000000"/>
              </a:solidFill>
              <a:latin typeface="Arial"/>
              <a:ea typeface="Arial"/>
              <a:cs typeface="Arial"/>
              <a:sym typeface="Arial"/>
            </a:endParaRPr>
          </a:p>
        </p:txBody>
      </p:sp>
      <p:pic>
        <p:nvPicPr>
          <p:cNvPr id="132" name="Google Shape;132;p16"/>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33" name="Google Shape;133;p16"/>
          <p:cNvSpPr txBox="1"/>
          <p:nvPr/>
        </p:nvSpPr>
        <p:spPr>
          <a:xfrm>
            <a:off x="287475" y="1581025"/>
            <a:ext cx="11457300" cy="4661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FIRST STEP WAS TO COLLECT DATA FROM DIFFERENT SOURCES FOR OUR PROBLEM STATEMENT .</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HAVE TO CLEAN , PROCESS CATEGORICAL DATA AND NORMALISE IT.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THEN WE SHOW VARIOUS ANALYSIS USING GRAPHS.</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SPLIT THE DATA INTO TRAINING AND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SELECT AN ALGORITHM.</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FITTING THE MODEL TO TRAINING SET.</a:t>
            </a:r>
            <a:endParaRPr b="0" i="0" sz="2400" u="none" cap="none" strike="noStrike">
              <a:highlight>
                <a:srgbClr val="FFFFFF"/>
              </a:highlight>
              <a:latin typeface="Calibri"/>
              <a:ea typeface="Calibri"/>
              <a:cs typeface="Calibri"/>
              <a:sym typeface="Calibri"/>
            </a:endParaRPr>
          </a:p>
          <a:p>
            <a:pPr indent="-381000" lvl="0" marL="457200" marR="0" rtl="0" algn="l">
              <a:lnSpc>
                <a:spcPct val="107916"/>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SAVING THE MODEL</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TRAINED DATA W.R.T TRAIN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TEST THE TRAINED MODEL W.R.T TESTING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Calibri"/>
              <a:buAutoNum type="arabicPeriod"/>
            </a:pPr>
            <a:r>
              <a:rPr b="0" i="0" lang="en-US" sz="2400" u="none" cap="none" strike="noStrike">
                <a:highlight>
                  <a:srgbClr val="FFFFFF"/>
                </a:highlight>
                <a:latin typeface="Calibri"/>
                <a:ea typeface="Calibri"/>
                <a:cs typeface="Calibri"/>
                <a:sym typeface="Calibri"/>
              </a:rPr>
              <a:t>CHECK ACCURACY OF TEST DATA W.R.T TEST SET.</a:t>
            </a:r>
            <a:endParaRPr b="0" i="0" sz="2400" u="none" cap="none" strike="noStrike">
              <a:highlight>
                <a:srgbClr val="FFFFFF"/>
              </a:highlight>
              <a:latin typeface="Calibri"/>
              <a:ea typeface="Calibri"/>
              <a:cs typeface="Calibri"/>
              <a:sym typeface="Calibri"/>
            </a:endParaRPr>
          </a:p>
          <a:p>
            <a:pPr indent="-381000" lvl="0" marL="457200" marR="0" rtl="0" algn="l">
              <a:lnSpc>
                <a:spcPct val="90000"/>
              </a:lnSpc>
              <a:spcBef>
                <a:spcPts val="0"/>
              </a:spcBef>
              <a:spcAft>
                <a:spcPts val="0"/>
              </a:spcAft>
              <a:buSzPts val="2400"/>
              <a:buFont typeface="Roboto"/>
              <a:buAutoNum type="arabicPeriod"/>
            </a:pPr>
            <a:r>
              <a:rPr b="0" i="0" lang="en-US" sz="2400" u="none" cap="none" strike="noStrike">
                <a:highlight>
                  <a:srgbClr val="FFFFFF"/>
                </a:highlight>
                <a:latin typeface="Calibri"/>
                <a:ea typeface="Calibri"/>
                <a:cs typeface="Calibri"/>
                <a:sym typeface="Calibri"/>
              </a:rPr>
              <a:t>BASED ON THE GENERATED GRAPHS WE </a:t>
            </a:r>
            <a:r>
              <a:rPr lang="en-US" sz="2400">
                <a:highlight>
                  <a:srgbClr val="FFFFFF"/>
                </a:highlight>
                <a:latin typeface="Calibri"/>
                <a:ea typeface="Calibri"/>
                <a:cs typeface="Calibri"/>
                <a:sym typeface="Calibri"/>
              </a:rPr>
              <a:t>CAN CLASSIFY WINES</a:t>
            </a:r>
            <a:r>
              <a:rPr b="0" i="0" lang="en-US" sz="2400" u="none" cap="none" strike="noStrike">
                <a:highlight>
                  <a:srgbClr val="FFFFFF"/>
                </a:highlight>
                <a:latin typeface="Calibri"/>
                <a:ea typeface="Calibri"/>
                <a:cs typeface="Calibri"/>
                <a:sym typeface="Calibri"/>
              </a:rPr>
              <a:t>.</a:t>
            </a:r>
            <a:endParaRPr b="0" i="0" sz="1400" u="none" cap="none" strike="noStrike">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Working and </a:t>
            </a:r>
            <a:r>
              <a:rPr lang="en-US" sz="3959">
                <a:solidFill>
                  <a:schemeClr val="lt1"/>
                </a:solidFill>
                <a:latin typeface="Calibri"/>
                <a:ea typeface="Calibri"/>
                <a:cs typeface="Calibri"/>
                <a:sym typeface="Calibri"/>
              </a:rPr>
              <a:t>Building </a:t>
            </a:r>
            <a:endParaRPr sz="3959"/>
          </a:p>
        </p:txBody>
      </p:sp>
      <p:pic>
        <p:nvPicPr>
          <p:cNvPr id="140" name="Google Shape;140;p17"/>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41" name="Google Shape;141;p17"/>
          <p:cNvSpPr txBox="1"/>
          <p:nvPr>
            <p:ph idx="1" type="body"/>
          </p:nvPr>
        </p:nvSpPr>
        <p:spPr>
          <a:xfrm>
            <a:off x="685975" y="4834625"/>
            <a:ext cx="10515600" cy="18801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rPr lang="en-US"/>
              <a:t>This is the data that we are using for the classification of wines. The source of dataset is Kaggle. </a:t>
            </a:r>
            <a:r>
              <a:rPr lang="en-US"/>
              <a:t>We have used the read_csv() function of pandas to read the .csv file for dataset and head() function to display the first five lines of dataset.</a:t>
            </a:r>
            <a:endParaRPr/>
          </a:p>
          <a:p>
            <a:pPr indent="-50800" lvl="0" marL="228600" rtl="0" algn="l">
              <a:lnSpc>
                <a:spcPct val="90000"/>
              </a:lnSpc>
              <a:spcBef>
                <a:spcPts val="0"/>
              </a:spcBef>
              <a:spcAft>
                <a:spcPts val="0"/>
              </a:spcAft>
              <a:buClr>
                <a:schemeClr val="dk1"/>
              </a:buClr>
              <a:buSzPts val="2800"/>
              <a:buNone/>
            </a:pPr>
            <a:r>
              <a:t/>
            </a:r>
            <a:endParaRPr/>
          </a:p>
        </p:txBody>
      </p:sp>
      <p:pic>
        <p:nvPicPr>
          <p:cNvPr id="142" name="Google Shape;142;p17"/>
          <p:cNvPicPr preferRelativeResize="0"/>
          <p:nvPr/>
        </p:nvPicPr>
        <p:blipFill>
          <a:blip r:embed="rId4">
            <a:alphaModFix/>
          </a:blip>
          <a:stretch>
            <a:fillRect/>
          </a:stretch>
        </p:blipFill>
        <p:spPr>
          <a:xfrm>
            <a:off x="152400" y="1113025"/>
            <a:ext cx="11582750" cy="372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8"/>
          <p:cNvSpPr txBox="1"/>
          <p:nvPr>
            <p:ph type="title"/>
          </p:nvPr>
        </p:nvSpPr>
        <p:spPr>
          <a:xfrm>
            <a:off x="1718975" y="581475"/>
            <a:ext cx="8057700" cy="6618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Handling Categorical Data</a:t>
            </a:r>
            <a:r>
              <a:rPr lang="en-US" sz="3959">
                <a:solidFill>
                  <a:schemeClr val="lt1"/>
                </a:solidFill>
                <a:latin typeface="Calibri"/>
                <a:ea typeface="Calibri"/>
                <a:cs typeface="Calibri"/>
                <a:sym typeface="Calibri"/>
              </a:rPr>
              <a:t> </a:t>
            </a:r>
            <a:endParaRPr sz="3959"/>
          </a:p>
        </p:txBody>
      </p:sp>
      <p:pic>
        <p:nvPicPr>
          <p:cNvPr id="149" name="Google Shape;149;p18"/>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50" name="Google Shape;150;p18"/>
          <p:cNvSpPr txBox="1"/>
          <p:nvPr>
            <p:ph idx="1" type="body"/>
          </p:nvPr>
        </p:nvSpPr>
        <p:spPr>
          <a:xfrm>
            <a:off x="266925" y="1472475"/>
            <a:ext cx="11559900" cy="40425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51" name="Google Shape;151;p18"/>
          <p:cNvSpPr txBox="1"/>
          <p:nvPr>
            <p:ph idx="2" type="body"/>
          </p:nvPr>
        </p:nvSpPr>
        <p:spPr>
          <a:xfrm>
            <a:off x="1018500" y="5515050"/>
            <a:ext cx="10335300" cy="66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3000">
                <a:solidFill>
                  <a:srgbClr val="333333"/>
                </a:solidFill>
                <a:latin typeface="Arial"/>
                <a:ea typeface="Arial"/>
                <a:cs typeface="Arial"/>
                <a:sym typeface="Arial"/>
              </a:rPr>
              <a:t> Label encoding is simply converting each value in a column to a number.</a:t>
            </a:r>
            <a:endParaRPr sz="3000"/>
          </a:p>
        </p:txBody>
      </p:sp>
      <p:pic>
        <p:nvPicPr>
          <p:cNvPr id="152" name="Google Shape;152;p18"/>
          <p:cNvPicPr preferRelativeResize="0"/>
          <p:nvPr/>
        </p:nvPicPr>
        <p:blipFill>
          <a:blip r:embed="rId4">
            <a:alphaModFix/>
          </a:blip>
          <a:stretch>
            <a:fillRect/>
          </a:stretch>
        </p:blipFill>
        <p:spPr>
          <a:xfrm>
            <a:off x="2463950" y="1472475"/>
            <a:ext cx="7038275" cy="404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Normalise Data</a:t>
            </a:r>
            <a:r>
              <a:rPr lang="en-US" sz="3959">
                <a:solidFill>
                  <a:schemeClr val="lt1"/>
                </a:solidFill>
                <a:latin typeface="Calibri"/>
                <a:ea typeface="Calibri"/>
                <a:cs typeface="Calibri"/>
                <a:sym typeface="Calibri"/>
              </a:rPr>
              <a:t> </a:t>
            </a:r>
            <a:endParaRPr sz="3959"/>
          </a:p>
        </p:txBody>
      </p:sp>
      <p:pic>
        <p:nvPicPr>
          <p:cNvPr id="159" name="Google Shape;159;p19"/>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0" name="Google Shape;160;p19"/>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2400">
                <a:solidFill>
                  <a:srgbClr val="000000"/>
                </a:solidFill>
                <a:highlight>
                  <a:srgbClr val="FFFFFF"/>
                </a:highlight>
              </a:rPr>
              <a:t>MinMaxScaler transforms features by scaling each feature to a given range.</a:t>
            </a:r>
            <a:endParaRPr sz="2400">
              <a:solidFill>
                <a:srgbClr val="000000"/>
              </a:solidFill>
              <a:highlight>
                <a:srgbClr val="FFFFFF"/>
              </a:highlight>
            </a:endParaRPr>
          </a:p>
          <a:p>
            <a:pPr indent="0" lvl="0" marL="0" rtl="0" algn="l">
              <a:lnSpc>
                <a:spcPct val="110000"/>
              </a:lnSpc>
              <a:spcBef>
                <a:spcPts val="1200"/>
              </a:spcBef>
              <a:spcAft>
                <a:spcPts val="0"/>
              </a:spcAft>
              <a:buSzPts val="1800"/>
              <a:buNone/>
            </a:pPr>
            <a:r>
              <a:rPr b="1" lang="en-US" sz="2400" u="sng">
                <a:solidFill>
                  <a:srgbClr val="000000"/>
                </a:solidFill>
                <a:highlight>
                  <a:srgbClr val="FFFFFF"/>
                </a:highlight>
                <a:hlinkClick r:id="rId4">
                  <a:extLst>
                    <a:ext uri="{A12FA001-AC4F-418D-AE19-62706E023703}">
                      <ahyp:hlinkClr val="tx"/>
                    </a:ext>
                  </a:extLst>
                </a:hlinkClick>
              </a:rPr>
              <a:t>fit</a:t>
            </a:r>
            <a:r>
              <a:rPr lang="en-US" sz="2400">
                <a:solidFill>
                  <a:srgbClr val="000000"/>
                </a:solidFill>
                <a:highlight>
                  <a:srgbClr val="FFFFFF"/>
                </a:highlight>
              </a:rPr>
              <a:t>(self, X[, y]):</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Compute the minimum and maximum to be used for later scaling.</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b="1" lang="en-US" sz="2400">
                <a:solidFill>
                  <a:srgbClr val="000000"/>
                </a:solidFill>
                <a:highlight>
                  <a:srgbClr val="FFFFFF"/>
                </a:highlight>
                <a:uFill>
                  <a:noFill/>
                </a:uFill>
                <a:hlinkClick r:id="rId5">
                  <a:extLst>
                    <a:ext uri="{A12FA001-AC4F-418D-AE19-62706E023703}">
                      <ahyp:hlinkClr val="tx"/>
                    </a:ext>
                  </a:extLst>
                </a:hlinkClick>
              </a:rPr>
              <a:t>transform</a:t>
            </a:r>
            <a:r>
              <a:rPr lang="en-US" sz="2400">
                <a:solidFill>
                  <a:srgbClr val="000000"/>
                </a:solidFill>
                <a:highlight>
                  <a:srgbClr val="FFFFFF"/>
                </a:highlight>
              </a:rPr>
              <a:t>(self, X):</a:t>
            </a:r>
            <a:endParaRPr sz="2400">
              <a:solidFill>
                <a:srgbClr val="000000"/>
              </a:solidFill>
              <a:highlight>
                <a:srgbClr val="FFFFFF"/>
              </a:highlight>
            </a:endParaRPr>
          </a:p>
          <a:p>
            <a:pPr indent="0" lvl="0" marL="0" rtl="0" algn="l">
              <a:lnSpc>
                <a:spcPct val="110000"/>
              </a:lnSpc>
              <a:spcBef>
                <a:spcPts val="0"/>
              </a:spcBef>
              <a:spcAft>
                <a:spcPts val="0"/>
              </a:spcAft>
              <a:buSzPts val="1800"/>
              <a:buNone/>
            </a:pPr>
            <a:r>
              <a:rPr lang="en-US" sz="2400">
                <a:solidFill>
                  <a:srgbClr val="000000"/>
                </a:solidFill>
                <a:highlight>
                  <a:srgbClr val="FFFFFF"/>
                </a:highlight>
              </a:rPr>
              <a:t>Scale features of X according to feature_range.</a:t>
            </a:r>
            <a:endParaRPr sz="2400">
              <a:solidFill>
                <a:srgbClr val="000000"/>
              </a:solidFill>
              <a:highlight>
                <a:srgbClr val="FFFFFF"/>
              </a:highlight>
            </a:endParaRPr>
          </a:p>
          <a:p>
            <a:pPr indent="-50800" lvl="0" marL="228600" rtl="0" algn="l">
              <a:lnSpc>
                <a:spcPct val="90000"/>
              </a:lnSpc>
              <a:spcBef>
                <a:spcPts val="0"/>
              </a:spcBef>
              <a:spcAft>
                <a:spcPts val="0"/>
              </a:spcAft>
              <a:buClr>
                <a:schemeClr val="dk1"/>
              </a:buClr>
              <a:buSzPts val="2800"/>
              <a:buNone/>
            </a:pPr>
            <a:r>
              <a:t/>
            </a:r>
            <a:endParaRPr sz="2400">
              <a:solidFill>
                <a:srgbClr val="000000"/>
              </a:solidFill>
              <a:highlight>
                <a:srgbClr val="FFFFFF"/>
              </a:highlight>
            </a:endParaRPr>
          </a:p>
        </p:txBody>
      </p:sp>
      <p:pic>
        <p:nvPicPr>
          <p:cNvPr id="161" name="Google Shape;161;p19"/>
          <p:cNvPicPr preferRelativeResize="0"/>
          <p:nvPr/>
        </p:nvPicPr>
        <p:blipFill rotWithShape="1">
          <a:blip r:embed="rId6">
            <a:alphaModFix/>
          </a:blip>
          <a:srcRect b="0" l="0" r="0" t="0"/>
          <a:stretch/>
        </p:blipFill>
        <p:spPr>
          <a:xfrm>
            <a:off x="152400" y="1113024"/>
            <a:ext cx="6934915" cy="533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Graphs </a:t>
            </a:r>
            <a:r>
              <a:rPr lang="en-US" sz="3959">
                <a:solidFill>
                  <a:schemeClr val="lt1"/>
                </a:solidFill>
                <a:latin typeface="Calibri"/>
                <a:ea typeface="Calibri"/>
                <a:cs typeface="Calibri"/>
                <a:sym typeface="Calibri"/>
              </a:rPr>
              <a:t> </a:t>
            </a:r>
            <a:endParaRPr sz="3959"/>
          </a:p>
        </p:txBody>
      </p:sp>
      <p:pic>
        <p:nvPicPr>
          <p:cNvPr id="168" name="Google Shape;168;p20"/>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69" name="Google Shape;169;p20"/>
          <p:cNvSpPr txBox="1"/>
          <p:nvPr>
            <p:ph idx="1" type="body"/>
          </p:nvPr>
        </p:nvSpPr>
        <p:spPr>
          <a:xfrm>
            <a:off x="7431000" y="1113025"/>
            <a:ext cx="4154100" cy="5333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600">
                <a:solidFill>
                  <a:srgbClr val="222222"/>
                </a:solidFill>
                <a:highlight>
                  <a:srgbClr val="FFFFFF"/>
                </a:highlight>
              </a:rPr>
              <a:t>A heat map is a data visualization technique that shows magnitude of a phenomenon as color in two dimensions. The variation in color may be by hue or intensity, giving obvious visual cues to the reader about how the phenomenon is clustered or varies over space.</a:t>
            </a:r>
            <a:endParaRPr sz="2600">
              <a:solidFill>
                <a:srgbClr val="212529"/>
              </a:solidFill>
              <a:highlight>
                <a:srgbClr val="FFFFFF"/>
              </a:highlight>
            </a:endParaRPr>
          </a:p>
        </p:txBody>
      </p:sp>
      <p:pic>
        <p:nvPicPr>
          <p:cNvPr id="170" name="Google Shape;170;p20"/>
          <p:cNvPicPr preferRelativeResize="0"/>
          <p:nvPr/>
        </p:nvPicPr>
        <p:blipFill>
          <a:blip r:embed="rId4">
            <a:alphaModFix/>
          </a:blip>
          <a:stretch>
            <a:fillRect/>
          </a:stretch>
        </p:blipFill>
        <p:spPr>
          <a:xfrm>
            <a:off x="152400" y="1113025"/>
            <a:ext cx="7034125" cy="543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268636" y="365126"/>
            <a:ext cx="7720200" cy="595500"/>
          </a:xfrm>
          <a:prstGeom prst="rect">
            <a:avLst/>
          </a:prstGeom>
          <a:solidFill>
            <a:schemeClr val="accent6"/>
          </a:solidFill>
          <a:ln cap="flat" cmpd="sng" w="25400">
            <a:solidFill>
              <a:srgbClr val="517E33"/>
            </a:solidFill>
            <a:prstDash val="solid"/>
            <a:round/>
            <a:headEnd len="sm" w="sm" type="none"/>
            <a:tailEnd len="sm" w="sm" type="none"/>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3959"/>
              <a:buFont typeface="Calibri"/>
              <a:buNone/>
            </a:pPr>
            <a:r>
              <a:rPr lang="en-US" sz="3959">
                <a:solidFill>
                  <a:schemeClr val="lt1"/>
                </a:solidFill>
              </a:rPr>
              <a:t>Splitting Data</a:t>
            </a:r>
            <a:r>
              <a:rPr lang="en-US" sz="3959">
                <a:solidFill>
                  <a:schemeClr val="lt1"/>
                </a:solidFill>
                <a:latin typeface="Calibri"/>
                <a:ea typeface="Calibri"/>
                <a:cs typeface="Calibri"/>
                <a:sym typeface="Calibri"/>
              </a:rPr>
              <a:t> </a:t>
            </a:r>
            <a:endParaRPr sz="3959"/>
          </a:p>
        </p:txBody>
      </p:sp>
      <p:pic>
        <p:nvPicPr>
          <p:cNvPr id="177" name="Google Shape;177;p21"/>
          <p:cNvPicPr preferRelativeResize="0"/>
          <p:nvPr/>
        </p:nvPicPr>
        <p:blipFill rotWithShape="1">
          <a:blip r:embed="rId3">
            <a:alphaModFix/>
          </a:blip>
          <a:srcRect b="0" l="0" r="0" t="0"/>
          <a:stretch/>
        </p:blipFill>
        <p:spPr>
          <a:xfrm>
            <a:off x="10006148" y="144125"/>
            <a:ext cx="1978898" cy="469384"/>
          </a:xfrm>
          <a:prstGeom prst="rect">
            <a:avLst/>
          </a:prstGeom>
          <a:noFill/>
          <a:ln>
            <a:noFill/>
          </a:ln>
        </p:spPr>
      </p:pic>
      <p:sp>
        <p:nvSpPr>
          <p:cNvPr id="178" name="Google Shape;178;p21"/>
          <p:cNvSpPr txBox="1"/>
          <p:nvPr>
            <p:ph idx="1" type="body"/>
          </p:nvPr>
        </p:nvSpPr>
        <p:spPr>
          <a:xfrm>
            <a:off x="429750" y="3240975"/>
            <a:ext cx="11155200" cy="320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solidFill>
                  <a:srgbClr val="212529"/>
                </a:solidFill>
                <a:highlight>
                  <a:srgbClr val="FFFFFF"/>
                </a:highlight>
              </a:rPr>
              <a:t>Python has a library sklearn which contains a function ‘train_test_split’. This function is used to Split arrays or matrices into random train and test subsets.</a:t>
            </a:r>
            <a:endParaRPr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t/>
            </a:r>
            <a:endParaRPr b="1" sz="1800">
              <a:solidFill>
                <a:srgbClr val="212529"/>
              </a:solidFill>
              <a:highlight>
                <a:srgbClr val="FFFFFF"/>
              </a:highlight>
            </a:endParaRPr>
          </a:p>
          <a:p>
            <a:pPr indent="0" lvl="0" marL="0" rtl="0" algn="l">
              <a:lnSpc>
                <a:spcPct val="90000"/>
              </a:lnSpc>
              <a:spcBef>
                <a:spcPts val="0"/>
              </a:spcBef>
              <a:spcAft>
                <a:spcPts val="0"/>
              </a:spcAft>
              <a:buClr>
                <a:schemeClr val="dk1"/>
              </a:buClr>
              <a:buSzPts val="1100"/>
              <a:buFont typeface="Arial"/>
              <a:buNone/>
            </a:pPr>
            <a:r>
              <a:rPr b="1" lang="en-US" sz="1800">
                <a:solidFill>
                  <a:srgbClr val="212529"/>
                </a:solidFill>
                <a:highlight>
                  <a:srgbClr val="FFFFFF"/>
                </a:highlight>
              </a:rPr>
              <a:t>test_size </a:t>
            </a:r>
            <a:r>
              <a:rPr b="1" i="1" lang="en-US" sz="1800">
                <a:solidFill>
                  <a:srgbClr val="212529"/>
                </a:solidFill>
                <a:highlight>
                  <a:srgbClr val="FFFFFF"/>
                </a:highlight>
              </a:rPr>
              <a:t>float or int, default=None:</a:t>
            </a:r>
            <a:endParaRPr b="1" i="1" sz="1800">
              <a:solidFill>
                <a:srgbClr val="212529"/>
              </a:solidFill>
              <a:highlight>
                <a:srgbClr val="FFFFFF"/>
              </a:highlight>
            </a:endParaRPr>
          </a:p>
          <a:p>
            <a:pPr indent="0" lvl="0" marL="0" rtl="0" algn="l">
              <a:lnSpc>
                <a:spcPct val="115000"/>
              </a:lnSpc>
              <a:spcBef>
                <a:spcPts val="0"/>
              </a:spcBef>
              <a:spcAft>
                <a:spcPts val="0"/>
              </a:spcAft>
              <a:buClr>
                <a:schemeClr val="dk1"/>
              </a:buClr>
              <a:buSzPts val="1100"/>
              <a:buNone/>
            </a:pPr>
            <a:r>
              <a:rPr lang="en-US" sz="1800">
                <a:solidFill>
                  <a:srgbClr val="212529"/>
                </a:solidFill>
                <a:highlight>
                  <a:srgbClr val="FFFFFF"/>
                </a:highlight>
              </a:rPr>
              <a:t>If float, should be between 0.0 and 1.0 and represent the proportion of the dataset to include in the test split. If int, represents the absolute number of test samples. If None, the value is set to the complement of the train size. If </a:t>
            </a:r>
            <a:r>
              <a:rPr lang="en-US" sz="1800">
                <a:solidFill>
                  <a:srgbClr val="222222"/>
                </a:solidFill>
                <a:highlight>
                  <a:srgbClr val="FFFFFF"/>
                </a:highlight>
              </a:rPr>
              <a:t>train_size</a:t>
            </a:r>
            <a:r>
              <a:rPr lang="en-US" sz="1800">
                <a:solidFill>
                  <a:srgbClr val="212529"/>
                </a:solidFill>
                <a:highlight>
                  <a:srgbClr val="FFFFFF"/>
                </a:highlight>
              </a:rPr>
              <a:t> is also None, it will be set to 0.25.</a:t>
            </a:r>
            <a:endParaRPr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None/>
            </a:pPr>
            <a:r>
              <a:rPr b="1" lang="en-US" sz="1800">
                <a:solidFill>
                  <a:srgbClr val="212529"/>
                </a:solidFill>
                <a:highlight>
                  <a:srgbClr val="FFFFFF"/>
                </a:highlight>
              </a:rPr>
              <a:t>random_state </a:t>
            </a:r>
            <a:r>
              <a:rPr b="1" i="1" lang="en-US" sz="1800">
                <a:solidFill>
                  <a:srgbClr val="212529"/>
                </a:solidFill>
                <a:highlight>
                  <a:srgbClr val="FFFFFF"/>
                </a:highlight>
              </a:rPr>
              <a:t>int or RandomState instance, default=None</a:t>
            </a:r>
            <a:endParaRPr b="1" i="1" sz="1800">
              <a:solidFill>
                <a:srgbClr val="21252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US" sz="1800">
                <a:solidFill>
                  <a:srgbClr val="212529"/>
                </a:solidFill>
                <a:highlight>
                  <a:srgbClr val="FFFFFF"/>
                </a:highlight>
              </a:rPr>
              <a:t>Controls the shuffling applied to the data before applying the split. Pass an int for reproducible output across multiple function calls. </a:t>
            </a:r>
            <a:endParaRPr sz="1800">
              <a:solidFill>
                <a:srgbClr val="212529"/>
              </a:solidFill>
              <a:highlight>
                <a:srgbClr val="FFFFFF"/>
              </a:highlight>
            </a:endParaRPr>
          </a:p>
          <a:p>
            <a:pPr indent="-50800" lvl="0" marL="228600" rtl="0" algn="l">
              <a:lnSpc>
                <a:spcPct val="90000"/>
              </a:lnSpc>
              <a:spcBef>
                <a:spcPts val="1200"/>
              </a:spcBef>
              <a:spcAft>
                <a:spcPts val="0"/>
              </a:spcAft>
              <a:buClr>
                <a:schemeClr val="dk1"/>
              </a:buClr>
              <a:buSzPts val="2800"/>
              <a:buNone/>
            </a:pPr>
            <a:r>
              <a:t/>
            </a:r>
            <a:endParaRPr sz="1800">
              <a:solidFill>
                <a:srgbClr val="212529"/>
              </a:solidFill>
              <a:highlight>
                <a:srgbClr val="FFFFFF"/>
              </a:highlight>
            </a:endParaRPr>
          </a:p>
        </p:txBody>
      </p:sp>
      <p:pic>
        <p:nvPicPr>
          <p:cNvPr id="179" name="Google Shape;179;p21"/>
          <p:cNvPicPr preferRelativeResize="0"/>
          <p:nvPr/>
        </p:nvPicPr>
        <p:blipFill>
          <a:blip r:embed="rId4">
            <a:alphaModFix/>
          </a:blip>
          <a:stretch>
            <a:fillRect/>
          </a:stretch>
        </p:blipFill>
        <p:spPr>
          <a:xfrm>
            <a:off x="152400" y="1113024"/>
            <a:ext cx="11832650" cy="1636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