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07439A-A5C2-4A6A-AD25-0875C59E27A2}">
  <a:tblStyle styleId="{9C07439A-A5C2-4A6A-AD25-0875C59E27A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ace440f59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g8ace440f59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8ace440f59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8ace440f59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8ace440f59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8ace440f59_0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91377ba6d_0_3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891377ba6d_0_3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891377ba6d_0_3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891377ba6d_0_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891377ba6d_0_4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891377ba6d_0_4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891377ba6d_0_5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891377ba6d_0_5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891377ba6d_0_5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891377ba6d_0_6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g891377ba6d_0_6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891377ba6d_0_6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891377ba6d_0_6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891377ba6d_0_6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891377ba6d_0_6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891377ba6d_0_7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g891377ba6d_0_7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891377ba6d_0_7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891377ba6d_0_8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g891377ba6d_0_8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891377ba6d_0_8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91377ba6d_0_8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g891377ba6d_0_8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891377ba6d_0_8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891377ba6d_0_9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891377ba6d_0_9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891377ba6d_0_9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9154d2758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g9154d2758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9154d27589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91377ba6d_0_10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891377ba6d_0_10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891377ba6d_0_10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891377ba6d_0_1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g891377ba6d_0_1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891377ba6d_0_11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89f1ac5c77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g89f1ac5c77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89f1ac5c77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89f1ac5c77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g89f1ac5c77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89f1ac5c77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91377ba6d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891377ba6d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891377ba6d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91377ba6d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891377ba6d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891377ba6d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91377ba6d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891377ba6d_0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891377ba6d_0_1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91377ba6d_0_3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891377ba6d_0_3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891377ba6d_0_3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ace440f59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8ace440f59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8ace440f59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6.png"/><Relationship Id="rId9"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8.png"/><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7.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300" u="none" cap="none" strike="noStrike">
                  <a:solidFill>
                    <a:schemeClr val="dk1"/>
                  </a:solidFill>
                  <a:latin typeface="Calibri"/>
                  <a:ea typeface="Calibri"/>
                  <a:cs typeface="Calibri"/>
                  <a:sym typeface="Calibri"/>
                </a:rPr>
                <a:t>+91 9967478289 / +91 9167769993</a:t>
              </a:r>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{9C07439A-A5C2-4A6A-AD25-0875C59E27A2}</a:tableStyleId>
              </a:tblPr>
              <a:tblGrid>
                <a:gridCol w="2032000"/>
                <a:gridCol w="2032000"/>
                <a:gridCol w="2032000"/>
                <a:gridCol w="2032000"/>
              </a:tblGrid>
              <a:tr h="370850">
                <a:tc>
                  <a:txBody>
                    <a:bodyPr/>
                    <a:lstStyle/>
                    <a:p>
                      <a:pPr indent="0" lvl="0" marL="0" marR="0" rtl="0" algn="ctr">
                        <a:spcBef>
                          <a:spcPts val="0"/>
                        </a:spcBef>
                        <a:spcAft>
                          <a:spcPts val="0"/>
                        </a:spcAft>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(3)</a:t>
            </a:r>
            <a:r>
              <a:rPr lang="en-US" sz="3959">
                <a:solidFill>
                  <a:schemeClr val="lt1"/>
                </a:solidFill>
                <a:latin typeface="Calibri"/>
                <a:ea typeface="Calibri"/>
                <a:cs typeface="Calibri"/>
                <a:sym typeface="Calibri"/>
              </a:rPr>
              <a:t> </a:t>
            </a:r>
            <a:endParaRPr sz="3959"/>
          </a:p>
        </p:txBody>
      </p:sp>
      <p:pic>
        <p:nvPicPr>
          <p:cNvPr id="187" name="Google Shape;187;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8" name="Google Shape;188;p22"/>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38100" rtl="0" algn="l">
              <a:lnSpc>
                <a:spcPct val="184600"/>
              </a:lnSpc>
              <a:spcBef>
                <a:spcPts val="0"/>
              </a:spcBef>
              <a:spcAft>
                <a:spcPts val="0"/>
              </a:spcAft>
              <a:buClr>
                <a:schemeClr val="dk1"/>
              </a:buClr>
              <a:buSzPts val="1100"/>
              <a:buFont typeface="Arial"/>
              <a:buNone/>
            </a:pPr>
            <a:r>
              <a:t/>
            </a:r>
            <a:endParaRPr sz="2200">
              <a:solidFill>
                <a:srgbClr val="222222"/>
              </a:solidFill>
              <a:highlight>
                <a:srgbClr val="FFFFFF"/>
              </a:highlight>
            </a:endParaRPr>
          </a:p>
        </p:txBody>
      </p:sp>
      <p:pic>
        <p:nvPicPr>
          <p:cNvPr id="189" name="Google Shape;189;p22"/>
          <p:cNvPicPr preferRelativeResize="0"/>
          <p:nvPr/>
        </p:nvPicPr>
        <p:blipFill>
          <a:blip r:embed="rId4">
            <a:alphaModFix/>
          </a:blip>
          <a:stretch>
            <a:fillRect/>
          </a:stretch>
        </p:blipFill>
        <p:spPr>
          <a:xfrm>
            <a:off x="152400" y="1113025"/>
            <a:ext cx="5221475" cy="5512200"/>
          </a:xfrm>
          <a:prstGeom prst="rect">
            <a:avLst/>
          </a:prstGeom>
          <a:noFill/>
          <a:ln>
            <a:noFill/>
          </a:ln>
        </p:spPr>
      </p:pic>
      <p:pic>
        <p:nvPicPr>
          <p:cNvPr id="190" name="Google Shape;190;p22"/>
          <p:cNvPicPr preferRelativeResize="0"/>
          <p:nvPr/>
        </p:nvPicPr>
        <p:blipFill>
          <a:blip r:embed="rId5">
            <a:alphaModFix/>
          </a:blip>
          <a:stretch>
            <a:fillRect/>
          </a:stretch>
        </p:blipFill>
        <p:spPr>
          <a:xfrm>
            <a:off x="5672250" y="1113025"/>
            <a:ext cx="6002475" cy="5404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(4)</a:t>
            </a:r>
            <a:r>
              <a:rPr lang="en-US" sz="3959">
                <a:solidFill>
                  <a:schemeClr val="lt1"/>
                </a:solidFill>
                <a:latin typeface="Calibri"/>
                <a:ea typeface="Calibri"/>
                <a:cs typeface="Calibri"/>
                <a:sym typeface="Calibri"/>
              </a:rPr>
              <a:t> </a:t>
            </a:r>
            <a:endParaRPr sz="3959"/>
          </a:p>
        </p:txBody>
      </p:sp>
      <p:pic>
        <p:nvPicPr>
          <p:cNvPr id="197" name="Google Shape;197;p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8" name="Google Shape;198;p23"/>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38100" rtl="0" algn="l">
              <a:lnSpc>
                <a:spcPct val="184600"/>
              </a:lnSpc>
              <a:spcBef>
                <a:spcPts val="0"/>
              </a:spcBef>
              <a:spcAft>
                <a:spcPts val="0"/>
              </a:spcAft>
              <a:buClr>
                <a:schemeClr val="dk1"/>
              </a:buClr>
              <a:buSzPts val="1100"/>
              <a:buFont typeface="Arial"/>
              <a:buNone/>
            </a:pPr>
            <a:r>
              <a:t/>
            </a:r>
            <a:endParaRPr sz="2200">
              <a:solidFill>
                <a:srgbClr val="222222"/>
              </a:solidFill>
              <a:highlight>
                <a:srgbClr val="FFFFFF"/>
              </a:highlight>
            </a:endParaRPr>
          </a:p>
        </p:txBody>
      </p:sp>
      <p:pic>
        <p:nvPicPr>
          <p:cNvPr id="199" name="Google Shape;199;p23"/>
          <p:cNvPicPr preferRelativeResize="0"/>
          <p:nvPr/>
        </p:nvPicPr>
        <p:blipFill>
          <a:blip r:embed="rId4">
            <a:alphaModFix/>
          </a:blip>
          <a:stretch>
            <a:fillRect/>
          </a:stretch>
        </p:blipFill>
        <p:spPr>
          <a:xfrm>
            <a:off x="152400" y="1113025"/>
            <a:ext cx="5380550" cy="5207800"/>
          </a:xfrm>
          <a:prstGeom prst="rect">
            <a:avLst/>
          </a:prstGeom>
          <a:noFill/>
          <a:ln>
            <a:noFill/>
          </a:ln>
        </p:spPr>
      </p:pic>
      <p:pic>
        <p:nvPicPr>
          <p:cNvPr id="200" name="Google Shape;200;p23"/>
          <p:cNvPicPr preferRelativeResize="0"/>
          <p:nvPr/>
        </p:nvPicPr>
        <p:blipFill>
          <a:blip r:embed="rId5">
            <a:alphaModFix/>
          </a:blip>
          <a:stretch>
            <a:fillRect/>
          </a:stretch>
        </p:blipFill>
        <p:spPr>
          <a:xfrm>
            <a:off x="5853250" y="1113025"/>
            <a:ext cx="5624500" cy="5207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207" name="Google Shape;207;p2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8" name="Google Shape;208;p24"/>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212529"/>
                </a:solidFill>
                <a:highlight>
                  <a:srgbClr val="FFFFFF"/>
                </a:highlight>
              </a:rPr>
              <a:t>Python has a library sklearn which contains a function ‘train_test_split’. This function is used to Split arrays or matrices into random train and test subsets.</a:t>
            </a:r>
            <a:endParaRPr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212529"/>
                </a:solidFill>
                <a:highlight>
                  <a:srgbClr val="FFFFFF"/>
                </a:highlight>
              </a:rPr>
              <a:t>test_size </a:t>
            </a:r>
            <a:r>
              <a:rPr b="1" i="1" lang="en-US" sz="1800">
                <a:solidFill>
                  <a:srgbClr val="212529"/>
                </a:solidFill>
                <a:highlight>
                  <a:srgbClr val="FFFFFF"/>
                </a:highlight>
              </a:rPr>
              <a:t>float or int, default=None:</a:t>
            </a:r>
            <a:endParaRPr b="1" i="1" sz="1800">
              <a:solidFill>
                <a:srgbClr val="212529"/>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212529"/>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a:t>
            </a:r>
            <a:r>
              <a:rPr lang="en-US" sz="1800">
                <a:solidFill>
                  <a:srgbClr val="222222"/>
                </a:solidFill>
                <a:highlight>
                  <a:srgbClr val="ECF0F3"/>
                </a:highlight>
              </a:rPr>
              <a:t>train_size</a:t>
            </a:r>
            <a:r>
              <a:rPr lang="en-US" sz="1800">
                <a:solidFill>
                  <a:srgbClr val="212529"/>
                </a:solidFill>
                <a:highlight>
                  <a:srgbClr val="FFFFFF"/>
                </a:highlight>
              </a:rPr>
              <a:t> is also None, it will be set to 0.25.</a:t>
            </a:r>
            <a:endParaRPr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212529"/>
                </a:solidFill>
                <a:highlight>
                  <a:srgbClr val="FFFFFF"/>
                </a:highlight>
              </a:rPr>
              <a:t>random_state </a:t>
            </a:r>
            <a:r>
              <a:rPr b="1" i="1" lang="en-US" sz="1800">
                <a:solidFill>
                  <a:srgbClr val="212529"/>
                </a:solidFill>
                <a:highlight>
                  <a:srgbClr val="FFFFFF"/>
                </a:highlight>
              </a:rPr>
              <a:t>int or RandomState instance, default=None</a:t>
            </a:r>
            <a:endParaRPr b="1" i="1"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212529"/>
                </a:solidFill>
                <a:highlight>
                  <a:srgbClr val="FFFFFF"/>
                </a:highlight>
              </a:rPr>
              <a:t>Controls the shuffling applied to the data before applying the split. Pass an int for reproducible output across multiple function calls. </a:t>
            </a:r>
            <a:endParaRPr sz="18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209" name="Google Shape;209;p24"/>
          <p:cNvPicPr preferRelativeResize="0"/>
          <p:nvPr/>
        </p:nvPicPr>
        <p:blipFill>
          <a:blip r:embed="rId4">
            <a:alphaModFix/>
          </a:blip>
          <a:stretch>
            <a:fillRect/>
          </a:stretch>
        </p:blipFill>
        <p:spPr>
          <a:xfrm>
            <a:off x="385725" y="1462075"/>
            <a:ext cx="11243250" cy="1211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216" name="Google Shape;216;p2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7" name="Google Shape;217;p25"/>
          <p:cNvSpPr txBox="1"/>
          <p:nvPr>
            <p:ph idx="1" type="body"/>
          </p:nvPr>
        </p:nvSpPr>
        <p:spPr>
          <a:xfrm>
            <a:off x="429750" y="3706550"/>
            <a:ext cx="11155200" cy="2739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None/>
            </a:pPr>
            <a:r>
              <a:rPr lang="en-US" sz="2400">
                <a:solidFill>
                  <a:srgbClr val="212529"/>
                </a:solidFill>
                <a:highlight>
                  <a:srgbClr val="FFFFFF"/>
                </a:highlight>
              </a:rPr>
              <a:t>The algorithm that we have used is Logistic Regression.</a:t>
            </a:r>
            <a:endParaRPr sz="24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lang="en-US" sz="2400">
                <a:solidFill>
                  <a:srgbClr val="292929"/>
                </a:solidFill>
                <a:highlight>
                  <a:srgbClr val="FFFFFF"/>
                </a:highlight>
              </a:rPr>
              <a:t>Make an instance of the model.</a:t>
            </a:r>
            <a:endParaRPr sz="24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2400">
                <a:solidFill>
                  <a:srgbClr val="212529"/>
                </a:solidFill>
                <a:highlight>
                  <a:srgbClr val="FFFFFF"/>
                </a:highlight>
              </a:rPr>
              <a:t>model is the object for LogisticRegression().</a:t>
            </a:r>
            <a:endParaRPr sz="24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218" name="Google Shape;218;p25"/>
          <p:cNvPicPr preferRelativeResize="0"/>
          <p:nvPr/>
        </p:nvPicPr>
        <p:blipFill>
          <a:blip r:embed="rId4">
            <a:alphaModFix/>
          </a:blip>
          <a:stretch>
            <a:fillRect/>
          </a:stretch>
        </p:blipFill>
        <p:spPr>
          <a:xfrm>
            <a:off x="2483100" y="1274426"/>
            <a:ext cx="7291250" cy="1570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225" name="Google Shape;225;p2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6" name="Google Shape;226;p26"/>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227" name="Google Shape;227;p26"/>
          <p:cNvPicPr preferRelativeResize="0"/>
          <p:nvPr/>
        </p:nvPicPr>
        <p:blipFill>
          <a:blip r:embed="rId4">
            <a:alphaModFix/>
          </a:blip>
          <a:stretch>
            <a:fillRect/>
          </a:stretch>
        </p:blipFill>
        <p:spPr>
          <a:xfrm>
            <a:off x="2268613" y="1887613"/>
            <a:ext cx="7925963" cy="1339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234" name="Google Shape;234;p2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5" name="Google Shape;235;p27"/>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236" name="Google Shape;236;p27"/>
          <p:cNvPicPr preferRelativeResize="0"/>
          <p:nvPr/>
        </p:nvPicPr>
        <p:blipFill>
          <a:blip r:embed="rId4">
            <a:alphaModFix/>
          </a:blip>
          <a:stretch>
            <a:fillRect/>
          </a:stretch>
        </p:blipFill>
        <p:spPr>
          <a:xfrm>
            <a:off x="2745125" y="1195287"/>
            <a:ext cx="6767200" cy="3512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243" name="Google Shape;243;p2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4" name="Google Shape;244;p28"/>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a:t>
            </a:r>
            <a:endParaRPr sz="2400">
              <a:solidFill>
                <a:srgbClr val="222222"/>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22222"/>
                </a:solidFill>
                <a:highlight>
                  <a:srgbClr val="FFFFFF"/>
                </a:highlight>
              </a:rPr>
              <a:t>We have used slicing so as to make both the arrays of same size.</a:t>
            </a:r>
            <a:endParaRPr sz="2400">
              <a:solidFill>
                <a:srgbClr val="222222"/>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222222"/>
              </a:solidFill>
              <a:highlight>
                <a:srgbClr val="FFFFFF"/>
              </a:highlight>
            </a:endParaRPr>
          </a:p>
        </p:txBody>
      </p:sp>
      <p:pic>
        <p:nvPicPr>
          <p:cNvPr id="245" name="Google Shape;245;p28"/>
          <p:cNvPicPr preferRelativeResize="0"/>
          <p:nvPr/>
        </p:nvPicPr>
        <p:blipFill>
          <a:blip r:embed="rId4">
            <a:alphaModFix/>
          </a:blip>
          <a:stretch>
            <a:fillRect/>
          </a:stretch>
        </p:blipFill>
        <p:spPr>
          <a:xfrm>
            <a:off x="1370000" y="1596499"/>
            <a:ext cx="8994622" cy="2022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252" name="Google Shape;252;p2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53" name="Google Shape;253;p29"/>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ECF0F3"/>
                </a:highlight>
              </a:rPr>
              <a:t>y_true</a:t>
            </a:r>
            <a:r>
              <a:rPr lang="en-US" sz="2100">
                <a:solidFill>
                  <a:srgbClr val="212529"/>
                </a:solidFill>
                <a:highlight>
                  <a:srgbClr val="FFFFFF"/>
                </a:highlight>
              </a:rPr>
              <a:t>. We have used the </a:t>
            </a:r>
            <a:r>
              <a:rPr lang="en-US" sz="2100">
                <a:highlight>
                  <a:srgbClr val="FFFFFE"/>
                </a:highlight>
              </a:rPr>
              <a:t>precision_recall_fscore_support</a:t>
            </a:r>
            <a:r>
              <a:rPr lang="en-US" sz="2100">
                <a:solidFill>
                  <a:srgbClr val="212529"/>
                </a:solidFill>
                <a:highlight>
                  <a:srgbClr val="FFFFFF"/>
                </a:highlight>
              </a:rPr>
              <a:t>() function for the same. </a:t>
            </a:r>
            <a:endParaRPr sz="2100">
              <a:solidFill>
                <a:srgbClr val="212529"/>
              </a:solidFill>
              <a:highlight>
                <a:srgbClr val="FFFFFF"/>
              </a:highlight>
            </a:endParaRPr>
          </a:p>
          <a:p>
            <a:pPr indent="-50800" lvl="0" marL="228600" rtl="0" algn="l">
              <a:spcBef>
                <a:spcPts val="0"/>
              </a:spcBef>
              <a:spcAft>
                <a:spcPts val="0"/>
              </a:spcAft>
              <a:buClr>
                <a:schemeClr val="dk1"/>
              </a:buClr>
              <a:buSzPts val="2800"/>
              <a:buNone/>
            </a:pPr>
            <a:r>
              <a:rPr lang="en-US" sz="2100"/>
              <a:t>**In the same way we will calculate the confusion matrix, precision, recall, support and fscore for the test dataset.**</a:t>
            </a:r>
            <a:endParaRPr sz="1400">
              <a:solidFill>
                <a:srgbClr val="212529"/>
              </a:solidFill>
              <a:highlight>
                <a:srgbClr val="FFFFFF"/>
              </a:highlight>
            </a:endParaRPr>
          </a:p>
        </p:txBody>
      </p:sp>
      <p:pic>
        <p:nvPicPr>
          <p:cNvPr id="254" name="Google Shape;254;p29"/>
          <p:cNvPicPr preferRelativeResize="0"/>
          <p:nvPr/>
        </p:nvPicPr>
        <p:blipFill>
          <a:blip r:embed="rId4">
            <a:alphaModFix/>
          </a:blip>
          <a:stretch>
            <a:fillRect/>
          </a:stretch>
        </p:blipFill>
        <p:spPr>
          <a:xfrm>
            <a:off x="351538" y="1626574"/>
            <a:ext cx="11311625" cy="2131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261" name="Google Shape;261;p3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62" name="Google Shape;262;p30"/>
          <p:cNvSpPr txBox="1"/>
          <p:nvPr>
            <p:ph idx="1" type="body"/>
          </p:nvPr>
        </p:nvSpPr>
        <p:spPr>
          <a:xfrm>
            <a:off x="429750" y="5461325"/>
            <a:ext cx="11155200" cy="984900"/>
          </a:xfrm>
          <a:prstGeom prst="rect">
            <a:avLst/>
          </a:prstGeom>
          <a:noFill/>
          <a:ln>
            <a:noFill/>
          </a:ln>
        </p:spPr>
        <p:txBody>
          <a:bodyPr anchorCtr="0" anchor="t" bIns="45700" lIns="91425" spcFirstLastPara="1" rIns="91425" wrap="square" tIns="45700">
            <a:noAutofit/>
          </a:bodyPr>
          <a:lstStyle/>
          <a:p>
            <a:pPr indent="-50800" lvl="0" marL="228600" rtl="0" algn="l">
              <a:spcBef>
                <a:spcPts val="0"/>
              </a:spcBef>
              <a:spcAft>
                <a:spcPts val="0"/>
              </a:spcAft>
              <a:buClr>
                <a:schemeClr val="dk1"/>
              </a:buClr>
              <a:buSzPts val="2800"/>
              <a:buNone/>
            </a:pPr>
            <a:r>
              <a:rPr lang="en-US" sz="2100">
                <a:solidFill>
                  <a:srgbClr val="212529"/>
                </a:solidFill>
                <a:highlight>
                  <a:srgbClr val="FFFFFF"/>
                </a:highlight>
              </a:rPr>
              <a:t>We have used the predict() function for making the predictions on our model. Also. scatter() method is used to plot the graph for our predictions.</a:t>
            </a:r>
            <a:endParaRPr sz="1400">
              <a:solidFill>
                <a:srgbClr val="212529"/>
              </a:solidFill>
              <a:highlight>
                <a:srgbClr val="FFFFFF"/>
              </a:highlight>
            </a:endParaRPr>
          </a:p>
        </p:txBody>
      </p:sp>
      <p:pic>
        <p:nvPicPr>
          <p:cNvPr id="263" name="Google Shape;263;p30"/>
          <p:cNvPicPr preferRelativeResize="0"/>
          <p:nvPr/>
        </p:nvPicPr>
        <p:blipFill>
          <a:blip r:embed="rId4">
            <a:alphaModFix/>
          </a:blip>
          <a:stretch>
            <a:fillRect/>
          </a:stretch>
        </p:blipFill>
        <p:spPr>
          <a:xfrm>
            <a:off x="152400" y="1113025"/>
            <a:ext cx="11540224" cy="420943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1"/>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270" name="Google Shape;270;p3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71" name="Google Shape;271;p31"/>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latin typeface="Calibri"/>
                <a:ea typeface="Calibri"/>
                <a:cs typeface="Calibri"/>
                <a:sym typeface="Calibri"/>
              </a:rPr>
              <a:t>In this code we have used the MSE, MAE and RMSE method for evaluation. </a:t>
            </a:r>
            <a:endParaRPr sz="2300">
              <a:latin typeface="Calibri"/>
              <a:ea typeface="Calibri"/>
              <a:cs typeface="Calibri"/>
              <a:sym typeface="Calibri"/>
            </a:endParaRPr>
          </a:p>
          <a:p>
            <a:pPr indent="0" lvl="0" marL="0" rtl="0" algn="l">
              <a:spcBef>
                <a:spcPts val="0"/>
              </a:spcBef>
              <a:spcAft>
                <a:spcPts val="0"/>
              </a:spcAft>
              <a:buNone/>
            </a:pPr>
            <a:r>
              <a:rPr b="1" lang="en-US" sz="2300">
                <a:latin typeface="Calibri"/>
                <a:ea typeface="Calibri"/>
                <a:cs typeface="Calibri"/>
                <a:sym typeface="Calibri"/>
              </a:rPr>
              <a:t>Mean Absolute Error:</a:t>
            </a:r>
            <a:r>
              <a:rPr lang="en-US" sz="2300">
                <a:latin typeface="Calibri"/>
                <a:ea typeface="Calibri"/>
                <a:cs typeface="Calibri"/>
                <a:sym typeface="Calibri"/>
              </a:rPr>
              <a:t> </a:t>
            </a:r>
            <a:r>
              <a:rPr lang="en-US" sz="2300">
                <a:solidFill>
                  <a:srgbClr val="333333"/>
                </a:solidFill>
                <a:highlight>
                  <a:srgbClr val="FFFFFF"/>
                </a:highlight>
                <a:latin typeface="Calibri"/>
                <a:ea typeface="Calibri"/>
                <a:cs typeface="Calibri"/>
                <a:sym typeface="Calibri"/>
              </a:rPr>
              <a:t>We know that an error basically is the absolute difference between the actual or true values and the values that are predicted.</a:t>
            </a:r>
            <a:endParaRPr sz="23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rPr b="1" lang="en-US" sz="2300">
                <a:solidFill>
                  <a:srgbClr val="333333"/>
                </a:solidFill>
                <a:highlight>
                  <a:srgbClr val="FFFFFF"/>
                </a:highlight>
                <a:latin typeface="Calibri"/>
                <a:ea typeface="Calibri"/>
                <a:cs typeface="Calibri"/>
                <a:sym typeface="Calibri"/>
              </a:rPr>
              <a:t>Mean Square Error:</a:t>
            </a:r>
            <a:r>
              <a:rPr lang="en-US" sz="2300">
                <a:solidFill>
                  <a:srgbClr val="333333"/>
                </a:solidFill>
                <a:highlight>
                  <a:srgbClr val="FFFFFF"/>
                </a:highlight>
                <a:latin typeface="Calibri"/>
                <a:ea typeface="Calibri"/>
                <a:cs typeface="Calibri"/>
                <a:sym typeface="Calibri"/>
              </a:rPr>
              <a:t> MSE is calculated by taking the average of the square of the difference between the original and predicted values of the data.</a:t>
            </a:r>
            <a:endParaRPr sz="23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rPr b="1" lang="en-US" sz="2300">
                <a:solidFill>
                  <a:srgbClr val="333333"/>
                </a:solidFill>
                <a:highlight>
                  <a:srgbClr val="FFFFFF"/>
                </a:highlight>
                <a:latin typeface="Calibri"/>
                <a:ea typeface="Calibri"/>
                <a:cs typeface="Calibri"/>
                <a:sym typeface="Calibri"/>
              </a:rPr>
              <a:t>Root Mean Square Error:</a:t>
            </a:r>
            <a:r>
              <a:rPr lang="en-US" sz="2300">
                <a:solidFill>
                  <a:srgbClr val="333333"/>
                </a:solidFill>
                <a:highlight>
                  <a:srgbClr val="FFFFFF"/>
                </a:highlight>
                <a:latin typeface="Calibri"/>
                <a:ea typeface="Calibri"/>
                <a:cs typeface="Calibri"/>
                <a:sym typeface="Calibri"/>
              </a:rPr>
              <a:t> RMSE is the standard deviation of the errors which occur when a prediction is made on a dataset. This is the same as MSE (Mean Squared Error) but the root of the value is considered while determining the accuracy of the model.</a:t>
            </a:r>
            <a:endParaRPr sz="2300">
              <a:solidFill>
                <a:srgbClr val="333333"/>
              </a:solidFill>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2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3097775" y="1345525"/>
            <a:ext cx="48882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Bank Marketing</a:t>
            </a:r>
            <a:endParaRPr b="1" sz="5400">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16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Relevant Image</a:t>
            </a:r>
            <a:endParaRPr i="1" sz="1800">
              <a:solidFill>
                <a:schemeClr val="dk1"/>
              </a:solidFill>
              <a:latin typeface="Calibri"/>
              <a:ea typeface="Calibri"/>
              <a:cs typeface="Calibri"/>
              <a:sym typeface="Calibri"/>
            </a:endParaRPr>
          </a:p>
        </p:txBody>
      </p:sp>
      <p:pic>
        <p:nvPicPr>
          <p:cNvPr id="117" name="Google Shape;117;p14"/>
          <p:cNvPicPr preferRelativeResize="0"/>
          <p:nvPr/>
        </p:nvPicPr>
        <p:blipFill>
          <a:blip r:embed="rId4">
            <a:alphaModFix/>
          </a:blip>
          <a:stretch>
            <a:fillRect/>
          </a:stretch>
        </p:blipFill>
        <p:spPr>
          <a:xfrm>
            <a:off x="3322388" y="2358402"/>
            <a:ext cx="4282725" cy="4282725"/>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Calculating Efficiency:</a:t>
            </a:r>
            <a:endParaRPr>
              <a:solidFill>
                <a:srgbClr val="00B050"/>
              </a:solidFill>
            </a:endParaRPr>
          </a:p>
        </p:txBody>
      </p:sp>
      <p:sp>
        <p:nvSpPr>
          <p:cNvPr id="278" name="Google Shape;278;p32"/>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We have used the mean_absolute_error(), mean_squared_error() and square root of mean_squared_error() functions of metrics from sklearn library of Python to calculate the MAE, MSE and RMSE values.</a:t>
            </a:r>
            <a:endParaRPr/>
          </a:p>
          <a:p>
            <a:pPr indent="-50800" lvl="0" marL="228600" rtl="0" algn="l">
              <a:lnSpc>
                <a:spcPct val="90000"/>
              </a:lnSpc>
              <a:spcBef>
                <a:spcPts val="0"/>
              </a:spcBef>
              <a:spcAft>
                <a:spcPts val="0"/>
              </a:spcAft>
              <a:buClr>
                <a:schemeClr val="dk1"/>
              </a:buClr>
              <a:buSzPts val="2800"/>
              <a:buNone/>
            </a:pPr>
            <a:r>
              <a:t/>
            </a:r>
            <a:endParaRPr/>
          </a:p>
        </p:txBody>
      </p:sp>
      <p:pic>
        <p:nvPicPr>
          <p:cNvPr id="279" name="Google Shape;279;p3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80" name="Google Shape;280;p32"/>
          <p:cNvPicPr preferRelativeResize="0"/>
          <p:nvPr/>
        </p:nvPicPr>
        <p:blipFill>
          <a:blip r:embed="rId4">
            <a:alphaModFix/>
          </a:blip>
          <a:stretch>
            <a:fillRect/>
          </a:stretch>
        </p:blipFill>
        <p:spPr>
          <a:xfrm>
            <a:off x="152400" y="1468302"/>
            <a:ext cx="11819550" cy="2690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Accuracy</a:t>
            </a:r>
            <a:r>
              <a:rPr lang="en-US">
                <a:solidFill>
                  <a:srgbClr val="00B050"/>
                </a:solidFill>
              </a:rPr>
              <a:t>:</a:t>
            </a:r>
            <a:endParaRPr>
              <a:solidFill>
                <a:srgbClr val="00B050"/>
              </a:solidFill>
            </a:endParaRPr>
          </a:p>
        </p:txBody>
      </p:sp>
      <p:sp>
        <p:nvSpPr>
          <p:cNvPr id="287" name="Google Shape;287;p33"/>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highlight>
                  <a:schemeClr val="lt1"/>
                </a:highlight>
              </a:rPr>
              <a:t>Accuracy is the most intuitive performance measure and it is simply a ratio of correctly predicted observation to the total observations. One may think that, if we have high accuracy then our model is best. Yes, accuracy is a great measure but only when you have symmetric datasets where values of false positive and false negatives are almost same. Therefore, you have to look at other parameters to evaluate the performance of your model. </a:t>
            </a:r>
            <a:endParaRPr sz="1800">
              <a:highlight>
                <a:schemeClr val="lt1"/>
              </a:highlight>
            </a:endParaRPr>
          </a:p>
          <a:p>
            <a:pPr indent="0" lvl="0" marL="0" rtl="0" algn="l">
              <a:lnSpc>
                <a:spcPct val="115000"/>
              </a:lnSpc>
              <a:spcBef>
                <a:spcPts val="1500"/>
              </a:spcBef>
              <a:spcAft>
                <a:spcPts val="0"/>
              </a:spcAft>
              <a:buClr>
                <a:schemeClr val="dk1"/>
              </a:buClr>
              <a:buSzPts val="1100"/>
              <a:buFont typeface="Arial"/>
              <a:buNone/>
            </a:pPr>
            <a:r>
              <a:rPr lang="en-US" sz="1800">
                <a:highlight>
                  <a:schemeClr val="lt1"/>
                </a:highlight>
              </a:rPr>
              <a:t>Accuracy = TP+TN/TP+FP+FN+TN</a:t>
            </a:r>
            <a:endParaRPr sz="1800">
              <a:highlight>
                <a:schemeClr val="lt1"/>
              </a:highlight>
            </a:endParaRPr>
          </a:p>
          <a:p>
            <a:pPr indent="-50800" lvl="0" marL="228600" rtl="0" algn="l">
              <a:spcBef>
                <a:spcPts val="1500"/>
              </a:spcBef>
              <a:spcAft>
                <a:spcPts val="0"/>
              </a:spcAft>
              <a:buClr>
                <a:schemeClr val="dk1"/>
              </a:buClr>
              <a:buSzPts val="2800"/>
              <a:buNone/>
            </a:pPr>
            <a:r>
              <a:t/>
            </a:r>
            <a:endParaRPr sz="1800">
              <a:highlight>
                <a:schemeClr val="lt1"/>
              </a:highlight>
            </a:endParaRPr>
          </a:p>
          <a:p>
            <a:pPr indent="-50800" lvl="0" marL="228600" rtl="0" algn="l">
              <a:lnSpc>
                <a:spcPct val="90000"/>
              </a:lnSpc>
              <a:spcBef>
                <a:spcPts val="0"/>
              </a:spcBef>
              <a:spcAft>
                <a:spcPts val="0"/>
              </a:spcAft>
              <a:buClr>
                <a:schemeClr val="dk1"/>
              </a:buClr>
              <a:buSzPts val="2800"/>
              <a:buNone/>
            </a:pPr>
            <a:r>
              <a:t/>
            </a:r>
            <a:endParaRPr/>
          </a:p>
        </p:txBody>
      </p:sp>
      <p:pic>
        <p:nvPicPr>
          <p:cNvPr id="288" name="Google Shape;288;p3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89" name="Google Shape;289;p33"/>
          <p:cNvPicPr preferRelativeResize="0"/>
          <p:nvPr/>
        </p:nvPicPr>
        <p:blipFill>
          <a:blip r:embed="rId4">
            <a:alphaModFix/>
          </a:blip>
          <a:stretch>
            <a:fillRect/>
          </a:stretch>
        </p:blipFill>
        <p:spPr>
          <a:xfrm>
            <a:off x="1853500" y="2191475"/>
            <a:ext cx="8259375" cy="1222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96" name="Google Shape;296;p34"/>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361950" lvl="0" marL="457200" rtl="0" algn="l">
              <a:lnSpc>
                <a:spcPct val="90000"/>
              </a:lnSpc>
              <a:spcBef>
                <a:spcPts val="0"/>
              </a:spcBef>
              <a:spcAft>
                <a:spcPts val="0"/>
              </a:spcAft>
              <a:buSzPts val="2100"/>
              <a:buFont typeface="Calibri"/>
              <a:buAutoNum type="arabicPeriod"/>
            </a:pPr>
            <a:r>
              <a:rPr b="1" lang="en-US" sz="2100"/>
              <a:t>What is the use of read_csv()?</a:t>
            </a:r>
            <a:endParaRPr b="1" sz="2100"/>
          </a:p>
          <a:p>
            <a:pPr indent="457200" lvl="0" marL="0" rtl="0" algn="l">
              <a:lnSpc>
                <a:spcPct val="115000"/>
              </a:lnSpc>
              <a:spcBef>
                <a:spcPts val="1400"/>
              </a:spcBef>
              <a:spcAft>
                <a:spcPts val="0"/>
              </a:spcAft>
              <a:buNone/>
            </a:pPr>
            <a:r>
              <a:rPr lang="en-US" sz="2100">
                <a:highlight>
                  <a:srgbClr val="FFFFFF"/>
                </a:highlight>
              </a:rPr>
              <a:t>read_csv() is an important pandas function to read csv files and do operations on it.</a:t>
            </a:r>
            <a:endParaRPr sz="2100">
              <a:highlight>
                <a:srgbClr val="FFFFFF"/>
              </a:highlight>
            </a:endParaRPr>
          </a:p>
          <a:p>
            <a:pPr indent="-361950" lvl="0" marL="457200" rtl="0" algn="l">
              <a:lnSpc>
                <a:spcPct val="115000"/>
              </a:lnSpc>
              <a:spcBef>
                <a:spcPts val="1400"/>
              </a:spcBef>
              <a:spcAft>
                <a:spcPts val="0"/>
              </a:spcAft>
              <a:buSzPts val="2100"/>
              <a:buFont typeface="Calibri"/>
              <a:buAutoNum type="arabicPeriod"/>
            </a:pPr>
            <a:r>
              <a:rPr b="1" lang="en-US" sz="2100">
                <a:highlight>
                  <a:srgbClr val="FFFFFF"/>
                </a:highlight>
              </a:rPr>
              <a:t>What is the use of iloc?</a:t>
            </a:r>
            <a:endParaRPr b="1" sz="2100">
              <a:highlight>
                <a:srgbClr val="FFFFFF"/>
              </a:highlight>
            </a:endParaRPr>
          </a:p>
          <a:p>
            <a:pPr indent="0" lvl="0" marL="457200" rtl="0" algn="l">
              <a:lnSpc>
                <a:spcPct val="115000"/>
              </a:lnSpc>
              <a:spcBef>
                <a:spcPts val="1400"/>
              </a:spcBef>
              <a:spcAft>
                <a:spcPts val="0"/>
              </a:spcAft>
              <a:buNone/>
            </a:pPr>
            <a:r>
              <a:rPr lang="en-US" sz="2100">
                <a:solidFill>
                  <a:srgbClr val="3A3A3A"/>
                </a:solidFill>
                <a:highlight>
                  <a:srgbClr val="FFFFFF"/>
                </a:highlight>
              </a:rPr>
              <a:t>iloc returns a Pandas Series when one row is selected, and a Pandas DataFrame when multiple rows are selected, or if any column in full is selected. To counter this, pass a single-valued list if you require DataFrame output.</a:t>
            </a:r>
            <a:endParaRPr sz="2100">
              <a:highlight>
                <a:srgbClr val="FFFFFF"/>
              </a:highlight>
            </a:endParaRPr>
          </a:p>
          <a:p>
            <a:pPr indent="-361950" lvl="0" marL="457200" rtl="0" algn="l">
              <a:lnSpc>
                <a:spcPct val="115000"/>
              </a:lnSpc>
              <a:spcBef>
                <a:spcPts val="1400"/>
              </a:spcBef>
              <a:spcAft>
                <a:spcPts val="0"/>
              </a:spcAft>
              <a:buSzPts val="2100"/>
              <a:buFont typeface="Calibri"/>
              <a:buAutoNum type="arabicPeriod"/>
            </a:pPr>
            <a:r>
              <a:rPr b="1" lang="en-US" sz="2100">
                <a:highlight>
                  <a:srgbClr val="FFFFFF"/>
                </a:highlight>
              </a:rPr>
              <a:t>What is Logistic Regression and when is it used?</a:t>
            </a:r>
            <a:endParaRPr b="1" sz="2100">
              <a:highlight>
                <a:srgbClr val="FFFFFF"/>
              </a:highlight>
            </a:endParaRPr>
          </a:p>
          <a:p>
            <a:pPr indent="0" lvl="0" marL="457200" rtl="0" algn="l">
              <a:lnSpc>
                <a:spcPct val="115000"/>
              </a:lnSpc>
              <a:spcBef>
                <a:spcPts val="1400"/>
              </a:spcBef>
              <a:spcAft>
                <a:spcPts val="0"/>
              </a:spcAft>
              <a:buNone/>
            </a:pPr>
            <a:r>
              <a:rPr lang="en-US" sz="2200">
                <a:solidFill>
                  <a:srgbClr val="303133"/>
                </a:solidFill>
                <a:highlight>
                  <a:srgbClr val="FFFFFF"/>
                </a:highlight>
              </a:rPr>
              <a:t>Logistic regression is famous because it can convert the values of logits (logodds), which can range from -infinity to +infinity to a range between 0 and 1. As logistic functions output the probability of occurrence of an event, it can be applied to many real-life scenarios. It is for this reason that the logistic regression model is very popular.</a:t>
            </a:r>
            <a:endParaRPr>
              <a:highlight>
                <a:srgbClr val="FFFFFF"/>
              </a:highlight>
            </a:endParaRPr>
          </a:p>
          <a:p>
            <a:pPr indent="0" lvl="0" marL="457200" rtl="0" algn="l">
              <a:lnSpc>
                <a:spcPct val="90000"/>
              </a:lnSpc>
              <a:spcBef>
                <a:spcPts val="1400"/>
              </a:spcBef>
              <a:spcAft>
                <a:spcPts val="0"/>
              </a:spcAft>
              <a:buNone/>
            </a:pPr>
            <a:r>
              <a:t/>
            </a:r>
            <a:endParaRPr sz="2100"/>
          </a:p>
          <a:p>
            <a:pPr indent="0" lvl="0" marL="457200" rtl="0" algn="l">
              <a:lnSpc>
                <a:spcPct val="90000"/>
              </a:lnSpc>
              <a:spcBef>
                <a:spcPts val="1000"/>
              </a:spcBef>
              <a:spcAft>
                <a:spcPts val="0"/>
              </a:spcAft>
              <a:buNone/>
            </a:pPr>
            <a:r>
              <a:t/>
            </a:r>
            <a:endParaRPr sz="2100"/>
          </a:p>
        </p:txBody>
      </p:sp>
      <p:pic>
        <p:nvPicPr>
          <p:cNvPr id="297" name="Google Shape;297;p3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304" name="Google Shape;304;p35"/>
          <p:cNvSpPr txBox="1"/>
          <p:nvPr>
            <p:ph idx="1" type="body"/>
          </p:nvPr>
        </p:nvSpPr>
        <p:spPr>
          <a:xfrm>
            <a:off x="838200" y="1557025"/>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400"/>
              </a:spcBef>
              <a:spcAft>
                <a:spcPts val="0"/>
              </a:spcAft>
              <a:buNone/>
            </a:pPr>
            <a:r>
              <a:rPr b="1" lang="en-US" sz="2300"/>
              <a:t>4. What is the difference between the RMSE and RMSLE method for measuring </a:t>
            </a:r>
            <a:r>
              <a:rPr b="1" lang="en-US" sz="2300">
                <a:solidFill>
                  <a:srgbClr val="000000"/>
                </a:solidFill>
              </a:rPr>
              <a:t>accuracy?</a:t>
            </a:r>
            <a:endParaRPr b="1" sz="2300">
              <a:solidFill>
                <a:srgbClr val="000000"/>
              </a:solidFill>
            </a:endParaRPr>
          </a:p>
          <a:p>
            <a:pPr indent="0" lvl="0" marL="457200" rtl="0" algn="l">
              <a:lnSpc>
                <a:spcPct val="115000"/>
              </a:lnSpc>
              <a:spcBef>
                <a:spcPts val="1400"/>
              </a:spcBef>
              <a:spcAft>
                <a:spcPts val="0"/>
              </a:spcAft>
              <a:buNone/>
            </a:pPr>
            <a:r>
              <a:rPr lang="en-US" sz="2300">
                <a:solidFill>
                  <a:srgbClr val="000000"/>
                </a:solidFill>
                <a:highlight>
                  <a:srgbClr val="FFFFFF"/>
                </a:highlight>
              </a:rPr>
              <a:t>The value of the RMSE explodes in magnitude</a:t>
            </a:r>
            <a:r>
              <a:rPr b="1" lang="en-US" sz="2300">
                <a:solidFill>
                  <a:srgbClr val="000000"/>
                </a:solidFill>
                <a:highlight>
                  <a:srgbClr val="FFFFFF"/>
                </a:highlight>
              </a:rPr>
              <a:t> </a:t>
            </a:r>
            <a:r>
              <a:rPr lang="en-US" sz="2300">
                <a:solidFill>
                  <a:srgbClr val="000000"/>
                </a:solidFill>
                <a:highlight>
                  <a:srgbClr val="FFFFFF"/>
                </a:highlight>
              </a:rPr>
              <a:t>as soon as it encounters an outlier. In contrast, even on the introduction of the outlier, the RMSLE error is not affected much i.e.  RMSLE is very robust when outliers come into play.</a:t>
            </a:r>
            <a:endParaRPr b="1" sz="2300">
              <a:solidFill>
                <a:srgbClr val="000000"/>
              </a:solidFill>
            </a:endParaRPr>
          </a:p>
          <a:p>
            <a:pPr indent="457200" lvl="0" marL="0" rtl="0" algn="l">
              <a:lnSpc>
                <a:spcPct val="90000"/>
              </a:lnSpc>
              <a:spcBef>
                <a:spcPts val="1400"/>
              </a:spcBef>
              <a:spcAft>
                <a:spcPts val="0"/>
              </a:spcAft>
              <a:buNone/>
            </a:pPr>
            <a:r>
              <a:rPr b="1" lang="en-US" sz="2300">
                <a:solidFill>
                  <a:srgbClr val="000000"/>
                </a:solidFill>
              </a:rPr>
              <a:t>5. Can we use RMSLE method for measuring accuracy?</a:t>
            </a:r>
            <a:endParaRPr b="1" sz="2300">
              <a:solidFill>
                <a:srgbClr val="000000"/>
              </a:solidFill>
            </a:endParaRPr>
          </a:p>
          <a:p>
            <a:pPr indent="457200" lvl="0" marL="0" rtl="0" algn="l">
              <a:lnSpc>
                <a:spcPct val="90000"/>
              </a:lnSpc>
              <a:spcBef>
                <a:spcPts val="1000"/>
              </a:spcBef>
              <a:spcAft>
                <a:spcPts val="0"/>
              </a:spcAft>
              <a:buNone/>
            </a:pPr>
            <a:r>
              <a:rPr lang="en-US" sz="2300">
                <a:solidFill>
                  <a:srgbClr val="000000"/>
                </a:solidFill>
              </a:rPr>
              <a:t>Yes, we can.</a:t>
            </a:r>
            <a:endParaRPr sz="2300">
              <a:solidFill>
                <a:srgbClr val="000000"/>
              </a:solidFill>
            </a:endParaRPr>
          </a:p>
          <a:p>
            <a:pPr indent="0" lvl="0" marL="457200" rtl="0" algn="l">
              <a:lnSpc>
                <a:spcPct val="90000"/>
              </a:lnSpc>
              <a:spcBef>
                <a:spcPts val="1000"/>
              </a:spcBef>
              <a:spcAft>
                <a:spcPts val="0"/>
              </a:spcAft>
              <a:buNone/>
            </a:pPr>
            <a:r>
              <a:t/>
            </a:r>
            <a:endParaRPr sz="2300">
              <a:solidFill>
                <a:srgbClr val="000000"/>
              </a:solidFill>
            </a:endParaRPr>
          </a:p>
          <a:p>
            <a:pPr indent="0" lvl="0" marL="0" rtl="0" algn="l">
              <a:lnSpc>
                <a:spcPct val="90000"/>
              </a:lnSpc>
              <a:spcBef>
                <a:spcPts val="1000"/>
              </a:spcBef>
              <a:spcAft>
                <a:spcPts val="0"/>
              </a:spcAft>
              <a:buNone/>
            </a:pPr>
            <a:r>
              <a:t/>
            </a:r>
            <a:endParaRPr sz="2300"/>
          </a:p>
        </p:txBody>
      </p:sp>
      <p:pic>
        <p:nvPicPr>
          <p:cNvPr id="305" name="Google Shape;305;p3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312" name="Google Shape;312;p36"/>
          <p:cNvSpPr txBox="1"/>
          <p:nvPr>
            <p:ph idx="1" type="body"/>
          </p:nvPr>
        </p:nvSpPr>
        <p:spPr>
          <a:xfrm>
            <a:off x="838200" y="1557025"/>
            <a:ext cx="10515600" cy="50547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1100"/>
              <a:buFont typeface="Arial"/>
              <a:buNone/>
            </a:pPr>
            <a:r>
              <a:rPr lang="en-US" sz="2100">
                <a:solidFill>
                  <a:srgbClr val="303133"/>
                </a:solidFill>
                <a:highlight>
                  <a:srgbClr val="FFFFFF"/>
                </a:highlight>
              </a:rPr>
              <a:t>6. </a:t>
            </a:r>
            <a:r>
              <a:rPr b="1" lang="en-US" sz="2100">
                <a:solidFill>
                  <a:srgbClr val="303133"/>
                </a:solidFill>
                <a:highlight>
                  <a:srgbClr val="FFFFFF"/>
                </a:highlight>
              </a:rPr>
              <a:t>Why can’t linear regression be used in place of logistic regression for binary classification?</a:t>
            </a:r>
            <a:endParaRPr b="1" sz="2100">
              <a:solidFill>
                <a:srgbClr val="303133"/>
              </a:solidFill>
              <a:highlight>
                <a:srgbClr val="FFFFFF"/>
              </a:highlight>
            </a:endParaRPr>
          </a:p>
          <a:p>
            <a:pPr indent="0" lvl="0" marL="457200" rtl="0" algn="l">
              <a:lnSpc>
                <a:spcPct val="90000"/>
              </a:lnSpc>
              <a:spcBef>
                <a:spcPts val="1500"/>
              </a:spcBef>
              <a:spcAft>
                <a:spcPts val="0"/>
              </a:spcAft>
              <a:buClr>
                <a:schemeClr val="dk1"/>
              </a:buClr>
              <a:buSzPts val="1100"/>
              <a:buFont typeface="Arial"/>
              <a:buNone/>
            </a:pPr>
            <a:r>
              <a:rPr lang="en-US" sz="2100">
                <a:solidFill>
                  <a:srgbClr val="303133"/>
                </a:solidFill>
                <a:highlight>
                  <a:srgbClr val="FFFFFF"/>
                </a:highlight>
              </a:rPr>
              <a:t>The reasons why linear regressions cannot be used in case of binary classification are as follows:</a:t>
            </a:r>
            <a:endParaRPr sz="2100">
              <a:solidFill>
                <a:srgbClr val="303133"/>
              </a:solidFill>
              <a:highlight>
                <a:srgbClr val="FFFFFF"/>
              </a:highlight>
            </a:endParaRPr>
          </a:p>
          <a:p>
            <a:pPr indent="0" lvl="0" marL="457200" rtl="0" algn="l">
              <a:lnSpc>
                <a:spcPct val="90000"/>
              </a:lnSpc>
              <a:spcBef>
                <a:spcPts val="1000"/>
              </a:spcBef>
              <a:spcAft>
                <a:spcPts val="0"/>
              </a:spcAft>
              <a:buClr>
                <a:schemeClr val="dk1"/>
              </a:buClr>
              <a:buSzPts val="1100"/>
              <a:buFont typeface="Arial"/>
              <a:buNone/>
            </a:pPr>
            <a:r>
              <a:rPr lang="en-US" sz="2100" u="sng">
                <a:solidFill>
                  <a:srgbClr val="303133"/>
                </a:solidFill>
                <a:highlight>
                  <a:srgbClr val="FFFFFF"/>
                </a:highlight>
              </a:rPr>
              <a:t>Distribution of error terms:</a:t>
            </a:r>
            <a:r>
              <a:rPr lang="en-US" sz="2100">
                <a:solidFill>
                  <a:srgbClr val="303133"/>
                </a:solidFill>
                <a:highlight>
                  <a:srgbClr val="FFFFFF"/>
                </a:highlight>
              </a:rPr>
              <a:t> The distribution of data in case of linear and logistic regression is different. Linear regression assumes that error terms are normally distributed. In case of binary classification, this assumption does not hold true.</a:t>
            </a:r>
            <a:endParaRPr sz="2100">
              <a:solidFill>
                <a:srgbClr val="303133"/>
              </a:solidFill>
              <a:highlight>
                <a:srgbClr val="FFFFFF"/>
              </a:highlight>
            </a:endParaRPr>
          </a:p>
          <a:p>
            <a:pPr indent="0" lvl="0" marL="457200" rtl="0" algn="l">
              <a:lnSpc>
                <a:spcPct val="90000"/>
              </a:lnSpc>
              <a:spcBef>
                <a:spcPts val="1000"/>
              </a:spcBef>
              <a:spcAft>
                <a:spcPts val="0"/>
              </a:spcAft>
              <a:buClr>
                <a:schemeClr val="dk1"/>
              </a:buClr>
              <a:buSzPts val="1100"/>
              <a:buFont typeface="Arial"/>
              <a:buNone/>
            </a:pPr>
            <a:r>
              <a:rPr lang="en-US" sz="2100" u="sng">
                <a:solidFill>
                  <a:srgbClr val="303133"/>
                </a:solidFill>
                <a:highlight>
                  <a:srgbClr val="FFFFFF"/>
                </a:highlight>
              </a:rPr>
              <a:t>Model output</a:t>
            </a:r>
            <a:r>
              <a:rPr lang="en-US" sz="2100">
                <a:solidFill>
                  <a:srgbClr val="303133"/>
                </a:solidFill>
                <a:highlight>
                  <a:srgbClr val="FFFFFF"/>
                </a:highlight>
              </a:rPr>
              <a:t>: In linear regression, the output is continuous. In case of binary classification, an output of a continuous value does not make sense. For binary classification problems, linear regression may predict values that can go beyond 0 and 1. If we want the output in the form of probabilities, which can be mapped to two different classes, then its range should be restricted to 0 and 1. As the logistic regression model can output probabilities with logistic/sigmoid function, it is preferred over linear regression.</a:t>
            </a:r>
            <a:endParaRPr sz="2100">
              <a:solidFill>
                <a:srgbClr val="303133"/>
              </a:solidFill>
              <a:highlight>
                <a:srgbClr val="FFFFFF"/>
              </a:highlight>
            </a:endParaRPr>
          </a:p>
          <a:p>
            <a:pPr indent="0" lvl="0" marL="457200" rtl="0" algn="l">
              <a:lnSpc>
                <a:spcPct val="90000"/>
              </a:lnSpc>
              <a:spcBef>
                <a:spcPts val="1000"/>
              </a:spcBef>
              <a:spcAft>
                <a:spcPts val="0"/>
              </a:spcAft>
              <a:buNone/>
            </a:pPr>
            <a:r>
              <a:rPr lang="en-US" sz="2100" u="sng">
                <a:solidFill>
                  <a:srgbClr val="303133"/>
                </a:solidFill>
                <a:highlight>
                  <a:srgbClr val="FFFFFF"/>
                </a:highlight>
              </a:rPr>
              <a:t>Variance of Residual errors:</a:t>
            </a:r>
            <a:r>
              <a:rPr lang="en-US" sz="2100">
                <a:solidFill>
                  <a:srgbClr val="303133"/>
                </a:solidFill>
                <a:highlight>
                  <a:srgbClr val="FFFFFF"/>
                </a:highlight>
              </a:rPr>
              <a:t> Linear regression assumes that the variance of random errors is constant. This assumption is also violated in case of logistic regression.</a:t>
            </a:r>
            <a:endParaRPr sz="2100"/>
          </a:p>
          <a:p>
            <a:pPr indent="0" lvl="0" marL="457200" rtl="0" algn="l">
              <a:lnSpc>
                <a:spcPct val="90000"/>
              </a:lnSpc>
              <a:spcBef>
                <a:spcPts val="1000"/>
              </a:spcBef>
              <a:spcAft>
                <a:spcPts val="0"/>
              </a:spcAft>
              <a:buNone/>
            </a:pPr>
            <a:r>
              <a:t/>
            </a:r>
            <a:endParaRPr sz="2100">
              <a:solidFill>
                <a:srgbClr val="000000"/>
              </a:solidFill>
            </a:endParaRPr>
          </a:p>
          <a:p>
            <a:pPr indent="0" lvl="0" marL="0" rtl="0" algn="l">
              <a:lnSpc>
                <a:spcPct val="90000"/>
              </a:lnSpc>
              <a:spcBef>
                <a:spcPts val="1000"/>
              </a:spcBef>
              <a:spcAft>
                <a:spcPts val="0"/>
              </a:spcAft>
              <a:buNone/>
            </a:pPr>
            <a:r>
              <a:t/>
            </a:r>
            <a:endParaRPr sz="2100"/>
          </a:p>
        </p:txBody>
      </p:sp>
      <p:pic>
        <p:nvPicPr>
          <p:cNvPr id="313" name="Google Shape;313;p3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320" name="Google Shape;320;p37"/>
          <p:cNvSpPr txBox="1"/>
          <p:nvPr>
            <p:ph idx="1" type="body"/>
          </p:nvPr>
        </p:nvSpPr>
        <p:spPr>
          <a:xfrm>
            <a:off x="838200" y="1557025"/>
            <a:ext cx="10515600" cy="48492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1100"/>
              <a:buFont typeface="Arial"/>
              <a:buNone/>
            </a:pPr>
            <a:r>
              <a:rPr b="1" lang="en-US" sz="2100">
                <a:solidFill>
                  <a:srgbClr val="303133"/>
                </a:solidFill>
                <a:highlight>
                  <a:srgbClr val="FFFFFF"/>
                </a:highlight>
              </a:rPr>
              <a:t>7. Is the decision boundary linear or nonlinear in the case of a logistic regression model?</a:t>
            </a:r>
            <a:endParaRPr b="1" sz="2100">
              <a:solidFill>
                <a:srgbClr val="303133"/>
              </a:solidFill>
              <a:highlight>
                <a:srgbClr val="FFFFFF"/>
              </a:highlight>
            </a:endParaRPr>
          </a:p>
          <a:p>
            <a:pPr indent="0" lvl="0" marL="457200" rtl="0" algn="l">
              <a:lnSpc>
                <a:spcPct val="175000"/>
              </a:lnSpc>
              <a:spcBef>
                <a:spcPts val="1500"/>
              </a:spcBef>
              <a:spcAft>
                <a:spcPts val="0"/>
              </a:spcAft>
              <a:buClr>
                <a:schemeClr val="dk1"/>
              </a:buClr>
              <a:buSzPts val="1100"/>
              <a:buFont typeface="Arial"/>
              <a:buNone/>
            </a:pPr>
            <a:r>
              <a:rPr lang="en-US" sz="2100">
                <a:solidFill>
                  <a:srgbClr val="303133"/>
                </a:solidFill>
                <a:highlight>
                  <a:srgbClr val="FFFFFF"/>
                </a:highlight>
              </a:rPr>
              <a:t>The decision boundary is a line that separates the target variables into different classes. The decision boundary can either be linear or nonlinear. In case of a logistic regression model, the decision boundary is a straight line.</a:t>
            </a:r>
            <a:endParaRPr sz="2100">
              <a:solidFill>
                <a:srgbClr val="303133"/>
              </a:solidFill>
              <a:highlight>
                <a:srgbClr val="FFFFFF"/>
              </a:highlight>
            </a:endParaRPr>
          </a:p>
          <a:p>
            <a:pPr indent="0" lvl="0" marL="457200" rtl="0" algn="l">
              <a:lnSpc>
                <a:spcPct val="175000"/>
              </a:lnSpc>
              <a:spcBef>
                <a:spcPts val="2300"/>
              </a:spcBef>
              <a:spcAft>
                <a:spcPts val="0"/>
              </a:spcAft>
              <a:buClr>
                <a:schemeClr val="dk1"/>
              </a:buClr>
              <a:buSzPts val="1100"/>
              <a:buFont typeface="Arial"/>
              <a:buNone/>
            </a:pPr>
            <a:r>
              <a:rPr lang="en-US" sz="2100">
                <a:solidFill>
                  <a:srgbClr val="303133"/>
                </a:solidFill>
                <a:highlight>
                  <a:srgbClr val="FFFFFF"/>
                </a:highlight>
              </a:rPr>
              <a:t>Logistic regression model formula = α+1X1+2X2+….+kXk. This clearly represents a straight line. Logistic regression is only suitable in such cases where a straight line is able to separate the different classes. If a straight line is not able to do it, then nonlinear algorithms should be used to achieve better results.</a:t>
            </a:r>
            <a:endParaRPr sz="2100">
              <a:solidFill>
                <a:srgbClr val="303133"/>
              </a:solidFill>
              <a:highlight>
                <a:srgbClr val="FFFFFF"/>
              </a:highlight>
            </a:endParaRPr>
          </a:p>
          <a:p>
            <a:pPr indent="457200" lvl="0" marL="0" rtl="0" algn="l">
              <a:lnSpc>
                <a:spcPct val="90000"/>
              </a:lnSpc>
              <a:spcBef>
                <a:spcPts val="2300"/>
              </a:spcBef>
              <a:spcAft>
                <a:spcPts val="0"/>
              </a:spcAft>
              <a:buNone/>
            </a:pPr>
            <a:r>
              <a:t/>
            </a:r>
            <a:endParaRPr sz="2100">
              <a:solidFill>
                <a:srgbClr val="303133"/>
              </a:solidFill>
              <a:highlight>
                <a:srgbClr val="FFFFFF"/>
              </a:highlight>
            </a:endParaRPr>
          </a:p>
          <a:p>
            <a:pPr indent="0" lvl="0" marL="457200" rtl="0" algn="l">
              <a:lnSpc>
                <a:spcPct val="90000"/>
              </a:lnSpc>
              <a:spcBef>
                <a:spcPts val="1000"/>
              </a:spcBef>
              <a:spcAft>
                <a:spcPts val="0"/>
              </a:spcAft>
              <a:buNone/>
            </a:pPr>
            <a:r>
              <a:t/>
            </a:r>
            <a:endParaRPr sz="2100">
              <a:solidFill>
                <a:srgbClr val="000000"/>
              </a:solidFill>
            </a:endParaRPr>
          </a:p>
          <a:p>
            <a:pPr indent="0" lvl="0" marL="0" rtl="0" algn="l">
              <a:lnSpc>
                <a:spcPct val="90000"/>
              </a:lnSpc>
              <a:spcBef>
                <a:spcPts val="1000"/>
              </a:spcBef>
              <a:spcAft>
                <a:spcPts val="0"/>
              </a:spcAft>
              <a:buNone/>
            </a:pPr>
            <a:r>
              <a:t/>
            </a:r>
            <a:endParaRPr sz="2100"/>
          </a:p>
        </p:txBody>
      </p:sp>
      <p:pic>
        <p:nvPicPr>
          <p:cNvPr id="321" name="Google Shape;321;p3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533700" y="1601575"/>
            <a:ext cx="10820100" cy="4743000"/>
          </a:xfrm>
          <a:prstGeom prst="rect">
            <a:avLst/>
          </a:prstGeom>
          <a:noFill/>
          <a:ln>
            <a:noFill/>
          </a:ln>
        </p:spPr>
        <p:txBody>
          <a:bodyPr anchorCtr="0" anchor="t" bIns="91425" lIns="91425" spcFirstLastPara="1" rIns="91425" wrap="square" tIns="91425">
            <a:noAutofit/>
          </a:bodyPr>
          <a:lstStyle/>
          <a:p>
            <a:pPr indent="0" lvl="0" marL="0" rtl="0" algn="l">
              <a:lnSpc>
                <a:spcPct val="132352"/>
              </a:lnSpc>
              <a:spcBef>
                <a:spcPts val="0"/>
              </a:spcBef>
              <a:spcAft>
                <a:spcPts val="0"/>
              </a:spcAft>
              <a:buNone/>
            </a:pPr>
            <a:r>
              <a:rPr lang="en-US" sz="2900">
                <a:highlight>
                  <a:srgbClr val="FFFFFF"/>
                </a:highlight>
              </a:rPr>
              <a:t>The objective is build a machine to understand the Bank Marketing system and its audience with the help of Logistic Regression.</a:t>
            </a:r>
            <a:endParaRPr sz="2900">
              <a:highlight>
                <a:srgbClr val="FFFFFF"/>
              </a:highlight>
            </a:endParaRPr>
          </a:p>
          <a:p>
            <a:pPr indent="0" lvl="0" marL="0" rtl="0" algn="l">
              <a:lnSpc>
                <a:spcPct val="132352"/>
              </a:lnSpc>
              <a:spcBef>
                <a:spcPts val="0"/>
              </a:spcBef>
              <a:spcAft>
                <a:spcPts val="0"/>
              </a:spcAft>
              <a:buNone/>
            </a:pPr>
            <a:r>
              <a:t/>
            </a:r>
            <a:endParaRPr sz="2900">
              <a:highlight>
                <a:srgbClr val="FFFFFF"/>
              </a:highligh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688109" y="6134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Working</a:t>
            </a:r>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411825" y="1929000"/>
            <a:ext cx="11119800" cy="4374000"/>
          </a:xfrm>
          <a:prstGeom prst="rect">
            <a:avLst/>
          </a:prstGeom>
          <a:noFill/>
          <a:ln>
            <a:noFill/>
          </a:ln>
        </p:spPr>
        <p:txBody>
          <a:bodyPr anchorCtr="0" anchor="t" bIns="91425" lIns="91425" spcFirstLastPara="1" rIns="91425" wrap="square" tIns="91425">
            <a:noAutofit/>
          </a:bodyPr>
          <a:lstStyle/>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FIRST STEP WAS TO COLLECT DATA FROM DIFFERENT SOURCES FOR OUR PROBLEM STATEMENT .</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HAVE TO CLEAN , PROCESS CATEGORICAL DATA AND NORMALISE IT.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SHOW VARIOUS ANALYSIS USING GRAPHS.</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SPLIT THE DATA INTO TRAINING AND TEST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SELECT AN ALGORITHM.</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FITTING THE MODEL TO TRAINING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SAVING THE MODEL</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TRAINED DATA W.R.T TRAIN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TEST THE TRAINED MODEL W.R.T TESTING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TEST DATA W.R.T TEST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Roboto"/>
              <a:buAutoNum type="arabicPeriod"/>
            </a:pPr>
            <a:r>
              <a:rPr lang="en-US" sz="2400">
                <a:highlight>
                  <a:srgbClr val="FFFFFF"/>
                </a:highlight>
                <a:latin typeface="Calibri"/>
                <a:ea typeface="Calibri"/>
                <a:cs typeface="Calibri"/>
                <a:sym typeface="Calibri"/>
              </a:rPr>
              <a:t>BASED ON THE GENERATED GRAPHS WE UNDERSTAND THE BANK MARKETING SYSTEM.</a:t>
            </a:r>
            <a:endParaRPr>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763200" y="4646800"/>
            <a:ext cx="10515600" cy="1960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in the understanding of bank marketing system. The source of dataset is Kaggle.</a:t>
            </a:r>
            <a:endParaRPr/>
          </a:p>
          <a:p>
            <a:pPr indent="-50800" lvl="0" marL="228600" rtl="0" algn="l">
              <a:spcBef>
                <a:spcPts val="0"/>
              </a:spcBef>
              <a:spcAft>
                <a:spcPts val="0"/>
              </a:spcAft>
              <a:buClr>
                <a:schemeClr val="dk1"/>
              </a:buClr>
              <a:buSzPts val="2800"/>
              <a:buNone/>
            </a:pPr>
            <a:r>
              <a:rPr lang="en-US"/>
              <a:t>We have used the read_csv() function of pandas to read the .csv file for dataset and head() function to display the first five lines of dataset.</a:t>
            </a:r>
            <a:endParaRPr/>
          </a:p>
        </p:txBody>
      </p:sp>
      <p:pic>
        <p:nvPicPr>
          <p:cNvPr id="142" name="Google Shape;142;p17"/>
          <p:cNvPicPr preferRelativeResize="0"/>
          <p:nvPr/>
        </p:nvPicPr>
        <p:blipFill>
          <a:blip r:embed="rId4">
            <a:alphaModFix/>
          </a:blip>
          <a:stretch>
            <a:fillRect/>
          </a:stretch>
        </p:blipFill>
        <p:spPr>
          <a:xfrm>
            <a:off x="152400" y="1113025"/>
            <a:ext cx="11737174" cy="3381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838200" y="1825625"/>
            <a:ext cx="10335300" cy="36894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51" name="Google Shape;151;p18"/>
          <p:cNvSpPr txBox="1"/>
          <p:nvPr>
            <p:ph idx="2" type="body"/>
          </p:nvPr>
        </p:nvSpPr>
        <p:spPr>
          <a:xfrm>
            <a:off x="1018500" y="5515050"/>
            <a:ext cx="10335300" cy="66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3000">
                <a:solidFill>
                  <a:srgbClr val="333333"/>
                </a:solidFill>
                <a:latin typeface="Arial"/>
                <a:ea typeface="Arial"/>
                <a:cs typeface="Arial"/>
                <a:sym typeface="Arial"/>
              </a:rPr>
              <a:t> Label encoding is simply converting each value in a column to a number.</a:t>
            </a:r>
            <a:endParaRPr sz="3000"/>
          </a:p>
        </p:txBody>
      </p:sp>
      <p:pic>
        <p:nvPicPr>
          <p:cNvPr id="152" name="Google Shape;152;p18"/>
          <p:cNvPicPr preferRelativeResize="0"/>
          <p:nvPr/>
        </p:nvPicPr>
        <p:blipFill>
          <a:blip r:embed="rId4">
            <a:alphaModFix/>
          </a:blip>
          <a:stretch>
            <a:fillRect/>
          </a:stretch>
        </p:blipFill>
        <p:spPr>
          <a:xfrm>
            <a:off x="838201" y="1825625"/>
            <a:ext cx="10335300" cy="3731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159" name="Google Shape;159;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0" name="Google Shape;160;p1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000000"/>
                </a:solidFill>
                <a:highlight>
                  <a:srgbClr val="FFFFFF"/>
                </a:highlight>
              </a:rPr>
              <a:t>MinMaxScaler transforms features by scaling each feature to a given range.</a:t>
            </a:r>
            <a:endParaRPr sz="2400">
              <a:solidFill>
                <a:srgbClr val="000000"/>
              </a:solidFill>
              <a:highlight>
                <a:srgbClr val="FFFFFF"/>
              </a:highlight>
            </a:endParaRPr>
          </a:p>
          <a:p>
            <a:pPr indent="0" lvl="0" marL="0" rtl="0" algn="l">
              <a:lnSpc>
                <a:spcPct val="110000"/>
              </a:lnSpc>
              <a:spcBef>
                <a:spcPts val="1200"/>
              </a:spcBef>
              <a:spcAft>
                <a:spcPts val="0"/>
              </a:spcAft>
              <a:buNone/>
            </a:pPr>
            <a:r>
              <a:rPr b="1" lang="en-US" sz="2400" u="sng">
                <a:solidFill>
                  <a:srgbClr val="000000"/>
                </a:solidFill>
                <a:highlight>
                  <a:srgbClr val="FFFFFF"/>
                </a:highlight>
                <a:hlinkClick r:id="rId4">
                  <a:extLst>
                    <a:ext uri="{A12FA001-AC4F-418D-AE19-62706E023703}">
                      <ahyp:hlinkClr val="tx"/>
                    </a:ext>
                  </a:extLst>
                </a:hlinkClick>
              </a:rPr>
              <a:t>fit</a:t>
            </a:r>
            <a:r>
              <a:rPr lang="en-US" sz="2400">
                <a:solidFill>
                  <a:srgbClr val="000000"/>
                </a:solidFill>
                <a:highlight>
                  <a:srgbClr val="FFFFFF"/>
                </a:highlight>
              </a:rPr>
              <a:t>(self, X[, y]):</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Compute the minimum and maximum to be used for later scaling.</a:t>
            </a:r>
            <a:endParaRPr sz="2400">
              <a:solidFill>
                <a:srgbClr val="000000"/>
              </a:solidFill>
              <a:highlight>
                <a:srgbClr val="FFFFFF"/>
              </a:highlight>
            </a:endParaRPr>
          </a:p>
          <a:p>
            <a:pPr indent="0" lvl="0" marL="0" rtl="0" algn="l">
              <a:lnSpc>
                <a:spcPct val="110000"/>
              </a:lnSpc>
              <a:spcBef>
                <a:spcPts val="0"/>
              </a:spcBef>
              <a:spcAft>
                <a:spcPts val="0"/>
              </a:spcAft>
              <a:buNone/>
            </a:pPr>
            <a:r>
              <a:rPr b="1" lang="en-US" sz="2400">
                <a:solidFill>
                  <a:srgbClr val="000000"/>
                </a:solidFill>
                <a:highlight>
                  <a:srgbClr val="FFFFFF"/>
                </a:highlight>
                <a:uFill>
                  <a:noFill/>
                </a:uFill>
                <a:hlinkClick r:id="rId5">
                  <a:extLst>
                    <a:ext uri="{A12FA001-AC4F-418D-AE19-62706E023703}">
                      <ahyp:hlinkClr val="tx"/>
                    </a:ext>
                  </a:extLst>
                </a:hlinkClick>
              </a:rPr>
              <a:t>transform</a:t>
            </a:r>
            <a:r>
              <a:rPr lang="en-US" sz="2400">
                <a:solidFill>
                  <a:srgbClr val="000000"/>
                </a:solidFill>
                <a:highlight>
                  <a:srgbClr val="FFFFFF"/>
                </a:highlight>
              </a:rPr>
              <a:t>(self, X):</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Scale features of X according to feature_range.</a:t>
            </a:r>
            <a:endParaRPr sz="2400">
              <a:solidFill>
                <a:srgbClr val="000000"/>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000000"/>
              </a:solidFill>
              <a:highlight>
                <a:srgbClr val="FFFFFF"/>
              </a:highlight>
            </a:endParaRPr>
          </a:p>
        </p:txBody>
      </p:sp>
      <p:pic>
        <p:nvPicPr>
          <p:cNvPr id="161" name="Google Shape;161;p19"/>
          <p:cNvPicPr preferRelativeResize="0"/>
          <p:nvPr/>
        </p:nvPicPr>
        <p:blipFill>
          <a:blip r:embed="rId6">
            <a:alphaModFix/>
          </a:blip>
          <a:stretch>
            <a:fillRect/>
          </a:stretch>
        </p:blipFill>
        <p:spPr>
          <a:xfrm>
            <a:off x="152400" y="1113024"/>
            <a:ext cx="6957019" cy="533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(1)</a:t>
            </a:r>
            <a:r>
              <a:rPr lang="en-US" sz="3959">
                <a:solidFill>
                  <a:schemeClr val="lt1"/>
                </a:solidFill>
                <a:latin typeface="Calibri"/>
                <a:ea typeface="Calibri"/>
                <a:cs typeface="Calibri"/>
                <a:sym typeface="Calibri"/>
              </a:rPr>
              <a:t> </a:t>
            </a:r>
            <a:endParaRPr sz="3959"/>
          </a:p>
        </p:txBody>
      </p:sp>
      <p:pic>
        <p:nvPicPr>
          <p:cNvPr id="168" name="Google Shape;168;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9" name="Google Shape;169;p20"/>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38100" rtl="0" algn="l">
              <a:lnSpc>
                <a:spcPct val="184600"/>
              </a:lnSpc>
              <a:spcBef>
                <a:spcPts val="0"/>
              </a:spcBef>
              <a:spcAft>
                <a:spcPts val="0"/>
              </a:spcAft>
              <a:buClr>
                <a:schemeClr val="dk1"/>
              </a:buClr>
              <a:buSzPts val="1100"/>
              <a:buFont typeface="Arial"/>
              <a:buNone/>
            </a:pPr>
            <a:r>
              <a:rPr b="1" lang="en-US" sz="2200">
                <a:solidFill>
                  <a:srgbClr val="222222"/>
                </a:solidFill>
                <a:highlight>
                  <a:srgbClr val="FFFFFF"/>
                </a:highlight>
              </a:rPr>
              <a:t>countplot</a:t>
            </a:r>
            <a:r>
              <a:rPr lang="en-US" sz="2200">
                <a:solidFill>
                  <a:srgbClr val="222222"/>
                </a:solidFill>
                <a:highlight>
                  <a:srgbClr val="FFFFFF"/>
                </a:highlight>
              </a:rPr>
              <a:t>. Shows the counts of observations in each categorical bin using bars. A </a:t>
            </a:r>
            <a:r>
              <a:rPr b="1" lang="en-US" sz="2200">
                <a:solidFill>
                  <a:srgbClr val="222222"/>
                </a:solidFill>
                <a:highlight>
                  <a:srgbClr val="FFFFFF"/>
                </a:highlight>
              </a:rPr>
              <a:t>count plot</a:t>
            </a:r>
            <a:r>
              <a:rPr lang="en-US" sz="2200">
                <a:solidFill>
                  <a:srgbClr val="222222"/>
                </a:solidFill>
                <a:highlight>
                  <a:srgbClr val="FFFFFF"/>
                </a:highlight>
              </a:rPr>
              <a:t> can be thought of as a histogram across a categorical, instead of quantitative, variable. </a:t>
            </a:r>
            <a:endParaRPr sz="2200">
              <a:solidFill>
                <a:srgbClr val="222222"/>
              </a:solidFill>
              <a:highlight>
                <a:srgbClr val="FFFFFF"/>
              </a:highlight>
            </a:endParaRPr>
          </a:p>
          <a:p>
            <a:pPr indent="0" lvl="0" marL="38100" rtl="0" algn="l">
              <a:lnSpc>
                <a:spcPct val="184600"/>
              </a:lnSpc>
              <a:spcBef>
                <a:spcPts val="0"/>
              </a:spcBef>
              <a:spcAft>
                <a:spcPts val="0"/>
              </a:spcAft>
              <a:buClr>
                <a:schemeClr val="dk1"/>
              </a:buClr>
              <a:buSzPts val="1100"/>
              <a:buFont typeface="Arial"/>
              <a:buNone/>
            </a:pPr>
            <a:r>
              <a:rPr lang="en-US" sz="2200">
                <a:solidFill>
                  <a:srgbClr val="222222"/>
                </a:solidFill>
                <a:highlight>
                  <a:srgbClr val="FFFFFF"/>
                </a:highlight>
              </a:rPr>
              <a:t>**In the same way the graphs in the next few slides have been plot.**</a:t>
            </a:r>
            <a:endParaRPr sz="2200">
              <a:solidFill>
                <a:srgbClr val="222222"/>
              </a:solidFill>
              <a:highlight>
                <a:srgbClr val="FFFFFF"/>
              </a:highlight>
            </a:endParaRPr>
          </a:p>
        </p:txBody>
      </p:sp>
      <p:pic>
        <p:nvPicPr>
          <p:cNvPr id="170" name="Google Shape;170;p20"/>
          <p:cNvPicPr preferRelativeResize="0"/>
          <p:nvPr/>
        </p:nvPicPr>
        <p:blipFill>
          <a:blip r:embed="rId4">
            <a:alphaModFix/>
          </a:blip>
          <a:stretch>
            <a:fillRect/>
          </a:stretch>
        </p:blipFill>
        <p:spPr>
          <a:xfrm>
            <a:off x="152400" y="1113024"/>
            <a:ext cx="6787725" cy="5216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(2)</a:t>
            </a:r>
            <a:r>
              <a:rPr lang="en-US" sz="3959">
                <a:solidFill>
                  <a:schemeClr val="lt1"/>
                </a:solidFill>
                <a:latin typeface="Calibri"/>
                <a:ea typeface="Calibri"/>
                <a:cs typeface="Calibri"/>
                <a:sym typeface="Calibri"/>
              </a:rPr>
              <a:t> </a:t>
            </a:r>
            <a:endParaRPr sz="3959"/>
          </a:p>
        </p:txBody>
      </p:sp>
      <p:pic>
        <p:nvPicPr>
          <p:cNvPr id="177" name="Google Shape;177;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8" name="Google Shape;178;p21"/>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38100" rtl="0" algn="l">
              <a:lnSpc>
                <a:spcPct val="184600"/>
              </a:lnSpc>
              <a:spcBef>
                <a:spcPts val="0"/>
              </a:spcBef>
              <a:spcAft>
                <a:spcPts val="0"/>
              </a:spcAft>
              <a:buClr>
                <a:schemeClr val="dk1"/>
              </a:buClr>
              <a:buSzPts val="1100"/>
              <a:buFont typeface="Arial"/>
              <a:buNone/>
            </a:pPr>
            <a:r>
              <a:t/>
            </a:r>
            <a:endParaRPr sz="2200">
              <a:solidFill>
                <a:srgbClr val="222222"/>
              </a:solidFill>
              <a:highlight>
                <a:srgbClr val="FFFFFF"/>
              </a:highlight>
            </a:endParaRPr>
          </a:p>
        </p:txBody>
      </p:sp>
      <p:pic>
        <p:nvPicPr>
          <p:cNvPr id="179" name="Google Shape;179;p21"/>
          <p:cNvPicPr preferRelativeResize="0"/>
          <p:nvPr/>
        </p:nvPicPr>
        <p:blipFill>
          <a:blip r:embed="rId4">
            <a:alphaModFix/>
          </a:blip>
          <a:stretch>
            <a:fillRect/>
          </a:stretch>
        </p:blipFill>
        <p:spPr>
          <a:xfrm>
            <a:off x="152400" y="1113025"/>
            <a:ext cx="5523800" cy="5404750"/>
          </a:xfrm>
          <a:prstGeom prst="rect">
            <a:avLst/>
          </a:prstGeom>
          <a:noFill/>
          <a:ln>
            <a:noFill/>
          </a:ln>
        </p:spPr>
      </p:pic>
      <p:pic>
        <p:nvPicPr>
          <p:cNvPr id="180" name="Google Shape;180;p21"/>
          <p:cNvPicPr preferRelativeResize="0"/>
          <p:nvPr/>
        </p:nvPicPr>
        <p:blipFill>
          <a:blip r:embed="rId5">
            <a:alphaModFix/>
          </a:blip>
          <a:stretch>
            <a:fillRect/>
          </a:stretch>
        </p:blipFill>
        <p:spPr>
          <a:xfrm>
            <a:off x="5871525" y="1113025"/>
            <a:ext cx="5998775" cy="5404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