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130288-CDD7-48A6-A2EB-74C878F7AFBE}">
  <a:tblStyle styleId="{EE130288-CDD7-48A6-A2EB-74C878F7AF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91377ba6d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891377ba6d_0_4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891377ba6d_0_4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91377ba6d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891377ba6d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91377ba6d_0_5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91377ba6d_0_6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91377ba6d_0_6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91377ba6d_0_6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91377ba6d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91377ba6d_0_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891377ba6d_0_6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91377ba6d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891377ba6d_0_7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891377ba6d_0_7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91377ba6d_0_8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891377ba6d_0_8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91377ba6d_0_8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91377ba6d_0_8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891377ba6d_0_8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91377ba6d_0_8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91377ba6d_0_9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891377ba6d_0_9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891377ba6d_0_9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0c6b8973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0c6b8973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90c6b8973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91377ba6d_0_10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891377ba6d_0_10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891377ba6d_0_10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91377ba6d_0_1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891377ba6d_0_1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891377ba6d_0_1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9f1ac5c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89f1ac5c7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9f1ac5c77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9f1ac5c7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89f1ac5c7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89f1ac5c7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91377ba6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891377ba6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891377ba6d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91377ba6d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91377ba6d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91377ba6d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91377ba6d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891377ba6d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891377ba6d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91377ba6d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891377ba6d_0_3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891377ba6d_0_3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91377ba6d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891377ba6d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891377ba6d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300" u="none" cap="none" strike="noStrike">
                  <a:solidFill>
                    <a:schemeClr val="dk1"/>
                  </a:solidFill>
                  <a:latin typeface="Calibri"/>
                  <a:ea typeface="Calibri"/>
                  <a:cs typeface="Calibri"/>
                  <a:sym typeface="Calibri"/>
                </a:rPr>
                <a:t>+91 9967478289 / +91 9167769993</a:t>
              </a:r>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{EE130288-CDD7-48A6-A2EB-74C878F7AFBE}</a:tableStyleId>
              </a:tblPr>
              <a:tblGrid>
                <a:gridCol w="2032000"/>
                <a:gridCol w="2032000"/>
                <a:gridCol w="2032000"/>
                <a:gridCol w="2032000"/>
              </a:tblGrid>
              <a:tr h="370850">
                <a:tc>
                  <a:txBody>
                    <a:bodyPr/>
                    <a:lstStyle/>
                    <a:p>
                      <a:pPr indent="0" lvl="0" marL="0" marR="0" rtl="0" algn="ctr">
                        <a:spcBef>
                          <a:spcPts val="0"/>
                        </a:spcBef>
                        <a:spcAft>
                          <a:spcPts val="0"/>
                        </a:spcAft>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212529"/>
                </a:solidFill>
                <a:highlight>
                  <a:srgbClr val="FFFFFF"/>
                </a:highlight>
              </a:rPr>
              <a:t>The algorithm that we have used is Logistic Regression.</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lang="en-US" sz="2400">
                <a:solidFill>
                  <a:srgbClr val="292929"/>
                </a:solidFill>
                <a:highlight>
                  <a:srgbClr val="FFFFFF"/>
                </a:highlight>
              </a:rPr>
              <a:t>Make an instance of the model.</a:t>
            </a:r>
            <a:endParaRPr sz="24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2400">
                <a:solidFill>
                  <a:srgbClr val="212529"/>
                </a:solidFill>
                <a:highlight>
                  <a:srgbClr val="FFFFFF"/>
                </a:highlight>
              </a:rPr>
              <a:t>model is the object for LogisticRegression().</a:t>
            </a:r>
            <a:endParaRPr sz="24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88" name="Google Shape;188;p22"/>
          <p:cNvPicPr preferRelativeResize="0"/>
          <p:nvPr/>
        </p:nvPicPr>
        <p:blipFill>
          <a:blip r:embed="rId4">
            <a:alphaModFix/>
          </a:blip>
          <a:stretch>
            <a:fillRect/>
          </a:stretch>
        </p:blipFill>
        <p:spPr>
          <a:xfrm>
            <a:off x="2483100" y="1274426"/>
            <a:ext cx="7291250" cy="157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268613" y="1887613"/>
            <a:ext cx="7925963" cy="133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745125" y="1195287"/>
            <a:ext cx="6767200" cy="351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22222"/>
                </a:solidFill>
                <a:highlight>
                  <a:srgbClr val="FFFFFF"/>
                </a:highlight>
              </a:rPr>
              <a:t>We have used slicing so as to make both the arrays of same size.</a:t>
            </a:r>
            <a:endParaRPr sz="2400">
              <a:solidFill>
                <a:srgbClr val="222222"/>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164625" y="1293575"/>
            <a:ext cx="7403725" cy="296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 </a:t>
            </a:r>
            <a:endParaRPr sz="2100">
              <a:solidFill>
                <a:srgbClr val="212529"/>
              </a:solidFill>
              <a:highlight>
                <a:srgbClr val="FFFFFF"/>
              </a:highlight>
            </a:endParaRPr>
          </a:p>
          <a:p>
            <a:pPr indent="-50800" lvl="0" marL="228600" rtl="0" algn="l">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351538" y="1626574"/>
            <a:ext cx="11311625" cy="2131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618038" y="1036825"/>
            <a:ext cx="10955925"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In this code we have used the MSE, MAE and RMSE method for evaluation. </a:t>
            </a:r>
            <a:endParaRPr sz="2300">
              <a:latin typeface="Calibri"/>
              <a:ea typeface="Calibri"/>
              <a:cs typeface="Calibri"/>
              <a:sym typeface="Calibri"/>
            </a:endParaRPr>
          </a:p>
          <a:p>
            <a:pPr indent="0" lvl="0" marL="0" rtl="0" algn="l">
              <a:spcBef>
                <a:spcPts val="0"/>
              </a:spcBef>
              <a:spcAft>
                <a:spcPts val="0"/>
              </a:spcAft>
              <a:buNone/>
            </a:pPr>
            <a:r>
              <a:rPr b="1" lang="en-US" sz="2300">
                <a:latin typeface="Calibri"/>
                <a:ea typeface="Calibri"/>
                <a:cs typeface="Calibri"/>
                <a:sym typeface="Calibri"/>
              </a:rPr>
              <a:t>Mean Absolute Error:</a:t>
            </a:r>
            <a:r>
              <a:rPr lang="en-US" sz="2300">
                <a:latin typeface="Calibri"/>
                <a:ea typeface="Calibri"/>
                <a:cs typeface="Calibri"/>
                <a:sym typeface="Calibri"/>
              </a:rPr>
              <a:t> </a:t>
            </a:r>
            <a:r>
              <a:rPr lang="en-US" sz="2300">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Mean Square Error:</a:t>
            </a:r>
            <a:r>
              <a:rPr lang="en-US" sz="2300">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sz="23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300">
                <a:solidFill>
                  <a:srgbClr val="333333"/>
                </a:solidFill>
                <a:highlight>
                  <a:srgbClr val="FFFFFF"/>
                </a:highlight>
                <a:latin typeface="Calibri"/>
                <a:ea typeface="Calibri"/>
                <a:cs typeface="Calibri"/>
                <a:sym typeface="Calibri"/>
              </a:rPr>
              <a:t>Root Mean Square Error:</a:t>
            </a:r>
            <a:r>
              <a:rPr lang="en-US" sz="2300">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sz="2300">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513325" y="1498900"/>
            <a:ext cx="11471726" cy="273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Accuracy</a:t>
            </a:r>
            <a:r>
              <a:rPr lang="en-US">
                <a:solidFill>
                  <a:srgbClr val="00B050"/>
                </a:solidFill>
              </a:rPr>
              <a:t>:</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000000"/>
                </a:solidFill>
                <a:highlight>
                  <a:srgbClr val="FFFFFF"/>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a:t>
            </a:r>
            <a:endParaRPr sz="1800">
              <a:solidFill>
                <a:srgbClr val="00000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US" sz="1800">
                <a:solidFill>
                  <a:srgbClr val="000000"/>
                </a:solidFill>
                <a:highlight>
                  <a:srgbClr val="FFFFFF"/>
                </a:highlight>
              </a:rPr>
              <a:t>Accuracy = TP+TN/TP+FP+FN+TN</a:t>
            </a:r>
            <a:endParaRPr sz="1800">
              <a:solidFill>
                <a:srgbClr val="000000"/>
              </a:solidFill>
              <a:highlight>
                <a:srgbClr val="FFFFFF"/>
              </a:highlight>
            </a:endParaRPr>
          </a:p>
          <a:p>
            <a:pPr indent="-50800" lvl="0" marL="228600" rtl="0" algn="l">
              <a:lnSpc>
                <a:spcPct val="90000"/>
              </a:lnSpc>
              <a:spcBef>
                <a:spcPts val="150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665975" y="2111100"/>
            <a:ext cx="9036250" cy="1554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SzPts val="2100"/>
              <a:buFont typeface="Calibri"/>
              <a:buAutoNum type="arabicPeriod"/>
            </a:pPr>
            <a:r>
              <a:rPr b="1" lang="en-US" sz="2100"/>
              <a:t>What is the use of read_csv()?</a:t>
            </a:r>
            <a:endParaRPr b="1" sz="2100"/>
          </a:p>
          <a:p>
            <a:pPr indent="457200" lvl="0" marL="0" rtl="0" algn="l">
              <a:lnSpc>
                <a:spcPct val="115000"/>
              </a:lnSpc>
              <a:spcBef>
                <a:spcPts val="1400"/>
              </a:spcBef>
              <a:spcAft>
                <a:spcPts val="0"/>
              </a:spcAft>
              <a:buNone/>
            </a:pPr>
            <a:r>
              <a:rPr lang="en-US" sz="2100">
                <a:highlight>
                  <a:srgbClr val="FFFFFF"/>
                </a:highlight>
              </a:rPr>
              <a:t>read_csv() is an important pandas function to read csv files and do operations on it.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the use of iloc?</a:t>
            </a:r>
            <a:endParaRPr b="1" sz="2100">
              <a:highlight>
                <a:srgbClr val="FFFFFF"/>
              </a:highlight>
            </a:endParaRPr>
          </a:p>
          <a:p>
            <a:pPr indent="0" lvl="0" marL="457200" rtl="0" algn="l">
              <a:lnSpc>
                <a:spcPct val="115000"/>
              </a:lnSpc>
              <a:spcBef>
                <a:spcPts val="1400"/>
              </a:spcBef>
              <a:spcAft>
                <a:spcPts val="0"/>
              </a:spcAft>
              <a:buNone/>
            </a:pPr>
            <a:r>
              <a:rPr lang="en-US" sz="2100">
                <a:solidFill>
                  <a:srgbClr val="3A3A3A"/>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100">
              <a:highlight>
                <a:srgbClr val="FFFFFF"/>
              </a:highlight>
            </a:endParaRPr>
          </a:p>
          <a:p>
            <a:pPr indent="-361950" lvl="0" marL="457200" rtl="0" algn="l">
              <a:lnSpc>
                <a:spcPct val="115000"/>
              </a:lnSpc>
              <a:spcBef>
                <a:spcPts val="1400"/>
              </a:spcBef>
              <a:spcAft>
                <a:spcPts val="0"/>
              </a:spcAft>
              <a:buSzPts val="2100"/>
              <a:buFont typeface="Calibri"/>
              <a:buAutoNum type="arabicPeriod"/>
            </a:pPr>
            <a:r>
              <a:rPr b="1" lang="en-US" sz="2100">
                <a:highlight>
                  <a:srgbClr val="FFFFFF"/>
                </a:highlight>
              </a:rPr>
              <a:t>What is Logistic Regression and when is it used?</a:t>
            </a:r>
            <a:endParaRPr b="1" sz="2100">
              <a:highlight>
                <a:srgbClr val="FFFFFF"/>
              </a:highlight>
            </a:endParaRPr>
          </a:p>
          <a:p>
            <a:pPr indent="0" lvl="0" marL="457200" rtl="0" algn="l">
              <a:lnSpc>
                <a:spcPct val="115000"/>
              </a:lnSpc>
              <a:spcBef>
                <a:spcPts val="1400"/>
              </a:spcBef>
              <a:spcAft>
                <a:spcPts val="0"/>
              </a:spcAft>
              <a:buNone/>
            </a:pPr>
            <a:r>
              <a:rPr lang="en-US" sz="2200">
                <a:solidFill>
                  <a:srgbClr val="303133"/>
                </a:solidFill>
                <a:highlight>
                  <a:srgbClr val="FFFFFF"/>
                </a:highlight>
              </a:rPr>
              <a:t>Logistic regression is famous because it can convert the values of logits (logodds), which can range from -infinity to +infinity to a range between 0 and 1. As logistic functions output the probability of occurrence of an event, it can be applied to many real-life scenarios. It is for this reason that the logistic regression model is very popular.</a:t>
            </a:r>
            <a:endParaRPr>
              <a:highlight>
                <a:srgbClr val="FFFFFF"/>
              </a:highlight>
            </a:endParaRPr>
          </a:p>
          <a:p>
            <a:pPr indent="0" lvl="0" marL="457200" rtl="0" algn="l">
              <a:lnSpc>
                <a:spcPct val="90000"/>
              </a:lnSpc>
              <a:spcBef>
                <a:spcPts val="1400"/>
              </a:spcBef>
              <a:spcAft>
                <a:spcPts val="0"/>
              </a:spcAft>
              <a:buNone/>
            </a:pPr>
            <a:r>
              <a:t/>
            </a:r>
            <a:endParaRPr sz="2100"/>
          </a:p>
          <a:p>
            <a:pPr indent="0" lvl="0" marL="457200" rtl="0" algn="l">
              <a:lnSpc>
                <a:spcPct val="90000"/>
              </a:lnSpc>
              <a:spcBef>
                <a:spcPts val="1000"/>
              </a:spcBef>
              <a:spcAft>
                <a:spcPts val="0"/>
              </a:spcAft>
              <a:buNone/>
            </a:pPr>
            <a:r>
              <a:t/>
            </a:r>
            <a:endParaRPr sz="2100"/>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1826425" y="1345525"/>
            <a:ext cx="71802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Breast Cancer Prediction</a:t>
            </a:r>
            <a:endParaRPr b="1" sz="5400">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Relevant Image</a:t>
            </a:r>
            <a:endParaRPr i="1" sz="1800">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272125" y="2738723"/>
            <a:ext cx="5524500" cy="281940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None/>
            </a:pPr>
            <a:r>
              <a:t/>
            </a:r>
            <a:endParaRPr sz="2300">
              <a:solidFill>
                <a:srgbClr val="000000"/>
              </a:solidFill>
            </a:endParaRPr>
          </a:p>
          <a:p>
            <a:pPr indent="0" lvl="0" marL="0" rtl="0" algn="l">
              <a:lnSpc>
                <a:spcPct val="90000"/>
              </a:lnSpc>
              <a:spcBef>
                <a:spcPts val="1000"/>
              </a:spcBef>
              <a:spcAft>
                <a:spcPts val="0"/>
              </a:spcAft>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82" name="Google Shape;282;p33"/>
          <p:cNvSpPr txBox="1"/>
          <p:nvPr>
            <p:ph idx="1" type="body"/>
          </p:nvPr>
        </p:nvSpPr>
        <p:spPr>
          <a:xfrm>
            <a:off x="838200" y="1557025"/>
            <a:ext cx="10515600" cy="505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en-US" sz="2100">
                <a:solidFill>
                  <a:srgbClr val="303133"/>
                </a:solidFill>
                <a:highlight>
                  <a:srgbClr val="FFFFFF"/>
                </a:highlight>
              </a:rPr>
              <a:t>6. </a:t>
            </a:r>
            <a:r>
              <a:rPr b="1" lang="en-US" sz="2100">
                <a:solidFill>
                  <a:srgbClr val="303133"/>
                </a:solidFill>
                <a:highlight>
                  <a:srgbClr val="FFFFFF"/>
                </a:highlight>
              </a:rPr>
              <a:t>Why can’t linear regression be used in place of logistic regression for binary classification?</a:t>
            </a:r>
            <a:endParaRPr b="1" sz="2100">
              <a:solidFill>
                <a:srgbClr val="303133"/>
              </a:solidFill>
              <a:highlight>
                <a:srgbClr val="FFFFFF"/>
              </a:highlight>
            </a:endParaRPr>
          </a:p>
          <a:p>
            <a:pPr indent="0" lvl="0" marL="457200" rtl="0" algn="l">
              <a:lnSpc>
                <a:spcPct val="90000"/>
              </a:lnSpc>
              <a:spcBef>
                <a:spcPts val="1500"/>
              </a:spcBef>
              <a:spcAft>
                <a:spcPts val="0"/>
              </a:spcAft>
              <a:buClr>
                <a:schemeClr val="dk1"/>
              </a:buClr>
              <a:buSzPts val="1100"/>
              <a:buFont typeface="Arial"/>
              <a:buNone/>
            </a:pPr>
            <a:r>
              <a:rPr lang="en-US" sz="2100">
                <a:solidFill>
                  <a:srgbClr val="303133"/>
                </a:solidFill>
                <a:highlight>
                  <a:srgbClr val="FFFFFF"/>
                </a:highlight>
              </a:rPr>
              <a:t>The reasons why linear regressions cannot be used in case of binary classification are as follows:</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Distribution of error terms:</a:t>
            </a:r>
            <a:r>
              <a:rPr lang="en-US" sz="2100">
                <a:solidFill>
                  <a:srgbClr val="303133"/>
                </a:solidFill>
                <a:highlight>
                  <a:srgbClr val="FFFFFF"/>
                </a:highlight>
              </a:rPr>
              <a:t> The distribution of data in case of linear and logistic regression is different. Linear regression assumes that error terms are normally distributed. In case of binary classification, this assumption does not hold true.</a:t>
            </a:r>
            <a:endParaRPr sz="2100">
              <a:solidFill>
                <a:srgbClr val="303133"/>
              </a:solidFill>
              <a:highlight>
                <a:srgbClr val="FFFFFF"/>
              </a:highlight>
            </a:endParaRPr>
          </a:p>
          <a:p>
            <a:pPr indent="0" lvl="0" marL="457200" rtl="0" algn="l">
              <a:lnSpc>
                <a:spcPct val="90000"/>
              </a:lnSpc>
              <a:spcBef>
                <a:spcPts val="1000"/>
              </a:spcBef>
              <a:spcAft>
                <a:spcPts val="0"/>
              </a:spcAft>
              <a:buClr>
                <a:schemeClr val="dk1"/>
              </a:buClr>
              <a:buSzPts val="1100"/>
              <a:buFont typeface="Arial"/>
              <a:buNone/>
            </a:pPr>
            <a:r>
              <a:rPr lang="en-US" sz="2100" u="sng">
                <a:solidFill>
                  <a:srgbClr val="303133"/>
                </a:solidFill>
                <a:highlight>
                  <a:srgbClr val="FFFFFF"/>
                </a:highlight>
              </a:rPr>
              <a:t>Model output</a:t>
            </a:r>
            <a:r>
              <a:rPr lang="en-US" sz="2100">
                <a:solidFill>
                  <a:srgbClr val="303133"/>
                </a:solidFill>
                <a:highlight>
                  <a:srgbClr val="FFFFFF"/>
                </a:highlight>
              </a:rPr>
              <a:t>: In linear regression, the output is continuous. In case of binary classification, an output of a continuous value does not make sense. For binary classification problems, linear regression may predict values that can go beyond 0 and 1. If we want the output in the form of probabilities, which can be mapped to two different classes, then its range should be restricted to 0 and 1. As the logistic regression model can output probabilities with logistic/sigmoid function, it is preferred over linear regression.</a:t>
            </a:r>
            <a:endParaRPr sz="2100">
              <a:solidFill>
                <a:srgbClr val="303133"/>
              </a:solidFill>
              <a:highlight>
                <a:srgbClr val="FFFFFF"/>
              </a:highlight>
            </a:endParaRPr>
          </a:p>
          <a:p>
            <a:pPr indent="0" lvl="0" marL="457200" rtl="0" algn="l">
              <a:lnSpc>
                <a:spcPct val="90000"/>
              </a:lnSpc>
              <a:spcBef>
                <a:spcPts val="1000"/>
              </a:spcBef>
              <a:spcAft>
                <a:spcPts val="0"/>
              </a:spcAft>
              <a:buNone/>
            </a:pPr>
            <a:r>
              <a:rPr lang="en-US" sz="2100" u="sng">
                <a:solidFill>
                  <a:srgbClr val="303133"/>
                </a:solidFill>
                <a:highlight>
                  <a:srgbClr val="FFFFFF"/>
                </a:highlight>
              </a:rPr>
              <a:t>Variance of Residual errors:</a:t>
            </a:r>
            <a:r>
              <a:rPr lang="en-US" sz="2100">
                <a:solidFill>
                  <a:srgbClr val="303133"/>
                </a:solidFill>
                <a:highlight>
                  <a:srgbClr val="FFFFFF"/>
                </a:highlight>
              </a:rPr>
              <a:t> Linear regression assumes that the variance of random errors is constant. This assumption is also violated in case of logistic regression.</a:t>
            </a:r>
            <a:endParaRPr sz="2100"/>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83" name="Google Shape;283;p3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90" name="Google Shape;290;p34"/>
          <p:cNvSpPr txBox="1"/>
          <p:nvPr>
            <p:ph idx="1" type="body"/>
          </p:nvPr>
        </p:nvSpPr>
        <p:spPr>
          <a:xfrm>
            <a:off x="838200" y="1557025"/>
            <a:ext cx="10515600" cy="48492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b="1" lang="en-US" sz="2100">
                <a:solidFill>
                  <a:srgbClr val="303133"/>
                </a:solidFill>
                <a:highlight>
                  <a:srgbClr val="FFFFFF"/>
                </a:highlight>
              </a:rPr>
              <a:t>7. Is the decision boundary linear or nonlinear in the case of a logistic regression model?</a:t>
            </a:r>
            <a:endParaRPr b="1" sz="2100">
              <a:solidFill>
                <a:srgbClr val="303133"/>
              </a:solidFill>
              <a:highlight>
                <a:srgbClr val="FFFFFF"/>
              </a:highlight>
            </a:endParaRPr>
          </a:p>
          <a:p>
            <a:pPr indent="0" lvl="0" marL="457200" rtl="0" algn="l">
              <a:lnSpc>
                <a:spcPct val="175000"/>
              </a:lnSpc>
              <a:spcBef>
                <a:spcPts val="1500"/>
              </a:spcBef>
              <a:spcAft>
                <a:spcPts val="0"/>
              </a:spcAft>
              <a:buClr>
                <a:schemeClr val="dk1"/>
              </a:buClr>
              <a:buSzPts val="1100"/>
              <a:buFont typeface="Arial"/>
              <a:buNone/>
            </a:pPr>
            <a:r>
              <a:rPr lang="en-US" sz="2100">
                <a:solidFill>
                  <a:srgbClr val="303133"/>
                </a:solidFill>
                <a:highlight>
                  <a:srgbClr val="FFFFFF"/>
                </a:highlight>
              </a:rPr>
              <a:t>The decision boundary is a line that separates the target variables into different classes. The decision boundary can either be linear or nonlinear. In case of a logistic regression model, the decision boundary is a straight line.</a:t>
            </a:r>
            <a:endParaRPr sz="2100">
              <a:solidFill>
                <a:srgbClr val="303133"/>
              </a:solidFill>
              <a:highlight>
                <a:srgbClr val="FFFFFF"/>
              </a:highlight>
            </a:endParaRPr>
          </a:p>
          <a:p>
            <a:pPr indent="0" lvl="0" marL="457200" rtl="0" algn="l">
              <a:lnSpc>
                <a:spcPct val="175000"/>
              </a:lnSpc>
              <a:spcBef>
                <a:spcPts val="2300"/>
              </a:spcBef>
              <a:spcAft>
                <a:spcPts val="0"/>
              </a:spcAft>
              <a:buClr>
                <a:schemeClr val="dk1"/>
              </a:buClr>
              <a:buSzPts val="1100"/>
              <a:buFont typeface="Arial"/>
              <a:buNone/>
            </a:pPr>
            <a:r>
              <a:rPr lang="en-US" sz="2100">
                <a:solidFill>
                  <a:srgbClr val="303133"/>
                </a:solidFill>
                <a:highlight>
                  <a:srgbClr val="FFFFFF"/>
                </a:highlight>
              </a:rPr>
              <a:t>Logistic regression model formula = α+1X1+2X2+….+kXk. This clearly represents a straight line. Logistic regression is only suitable in such cases where a straight line is able to separate the different classes. If a straight line is not able to do it, then nonlinear algorithms should be used to achieve better results.</a:t>
            </a:r>
            <a:endParaRPr sz="2100">
              <a:solidFill>
                <a:srgbClr val="303133"/>
              </a:solidFill>
              <a:highlight>
                <a:srgbClr val="FFFFFF"/>
              </a:highlight>
            </a:endParaRPr>
          </a:p>
          <a:p>
            <a:pPr indent="457200" lvl="0" marL="0" rtl="0" algn="l">
              <a:lnSpc>
                <a:spcPct val="90000"/>
              </a:lnSpc>
              <a:spcBef>
                <a:spcPts val="2300"/>
              </a:spcBef>
              <a:spcAft>
                <a:spcPts val="0"/>
              </a:spcAft>
              <a:buNone/>
            </a:pPr>
            <a:r>
              <a:t/>
            </a:r>
            <a:endParaRPr sz="2100">
              <a:solidFill>
                <a:srgbClr val="303133"/>
              </a:solidFill>
              <a:highlight>
                <a:srgbClr val="FFFFFF"/>
              </a:highlight>
            </a:endParaRPr>
          </a:p>
          <a:p>
            <a:pPr indent="0" lvl="0" marL="457200" rtl="0" algn="l">
              <a:lnSpc>
                <a:spcPct val="90000"/>
              </a:lnSpc>
              <a:spcBef>
                <a:spcPts val="1000"/>
              </a:spcBef>
              <a:spcAft>
                <a:spcPts val="0"/>
              </a:spcAft>
              <a:buNone/>
            </a:pPr>
            <a:r>
              <a:t/>
            </a:r>
            <a:endParaRPr sz="2100">
              <a:solidFill>
                <a:srgbClr val="000000"/>
              </a:solidFill>
            </a:endParaRPr>
          </a:p>
          <a:p>
            <a:pPr indent="0" lvl="0" marL="0" rtl="0" algn="l">
              <a:lnSpc>
                <a:spcPct val="90000"/>
              </a:lnSpc>
              <a:spcBef>
                <a:spcPts val="1000"/>
              </a:spcBef>
              <a:spcAft>
                <a:spcPts val="0"/>
              </a:spcAft>
              <a:buNone/>
            </a:pPr>
            <a:r>
              <a:t/>
            </a:r>
            <a:endParaRPr sz="2100"/>
          </a:p>
        </p:txBody>
      </p:sp>
      <p:pic>
        <p:nvPicPr>
          <p:cNvPr id="291" name="Google Shape;291;p3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533700" y="1601575"/>
            <a:ext cx="10820100" cy="4743000"/>
          </a:xfrm>
          <a:prstGeom prst="rect">
            <a:avLst/>
          </a:prstGeom>
          <a:noFill/>
          <a:ln>
            <a:noFill/>
          </a:ln>
        </p:spPr>
        <p:txBody>
          <a:bodyPr anchorCtr="0" anchor="t" bIns="91425" lIns="91425" spcFirstLastPara="1" rIns="91425" wrap="square" tIns="91425">
            <a:noAutofit/>
          </a:bodyPr>
          <a:lstStyle/>
          <a:p>
            <a:pPr indent="0" lvl="0" marL="0" rtl="0" algn="l">
              <a:lnSpc>
                <a:spcPct val="132352"/>
              </a:lnSpc>
              <a:spcBef>
                <a:spcPts val="0"/>
              </a:spcBef>
              <a:spcAft>
                <a:spcPts val="0"/>
              </a:spcAft>
              <a:buNone/>
            </a:pPr>
            <a:r>
              <a:rPr lang="en-US" sz="2900">
                <a:highlight>
                  <a:srgbClr val="FFFFFF"/>
                </a:highlight>
              </a:rPr>
              <a:t>The objective is build a machine to predict breast cancer using Logistic Regression method. This machine can be very useful in medical diagnosis of breast cancer.</a:t>
            </a:r>
            <a:endParaRPr sz="2900">
              <a:highlight>
                <a:srgbClr val="FFFFFF"/>
              </a:highlight>
            </a:endParaRPr>
          </a:p>
          <a:p>
            <a:pPr indent="0" lvl="0" marL="0" rtl="0" algn="l">
              <a:lnSpc>
                <a:spcPct val="132352"/>
              </a:lnSpc>
              <a:spcBef>
                <a:spcPts val="0"/>
              </a:spcBef>
              <a:spcAft>
                <a:spcPts val="0"/>
              </a:spcAft>
              <a:buNone/>
            </a:pPr>
            <a:r>
              <a:t/>
            </a:r>
            <a:endParaRPr sz="2900">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688109" y="6134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Working</a:t>
            </a:r>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411825" y="1929000"/>
            <a:ext cx="11119800" cy="43740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FIRST STEP WAS TO COLLECT DATA FROM DIFFERENT SOURCES FOR OUR PROBLEM STATEMENT .</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HAVE TO CLEAN , PROCESS CATEGORICAL DATA AND NORMALISE IT.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THEN WE SHOW VARIOUS ANALYSIS USING GRAPHS.</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SPLIT THE DATA INTO TRAINING AND TEST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SELECT AN ALGORITHM.</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FITTING THE MODEL TO TRAINING SET.</a:t>
            </a:r>
            <a:endParaRPr sz="2400">
              <a:highlight>
                <a:srgbClr val="FFFFFF"/>
              </a:highlight>
              <a:latin typeface="Calibri"/>
              <a:ea typeface="Calibri"/>
              <a:cs typeface="Calibri"/>
              <a:sym typeface="Calibri"/>
            </a:endParaRPr>
          </a:p>
          <a:p>
            <a:pPr indent="-381000" lvl="0" marL="457200" rtl="0" algn="l">
              <a:lnSpc>
                <a:spcPct val="107916"/>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SAVING THE MODEL</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TRAINED DATA W.R.T TRAIN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TEST THE TRAINED MODEL W.R.T TESTING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Calibri"/>
              <a:buAutoNum type="arabicPeriod"/>
            </a:pPr>
            <a:r>
              <a:rPr lang="en-US" sz="2400">
                <a:highlight>
                  <a:srgbClr val="FFFFFF"/>
                </a:highlight>
                <a:latin typeface="Calibri"/>
                <a:ea typeface="Calibri"/>
                <a:cs typeface="Calibri"/>
                <a:sym typeface="Calibri"/>
              </a:rPr>
              <a:t>CHECK ACCURACY OF TEST DATA W.R.T TEST SET.</a:t>
            </a:r>
            <a:endParaRPr sz="2400">
              <a:highlight>
                <a:srgbClr val="FFFFFF"/>
              </a:highlight>
              <a:latin typeface="Calibri"/>
              <a:ea typeface="Calibri"/>
              <a:cs typeface="Calibri"/>
              <a:sym typeface="Calibri"/>
            </a:endParaRPr>
          </a:p>
          <a:p>
            <a:pPr indent="-381000" lvl="0" marL="457200" rtl="0" algn="l">
              <a:lnSpc>
                <a:spcPct val="90000"/>
              </a:lnSpc>
              <a:spcBef>
                <a:spcPts val="0"/>
              </a:spcBef>
              <a:spcAft>
                <a:spcPts val="0"/>
              </a:spcAft>
              <a:buClr>
                <a:srgbClr val="000000"/>
              </a:buClr>
              <a:buSzPts val="2400"/>
              <a:buFont typeface="Roboto"/>
              <a:buAutoNum type="arabicPeriod"/>
            </a:pPr>
            <a:r>
              <a:rPr lang="en-US" sz="2400">
                <a:highlight>
                  <a:srgbClr val="FFFFFF"/>
                </a:highlight>
                <a:latin typeface="Calibri"/>
                <a:ea typeface="Calibri"/>
                <a:cs typeface="Calibri"/>
                <a:sym typeface="Calibri"/>
              </a:rPr>
              <a:t>BASED ON THE GENERATED GRAPHS WE PREDICT BREAST CANCER.</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10925" y="4566025"/>
            <a:ext cx="10515600" cy="2005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prediction of the breast cancer. The source of dataset is Kaggle.</a:t>
            </a:r>
            <a:endParaRPr/>
          </a:p>
          <a:p>
            <a:pPr indent="-50800" lvl="0" marL="228600" rtl="0" algn="l">
              <a:spcBef>
                <a:spcPts val="0"/>
              </a:spcBef>
              <a:spcAft>
                <a:spcPts val="0"/>
              </a:spcAft>
              <a:buClr>
                <a:schemeClr val="dk1"/>
              </a:buClr>
              <a:buSzPts val="2800"/>
              <a:buNone/>
            </a:pPr>
            <a:r>
              <a:rPr lang="en-US"/>
              <a:t>We have used the read_csv() function of pandas to read the .csv file for dataset and head() function to display the first five lines of dataset.</a:t>
            </a:r>
            <a:endParaRPr/>
          </a:p>
        </p:txBody>
      </p:sp>
      <p:pic>
        <p:nvPicPr>
          <p:cNvPr id="142" name="Google Shape;142;p17"/>
          <p:cNvPicPr preferRelativeResize="0"/>
          <p:nvPr/>
        </p:nvPicPr>
        <p:blipFill>
          <a:blip r:embed="rId4">
            <a:alphaModFix/>
          </a:blip>
          <a:stretch>
            <a:fillRect/>
          </a:stretch>
        </p:blipFill>
        <p:spPr>
          <a:xfrm>
            <a:off x="152400" y="1113025"/>
            <a:ext cx="11832649" cy="345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928350" y="5103200"/>
            <a:ext cx="10335300" cy="161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3000">
                <a:solidFill>
                  <a:srgbClr val="333333"/>
                </a:solidFill>
                <a:latin typeface="Arial"/>
                <a:ea typeface="Arial"/>
                <a:cs typeface="Arial"/>
                <a:sym typeface="Arial"/>
              </a:rPr>
              <a:t> Label encoding is simply converting each value in a column to a number. We have also used a drop function to drop the column containing id.</a:t>
            </a:r>
            <a:endParaRPr sz="3000"/>
          </a:p>
        </p:txBody>
      </p:sp>
      <p:pic>
        <p:nvPicPr>
          <p:cNvPr id="152" name="Google Shape;152;p18"/>
          <p:cNvPicPr preferRelativeResize="0"/>
          <p:nvPr/>
        </p:nvPicPr>
        <p:blipFill>
          <a:blip r:embed="rId4">
            <a:alphaModFix/>
          </a:blip>
          <a:stretch>
            <a:fillRect/>
          </a:stretch>
        </p:blipFill>
        <p:spPr>
          <a:xfrm>
            <a:off x="838200" y="1413800"/>
            <a:ext cx="10335300" cy="36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a:blip r:embed="rId6">
            <a:alphaModFix/>
          </a:blip>
          <a:stretch>
            <a:fillRect/>
          </a:stretch>
        </p:blipFill>
        <p:spPr>
          <a:xfrm>
            <a:off x="152400" y="1113024"/>
            <a:ext cx="6957019"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000">
                <a:solidFill>
                  <a:srgbClr val="212529"/>
                </a:solidFill>
                <a:highlight>
                  <a:schemeClr val="lt1"/>
                </a:highlight>
              </a:rPr>
              <a:t>Here we have created a graph for diagnosis using matplotlib library of Python.</a:t>
            </a:r>
            <a:endParaRPr sz="20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000">
                <a:solidFill>
                  <a:srgbClr val="333333"/>
                </a:solidFill>
                <a:highlight>
                  <a:schemeClr val="lt1"/>
                </a:highlight>
              </a:rPr>
              <a:t>figsize():</a:t>
            </a:r>
            <a:endParaRPr b="1" sz="2000">
              <a:solidFill>
                <a:srgbClr val="333333"/>
              </a:solidFill>
              <a:highlight>
                <a:schemeClr val="lt1"/>
              </a:highlight>
            </a:endParaRPr>
          </a:p>
          <a:p>
            <a:pPr indent="0" lvl="0" marL="0" marR="101600" rtl="0" algn="l">
              <a:lnSpc>
                <a:spcPct val="115000"/>
              </a:lnSpc>
              <a:spcBef>
                <a:spcPts val="300"/>
              </a:spcBef>
              <a:spcAft>
                <a:spcPts val="0"/>
              </a:spcAft>
              <a:buClr>
                <a:schemeClr val="dk1"/>
              </a:buClr>
              <a:buSzPts val="1100"/>
              <a:buFont typeface="Arial"/>
              <a:buNone/>
            </a:pPr>
            <a:r>
              <a:rPr lang="en-US" sz="2000">
                <a:solidFill>
                  <a:srgbClr val="333333"/>
                </a:solidFill>
                <a:highlight>
                  <a:schemeClr val="lt1"/>
                </a:highlight>
              </a:rPr>
              <a:t>width, height in inches. </a:t>
            </a:r>
            <a:endParaRPr sz="2000">
              <a:solidFill>
                <a:srgbClr val="333333"/>
              </a:solidFill>
              <a:highlight>
                <a:schemeClr val="lt1"/>
              </a:highlight>
            </a:endParaRPr>
          </a:p>
          <a:p>
            <a:pPr indent="0" lvl="0" marL="0" rtl="0" algn="l">
              <a:lnSpc>
                <a:spcPct val="110000"/>
              </a:lnSpc>
              <a:spcBef>
                <a:spcPts val="1600"/>
              </a:spcBef>
              <a:spcAft>
                <a:spcPts val="0"/>
              </a:spcAft>
              <a:buClr>
                <a:schemeClr val="dk1"/>
              </a:buClr>
              <a:buSzPts val="1100"/>
              <a:buFont typeface="Arial"/>
              <a:buNone/>
            </a:pPr>
            <a:r>
              <a:rPr b="1" lang="en-US" sz="2000">
                <a:solidFill>
                  <a:srgbClr val="333333"/>
                </a:solidFill>
                <a:highlight>
                  <a:schemeClr val="lt1"/>
                </a:highlight>
              </a:rPr>
              <a:t>tight_layout():</a:t>
            </a:r>
            <a:endParaRPr b="1"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000">
                <a:solidFill>
                  <a:srgbClr val="333333"/>
                </a:solidFill>
                <a:highlight>
                  <a:schemeClr val="lt1"/>
                </a:highlight>
              </a:rPr>
              <a:t>automatically adjusts subplot params so that the subplot(s) fits in to the figure area.</a:t>
            </a:r>
            <a:endParaRPr sz="2000">
              <a:solidFill>
                <a:srgbClr val="333333"/>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t/>
            </a:r>
            <a:endParaRPr sz="2000">
              <a:solidFill>
                <a:srgbClr val="33333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b="1" lang="en-US" sz="2000">
                <a:solidFill>
                  <a:srgbClr val="444444"/>
                </a:solidFill>
                <a:highlight>
                  <a:schemeClr val="lt1"/>
                </a:highlight>
              </a:rPr>
              <a:t>seaborn.distplot():</a:t>
            </a:r>
            <a:endParaRPr b="1" sz="2000">
              <a:solidFill>
                <a:srgbClr val="2196F3"/>
              </a:solidFill>
              <a:highlight>
                <a:schemeClr val="lt1"/>
              </a:highlight>
            </a:endParaRPr>
          </a:p>
          <a:p>
            <a:pPr indent="0" lvl="0" marL="38100" rtl="0" algn="l">
              <a:lnSpc>
                <a:spcPct val="184600"/>
              </a:lnSpc>
              <a:spcBef>
                <a:spcPts val="0"/>
              </a:spcBef>
              <a:spcAft>
                <a:spcPts val="0"/>
              </a:spcAft>
              <a:buClr>
                <a:schemeClr val="dk1"/>
              </a:buClr>
              <a:buSzPts val="1100"/>
              <a:buFont typeface="Arial"/>
              <a:buNone/>
            </a:pPr>
            <a:r>
              <a:rPr lang="en-US" sz="2000">
                <a:solidFill>
                  <a:srgbClr val="444444"/>
                </a:solidFill>
                <a:highlight>
                  <a:schemeClr val="lt1"/>
                </a:highlight>
              </a:rPr>
              <a:t>Flexibly plot a univariate distribution of observations.</a:t>
            </a:r>
            <a:endParaRPr sz="2400">
              <a:solidFill>
                <a:srgbClr val="212529"/>
              </a:solidFill>
              <a:highlight>
                <a:schemeClr val="lt1"/>
              </a:highlight>
            </a:endParaRPr>
          </a:p>
        </p:txBody>
      </p:sp>
      <p:pic>
        <p:nvPicPr>
          <p:cNvPr id="170" name="Google Shape;170;p20"/>
          <p:cNvPicPr preferRelativeResize="0"/>
          <p:nvPr/>
        </p:nvPicPr>
        <p:blipFill>
          <a:blip r:embed="rId4">
            <a:alphaModFix/>
          </a:blip>
          <a:stretch>
            <a:fillRect/>
          </a:stretch>
        </p:blipFill>
        <p:spPr>
          <a:xfrm>
            <a:off x="275600" y="1585299"/>
            <a:ext cx="6922075" cy="202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385725" y="1462075"/>
            <a:ext cx="11243250" cy="121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