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8D240-23D9-4606-889D-B051FBF17949}">
  <a:tblStyle styleId="{E918D240-23D9-4606-889D-B051FBF1794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0eab394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90eab3940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90eab3940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9f1ac5c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89f1ac5c7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89f1ac5c7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9f1ac5c7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89f1ac5c7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89f1ac5c7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png"/><Relationship Id="rId9"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{E918D240-23D9-4606-889D-B051FBF17949}</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2268613" y="1887613"/>
            <a:ext cx="7925963" cy="133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745125" y="1195287"/>
            <a:ext cx="6767200" cy="351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We have used slicing so as to make both the arrays of same size.</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164625" y="1293575"/>
            <a:ext cx="7403725" cy="296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51538" y="1626574"/>
            <a:ext cx="11311625" cy="213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363850" y="2535510"/>
            <a:ext cx="8934525" cy="135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2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Accuracy</a:t>
            </a:r>
            <a:endParaRPr sz="3959"/>
          </a:p>
        </p:txBody>
      </p:sp>
      <p:pic>
        <p:nvPicPr>
          <p:cNvPr id="239" name="Google Shape;239;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0" name="Google Shape;240;p28"/>
          <p:cNvSpPr txBox="1"/>
          <p:nvPr>
            <p:ph idx="1" type="body"/>
          </p:nvPr>
        </p:nvSpPr>
        <p:spPr>
          <a:xfrm>
            <a:off x="518400" y="4522725"/>
            <a:ext cx="11155200" cy="202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spcBef>
                <a:spcPts val="1500"/>
              </a:spcBef>
              <a:spcAft>
                <a:spcPts val="0"/>
              </a:spcAft>
              <a:buClr>
                <a:schemeClr val="dk1"/>
              </a:buClr>
              <a:buSzPts val="2800"/>
              <a:buNone/>
            </a:pPr>
            <a:r>
              <a:t/>
            </a:r>
            <a:endParaRPr sz="1800">
              <a:solidFill>
                <a:srgbClr val="000000"/>
              </a:solidFill>
              <a:highlight>
                <a:srgbClr val="FFFFFF"/>
              </a:highlight>
            </a:endParaRPr>
          </a:p>
        </p:txBody>
      </p:sp>
      <p:pic>
        <p:nvPicPr>
          <p:cNvPr id="241" name="Google Shape;241;p28"/>
          <p:cNvPicPr preferRelativeResize="0"/>
          <p:nvPr/>
        </p:nvPicPr>
        <p:blipFill>
          <a:blip r:embed="rId4">
            <a:alphaModFix/>
          </a:blip>
          <a:stretch>
            <a:fillRect/>
          </a:stretch>
        </p:blipFill>
        <p:spPr>
          <a:xfrm>
            <a:off x="1246125" y="2088524"/>
            <a:ext cx="9349325" cy="139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48" name="Google Shape;248;p29"/>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Logistic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200">
                <a:solidFill>
                  <a:srgbClr val="303133"/>
                </a:solidFill>
                <a:highlight>
                  <a:srgbClr val="FFFFFF"/>
                </a:highlight>
              </a:rPr>
              <a:t>Logistic regression is famous because it can convert the values of logits (logodds), which can range from -infinity to +infinity to a range between 0 and 1. As logistic functions output the probability of occurrence of an event, it can be applied to many real-life scenarios. It is for this reason that the logistic regression model is very popular.</a:t>
            </a:r>
            <a:endParaRPr>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6" name="Google Shape;256;p30"/>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57" name="Google Shape;257;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4" name="Google Shape;264;p31"/>
          <p:cNvSpPr txBox="1"/>
          <p:nvPr>
            <p:ph idx="1" type="body"/>
          </p:nvPr>
        </p:nvSpPr>
        <p:spPr>
          <a:xfrm>
            <a:off x="838200" y="1557025"/>
            <a:ext cx="10515600" cy="505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2100">
                <a:solidFill>
                  <a:srgbClr val="303133"/>
                </a:solidFill>
                <a:highlight>
                  <a:srgbClr val="FFFFFF"/>
                </a:highlight>
              </a:rPr>
              <a:t>6. </a:t>
            </a:r>
            <a:r>
              <a:rPr b="1" lang="en-US" sz="2100">
                <a:solidFill>
                  <a:srgbClr val="303133"/>
                </a:solidFill>
                <a:highlight>
                  <a:srgbClr val="FFFFFF"/>
                </a:highlight>
              </a:rPr>
              <a:t>Why can’t linear regression be used in place of logistic regression for binary classification?</a:t>
            </a:r>
            <a:endParaRPr b="1" sz="2100">
              <a:solidFill>
                <a:srgbClr val="303133"/>
              </a:solidFill>
              <a:highlight>
                <a:srgbClr val="FFFFFF"/>
              </a:highlight>
            </a:endParaRPr>
          </a:p>
          <a:p>
            <a:pPr indent="0" lvl="0" marL="457200" rtl="0" algn="l">
              <a:lnSpc>
                <a:spcPct val="90000"/>
              </a:lnSpc>
              <a:spcBef>
                <a:spcPts val="1500"/>
              </a:spcBef>
              <a:spcAft>
                <a:spcPts val="0"/>
              </a:spcAft>
              <a:buClr>
                <a:schemeClr val="dk1"/>
              </a:buClr>
              <a:buSzPts val="1100"/>
              <a:buFont typeface="Arial"/>
              <a:buNone/>
            </a:pPr>
            <a:r>
              <a:rPr lang="en-US" sz="2100">
                <a:solidFill>
                  <a:srgbClr val="303133"/>
                </a:solidFill>
                <a:highlight>
                  <a:srgbClr val="FFFFFF"/>
                </a:highlight>
              </a:rPr>
              <a:t>The reasons why linear regressions cannot be used in case of binary classification are as follows:</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Distribution of error terms:</a:t>
            </a:r>
            <a:r>
              <a:rPr lang="en-US" sz="2100">
                <a:solidFill>
                  <a:srgbClr val="303133"/>
                </a:solidFill>
                <a:highlight>
                  <a:srgbClr val="FFFFFF"/>
                </a:highlight>
              </a:rPr>
              <a:t> The distribution of data in case of linear and logistic regression is different. Linear regression assumes that error terms are normally distributed. In case of binary classification, this assumption does not hold true.</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Model output</a:t>
            </a:r>
            <a:r>
              <a:rPr lang="en-US" sz="2100">
                <a:solidFill>
                  <a:srgbClr val="303133"/>
                </a:solidFill>
                <a:highlight>
                  <a:srgbClr val="FFFFFF"/>
                </a:highlight>
              </a:rPr>
              <a:t>: In linear regression, the output is continuous. In case of binary classification, an output of a continuous value does not make sense. For binary classification problems, linear regression may predict values that can go beyond 0 and 1. If we want the output in the form of probabilities, which can be mapped to two different classes, then its range should be restricted to 0 and 1. As the logistic regression model can output probabilities with logistic/sigmoid function, it is preferred over linear regression.</a:t>
            </a:r>
            <a:endParaRPr sz="2100">
              <a:solidFill>
                <a:srgbClr val="303133"/>
              </a:solidFill>
              <a:highlight>
                <a:srgbClr val="FFFFFF"/>
              </a:highlight>
            </a:endParaRPr>
          </a:p>
          <a:p>
            <a:pPr indent="0" lvl="0" marL="457200" rtl="0" algn="l">
              <a:lnSpc>
                <a:spcPct val="90000"/>
              </a:lnSpc>
              <a:spcBef>
                <a:spcPts val="1000"/>
              </a:spcBef>
              <a:spcAft>
                <a:spcPts val="0"/>
              </a:spcAft>
              <a:buNone/>
            </a:pPr>
            <a:r>
              <a:rPr lang="en-US" sz="2100" u="sng">
                <a:solidFill>
                  <a:srgbClr val="303133"/>
                </a:solidFill>
                <a:highlight>
                  <a:srgbClr val="FFFFFF"/>
                </a:highlight>
              </a:rPr>
              <a:t>Variance of Residual errors:</a:t>
            </a:r>
            <a:r>
              <a:rPr lang="en-US" sz="2100">
                <a:solidFill>
                  <a:srgbClr val="303133"/>
                </a:solidFill>
                <a:highlight>
                  <a:srgbClr val="FFFFFF"/>
                </a:highlight>
              </a:rPr>
              <a:t> Linear regression assumes that the variance of random errors is constant. This assumption is also violated in case of logistic regression.</a:t>
            </a:r>
            <a:endParaRPr sz="2100"/>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65" name="Google Shape;265;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84159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SMS Spam Detection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709962" y="2553950"/>
            <a:ext cx="6648827" cy="3324401"/>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2" name="Google Shape;272;p32"/>
          <p:cNvSpPr txBox="1"/>
          <p:nvPr>
            <p:ph idx="1" type="body"/>
          </p:nvPr>
        </p:nvSpPr>
        <p:spPr>
          <a:xfrm>
            <a:off x="838200" y="1557025"/>
            <a:ext cx="10515600" cy="4849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US" sz="2100">
                <a:solidFill>
                  <a:srgbClr val="303133"/>
                </a:solidFill>
                <a:highlight>
                  <a:srgbClr val="FFFFFF"/>
                </a:highlight>
              </a:rPr>
              <a:t>7. Is the decision boundary linear or nonlinear in the case of a logistic regression model?</a:t>
            </a:r>
            <a:endParaRPr b="1" sz="2100">
              <a:solidFill>
                <a:srgbClr val="303133"/>
              </a:solidFill>
              <a:highlight>
                <a:srgbClr val="FFFFFF"/>
              </a:highlight>
            </a:endParaRPr>
          </a:p>
          <a:p>
            <a:pPr indent="0" lvl="0" marL="457200" rtl="0" algn="l">
              <a:lnSpc>
                <a:spcPct val="175000"/>
              </a:lnSpc>
              <a:spcBef>
                <a:spcPts val="1500"/>
              </a:spcBef>
              <a:spcAft>
                <a:spcPts val="0"/>
              </a:spcAft>
              <a:buClr>
                <a:schemeClr val="dk1"/>
              </a:buClr>
              <a:buSzPts val="1100"/>
              <a:buFont typeface="Arial"/>
              <a:buNone/>
            </a:pPr>
            <a:r>
              <a:rPr lang="en-US" sz="2100">
                <a:solidFill>
                  <a:srgbClr val="303133"/>
                </a:solidFill>
                <a:highlight>
                  <a:srgbClr val="FFFFFF"/>
                </a:highlight>
              </a:rPr>
              <a:t>The decision boundary is a line that separates the target variables into different classes. The decision boundary can either be linear or nonlinear. In case of a logistic regression model, the decision boundary is a straight line.</a:t>
            </a:r>
            <a:endParaRPr sz="2100">
              <a:solidFill>
                <a:srgbClr val="303133"/>
              </a:solidFill>
              <a:highlight>
                <a:srgbClr val="FFFFFF"/>
              </a:highlight>
            </a:endParaRPr>
          </a:p>
          <a:p>
            <a:pPr indent="0" lvl="0" marL="457200" rtl="0" algn="l">
              <a:lnSpc>
                <a:spcPct val="175000"/>
              </a:lnSpc>
              <a:spcBef>
                <a:spcPts val="2300"/>
              </a:spcBef>
              <a:spcAft>
                <a:spcPts val="0"/>
              </a:spcAft>
              <a:buClr>
                <a:schemeClr val="dk1"/>
              </a:buClr>
              <a:buSzPts val="1100"/>
              <a:buFont typeface="Arial"/>
              <a:buNone/>
            </a:pPr>
            <a:r>
              <a:rPr lang="en-US" sz="2100">
                <a:solidFill>
                  <a:srgbClr val="303133"/>
                </a:solidFill>
                <a:highlight>
                  <a:srgbClr val="FFFFFF"/>
                </a:highlight>
              </a:rPr>
              <a:t>Logistic regression model formula = α+1X1+2X2+….+kXk. This clearly represents a straight line. Logistic regression is only suitable in such cases where a straight line is able to separate the different classes. If a straight line is not able to do it, then nonlinear algorithms should be used to achieve better results.</a:t>
            </a:r>
            <a:endParaRPr sz="2100">
              <a:solidFill>
                <a:srgbClr val="303133"/>
              </a:solidFill>
              <a:highlight>
                <a:srgbClr val="FFFFFF"/>
              </a:highlight>
            </a:endParaRPr>
          </a:p>
          <a:p>
            <a:pPr indent="457200" lvl="0" marL="0" rtl="0" algn="l">
              <a:lnSpc>
                <a:spcPct val="90000"/>
              </a:lnSpc>
              <a:spcBef>
                <a:spcPts val="2300"/>
              </a:spcBef>
              <a:spcAft>
                <a:spcPts val="0"/>
              </a:spcAft>
              <a:buNone/>
            </a:pPr>
            <a:r>
              <a:t/>
            </a:r>
            <a:endParaRPr sz="2100">
              <a:solidFill>
                <a:srgbClr val="303133"/>
              </a:solidFill>
              <a:highlight>
                <a:srgbClr val="FFFFFF"/>
              </a:highlight>
            </a:endParaRPr>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73" name="Google Shape;273;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build a machine to detect any spam SMS using Logistic Regression. This has become necessary as a lot of people around the world face problem of spam messages which sometimes even can cost them a lot of money. Therefore, this problem can be solved using the machine to detect spam messages.</a:t>
            </a:r>
            <a:endParaRPr sz="2900">
              <a:highlight>
                <a:srgbClr val="FFFFFF"/>
              </a:highlight>
            </a:endParaRPr>
          </a:p>
          <a:p>
            <a:pPr indent="0" lvl="0" marL="0" rtl="0" algn="l">
              <a:lnSpc>
                <a:spcPct val="132352"/>
              </a:lnSpc>
              <a:spcBef>
                <a:spcPts val="0"/>
              </a:spcBef>
              <a:spcAft>
                <a:spcPts val="0"/>
              </a:spcAft>
              <a:buNone/>
            </a:pPr>
            <a:r>
              <a:t/>
            </a:r>
            <a:endParaRPr sz="2900">
              <a:solidFill>
                <a:srgbClr val="475262"/>
              </a:solidFill>
              <a:highlight>
                <a:srgbClr val="F3F5F9"/>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DETECT SPAM SMSs.</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4821300"/>
            <a:ext cx="10515600" cy="1714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detection of spam messages. The source of dataset is Kaggle. </a:t>
            </a: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2144100" y="1036825"/>
            <a:ext cx="7486075" cy="370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838200" y="1825625"/>
            <a:ext cx="10335301"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385725" y="1462075"/>
            <a:ext cx="11243250" cy="121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Logistic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92929"/>
                </a:solidFill>
                <a:highlight>
                  <a:srgbClr val="FFFFFF"/>
                </a:highlight>
              </a:rPr>
              <a:t>Make an instance of the model.</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LogisticRegression().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2483100" y="1274426"/>
            <a:ext cx="7291250" cy="157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