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E1840B-CC54-4E72-B4C4-40540D149885}">
  <a:tblStyle styleId="{76E1840B-CC54-4E72-B4C4-40540D14988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cd6f2fe3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8cd6f2fe31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8cd6f2fe31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7.png"/><Relationship Id="rId9"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3.png"/><Relationship Id="rId8"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chemeClr val="dk1"/>
                  </a:solidFill>
                  <a:latin typeface="Calibri"/>
                  <a:ea typeface="Calibri"/>
                  <a:cs typeface="Calibri"/>
                  <a:sym typeface="Calibri"/>
                </a:rPr>
                <a:t>+91 9967478289 / +91 9167769993</a:t>
              </a:r>
              <a:endParaRPr b="0" i="0" sz="1400" u="none" cap="none" strike="noStrike">
                <a:solidFill>
                  <a:srgbClr val="000000"/>
                </a:solidFill>
                <a:latin typeface="Arial"/>
                <a:ea typeface="Arial"/>
                <a:cs typeface="Arial"/>
                <a:sym typeface="Arial"/>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{76E1840B-CC54-4E72-B4C4-40540D149885}</a:tableStyleId>
              </a:tblPr>
              <a:tblGrid>
                <a:gridCol w="2032000"/>
                <a:gridCol w="2032000"/>
                <a:gridCol w="2032000"/>
                <a:gridCol w="203200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509"/>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184" name="Google Shape;184;p22"/>
          <p:cNvSpPr txBox="1"/>
          <p:nvPr>
            <p:ph idx="1" type="body"/>
          </p:nvPr>
        </p:nvSpPr>
        <p:spPr>
          <a:xfrm>
            <a:off x="838200" y="15570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SzPts val="1800"/>
              <a:buNone/>
            </a:pPr>
            <a:r>
              <a:rPr b="1" lang="en-US" sz="2300"/>
              <a:t>4. What is the difference between the RMSE and RMSLE method for measuring </a:t>
            </a:r>
            <a:r>
              <a:rPr b="1" lang="en-US" sz="2300">
                <a:solidFill>
                  <a:srgbClr val="000000"/>
                </a:solidFill>
              </a:rPr>
              <a:t>accuracy?</a:t>
            </a:r>
            <a:endParaRPr b="1" sz="2300">
              <a:solidFill>
                <a:srgbClr val="000000"/>
              </a:solidFill>
            </a:endParaRPr>
          </a:p>
          <a:p>
            <a:pPr indent="0" lvl="0" marL="457200" rtl="0" algn="l">
              <a:lnSpc>
                <a:spcPct val="115000"/>
              </a:lnSpc>
              <a:spcBef>
                <a:spcPts val="1400"/>
              </a:spcBef>
              <a:spcAft>
                <a:spcPts val="0"/>
              </a:spcAft>
              <a:buSzPts val="1800"/>
              <a:buNone/>
            </a:pPr>
            <a:r>
              <a:rPr lang="en-US" sz="2300">
                <a:solidFill>
                  <a:srgbClr val="000000"/>
                </a:solidFill>
                <a:highlight>
                  <a:srgbClr val="FFFFFF"/>
                </a:highlight>
              </a:rPr>
              <a:t>The value of the RMSE explodes in magnitude</a:t>
            </a:r>
            <a:r>
              <a:rPr b="1" lang="en-US" sz="2300">
                <a:solidFill>
                  <a:srgbClr val="000000"/>
                </a:solidFill>
                <a:highlight>
                  <a:srgbClr val="FFFFFF"/>
                </a:highlight>
              </a:rPr>
              <a:t> </a:t>
            </a:r>
            <a:r>
              <a:rPr lang="en-US" sz="2300">
                <a:solidFill>
                  <a:srgbClr val="000000"/>
                </a:solidFill>
                <a:highlight>
                  <a:srgbClr val="FFFFFF"/>
                </a:highlight>
              </a:rPr>
              <a:t>as soon as it encounters an outlier. In contrast, even on the introduction of the outlier, the RMSLE error is not affected much i.e.  RMSLE is very robust when outliers come into play.</a:t>
            </a:r>
            <a:endParaRPr b="1" sz="2300">
              <a:solidFill>
                <a:srgbClr val="000000"/>
              </a:solidFill>
            </a:endParaRPr>
          </a:p>
          <a:p>
            <a:pPr indent="457200" lvl="0" marL="0" rtl="0" algn="l">
              <a:lnSpc>
                <a:spcPct val="90000"/>
              </a:lnSpc>
              <a:spcBef>
                <a:spcPts val="1400"/>
              </a:spcBef>
              <a:spcAft>
                <a:spcPts val="0"/>
              </a:spcAft>
              <a:buSzPts val="1800"/>
              <a:buNone/>
            </a:pPr>
            <a:r>
              <a:rPr b="1" lang="en-US" sz="2300">
                <a:solidFill>
                  <a:srgbClr val="000000"/>
                </a:solidFill>
              </a:rPr>
              <a:t>5. Can we use RMSLE method for measuring accuracy?</a:t>
            </a:r>
            <a:endParaRPr b="1" sz="2300">
              <a:solidFill>
                <a:srgbClr val="000000"/>
              </a:solidFill>
            </a:endParaRPr>
          </a:p>
          <a:p>
            <a:pPr indent="457200" lvl="0" marL="0" rtl="0" algn="l">
              <a:lnSpc>
                <a:spcPct val="90000"/>
              </a:lnSpc>
              <a:spcBef>
                <a:spcPts val="1000"/>
              </a:spcBef>
              <a:spcAft>
                <a:spcPts val="0"/>
              </a:spcAft>
              <a:buSzPts val="1800"/>
              <a:buNone/>
            </a:pPr>
            <a:r>
              <a:rPr lang="en-US" sz="2300">
                <a:solidFill>
                  <a:srgbClr val="000000"/>
                </a:solidFill>
              </a:rPr>
              <a:t>Yes, we can.</a:t>
            </a:r>
            <a:endParaRPr sz="2300">
              <a:solidFill>
                <a:srgbClr val="000000"/>
              </a:solidFill>
            </a:endParaRPr>
          </a:p>
          <a:p>
            <a:pPr indent="0" lvl="0" marL="457200" rtl="0" algn="l">
              <a:lnSpc>
                <a:spcPct val="90000"/>
              </a:lnSpc>
              <a:spcBef>
                <a:spcPts val="1000"/>
              </a:spcBef>
              <a:spcAft>
                <a:spcPts val="0"/>
              </a:spcAft>
              <a:buSzPts val="1800"/>
              <a:buNone/>
            </a:pPr>
            <a:r>
              <a:t/>
            </a:r>
            <a:endParaRPr sz="2300">
              <a:solidFill>
                <a:srgbClr val="000000"/>
              </a:solidFill>
            </a:endParaRPr>
          </a:p>
          <a:p>
            <a:pPr indent="0" lvl="0" marL="0" rtl="0" algn="l">
              <a:lnSpc>
                <a:spcPct val="90000"/>
              </a:lnSpc>
              <a:spcBef>
                <a:spcPts val="1000"/>
              </a:spcBef>
              <a:spcAft>
                <a:spcPts val="0"/>
              </a:spcAft>
              <a:buSzPts val="1800"/>
              <a:buNone/>
            </a:pPr>
            <a:r>
              <a:t/>
            </a:r>
            <a:endParaRPr sz="2300"/>
          </a:p>
        </p:txBody>
      </p:sp>
      <p:pic>
        <p:nvPicPr>
          <p:cNvPr id="185" name="Google Shape;185;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3066075" y="1153800"/>
            <a:ext cx="53139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lang="en-US" sz="5400">
                <a:solidFill>
                  <a:schemeClr val="dk1"/>
                </a:solidFill>
                <a:latin typeface="Calibri"/>
                <a:ea typeface="Calibri"/>
                <a:cs typeface="Calibri"/>
                <a:sym typeface="Calibri"/>
              </a:rPr>
              <a:t>Items Set Analysis</a:t>
            </a:r>
            <a:endParaRPr b="1" i="0" sz="5400" u="none" cap="none" strike="noStrike">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Relevant Image</a:t>
            </a:r>
            <a:endParaRPr b="0" i="1" sz="1800" u="none" cap="none" strike="noStrike">
              <a:solidFill>
                <a:schemeClr val="dk1"/>
              </a:solidFill>
              <a:latin typeface="Calibri"/>
              <a:ea typeface="Calibri"/>
              <a:cs typeface="Calibri"/>
              <a:sym typeface="Calibri"/>
            </a:endParaRPr>
          </a:p>
        </p:txBody>
      </p:sp>
      <p:pic>
        <p:nvPicPr>
          <p:cNvPr id="117" name="Google Shape;117;p14"/>
          <p:cNvPicPr preferRelativeResize="0"/>
          <p:nvPr/>
        </p:nvPicPr>
        <p:blipFill rotWithShape="1">
          <a:blip r:embed="rId4">
            <a:alphaModFix/>
          </a:blip>
          <a:srcRect b="7604" l="0" r="0" t="0"/>
          <a:stretch/>
        </p:blipFill>
        <p:spPr>
          <a:xfrm>
            <a:off x="3795875" y="2188525"/>
            <a:ext cx="4144450" cy="4135625"/>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616000" y="1690700"/>
            <a:ext cx="10410300" cy="4743000"/>
          </a:xfrm>
          <a:prstGeom prst="rect">
            <a:avLst/>
          </a:prstGeom>
          <a:noFill/>
          <a:ln>
            <a:noFill/>
          </a:ln>
        </p:spPr>
        <p:txBody>
          <a:bodyPr anchorCtr="0" anchor="t" bIns="91425" lIns="91425" spcFirstLastPara="1" rIns="91425" wrap="square" tIns="91425">
            <a:noAutofit/>
          </a:bodyPr>
          <a:lstStyle/>
          <a:p>
            <a:pPr indent="0" lvl="0" marL="0" marR="0" rtl="0" algn="l">
              <a:lnSpc>
                <a:spcPct val="132352"/>
              </a:lnSpc>
              <a:spcBef>
                <a:spcPts val="0"/>
              </a:spcBef>
              <a:spcAft>
                <a:spcPts val="0"/>
              </a:spcAft>
              <a:buClr>
                <a:srgbClr val="000000"/>
              </a:buClr>
              <a:buSzPts val="2400"/>
              <a:buFont typeface="Arial"/>
              <a:buNone/>
            </a:pPr>
            <a:r>
              <a:rPr b="0" i="0" lang="en-US" sz="3300" u="none" cap="none" strike="noStrike">
                <a:highlight>
                  <a:srgbClr val="FFFFFF"/>
                </a:highlight>
                <a:latin typeface="Calibri"/>
                <a:ea typeface="Calibri"/>
                <a:cs typeface="Calibri"/>
                <a:sym typeface="Calibri"/>
              </a:rPr>
              <a:t>The objective is to build a prediction engine for </a:t>
            </a:r>
            <a:r>
              <a:rPr lang="en-US" sz="3300">
                <a:highlight>
                  <a:srgbClr val="FFFFFF"/>
                </a:highlight>
                <a:latin typeface="Calibri"/>
                <a:ea typeface="Calibri"/>
                <a:cs typeface="Calibri"/>
                <a:sym typeface="Calibri"/>
              </a:rPr>
              <a:t>analysis of item’s data using Apriori.</a:t>
            </a:r>
            <a:endParaRPr b="0" i="0" sz="3300" u="none" cap="none" strike="noStrike">
              <a:highlight>
                <a:srgbClr val="FFFFFF"/>
              </a:highlight>
              <a:latin typeface="Calibri"/>
              <a:ea typeface="Calibri"/>
              <a:cs typeface="Calibri"/>
              <a:sym typeface="Calibri"/>
            </a:endParaRPr>
          </a:p>
          <a:p>
            <a:pPr indent="0" lvl="0" marL="0" marR="0" rtl="0" algn="l">
              <a:lnSpc>
                <a:spcPct val="132352"/>
              </a:lnSpc>
              <a:spcBef>
                <a:spcPts val="2000"/>
              </a:spcBef>
              <a:spcAft>
                <a:spcPts val="0"/>
              </a:spcAft>
              <a:buClr>
                <a:schemeClr val="dk1"/>
              </a:buClr>
              <a:buSzPts val="1100"/>
              <a:buFont typeface="Arial"/>
              <a:buNone/>
            </a:pPr>
            <a:r>
              <a:t/>
            </a:r>
            <a:endParaRPr b="0" i="0" sz="3300" u="none" cap="none" strike="noStrike">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447171" y="4422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chemeClr val="dk1"/>
                </a:solidFill>
                <a:latin typeface="Calibri"/>
                <a:ea typeface="Calibri"/>
                <a:cs typeface="Calibri"/>
                <a:sym typeface="Calibri"/>
              </a:rPr>
              <a:t>Working</a:t>
            </a:r>
            <a:endParaRPr b="0" i="0" sz="1400" u="none" cap="none" strike="noStrike">
              <a:solidFill>
                <a:srgbClr val="000000"/>
              </a:solidFill>
              <a:latin typeface="Arial"/>
              <a:ea typeface="Arial"/>
              <a:cs typeface="Arial"/>
              <a:sym typeface="Arial"/>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287475" y="1581025"/>
            <a:ext cx="11457300" cy="4661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FIRST STEP WAS TO COLLECT DATA FROM DIFFERENT SOURCES FOR OUR PROBLEM STATEMENT .</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THEN WE HAVE TO CLEAN , PROCESS CATEGORICAL DATA AND NORMALISE IT.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THEN WE SHOW VARIOUS ANALYSIS USING GRAPHS.</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SPLIT THE DATA INTO TRAINING AND TEST SET.</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SELECT AN ALGORITHM.</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FITTING THE MODEL TO TRAINING SET.</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SAVING THE MODEL</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CHECK ACCURACY OF TRAINED DATA W.R.T TRAIN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TEST THE TRAINED MODEL W.R.T TESTING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CHECK ACCURACY OF TEST DATA W.R.T TEST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Roboto"/>
              <a:buAutoNum type="arabicPeriod"/>
            </a:pPr>
            <a:r>
              <a:rPr b="0" i="0" lang="en-US" sz="2400" u="none" cap="none" strike="noStrike">
                <a:highlight>
                  <a:srgbClr val="FFFFFF"/>
                </a:highlight>
                <a:latin typeface="Calibri"/>
                <a:ea typeface="Calibri"/>
                <a:cs typeface="Calibri"/>
                <a:sym typeface="Calibri"/>
              </a:rPr>
              <a:t>BASED ON THE GENERATED GRAPHS WE </a:t>
            </a:r>
            <a:r>
              <a:rPr lang="en-US" sz="2400">
                <a:highlight>
                  <a:srgbClr val="FFFFFF"/>
                </a:highlight>
                <a:latin typeface="Calibri"/>
                <a:ea typeface="Calibri"/>
                <a:cs typeface="Calibri"/>
                <a:sym typeface="Calibri"/>
              </a:rPr>
              <a:t>CAN ANALYSE ITEM’S DATA</a:t>
            </a:r>
            <a:r>
              <a:rPr b="0" i="0" lang="en-US" sz="2400" u="none" cap="none" strike="noStrike">
                <a:highlight>
                  <a:srgbClr val="FFFFFF"/>
                </a:highlight>
                <a:latin typeface="Calibri"/>
                <a:ea typeface="Calibri"/>
                <a:cs typeface="Calibri"/>
                <a:sym typeface="Calibri"/>
              </a:rPr>
              <a:t>.</a:t>
            </a:r>
            <a:endParaRPr b="0" i="0" sz="1400" u="none" cap="none" strike="noStrike">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838200" y="5208400"/>
            <a:ext cx="10515600" cy="13809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for the analysis of document clusters. The source of dataset is Kaggle.</a:t>
            </a:r>
            <a:endParaRPr/>
          </a:p>
        </p:txBody>
      </p:sp>
      <p:pic>
        <p:nvPicPr>
          <p:cNvPr id="142" name="Google Shape;142;p17"/>
          <p:cNvPicPr preferRelativeResize="0"/>
          <p:nvPr/>
        </p:nvPicPr>
        <p:blipFill>
          <a:blip r:embed="rId4">
            <a:alphaModFix/>
          </a:blip>
          <a:stretch>
            <a:fillRect/>
          </a:stretch>
        </p:blipFill>
        <p:spPr>
          <a:xfrm>
            <a:off x="3307238" y="1041400"/>
            <a:ext cx="5577525" cy="4086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266925" y="1472475"/>
            <a:ext cx="11559900" cy="4042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51" name="Google Shape;151;p18"/>
          <p:cNvSpPr txBox="1"/>
          <p:nvPr>
            <p:ph idx="2" type="body"/>
          </p:nvPr>
        </p:nvSpPr>
        <p:spPr>
          <a:xfrm>
            <a:off x="1018500" y="5515050"/>
            <a:ext cx="10335300" cy="66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3000">
                <a:solidFill>
                  <a:srgbClr val="333333"/>
                </a:solidFill>
                <a:latin typeface="Arial"/>
                <a:ea typeface="Arial"/>
                <a:cs typeface="Arial"/>
                <a:sym typeface="Arial"/>
              </a:rPr>
              <a:t>We have used dictionary to assign numbers or values to items.</a:t>
            </a:r>
            <a:endParaRPr sz="3000"/>
          </a:p>
        </p:txBody>
      </p:sp>
      <p:pic>
        <p:nvPicPr>
          <p:cNvPr id="152" name="Google Shape;152;p18"/>
          <p:cNvPicPr preferRelativeResize="0"/>
          <p:nvPr/>
        </p:nvPicPr>
        <p:blipFill>
          <a:blip r:embed="rId4">
            <a:alphaModFix/>
          </a:blip>
          <a:stretch>
            <a:fillRect/>
          </a:stretch>
        </p:blipFill>
        <p:spPr>
          <a:xfrm>
            <a:off x="1354624" y="1601400"/>
            <a:ext cx="8786390" cy="404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429750" y="2435225"/>
            <a:ext cx="11155200" cy="4011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1200"/>
              </a:spcBef>
              <a:spcAft>
                <a:spcPts val="0"/>
              </a:spcAft>
              <a:buClr>
                <a:schemeClr val="dk1"/>
              </a:buClr>
              <a:buSzPts val="2800"/>
              <a:buNone/>
            </a:pPr>
            <a:r>
              <a:rPr lang="en-US" sz="3000">
                <a:solidFill>
                  <a:srgbClr val="222222"/>
                </a:solidFill>
                <a:highlight>
                  <a:srgbClr val="FFFFFF"/>
                </a:highlight>
              </a:rPr>
              <a:t>We have used Apriori.</a:t>
            </a:r>
            <a:endParaRPr sz="3000">
              <a:solidFill>
                <a:srgbClr val="222222"/>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b="1" sz="3000">
              <a:solidFill>
                <a:srgbClr val="222222"/>
              </a:solidFill>
              <a:highlight>
                <a:srgbClr val="FFFFFF"/>
              </a:highlight>
            </a:endParaRPr>
          </a:p>
          <a:p>
            <a:pPr indent="-50800" lvl="0" marL="228600" rtl="0" algn="l">
              <a:lnSpc>
                <a:spcPct val="90000"/>
              </a:lnSpc>
              <a:spcBef>
                <a:spcPts val="1200"/>
              </a:spcBef>
              <a:spcAft>
                <a:spcPts val="0"/>
              </a:spcAft>
              <a:buClr>
                <a:schemeClr val="dk1"/>
              </a:buClr>
              <a:buSzPts val="2800"/>
              <a:buNone/>
            </a:pPr>
            <a:r>
              <a:rPr b="1" lang="en-US" sz="3000">
                <a:solidFill>
                  <a:srgbClr val="222222"/>
                </a:solidFill>
                <a:highlight>
                  <a:srgbClr val="FFFFFF"/>
                </a:highlight>
              </a:rPr>
              <a:t>Apriori</a:t>
            </a:r>
            <a:r>
              <a:rPr lang="en-US" sz="3000">
                <a:solidFill>
                  <a:srgbClr val="222222"/>
                </a:solidFill>
                <a:highlight>
                  <a:srgbClr val="FFFFFF"/>
                </a:highlight>
              </a:rPr>
              <a:t> is an </a:t>
            </a:r>
            <a:r>
              <a:rPr b="1" lang="en-US" sz="3000">
                <a:solidFill>
                  <a:srgbClr val="222222"/>
                </a:solidFill>
                <a:highlight>
                  <a:srgbClr val="FFFFFF"/>
                </a:highlight>
              </a:rPr>
              <a:t>algorithm</a:t>
            </a:r>
            <a:r>
              <a:rPr lang="en-US" sz="3000">
                <a:solidFill>
                  <a:srgbClr val="222222"/>
                </a:solidFill>
                <a:highlight>
                  <a:srgbClr val="FFFFFF"/>
                </a:highlight>
              </a:rPr>
              <a:t> for frequent item set mining and association rule learning over relational databases. It proceeds by identifying the frequent individual items in the database and extending them to larger and larger item sets as long as those item sets appear sufficiently often in the database.</a:t>
            </a:r>
            <a:endParaRPr sz="3000">
              <a:solidFill>
                <a:srgbClr val="000000"/>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67" name="Google Shape;167;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8" name="Google Shape;168;p20"/>
          <p:cNvSpPr txBox="1"/>
          <p:nvPr>
            <p:ph idx="1" type="body"/>
          </p:nvPr>
        </p:nvSpPr>
        <p:spPr>
          <a:xfrm>
            <a:off x="429750" y="5595475"/>
            <a:ext cx="11155200" cy="11907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1200"/>
              </a:spcBef>
              <a:spcAft>
                <a:spcPts val="0"/>
              </a:spcAft>
              <a:buClr>
                <a:schemeClr val="dk1"/>
              </a:buClr>
              <a:buSzPts val="2800"/>
              <a:buNone/>
            </a:pPr>
            <a:r>
              <a:rPr lang="en-US" sz="3000">
                <a:solidFill>
                  <a:srgbClr val="000000"/>
                </a:solidFill>
                <a:highlight>
                  <a:srgbClr val="FFFFFF"/>
                </a:highlight>
              </a:rPr>
              <a:t>We have created a self join function.</a:t>
            </a:r>
            <a:endParaRPr sz="3000">
              <a:solidFill>
                <a:srgbClr val="000000"/>
              </a:solidFill>
              <a:highlight>
                <a:srgbClr val="FFFFFF"/>
              </a:highlight>
            </a:endParaRPr>
          </a:p>
        </p:txBody>
      </p:sp>
      <p:pic>
        <p:nvPicPr>
          <p:cNvPr id="169" name="Google Shape;169;p20"/>
          <p:cNvPicPr preferRelativeResize="0"/>
          <p:nvPr/>
        </p:nvPicPr>
        <p:blipFill>
          <a:blip r:embed="rId4">
            <a:alphaModFix/>
          </a:blip>
          <a:stretch>
            <a:fillRect/>
          </a:stretch>
        </p:blipFill>
        <p:spPr>
          <a:xfrm>
            <a:off x="1442350" y="1112674"/>
            <a:ext cx="8546476" cy="4330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176" name="Google Shape;176;p21"/>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0"/>
              </a:spcBef>
              <a:spcAft>
                <a:spcPts val="0"/>
              </a:spcAft>
              <a:buClr>
                <a:srgbClr val="000000"/>
              </a:buClr>
              <a:buSzPts val="1800"/>
              <a:buFont typeface="Calibri"/>
              <a:buAutoNum type="arabicPeriod"/>
            </a:pPr>
            <a:r>
              <a:rPr b="1" lang="en-US" sz="1800">
                <a:solidFill>
                  <a:srgbClr val="000000"/>
                </a:solidFill>
              </a:rPr>
              <a:t>What is the use of read_csv()?</a:t>
            </a:r>
            <a:endParaRPr b="1" sz="1800">
              <a:solidFill>
                <a:srgbClr val="000000"/>
              </a:solidFill>
            </a:endParaRPr>
          </a:p>
          <a:p>
            <a:pPr indent="457200" lvl="0" marL="0" rtl="0" algn="l">
              <a:lnSpc>
                <a:spcPct val="115000"/>
              </a:lnSpc>
              <a:spcBef>
                <a:spcPts val="1400"/>
              </a:spcBef>
              <a:spcAft>
                <a:spcPts val="0"/>
              </a:spcAft>
              <a:buSzPts val="1800"/>
              <a:buNone/>
            </a:pPr>
            <a:r>
              <a:rPr lang="en-US" sz="1800">
                <a:solidFill>
                  <a:srgbClr val="000000"/>
                </a:solidFill>
                <a:highlight>
                  <a:srgbClr val="FFFFFF"/>
                </a:highlight>
              </a:rPr>
              <a:t>read_csv() is an important pandas function to read csv files and do operations on it.</a:t>
            </a:r>
            <a:endParaRPr sz="1800">
              <a:solidFill>
                <a:srgbClr val="000000"/>
              </a:solidFill>
              <a:highlight>
                <a:srgbClr val="FFFFFF"/>
              </a:highlight>
            </a:endParaRPr>
          </a:p>
          <a:p>
            <a:pPr indent="0" lvl="0" marL="0" rtl="0" algn="l">
              <a:lnSpc>
                <a:spcPct val="115000"/>
              </a:lnSpc>
              <a:spcBef>
                <a:spcPts val="1400"/>
              </a:spcBef>
              <a:spcAft>
                <a:spcPts val="0"/>
              </a:spcAft>
              <a:buNone/>
            </a:pPr>
            <a:r>
              <a:rPr b="1" lang="en-US" sz="1800">
                <a:solidFill>
                  <a:srgbClr val="000000"/>
                </a:solidFill>
                <a:highlight>
                  <a:srgbClr val="FFFFFF"/>
                </a:highlight>
              </a:rPr>
              <a:t>2. 	</a:t>
            </a:r>
            <a:r>
              <a:rPr b="1" lang="en-US" sz="1800">
                <a:solidFill>
                  <a:srgbClr val="000000"/>
                </a:solidFill>
                <a:highlight>
                  <a:srgbClr val="FFFFFF"/>
                </a:highlight>
              </a:rPr>
              <a:t>What is the use of iloc?</a:t>
            </a:r>
            <a:endParaRPr b="1" sz="1800">
              <a:solidFill>
                <a:srgbClr val="000000"/>
              </a:solidFill>
              <a:highlight>
                <a:srgbClr val="FFFFFF"/>
              </a:highlight>
            </a:endParaRPr>
          </a:p>
          <a:p>
            <a:pPr indent="0" lvl="0" marL="457200" rtl="0" algn="l">
              <a:lnSpc>
                <a:spcPct val="115000"/>
              </a:lnSpc>
              <a:spcBef>
                <a:spcPts val="1400"/>
              </a:spcBef>
              <a:spcAft>
                <a:spcPts val="0"/>
              </a:spcAft>
              <a:buSzPts val="1800"/>
              <a:buNone/>
            </a:pPr>
            <a:r>
              <a:rPr lang="en-US" sz="1800">
                <a:solidFill>
                  <a:srgbClr val="000000"/>
                </a:solidFill>
                <a:highlight>
                  <a:srgbClr val="FFFFFF"/>
                </a:highlight>
              </a:rPr>
              <a:t>iloc returns a Pandas Series when one row is selected, and a Pandas DataFrame when multiple rows are selected, or if any column in full is selected. To counter this, pass a single-valued list if you require DataFrame output.</a:t>
            </a:r>
            <a:endParaRPr sz="1800">
              <a:solidFill>
                <a:srgbClr val="000000"/>
              </a:solidFill>
              <a:highlight>
                <a:srgbClr val="FFFFFF"/>
              </a:highlight>
            </a:endParaRPr>
          </a:p>
          <a:p>
            <a:pPr indent="0" lvl="0" marL="0" rtl="0" algn="l">
              <a:lnSpc>
                <a:spcPct val="115000"/>
              </a:lnSpc>
              <a:spcBef>
                <a:spcPts val="1400"/>
              </a:spcBef>
              <a:spcAft>
                <a:spcPts val="0"/>
              </a:spcAft>
              <a:buNone/>
            </a:pPr>
            <a:r>
              <a:rPr b="1" lang="en-US" sz="1800">
                <a:solidFill>
                  <a:srgbClr val="000000"/>
                </a:solidFill>
                <a:highlight>
                  <a:srgbClr val="FFFFFF"/>
                </a:highlight>
              </a:rPr>
              <a:t>3.	 </a:t>
            </a:r>
            <a:r>
              <a:rPr b="1" lang="en-US" sz="1800">
                <a:solidFill>
                  <a:srgbClr val="222222"/>
                </a:solidFill>
                <a:highlight>
                  <a:srgbClr val="FFFFFF"/>
                </a:highlight>
              </a:rPr>
              <a:t>What is Apriori principle?</a:t>
            </a:r>
            <a:endParaRPr b="1" sz="1800">
              <a:solidFill>
                <a:srgbClr val="222222"/>
              </a:solidFill>
              <a:highlight>
                <a:srgbClr val="FFFFFF"/>
              </a:highlight>
            </a:endParaRPr>
          </a:p>
          <a:p>
            <a:pPr indent="0" lvl="0" marL="457200" rtl="0" algn="l">
              <a:lnSpc>
                <a:spcPct val="115000"/>
              </a:lnSpc>
              <a:spcBef>
                <a:spcPts val="1400"/>
              </a:spcBef>
              <a:spcAft>
                <a:spcPts val="0"/>
              </a:spcAft>
              <a:buNone/>
            </a:pPr>
            <a:r>
              <a:rPr lang="en-US" sz="1800">
                <a:solidFill>
                  <a:srgbClr val="222222"/>
                </a:solidFill>
                <a:highlight>
                  <a:srgbClr val="FFFFFF"/>
                </a:highlight>
              </a:rPr>
              <a:t>The </a:t>
            </a:r>
            <a:r>
              <a:rPr b="1" lang="en-US" sz="1800">
                <a:solidFill>
                  <a:srgbClr val="222222"/>
                </a:solidFill>
                <a:highlight>
                  <a:srgbClr val="FFFFFF"/>
                </a:highlight>
              </a:rPr>
              <a:t>apriori principle</a:t>
            </a:r>
            <a:r>
              <a:rPr lang="en-US" sz="1800">
                <a:solidFill>
                  <a:srgbClr val="222222"/>
                </a:solidFill>
                <a:highlight>
                  <a:srgbClr val="FFFFFF"/>
                </a:highlight>
              </a:rPr>
              <a:t> can reduce the number of itemsets we need to examine. Put simply, the </a:t>
            </a:r>
            <a:r>
              <a:rPr b="1" lang="en-US" sz="1800">
                <a:solidFill>
                  <a:srgbClr val="222222"/>
                </a:solidFill>
                <a:highlight>
                  <a:srgbClr val="FFFFFF"/>
                </a:highlight>
              </a:rPr>
              <a:t>apriori principle</a:t>
            </a:r>
            <a:r>
              <a:rPr lang="en-US" sz="1800">
                <a:solidFill>
                  <a:srgbClr val="222222"/>
                </a:solidFill>
                <a:highlight>
                  <a:srgbClr val="FFFFFF"/>
                </a:highlight>
              </a:rPr>
              <a:t> states that. if an itemset is infrequent, then all its supersets must also be infrequent. This means that if {beer} was found to be infrequent, we can expect {beer, pizza} to be equally or even more infrequent.</a:t>
            </a:r>
            <a:endParaRPr sz="1800">
              <a:solidFill>
                <a:srgbClr val="222222"/>
              </a:solidFill>
              <a:highlight>
                <a:srgbClr val="FFFFFF"/>
              </a:highlight>
            </a:endParaRPr>
          </a:p>
          <a:p>
            <a:pPr indent="0" lvl="0" marL="457200" rtl="0" algn="l">
              <a:lnSpc>
                <a:spcPct val="115000"/>
              </a:lnSpc>
              <a:spcBef>
                <a:spcPts val="1400"/>
              </a:spcBef>
              <a:spcAft>
                <a:spcPts val="0"/>
              </a:spcAft>
              <a:buSzPts val="1800"/>
              <a:buNone/>
            </a:pPr>
            <a:r>
              <a:t/>
            </a:r>
            <a:endParaRPr sz="1800">
              <a:solidFill>
                <a:srgbClr val="000000"/>
              </a:solidFill>
              <a:highlight>
                <a:srgbClr val="FFFFFF"/>
              </a:highlight>
            </a:endParaRPr>
          </a:p>
          <a:p>
            <a:pPr indent="0" lvl="0" marL="457200" rtl="0" algn="l">
              <a:lnSpc>
                <a:spcPct val="90000"/>
              </a:lnSpc>
              <a:spcBef>
                <a:spcPts val="1400"/>
              </a:spcBef>
              <a:spcAft>
                <a:spcPts val="0"/>
              </a:spcAft>
              <a:buSzPts val="1800"/>
              <a:buNone/>
            </a:pPr>
            <a:r>
              <a:t/>
            </a:r>
            <a:endParaRPr sz="1800">
              <a:solidFill>
                <a:srgbClr val="000000"/>
              </a:solidFill>
            </a:endParaRPr>
          </a:p>
          <a:p>
            <a:pPr indent="0" lvl="0" marL="457200" rtl="0" algn="l">
              <a:lnSpc>
                <a:spcPct val="90000"/>
              </a:lnSpc>
              <a:spcBef>
                <a:spcPts val="1000"/>
              </a:spcBef>
              <a:spcAft>
                <a:spcPts val="0"/>
              </a:spcAft>
              <a:buSzPts val="1800"/>
              <a:buNone/>
            </a:pPr>
            <a:r>
              <a:t/>
            </a:r>
            <a:endParaRPr sz="1800">
              <a:solidFill>
                <a:srgbClr val="000000"/>
              </a:solidFill>
            </a:endParaRPr>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