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C5CFEE-57CF-4B86-B577-B345B05066F1}">
  <a:tblStyle styleId="{29C5CFEE-57CF-4B86-B577-B345B05066F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cd6f2fe4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8cd6f2fe46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8cd6f2fe46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cd6f2fe46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8cd6f2fe46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8cd6f2fe46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cd6f2fe4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cd6f2fe46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8cd6f2fe46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cd6f2fe3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8cd6f2fe3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8cd6f2fe31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{29C5CFEE-57CF-4B86-B577-B345B05066F1}</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Results</a:t>
            </a:r>
            <a:endParaRPr sz="3959"/>
          </a:p>
        </p:txBody>
      </p:sp>
      <p:pic>
        <p:nvPicPr>
          <p:cNvPr id="185" name="Google Shape;185;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6" name="Google Shape;186;p22"/>
          <p:cNvSpPr txBox="1"/>
          <p:nvPr>
            <p:ph idx="1" type="body"/>
          </p:nvPr>
        </p:nvSpPr>
        <p:spPr>
          <a:xfrm>
            <a:off x="429750" y="5595475"/>
            <a:ext cx="11155200" cy="119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200"/>
              </a:spcBef>
              <a:spcAft>
                <a:spcPts val="0"/>
              </a:spcAft>
              <a:buClr>
                <a:schemeClr val="dk1"/>
              </a:buClr>
              <a:buSzPts val="2800"/>
              <a:buNone/>
            </a:pPr>
            <a:r>
              <a:t/>
            </a:r>
            <a:endParaRPr sz="3000">
              <a:solidFill>
                <a:srgbClr val="000000"/>
              </a:solidFill>
              <a:highlight>
                <a:srgbClr val="FFFFFF"/>
              </a:highlight>
            </a:endParaRPr>
          </a:p>
        </p:txBody>
      </p:sp>
      <p:pic>
        <p:nvPicPr>
          <p:cNvPr id="187" name="Google Shape;187;p22"/>
          <p:cNvPicPr preferRelativeResize="0"/>
          <p:nvPr/>
        </p:nvPicPr>
        <p:blipFill>
          <a:blip r:embed="rId4">
            <a:alphaModFix/>
          </a:blip>
          <a:stretch>
            <a:fillRect/>
          </a:stretch>
        </p:blipFill>
        <p:spPr>
          <a:xfrm>
            <a:off x="1418650" y="1129237"/>
            <a:ext cx="9354697" cy="42976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Mining</a:t>
            </a:r>
            <a:endParaRPr sz="3959"/>
          </a:p>
        </p:txBody>
      </p:sp>
      <p:pic>
        <p:nvPicPr>
          <p:cNvPr id="194" name="Google Shape;194;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5" name="Google Shape;195;p23"/>
          <p:cNvSpPr txBox="1"/>
          <p:nvPr>
            <p:ph idx="1" type="body"/>
          </p:nvPr>
        </p:nvSpPr>
        <p:spPr>
          <a:xfrm>
            <a:off x="429750" y="5595475"/>
            <a:ext cx="11155200" cy="119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200"/>
              </a:spcBef>
              <a:spcAft>
                <a:spcPts val="0"/>
              </a:spcAft>
              <a:buClr>
                <a:schemeClr val="dk1"/>
              </a:buClr>
              <a:buSzPts val="2800"/>
              <a:buNone/>
            </a:pPr>
            <a:r>
              <a:rPr lang="en-US" sz="3000">
                <a:solidFill>
                  <a:srgbClr val="000000"/>
                </a:solidFill>
                <a:highlight>
                  <a:srgbClr val="FFFFFF"/>
                </a:highlight>
              </a:rPr>
              <a:t>We are printing the support for each itemset.</a:t>
            </a:r>
            <a:endParaRPr sz="3000">
              <a:solidFill>
                <a:srgbClr val="000000"/>
              </a:solidFill>
              <a:highlight>
                <a:srgbClr val="FFFFFF"/>
              </a:highlight>
            </a:endParaRPr>
          </a:p>
        </p:txBody>
      </p:sp>
      <p:pic>
        <p:nvPicPr>
          <p:cNvPr id="196" name="Google Shape;196;p23"/>
          <p:cNvPicPr preferRelativeResize="0"/>
          <p:nvPr/>
        </p:nvPicPr>
        <p:blipFill>
          <a:blip r:embed="rId4">
            <a:alphaModFix/>
          </a:blip>
          <a:stretch>
            <a:fillRect/>
          </a:stretch>
        </p:blipFill>
        <p:spPr>
          <a:xfrm>
            <a:off x="2220838" y="1105562"/>
            <a:ext cx="7815775" cy="464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03" name="Google Shape;203;p24"/>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rgbClr val="000000"/>
              </a:buClr>
              <a:buSzPts val="1800"/>
              <a:buFont typeface="Calibri"/>
              <a:buAutoNum type="arabicPeriod"/>
            </a:pPr>
            <a:r>
              <a:rPr b="1" lang="en-US" sz="1800">
                <a:solidFill>
                  <a:srgbClr val="000000"/>
                </a:solidFill>
              </a:rPr>
              <a:t>What is the use of read_csv()?</a:t>
            </a:r>
            <a:endParaRPr b="1" sz="1800">
              <a:solidFill>
                <a:srgbClr val="000000"/>
              </a:solidFill>
            </a:endParaRPr>
          </a:p>
          <a:p>
            <a:pPr indent="457200" lvl="0" marL="0" rtl="0" algn="l">
              <a:lnSpc>
                <a:spcPct val="115000"/>
              </a:lnSpc>
              <a:spcBef>
                <a:spcPts val="1400"/>
              </a:spcBef>
              <a:spcAft>
                <a:spcPts val="0"/>
              </a:spcAft>
              <a:buSzPts val="1800"/>
              <a:buNone/>
            </a:pPr>
            <a:r>
              <a:rPr lang="en-US" sz="1800">
                <a:solidFill>
                  <a:srgbClr val="000000"/>
                </a:solidFill>
                <a:highlight>
                  <a:srgbClr val="FFFFFF"/>
                </a:highlight>
              </a:rPr>
              <a:t>read_csv() is an important pandas function to read csv files and do operations on it.</a:t>
            </a:r>
            <a:endParaRPr sz="1800">
              <a:solidFill>
                <a:srgbClr val="000000"/>
              </a:solidFill>
              <a:highlight>
                <a:srgbClr val="FFFFFF"/>
              </a:highlight>
            </a:endParaRPr>
          </a:p>
          <a:p>
            <a:pPr indent="0" lvl="0" marL="0" rtl="0" algn="l">
              <a:lnSpc>
                <a:spcPct val="115000"/>
              </a:lnSpc>
              <a:spcBef>
                <a:spcPts val="1400"/>
              </a:spcBef>
              <a:spcAft>
                <a:spcPts val="0"/>
              </a:spcAft>
              <a:buNone/>
            </a:pPr>
            <a:r>
              <a:rPr b="1" lang="en-US" sz="1800">
                <a:solidFill>
                  <a:srgbClr val="000000"/>
                </a:solidFill>
                <a:highlight>
                  <a:srgbClr val="FFFFFF"/>
                </a:highlight>
              </a:rPr>
              <a:t>2. 	</a:t>
            </a:r>
            <a:r>
              <a:rPr b="1" lang="en-US" sz="1800">
                <a:solidFill>
                  <a:srgbClr val="000000"/>
                </a:solidFill>
                <a:highlight>
                  <a:srgbClr val="FFFFFF"/>
                </a:highlight>
              </a:rPr>
              <a:t>What is the use of iloc?</a:t>
            </a:r>
            <a:endParaRPr b="1" sz="18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18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1800">
              <a:solidFill>
                <a:srgbClr val="000000"/>
              </a:solidFill>
              <a:highlight>
                <a:srgbClr val="FFFFFF"/>
              </a:highlight>
            </a:endParaRPr>
          </a:p>
          <a:p>
            <a:pPr indent="0" lvl="0" marL="0" rtl="0" algn="l">
              <a:lnSpc>
                <a:spcPct val="115000"/>
              </a:lnSpc>
              <a:spcBef>
                <a:spcPts val="1400"/>
              </a:spcBef>
              <a:spcAft>
                <a:spcPts val="0"/>
              </a:spcAft>
              <a:buNone/>
            </a:pPr>
            <a:r>
              <a:rPr b="1" lang="en-US" sz="1800">
                <a:solidFill>
                  <a:srgbClr val="000000"/>
                </a:solidFill>
                <a:highlight>
                  <a:srgbClr val="FFFFFF"/>
                </a:highlight>
              </a:rPr>
              <a:t>3.	 </a:t>
            </a:r>
            <a:r>
              <a:rPr b="1" lang="en-US" sz="1800">
                <a:solidFill>
                  <a:srgbClr val="222222"/>
                </a:solidFill>
                <a:highlight>
                  <a:srgbClr val="FFFFFF"/>
                </a:highlight>
              </a:rPr>
              <a:t>What is Apriori principle?</a:t>
            </a:r>
            <a:endParaRPr b="1" sz="1800">
              <a:solidFill>
                <a:srgbClr val="222222"/>
              </a:solidFill>
              <a:highlight>
                <a:srgbClr val="FFFFFF"/>
              </a:highlight>
            </a:endParaRPr>
          </a:p>
          <a:p>
            <a:pPr indent="0" lvl="0" marL="457200" rtl="0" algn="l">
              <a:lnSpc>
                <a:spcPct val="115000"/>
              </a:lnSpc>
              <a:spcBef>
                <a:spcPts val="1400"/>
              </a:spcBef>
              <a:spcAft>
                <a:spcPts val="0"/>
              </a:spcAft>
              <a:buNone/>
            </a:pPr>
            <a:r>
              <a:rPr lang="en-US" sz="1800">
                <a:solidFill>
                  <a:srgbClr val="222222"/>
                </a:solidFill>
                <a:highlight>
                  <a:srgbClr val="FFFFFF"/>
                </a:highlight>
              </a:rPr>
              <a:t>The </a:t>
            </a:r>
            <a:r>
              <a:rPr b="1" lang="en-US" sz="1800">
                <a:solidFill>
                  <a:srgbClr val="222222"/>
                </a:solidFill>
                <a:highlight>
                  <a:srgbClr val="FFFFFF"/>
                </a:highlight>
              </a:rPr>
              <a:t>apriori principle</a:t>
            </a:r>
            <a:r>
              <a:rPr lang="en-US" sz="1800">
                <a:solidFill>
                  <a:srgbClr val="222222"/>
                </a:solidFill>
                <a:highlight>
                  <a:srgbClr val="FFFFFF"/>
                </a:highlight>
              </a:rPr>
              <a:t> can reduce the number of itemsets we need to examine. Put simply, the </a:t>
            </a:r>
            <a:r>
              <a:rPr b="1" lang="en-US" sz="1800">
                <a:solidFill>
                  <a:srgbClr val="222222"/>
                </a:solidFill>
                <a:highlight>
                  <a:srgbClr val="FFFFFF"/>
                </a:highlight>
              </a:rPr>
              <a:t>apriori principle</a:t>
            </a:r>
            <a:r>
              <a:rPr lang="en-US" sz="1800">
                <a:solidFill>
                  <a:srgbClr val="222222"/>
                </a:solidFill>
                <a:highlight>
                  <a:srgbClr val="FFFFFF"/>
                </a:highlight>
              </a:rPr>
              <a:t> states that. if an itemset is infrequent, then all its supersets must also be infrequent. This means that if {beer} was found to be infrequent, we can expect {beer, pizza} to be equally or even more infrequent.</a:t>
            </a:r>
            <a:endParaRPr sz="1800">
              <a:solidFill>
                <a:srgbClr val="222222"/>
              </a:solidFill>
              <a:highlight>
                <a:srgbClr val="FFFFFF"/>
              </a:highlight>
            </a:endParaRPr>
          </a:p>
          <a:p>
            <a:pPr indent="0" lvl="0" marL="457200" rtl="0" algn="l">
              <a:lnSpc>
                <a:spcPct val="115000"/>
              </a:lnSpc>
              <a:spcBef>
                <a:spcPts val="1400"/>
              </a:spcBef>
              <a:spcAft>
                <a:spcPts val="0"/>
              </a:spcAft>
              <a:buSzPts val="1800"/>
              <a:buNone/>
            </a:pPr>
            <a:r>
              <a:t/>
            </a:r>
            <a:endParaRPr sz="18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1800">
              <a:solidFill>
                <a:srgbClr val="000000"/>
              </a:solidFill>
            </a:endParaRPr>
          </a:p>
          <a:p>
            <a:pPr indent="0" lvl="0" marL="457200" rtl="0" algn="l">
              <a:lnSpc>
                <a:spcPct val="90000"/>
              </a:lnSpc>
              <a:spcBef>
                <a:spcPts val="1000"/>
              </a:spcBef>
              <a:spcAft>
                <a:spcPts val="0"/>
              </a:spcAft>
              <a:buSzPts val="1800"/>
              <a:buNone/>
            </a:pPr>
            <a:r>
              <a:t/>
            </a:r>
            <a:endParaRPr sz="1800">
              <a:solidFill>
                <a:srgbClr val="000000"/>
              </a:solidFill>
            </a:endParaRPr>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11" name="Google Shape;211;p25"/>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12" name="Google Shape;212;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2614275" y="1135900"/>
            <a:ext cx="73056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Market Basket Analysis</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862013" y="2381848"/>
            <a:ext cx="6810120" cy="283755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3300" u="none" cap="none" strike="noStrike">
                <a:highlight>
                  <a:srgbClr val="FFFFFF"/>
                </a:highlight>
                <a:latin typeface="Calibri"/>
                <a:ea typeface="Calibri"/>
                <a:cs typeface="Calibri"/>
                <a:sym typeface="Calibri"/>
              </a:rPr>
              <a:t>The objective is to build a prediction engine for </a:t>
            </a:r>
            <a:r>
              <a:rPr lang="en-US" sz="3300">
                <a:highlight>
                  <a:srgbClr val="FFFFFF"/>
                </a:highlight>
                <a:latin typeface="Calibri"/>
                <a:ea typeface="Calibri"/>
                <a:cs typeface="Calibri"/>
                <a:sym typeface="Calibri"/>
              </a:rPr>
              <a:t>analysis of </a:t>
            </a:r>
            <a:r>
              <a:rPr lang="en-US" sz="3300">
                <a:highlight>
                  <a:srgbClr val="FFFFFF"/>
                </a:highlight>
                <a:latin typeface="Calibri"/>
                <a:ea typeface="Calibri"/>
                <a:cs typeface="Calibri"/>
                <a:sym typeface="Calibri"/>
              </a:rPr>
              <a:t>market</a:t>
            </a:r>
            <a:r>
              <a:rPr lang="en-US" sz="3300">
                <a:highlight>
                  <a:srgbClr val="FFFFFF"/>
                </a:highlight>
                <a:latin typeface="Calibri"/>
                <a:ea typeface="Calibri"/>
                <a:cs typeface="Calibri"/>
                <a:sym typeface="Calibri"/>
              </a:rPr>
              <a:t> basket using Apriori.</a:t>
            </a:r>
            <a:endParaRPr b="0" i="0" sz="33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t/>
            </a:r>
            <a:endParaRPr b="0" i="0" sz="33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ANALYSE MARKET BASKET</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208400"/>
            <a:ext cx="10515600" cy="1380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analysis of document clusters.</a:t>
            </a:r>
            <a:endParaRPr/>
          </a:p>
        </p:txBody>
      </p:sp>
      <p:pic>
        <p:nvPicPr>
          <p:cNvPr id="142" name="Google Shape;142;p17"/>
          <p:cNvPicPr preferRelativeResize="0"/>
          <p:nvPr/>
        </p:nvPicPr>
        <p:blipFill>
          <a:blip r:embed="rId4">
            <a:alphaModFix/>
          </a:blip>
          <a:stretch>
            <a:fillRect/>
          </a:stretch>
        </p:blipFill>
        <p:spPr>
          <a:xfrm>
            <a:off x="152400" y="1113025"/>
            <a:ext cx="11728399" cy="34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5208400"/>
            <a:ext cx="10515600" cy="1380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created a bar </a:t>
            </a:r>
            <a:r>
              <a:rPr lang="en-US"/>
              <a:t>graph</a:t>
            </a:r>
            <a:r>
              <a:rPr lang="en-US"/>
              <a:t> for the frequency of items.</a:t>
            </a:r>
            <a:endParaRPr/>
          </a:p>
        </p:txBody>
      </p:sp>
      <p:pic>
        <p:nvPicPr>
          <p:cNvPr id="151" name="Google Shape;151;p18"/>
          <p:cNvPicPr preferRelativeResize="0"/>
          <p:nvPr/>
        </p:nvPicPr>
        <p:blipFill>
          <a:blip r:embed="rId4">
            <a:alphaModFix/>
          </a:blip>
          <a:stretch>
            <a:fillRect/>
          </a:stretch>
        </p:blipFill>
        <p:spPr>
          <a:xfrm>
            <a:off x="343800" y="1113025"/>
            <a:ext cx="11504399" cy="394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58" name="Google Shape;158;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9" name="Google Shape;159;p19"/>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60" name="Google Shape;160;p19"/>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700">
                <a:solidFill>
                  <a:srgbClr val="333333"/>
                </a:solidFill>
              </a:rPr>
              <a:t>We have used Transaction Encoder for handling categorical data. </a:t>
            </a:r>
            <a:r>
              <a:rPr lang="en-US" sz="2700">
                <a:solidFill>
                  <a:srgbClr val="343838"/>
                </a:solidFill>
                <a:highlight>
                  <a:srgbClr val="FFFFFF"/>
                </a:highlight>
              </a:rPr>
              <a:t>Encodes database transaction data in form of a Python list of lists into a NumPy array.</a:t>
            </a:r>
            <a:endParaRPr sz="2700"/>
          </a:p>
        </p:txBody>
      </p:sp>
      <p:pic>
        <p:nvPicPr>
          <p:cNvPr id="161" name="Google Shape;161;p19"/>
          <p:cNvPicPr preferRelativeResize="0"/>
          <p:nvPr/>
        </p:nvPicPr>
        <p:blipFill>
          <a:blip r:embed="rId4">
            <a:alphaModFix/>
          </a:blip>
          <a:stretch>
            <a:fillRect/>
          </a:stretch>
        </p:blipFill>
        <p:spPr>
          <a:xfrm>
            <a:off x="2471025" y="1472482"/>
            <a:ext cx="6249650" cy="329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429750" y="2435225"/>
            <a:ext cx="11155200" cy="4011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200"/>
              </a:spcBef>
              <a:spcAft>
                <a:spcPts val="0"/>
              </a:spcAft>
              <a:buClr>
                <a:schemeClr val="dk1"/>
              </a:buClr>
              <a:buSzPts val="2800"/>
              <a:buNone/>
            </a:pPr>
            <a:r>
              <a:rPr lang="en-US" sz="3000">
                <a:solidFill>
                  <a:srgbClr val="222222"/>
                </a:solidFill>
                <a:highlight>
                  <a:srgbClr val="FFFFFF"/>
                </a:highlight>
              </a:rPr>
              <a:t>We have used Apriori.</a:t>
            </a:r>
            <a:endParaRPr sz="3000">
              <a:solidFill>
                <a:srgbClr val="222222"/>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b="1" sz="3000">
              <a:solidFill>
                <a:srgbClr val="222222"/>
              </a:solidFill>
              <a:highlight>
                <a:srgbClr val="FFFFFF"/>
              </a:highlight>
            </a:endParaRPr>
          </a:p>
          <a:p>
            <a:pPr indent="-50800" lvl="0" marL="228600" rtl="0" algn="l">
              <a:lnSpc>
                <a:spcPct val="90000"/>
              </a:lnSpc>
              <a:spcBef>
                <a:spcPts val="1200"/>
              </a:spcBef>
              <a:spcAft>
                <a:spcPts val="0"/>
              </a:spcAft>
              <a:buClr>
                <a:schemeClr val="dk1"/>
              </a:buClr>
              <a:buSzPts val="2800"/>
              <a:buNone/>
            </a:pPr>
            <a:r>
              <a:rPr b="1" lang="en-US" sz="3000">
                <a:solidFill>
                  <a:srgbClr val="222222"/>
                </a:solidFill>
                <a:highlight>
                  <a:srgbClr val="FFFFFF"/>
                </a:highlight>
              </a:rPr>
              <a:t>Apriori</a:t>
            </a:r>
            <a:r>
              <a:rPr lang="en-US" sz="3000">
                <a:solidFill>
                  <a:srgbClr val="222222"/>
                </a:solidFill>
                <a:highlight>
                  <a:srgbClr val="FFFFFF"/>
                </a:highlight>
              </a:rPr>
              <a:t> is an </a:t>
            </a:r>
            <a:r>
              <a:rPr b="1" lang="en-US" sz="3000">
                <a:solidFill>
                  <a:srgbClr val="222222"/>
                </a:solidFill>
                <a:highlight>
                  <a:srgbClr val="FFFFFF"/>
                </a:highlight>
              </a:rPr>
              <a:t>algorithm</a:t>
            </a:r>
            <a:r>
              <a:rPr lang="en-US" sz="3000">
                <a:solidFill>
                  <a:srgbClr val="222222"/>
                </a:solidFill>
                <a:highlight>
                  <a:srgbClr val="FFFFFF"/>
                </a:highlight>
              </a:rPr>
              <a:t> for frequent item set mining and association rule learning over relational databases. It proceeds by identifying the frequent individual items in the database and extending them to larger and larger item sets as long as those item sets appear sufficiently often in the database.</a:t>
            </a:r>
            <a:endParaRPr sz="30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76" name="Google Shape;176;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7" name="Google Shape;177;p21"/>
          <p:cNvSpPr txBox="1"/>
          <p:nvPr>
            <p:ph idx="1" type="body"/>
          </p:nvPr>
        </p:nvSpPr>
        <p:spPr>
          <a:xfrm>
            <a:off x="429750" y="5595475"/>
            <a:ext cx="11155200" cy="119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200"/>
              </a:spcBef>
              <a:spcAft>
                <a:spcPts val="0"/>
              </a:spcAft>
              <a:buClr>
                <a:schemeClr val="dk1"/>
              </a:buClr>
              <a:buSzPts val="2800"/>
              <a:buNone/>
            </a:pPr>
            <a:r>
              <a:rPr lang="en-US" sz="3000">
                <a:solidFill>
                  <a:srgbClr val="000000"/>
                </a:solidFill>
                <a:highlight>
                  <a:srgbClr val="FFFFFF"/>
                </a:highlight>
              </a:rPr>
              <a:t>We are using an Apriori function to analyse the data.</a:t>
            </a:r>
            <a:endParaRPr sz="3000">
              <a:solidFill>
                <a:srgbClr val="000000"/>
              </a:solidFill>
              <a:highlight>
                <a:srgbClr val="FFFFFF"/>
              </a:highlight>
            </a:endParaRPr>
          </a:p>
        </p:txBody>
      </p:sp>
      <p:pic>
        <p:nvPicPr>
          <p:cNvPr id="178" name="Google Shape;178;p21"/>
          <p:cNvPicPr preferRelativeResize="0"/>
          <p:nvPr/>
        </p:nvPicPr>
        <p:blipFill>
          <a:blip r:embed="rId4">
            <a:alphaModFix/>
          </a:blip>
          <a:stretch>
            <a:fillRect/>
          </a:stretch>
        </p:blipFill>
        <p:spPr>
          <a:xfrm>
            <a:off x="814925" y="1113025"/>
            <a:ext cx="10089825" cy="433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