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291336-F017-4F0F-9442-03FD892FAADD}">
  <a:tblStyle styleId="{F3291336-F017-4F0F-9442-03FD892FAAD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725e6d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725e6d5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2725e6d5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235b1a87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235b1a87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235b1a87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matplotlib.org/3.2.2/api/_as_gen/matplotlib.figure.Figure.html#matplotlib.figure.Figure" TargetMode="External"/><Relationship Id="rId5" Type="http://schemas.openxmlformats.org/officeDocument/2006/relationships/hyperlink" Target="https://matplotlib.org/3.2.2/api/_as_gen/matplotlib.figure.Figure.html#matplotlib.figure.Figure" TargetMode="External"/><Relationship Id="rId6" Type="http://schemas.openxmlformats.org/officeDocument/2006/relationships/hyperlink" Target="https://matplotlib.org/3.2.2/api/_as_gen/matplotlib.figure.Figure.html#matplotlib.figure.Figure" TargetMode="External"/><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{F3291336-F017-4F0F-9442-03FD892FAADD}</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Random forests or random decision forests are an ensemble learning method for classification, regression and other tasks that operate by constructing a multitude of decision trees at training time and outputting the class that is the mode of the classes or mean prediction of the individual trees.</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3"/>
            <a:ext cx="11832650" cy="1305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3160600" y="2294823"/>
            <a:ext cx="5262775" cy="101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829638" y="1113024"/>
            <a:ext cx="6598175" cy="344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chemeClr val="lt1"/>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032550" y="1256249"/>
            <a:ext cx="8976350" cy="211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a:t>
            </a:r>
            <a:r>
              <a:rPr lang="en-US" sz="2100">
                <a:solidFill>
                  <a:srgbClr val="212529"/>
                </a:solidFill>
                <a:highlight>
                  <a:srgbClr val="FFFFFF"/>
                </a:highlight>
              </a:rPr>
              <a:t>We have used the classification_</a:t>
            </a:r>
            <a:r>
              <a:rPr lang="en-US" sz="2100">
                <a:highlight>
                  <a:srgbClr val="FFFFFF"/>
                </a:highlight>
              </a:rPr>
              <a:t>report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f1score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2730850" y="1108674"/>
            <a:ext cx="7080096" cy="316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t>
            </a:r>
            <a:r>
              <a:rPr lang="en-US" sz="2100">
                <a:solidFill>
                  <a:srgbClr val="212529"/>
                </a:solidFill>
                <a:highlight>
                  <a:schemeClr val="lt1"/>
                </a:highlight>
              </a:rPr>
              <a:t>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262575" y="1113025"/>
            <a:ext cx="9087100"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52400" y="1843225"/>
            <a:ext cx="12039600" cy="21754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686413" y="1701025"/>
            <a:ext cx="8819175" cy="154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AutoNum type="arabicPeriod"/>
            </a:pPr>
            <a:r>
              <a:rPr b="1" lang="en-US" sz="2300"/>
              <a:t>When is Random Forest used?</a:t>
            </a:r>
            <a:endParaRPr b="1" sz="2300"/>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algorithm can be </a:t>
            </a:r>
            <a:r>
              <a:rPr b="1" lang="en-US" sz="2100">
                <a:solidFill>
                  <a:srgbClr val="222222"/>
                </a:solidFill>
                <a:highlight>
                  <a:srgbClr val="FFFFFF"/>
                </a:highlight>
              </a:rPr>
              <a:t>used</a:t>
            </a:r>
            <a:r>
              <a:rPr lang="en-US" sz="2100">
                <a:solidFill>
                  <a:srgbClr val="222222"/>
                </a:solidFill>
                <a:highlight>
                  <a:srgbClr val="FFFFFF"/>
                </a:highlight>
              </a:rPr>
              <a:t> for both classifications and regression task. It provides higher accuracy. </a:t>
            </a:r>
            <a:r>
              <a:rPr b="1" lang="en-US" sz="2100">
                <a:solidFill>
                  <a:srgbClr val="222222"/>
                </a:solidFill>
                <a:highlight>
                  <a:srgbClr val="FFFFFF"/>
                </a:highlight>
              </a:rPr>
              <a:t>Random forest</a:t>
            </a:r>
            <a:r>
              <a:rPr lang="en-US" sz="2100">
                <a:solidFill>
                  <a:srgbClr val="222222"/>
                </a:solidFill>
                <a:highlight>
                  <a:srgbClr val="FFFFFF"/>
                </a:highlight>
              </a:rPr>
              <a:t> classifier will handle the missing values and maintain the accuracy of a large proportion of data. If there are more trees, it won't allow overfitting trees in the model.</a:t>
            </a:r>
            <a:endParaRPr sz="2100">
              <a:highlight>
                <a:srgbClr val="FFFFFF"/>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rgbClr val="FFFFFF"/>
                </a:highlight>
              </a:rPr>
              <a:t>What makes Random Forest unique?</a:t>
            </a:r>
            <a:endParaRPr b="1" sz="2300">
              <a:highlight>
                <a:srgbClr val="FFFFFF"/>
              </a:highlight>
            </a:endParaRPr>
          </a:p>
          <a:p>
            <a:pPr indent="0" lvl="0" marL="457200" rtl="0" algn="l">
              <a:lnSpc>
                <a:spcPct val="115000"/>
              </a:lnSpc>
              <a:spcBef>
                <a:spcPts val="1400"/>
              </a:spcBef>
              <a:spcAft>
                <a:spcPts val="0"/>
              </a:spcAft>
              <a:buNone/>
            </a:pPr>
            <a:r>
              <a:rPr b="1" lang="en-US" sz="2100">
                <a:solidFill>
                  <a:srgbClr val="222222"/>
                </a:solidFill>
                <a:highlight>
                  <a:srgbClr val="FFFFFF"/>
                </a:highlight>
              </a:rPr>
              <a:t>Random forest</a:t>
            </a:r>
            <a:r>
              <a:rPr lang="en-US" sz="2100">
                <a:solidFill>
                  <a:srgbClr val="222222"/>
                </a:solidFill>
                <a:highlight>
                  <a:srgbClr val="FFFFFF"/>
                </a:highlight>
              </a:rPr>
              <a:t> improves on bagging because it decorrelates the trees with the introduction of splitting on a </a:t>
            </a:r>
            <a:r>
              <a:rPr b="1" lang="en-US" sz="2100">
                <a:solidFill>
                  <a:srgbClr val="222222"/>
                </a:solidFill>
                <a:highlight>
                  <a:srgbClr val="FFFFFF"/>
                </a:highlight>
              </a:rPr>
              <a:t>random</a:t>
            </a:r>
            <a:r>
              <a:rPr lang="en-US" sz="2100">
                <a:solidFill>
                  <a:srgbClr val="222222"/>
                </a:solidFill>
                <a:highlight>
                  <a:srgbClr val="FFFFFF"/>
                </a:highlight>
              </a:rPr>
              <a:t> subset of features. This means that at each split of the tree, the model considers only a small subset of features rather than all of the features of the model.</a:t>
            </a:r>
            <a:endParaRPr sz="2100">
              <a:highlight>
                <a:srgbClr val="FFFFFF"/>
              </a:highlight>
            </a:endParaRPr>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685900" y="1522000"/>
            <a:ext cx="7771200" cy="1128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Loan Payment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329318" y="2963550"/>
            <a:ext cx="5533369" cy="311026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3. How does Random Forest work for Regression?</a:t>
            </a:r>
            <a:endParaRPr b="1" sz="2300"/>
          </a:p>
          <a:p>
            <a:pPr indent="-361950" lvl="0" marL="749300" marR="279400" rtl="0" algn="l">
              <a:lnSpc>
                <a:spcPct val="115000"/>
              </a:lnSpc>
              <a:spcBef>
                <a:spcPts val="1400"/>
              </a:spcBef>
              <a:spcAft>
                <a:spcPts val="0"/>
              </a:spcAft>
              <a:buClr>
                <a:srgbClr val="282829"/>
              </a:buClr>
              <a:buSzPts val="2100"/>
              <a:buFont typeface="Calibri"/>
              <a:buAutoNum type="arabicPeriod"/>
            </a:pPr>
            <a:r>
              <a:rPr lang="en-US" sz="2100">
                <a:solidFill>
                  <a:srgbClr val="282829"/>
                </a:solidFill>
                <a:highlight>
                  <a:srgbClr val="FFFFFF"/>
                </a:highlight>
              </a:rPr>
              <a:t>Sa</a:t>
            </a:r>
            <a:r>
              <a:rPr lang="en-US" sz="2100">
                <a:solidFill>
                  <a:srgbClr val="282829"/>
                </a:solidFill>
                <a:highlight>
                  <a:srgbClr val="FFFFFF"/>
                </a:highlight>
              </a:rPr>
              <a:t>mple multiple subsamples with replacement from the training data</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Train a decision tree for regression (splitting e.g. by maximizing reduction in variance ) on each subsample, where each leaf node outputs the mean of all label values in the node.</a:t>
            </a:r>
            <a:endParaRPr sz="2100">
              <a:solidFill>
                <a:srgbClr val="282829"/>
              </a:solidFill>
              <a:highlight>
                <a:srgbClr val="FFFFFF"/>
              </a:highlight>
            </a:endParaRPr>
          </a:p>
          <a:p>
            <a:pPr indent="-361950" lvl="0" marL="749300" marR="279400" rtl="0" algn="l">
              <a:lnSpc>
                <a:spcPct val="115000"/>
              </a:lnSpc>
              <a:spcBef>
                <a:spcPts val="0"/>
              </a:spcBef>
              <a:spcAft>
                <a:spcPts val="0"/>
              </a:spcAft>
              <a:buClr>
                <a:srgbClr val="282829"/>
              </a:buClr>
              <a:buSzPts val="2100"/>
              <a:buFont typeface="Calibri"/>
              <a:buAutoNum type="arabicPeriod"/>
            </a:pPr>
            <a:r>
              <a:rPr lang="en-US" sz="2100">
                <a:solidFill>
                  <a:srgbClr val="282829"/>
                </a:solidFill>
                <a:highlight>
                  <a:srgbClr val="FFFFFF"/>
                </a:highlight>
              </a:rPr>
              <a:t>Predict by averaging over the predictions of all decision trees.</a:t>
            </a:r>
            <a:endParaRPr sz="2100">
              <a:solidFill>
                <a:srgbClr val="282829"/>
              </a:solidFill>
              <a:highlight>
                <a:srgbClr val="FFFFFF"/>
              </a:highlight>
            </a:endParaRPr>
          </a:p>
          <a:p>
            <a:pPr indent="0" lvl="0" marL="457200" rtl="0" algn="l">
              <a:lnSpc>
                <a:spcPct val="115000"/>
              </a:lnSpc>
              <a:spcBef>
                <a:spcPts val="2200"/>
              </a:spcBef>
              <a:spcAft>
                <a:spcPts val="0"/>
              </a:spcAft>
              <a:buNone/>
            </a:pPr>
            <a:r>
              <a:t/>
            </a:r>
            <a:endParaRPr b="1" sz="2100"/>
          </a:p>
          <a:p>
            <a:pPr indent="0" lvl="0" marL="457200" rtl="0" algn="l">
              <a:lnSpc>
                <a:spcPct val="90000"/>
              </a:lnSpc>
              <a:spcBef>
                <a:spcPts val="1400"/>
              </a:spcBef>
              <a:spcAft>
                <a:spcPts val="0"/>
              </a:spcAft>
              <a:buNone/>
            </a:pPr>
            <a:r>
              <a:t/>
            </a:r>
            <a:endParaRPr sz="2300"/>
          </a:p>
          <a:p>
            <a:pPr indent="0" lvl="0" marL="45720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700">
                <a:highlight>
                  <a:srgbClr val="FFFFFF"/>
                </a:highlight>
                <a:latin typeface="Calibri"/>
                <a:ea typeface="Calibri"/>
                <a:cs typeface="Calibri"/>
                <a:sym typeface="Calibri"/>
              </a:rPr>
              <a:t>The objective is build a machine to predict whether or not the borrower paid back their loan is full </a:t>
            </a:r>
            <a:r>
              <a:rPr lang="en-US" sz="2700">
                <a:highlight>
                  <a:srgbClr val="FFFFFF"/>
                </a:highlight>
                <a:latin typeface="Calibri"/>
                <a:ea typeface="Calibri"/>
                <a:cs typeface="Calibri"/>
                <a:sym typeface="Calibri"/>
              </a:rPr>
              <a:t>with the help of</a:t>
            </a:r>
            <a:r>
              <a:rPr lang="en-US" sz="2700">
                <a:highlight>
                  <a:srgbClr val="FFFFFF"/>
                </a:highlight>
                <a:latin typeface="Calibri"/>
                <a:ea typeface="Calibri"/>
                <a:cs typeface="Calibri"/>
                <a:sym typeface="Calibri"/>
              </a:rPr>
              <a:t> random forests (classification method).</a:t>
            </a:r>
            <a:endParaRPr sz="27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WHETHER LOAN PAID IS FULL OR NOT.</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10925" y="4796500"/>
            <a:ext cx="10515600" cy="1828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full loan payment.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50" cy="36834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a:t>
            </a:r>
            <a:endParaRPr sz="2100"/>
          </a:p>
        </p:txBody>
      </p:sp>
      <p:pic>
        <p:nvPicPr>
          <p:cNvPr id="152" name="Google Shape;152;p18"/>
          <p:cNvPicPr preferRelativeResize="0"/>
          <p:nvPr/>
        </p:nvPicPr>
        <p:blipFill>
          <a:blip r:embed="rId4">
            <a:alphaModFix/>
          </a:blip>
          <a:stretch>
            <a:fillRect/>
          </a:stretch>
        </p:blipFill>
        <p:spPr>
          <a:xfrm>
            <a:off x="2946174" y="1760087"/>
            <a:ext cx="6119352" cy="333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3"/>
            <a:ext cx="7054650" cy="164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892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000000"/>
                </a:solidFill>
                <a:highlight>
                  <a:srgbClr val="FFFFFF"/>
                </a:highlight>
              </a:rPr>
              <a:t>The </a:t>
            </a:r>
            <a:r>
              <a:rPr b="1" lang="en-US" sz="2400">
                <a:solidFill>
                  <a:srgbClr val="000000"/>
                </a:solidFill>
                <a:highlight>
                  <a:srgbClr val="FFFFFF"/>
                </a:highlight>
                <a:uFill>
                  <a:noFill/>
                </a:uFill>
                <a:hlinkClick r:id="rId4">
                  <a:extLst>
                    <a:ext uri="{A12FA001-AC4F-418D-AE19-62706E023703}">
                      <ahyp:hlinkClr val="tx"/>
                    </a:ext>
                  </a:extLst>
                </a:hlinkClick>
              </a:rPr>
              <a:t>Figure</a:t>
            </a:r>
            <a:r>
              <a:rPr lang="en-US" sz="2400">
                <a:solidFill>
                  <a:srgbClr val="000000"/>
                </a:solidFill>
                <a:highlight>
                  <a:srgbClr val="FFFFFF"/>
                </a:highlight>
              </a:rPr>
              <a:t> instance returned will also be passed to new_figure_manager in the backends, which allows to hook custom </a:t>
            </a:r>
            <a:r>
              <a:rPr lang="en-US" sz="2400">
                <a:solidFill>
                  <a:srgbClr val="000000"/>
                </a:solidFill>
                <a:highlight>
                  <a:srgbClr val="FFFFFF"/>
                </a:highlight>
                <a:uFill>
                  <a:noFill/>
                </a:uFill>
                <a:hlinkClick r:id="rId5">
                  <a:extLst>
                    <a:ext uri="{A12FA001-AC4F-418D-AE19-62706E023703}">
                      <ahyp:hlinkClr val="tx"/>
                    </a:ext>
                  </a:extLst>
                </a:hlinkClick>
              </a:rPr>
              <a:t>Figure</a:t>
            </a:r>
            <a:r>
              <a:rPr lang="en-US" sz="2400">
                <a:solidFill>
                  <a:srgbClr val="000000"/>
                </a:solidFill>
                <a:highlight>
                  <a:srgbClr val="FFFFFF"/>
                </a:highlight>
              </a:rPr>
              <a:t> classes into the pyplot interface. Additional kwargs will be passed to the </a:t>
            </a:r>
            <a:r>
              <a:rPr lang="en-US" sz="2400">
                <a:solidFill>
                  <a:srgbClr val="000000"/>
                </a:solidFill>
                <a:highlight>
                  <a:srgbClr val="FFFFFF"/>
                </a:highlight>
                <a:uFill>
                  <a:noFill/>
                </a:uFill>
                <a:hlinkClick r:id="rId6">
                  <a:extLst>
                    <a:ext uri="{A12FA001-AC4F-418D-AE19-62706E023703}">
                      <ahyp:hlinkClr val="tx"/>
                    </a:ext>
                  </a:extLst>
                </a:hlinkClick>
              </a:rPr>
              <a:t>Figure</a:t>
            </a:r>
            <a:r>
              <a:rPr lang="en-US" sz="2400">
                <a:solidFill>
                  <a:srgbClr val="000000"/>
                </a:solidFill>
                <a:highlight>
                  <a:srgbClr val="FFFFFF"/>
                </a:highlight>
              </a:rPr>
              <a:t> init function.</a:t>
            </a:r>
            <a:endParaRPr sz="2400">
              <a:solidFill>
                <a:srgbClr val="000000"/>
              </a:solidFill>
              <a:highlight>
                <a:schemeClr val="lt1"/>
              </a:highlight>
            </a:endParaRPr>
          </a:p>
        </p:txBody>
      </p:sp>
      <p:pic>
        <p:nvPicPr>
          <p:cNvPr id="170" name="Google Shape;170;p20"/>
          <p:cNvPicPr preferRelativeResize="0"/>
          <p:nvPr/>
        </p:nvPicPr>
        <p:blipFill>
          <a:blip r:embed="rId7">
            <a:alphaModFix/>
          </a:blip>
          <a:stretch>
            <a:fillRect/>
          </a:stretch>
        </p:blipFill>
        <p:spPr>
          <a:xfrm>
            <a:off x="152400" y="1113025"/>
            <a:ext cx="6920476" cy="564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429750" y="1256250"/>
            <a:ext cx="11155201" cy="99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