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D557A-96E7-44B9-A197-9AC9C240CC2B}">
  <a:tblStyle styleId="{66AD557A-96E7-44B9-A197-9AC9C240CC2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76a656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76a656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76a656a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35b1a87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235b1a87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235b1a87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{66AD557A-96E7-44B9-A197-9AC9C240CC2B}</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510500" y="1166750"/>
            <a:ext cx="10807526" cy="134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784575" y="2066423"/>
            <a:ext cx="5685125" cy="98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67863" y="1147949"/>
            <a:ext cx="6856275" cy="360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a:t>
            </a:r>
            <a:r>
              <a:rPr lang="en-US" sz="2400">
                <a:solidFill>
                  <a:srgbClr val="222222"/>
                </a:solidFill>
                <a:highlight>
                  <a:schemeClr val="lt1"/>
                </a:highlight>
              </a:rPr>
              <a:t>n this code we have used a cut-off. This is because we have converted all the values in the dataset into binary by using the zeroes_like() function so that no error because of continuous data occurs.</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559588" y="1126025"/>
            <a:ext cx="9072833" cy="31322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ECF0F3"/>
                </a:highlight>
              </a:rPr>
              <a:t>y_true</a:t>
            </a:r>
            <a:r>
              <a:rPr lang="en-US" sz="2100">
                <a:solidFill>
                  <a:srgbClr val="212529"/>
                </a:solidFill>
                <a:highlight>
                  <a:srgbClr val="FFFFFF"/>
                </a:highlight>
              </a:rPr>
              <a:t>. </a:t>
            </a:r>
            <a:r>
              <a:rPr lang="en-US" sz="2100">
                <a:solidFill>
                  <a:srgbClr val="212529"/>
                </a:solidFill>
                <a:highlight>
                  <a:schemeClr val="lt1"/>
                </a:highlight>
              </a:rPr>
              <a:t>We have used the </a:t>
            </a:r>
            <a:r>
              <a:rPr lang="en-US" sz="2100">
                <a:highlight>
                  <a:srgbClr val="FFFFFE"/>
                </a:highlight>
              </a:rPr>
              <a:t>precision_recall_fscore_support</a:t>
            </a:r>
            <a:r>
              <a:rPr lang="en-US" sz="2100">
                <a:solidFill>
                  <a:srgbClr val="212529"/>
                </a:solidFill>
                <a:highlight>
                  <a:schemeClr val="lt1"/>
                </a:highlight>
              </a:rPr>
              <a:t>() function for the same. And, again we have used the cut-off values for converting the array into binary.</a:t>
            </a:r>
            <a:r>
              <a:rPr lang="en-US" sz="2100">
                <a:solidFill>
                  <a:srgbClr val="212529"/>
                </a:solidFill>
                <a:highlight>
                  <a:srgbClr val="FFFFFF"/>
                </a:highlight>
              </a:rPr>
              <a:t>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958175" y="1119925"/>
            <a:ext cx="10519575" cy="31444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325538" y="1173413"/>
            <a:ext cx="9606375" cy="40751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00175" y="1872275"/>
            <a:ext cx="11991651" cy="22795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471288" y="2286625"/>
            <a:ext cx="9249424"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Random Forest used?</a:t>
            </a:r>
            <a:endParaRPr b="1" sz="2300"/>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algorithm can be </a:t>
            </a:r>
            <a:r>
              <a:rPr b="1" lang="en-US" sz="2100">
                <a:solidFill>
                  <a:srgbClr val="222222"/>
                </a:solidFill>
                <a:highlight>
                  <a:srgbClr val="FFFFFF"/>
                </a:highlight>
              </a:rPr>
              <a:t>used</a:t>
            </a:r>
            <a:r>
              <a:rPr lang="en-US" sz="2100">
                <a:solidFill>
                  <a:srgbClr val="222222"/>
                </a:solidFill>
                <a:highlight>
                  <a:srgbClr val="FFFFFF"/>
                </a:highlight>
              </a:rPr>
              <a:t> for both classifications and regression task. It provides higher accuracy. </a:t>
            </a:r>
            <a:r>
              <a:rPr b="1" lang="en-US" sz="2100">
                <a:solidFill>
                  <a:srgbClr val="222222"/>
                </a:solidFill>
                <a:highlight>
                  <a:srgbClr val="FFFFFF"/>
                </a:highlight>
              </a:rPr>
              <a:t>Random forest</a:t>
            </a:r>
            <a:r>
              <a:rPr lang="en-US" sz="2100">
                <a:solidFill>
                  <a:srgbClr val="222222"/>
                </a:solidFill>
                <a:highlight>
                  <a:srgbClr val="FFFFFF"/>
                </a:highlight>
              </a:rPr>
              <a:t> classifier will handle the missing values and maintain the accuracy of a large proportion of data. If there are more trees, it won't allow overfitting trees in the model.</a:t>
            </a:r>
            <a:endParaRPr sz="21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Random Forest unique?</a:t>
            </a:r>
            <a:endParaRPr b="1" sz="2300">
              <a:highlight>
                <a:srgbClr val="FFFFFF"/>
              </a:highlight>
            </a:endParaRPr>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improves on bagging because it decorrelates the trees with the introduction of splitting on a </a:t>
            </a:r>
            <a:r>
              <a:rPr b="1" lang="en-US" sz="2100">
                <a:solidFill>
                  <a:srgbClr val="222222"/>
                </a:solidFill>
                <a:highlight>
                  <a:srgbClr val="FFFFFF"/>
                </a:highlight>
              </a:rPr>
              <a:t>random</a:t>
            </a:r>
            <a:r>
              <a:rPr lang="en-US" sz="2100">
                <a:solidFill>
                  <a:srgbClr val="222222"/>
                </a:solidFill>
                <a:highlight>
                  <a:srgbClr val="FFFFFF"/>
                </a:highlight>
              </a:rPr>
              <a:t> subset of features. This means that at each split of the tree, the model considers only a small subset of features rather than all of the features of the model.</a:t>
            </a:r>
            <a:endParaRPr sz="21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16269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MEDICAL COSTS WITH RESPECT TO BMI</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981481" y="3160650"/>
            <a:ext cx="4695825" cy="319087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3. How does Random Forest work for Regression?</a:t>
            </a:r>
            <a:endParaRPr b="1" sz="2300"/>
          </a:p>
          <a:p>
            <a:pPr indent="-361950" lvl="0" marL="749300" marR="279400" rtl="0" algn="l">
              <a:lnSpc>
                <a:spcPct val="115000"/>
              </a:lnSpc>
              <a:spcBef>
                <a:spcPts val="1400"/>
              </a:spcBef>
              <a:spcAft>
                <a:spcPts val="0"/>
              </a:spcAft>
              <a:buClr>
                <a:srgbClr val="282829"/>
              </a:buClr>
              <a:buSzPts val="2100"/>
              <a:buFont typeface="Calibri"/>
              <a:buAutoNum type="arabicPeriod"/>
            </a:pPr>
            <a:r>
              <a:rPr lang="en-US" sz="2100">
                <a:solidFill>
                  <a:srgbClr val="282829"/>
                </a:solidFill>
                <a:highlight>
                  <a:srgbClr val="FFFFFF"/>
                </a:highlight>
              </a:rPr>
              <a:t>Sa</a:t>
            </a:r>
            <a:r>
              <a:rPr lang="en-US" sz="2100">
                <a:solidFill>
                  <a:srgbClr val="282829"/>
                </a:solidFill>
                <a:highlight>
                  <a:srgbClr val="FFFFFF"/>
                </a:highlight>
              </a:rPr>
              <a:t>mple multiple subsamples with replacement from the training data</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Train a decision tree for regression (splitting e.g. by maximizing reduction in variance ) on each subsample, where each leaf node outputs the mean of all label values in the node.</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Predict by averaging over the predictions of all decision trees.</a:t>
            </a:r>
            <a:endParaRPr sz="2100">
              <a:solidFill>
                <a:srgbClr val="282829"/>
              </a:solidFill>
              <a:highlight>
                <a:srgbClr val="FFFFFF"/>
              </a:highlight>
            </a:endParaRPr>
          </a:p>
          <a:p>
            <a:pPr indent="0" lvl="0" marL="457200" rtl="0" algn="l">
              <a:lnSpc>
                <a:spcPct val="115000"/>
              </a:lnSpc>
              <a:spcBef>
                <a:spcPts val="2200"/>
              </a:spcBef>
              <a:spcAft>
                <a:spcPts val="0"/>
              </a:spcAft>
              <a:buNone/>
            </a:pPr>
            <a:r>
              <a:t/>
            </a:r>
            <a:endParaRPr b="1" sz="2100"/>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the medical costs with respect to BMI with the help of random forests (regression method).</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THE MEDICAL COSTS WITH RESPECT TO BMI.</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581325"/>
            <a:ext cx="10515600" cy="59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medical costs with respect to BMI. The source of dataset is Kaggle.</a:t>
            </a:r>
            <a:endParaRPr/>
          </a:p>
        </p:txBody>
      </p:sp>
      <p:pic>
        <p:nvPicPr>
          <p:cNvPr id="142" name="Google Shape;142;p17"/>
          <p:cNvPicPr preferRelativeResize="0"/>
          <p:nvPr/>
        </p:nvPicPr>
        <p:blipFill>
          <a:blip r:embed="rId4">
            <a:alphaModFix/>
          </a:blip>
          <a:stretch>
            <a:fillRect/>
          </a:stretch>
        </p:blipFill>
        <p:spPr>
          <a:xfrm>
            <a:off x="1689763" y="1036824"/>
            <a:ext cx="8812481" cy="446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928350" y="1825625"/>
            <a:ext cx="10065926" cy="347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7052575" cy="171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5"/>
            <a:ext cx="7081625"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384213" y="1113023"/>
            <a:ext cx="11246275" cy="130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