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0CA773-3CEA-4E85-9D45-CCB47C8154BE}">
  <a:tblStyle styleId="{7D0CA773-3CEA-4E85-9D45-CCB47C8154B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91377ba6d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91377ba6d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891377ba6d_0_4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91377ba6d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891377ba6d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91377ba6d_0_5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91377ba6d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91377ba6d_0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91377ba6d_0_6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91377ba6d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91377ba6d_0_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891377ba6d_0_6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91377ba6d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891377ba6d_0_7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91377ba6d_0_7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91377ba6d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891377ba6d_0_8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891377ba6d_0_8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91377ba6d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891377ba6d_0_8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891377ba6d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91377ba6d_0_9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891377ba6d_0_9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891377ba6d_0_9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24442889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924442889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924442889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91377ba6d_0_10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891377ba6d_0_10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891377ba6d_0_10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235b1a87c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8235b1a87c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8235b1a87c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1377ba6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891377ba6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1377ba6d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1377ba6d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91377ba6d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91377ba6d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91377ba6d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91377ba6d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91377ba6d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a1ea57a5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8a1ea57a50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a1ea57a50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91377ba6d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91377ba6d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91377ba6d_0_3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14.png"/><Relationship Id="rId9"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{7D0CA773-3CEA-4E85-9D45-CCB47C8154BE}</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Random forests or random decision forests are an ensemble learning method for classification, regression and other tasks that operate by constructing a multitude of decision trees at training time and outputting the class that is the mode of the classes or mean prediction of the individual trees.</a:t>
            </a:r>
            <a:endParaRPr sz="2400">
              <a:solidFill>
                <a:srgbClr val="212529"/>
              </a:solidFill>
              <a:highlight>
                <a:srgbClr val="FFFFFF"/>
              </a:highlight>
            </a:endParaRPr>
          </a:p>
        </p:txBody>
      </p:sp>
      <p:pic>
        <p:nvPicPr>
          <p:cNvPr id="188" name="Google Shape;188;p22"/>
          <p:cNvPicPr preferRelativeResize="0"/>
          <p:nvPr/>
        </p:nvPicPr>
        <p:blipFill>
          <a:blip r:embed="rId4">
            <a:alphaModFix/>
          </a:blip>
          <a:stretch>
            <a:fillRect/>
          </a:stretch>
        </p:blipFill>
        <p:spPr>
          <a:xfrm>
            <a:off x="152400" y="1113024"/>
            <a:ext cx="11832650" cy="1232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2573025" y="2164910"/>
            <a:ext cx="6047400" cy="78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2981850" y="1095100"/>
            <a:ext cx="6293750" cy="3517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I</a:t>
            </a:r>
            <a:r>
              <a:rPr lang="en-US" sz="2400">
                <a:solidFill>
                  <a:srgbClr val="222222"/>
                </a:solidFill>
                <a:highlight>
                  <a:schemeClr val="lt1"/>
                </a:highlight>
              </a:rPr>
              <a:t>n this code we have used a cut-off. This is because we have converted all the values in the dataset into binary by using the zeroes_like() function so that no error because of continuous data occurs.</a:t>
            </a:r>
            <a:endParaRPr sz="2400">
              <a:solidFill>
                <a:srgbClr val="222222"/>
              </a:solidFill>
              <a:highlight>
                <a:schemeClr val="lt1"/>
              </a:highlight>
            </a:endParaRPr>
          </a:p>
          <a:p>
            <a:pPr indent="-50800" lvl="0" marL="2286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15" name="Google Shape;215;p25"/>
          <p:cNvPicPr preferRelativeResize="0"/>
          <p:nvPr/>
        </p:nvPicPr>
        <p:blipFill>
          <a:blip r:embed="rId4">
            <a:alphaModFix/>
          </a:blip>
          <a:stretch>
            <a:fillRect/>
          </a:stretch>
        </p:blipFill>
        <p:spPr>
          <a:xfrm>
            <a:off x="1887813" y="1111800"/>
            <a:ext cx="8239077" cy="31607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a:t>
            </a:r>
            <a:r>
              <a:rPr lang="en-US" sz="2100">
                <a:solidFill>
                  <a:srgbClr val="212529"/>
                </a:solidFill>
                <a:highlight>
                  <a:srgbClr val="FFFFFF"/>
                </a:highlight>
              </a:rPr>
              <a:t>We have used the </a:t>
            </a:r>
            <a:r>
              <a:rPr lang="en-US" sz="2100">
                <a:highlight>
                  <a:srgbClr val="FFFFFF"/>
                </a:highlight>
              </a:rPr>
              <a:t>precision_recall_fscore_support</a:t>
            </a:r>
            <a:r>
              <a:rPr lang="en-US" sz="2100">
                <a:solidFill>
                  <a:srgbClr val="212529"/>
                </a:solidFill>
                <a:highlight>
                  <a:srgbClr val="FFFFFF"/>
                </a:highlight>
              </a:rPr>
              <a:t>() function for the same. And, again we have used the cut-off values for converting the array into binary.</a:t>
            </a:r>
            <a:r>
              <a:rPr lang="en-US" sz="2100">
                <a:solidFill>
                  <a:srgbClr val="212529"/>
                </a:solidFill>
                <a:highlight>
                  <a:srgbClr val="FFFFFF"/>
                </a:highlight>
              </a:rPr>
              <a:t> </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429750" y="1117612"/>
            <a:ext cx="10837637" cy="31491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t>
            </a:r>
            <a:r>
              <a:rPr lang="en-US" sz="2100">
                <a:solidFill>
                  <a:srgbClr val="212529"/>
                </a:solidFill>
                <a:highlight>
                  <a:schemeClr val="lt1"/>
                </a:highlight>
              </a:rPr>
              <a:t>Also, scatter() method is used to plot the graph for our predictions.</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2104150" y="1095100"/>
            <a:ext cx="7636700" cy="42094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In this code we have used the MSE, MAE and RMSE method for evaluation. </a:t>
            </a:r>
            <a:endParaRPr sz="2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chemeClr val="dk1"/>
                </a:solidFill>
                <a:latin typeface="Calibri"/>
                <a:ea typeface="Calibri"/>
                <a:cs typeface="Calibri"/>
                <a:sym typeface="Calibri"/>
              </a:rPr>
              <a:t>Mean Absolute Error:</a:t>
            </a:r>
            <a:r>
              <a:rPr lang="en-US" sz="2300">
                <a:solidFill>
                  <a:schemeClr val="dk1"/>
                </a:solidFill>
                <a:latin typeface="Calibri"/>
                <a:ea typeface="Calibri"/>
                <a:cs typeface="Calibri"/>
                <a:sym typeface="Calibri"/>
              </a:rPr>
              <a:t> </a:t>
            </a:r>
            <a:r>
              <a:rPr lang="en-US" sz="2300">
                <a:solidFill>
                  <a:srgbClr val="333333"/>
                </a:solidFill>
                <a:highlight>
                  <a:schemeClr val="lt1"/>
                </a:highlight>
                <a:latin typeface="Calibri"/>
                <a:ea typeface="Calibri"/>
                <a:cs typeface="Calibri"/>
                <a:sym typeface="Calibri"/>
              </a:rPr>
              <a:t>We know that an error basically is the absolute difference between the actual or true values and the values that are predicted.</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Mean Square Error:</a:t>
            </a:r>
            <a:r>
              <a:rPr lang="en-US" sz="2300">
                <a:solidFill>
                  <a:srgbClr val="333333"/>
                </a:solidFill>
                <a:highlight>
                  <a:schemeClr val="lt1"/>
                </a:highlight>
                <a:latin typeface="Calibri"/>
                <a:ea typeface="Calibri"/>
                <a:cs typeface="Calibri"/>
                <a:sym typeface="Calibri"/>
              </a:rPr>
              <a:t> MSE is calculated by taking the average of the square of the difference between the original and predicted values of the data.</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Root Mean Square Error:</a:t>
            </a:r>
            <a:r>
              <a:rPr lang="en-US" sz="2300">
                <a:solidFill>
                  <a:srgbClr val="333333"/>
                </a:solidFill>
                <a:highlight>
                  <a:schemeClr val="lt1"/>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b="1" sz="2400" u="sng">
              <a:solidFill>
                <a:schemeClr val="dk1"/>
              </a:solidFill>
              <a:highlight>
                <a:srgbClr val="FDFDFD"/>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48" name="Google Shape;248;p29"/>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0" name="Google Shape;250;p29"/>
          <p:cNvPicPr preferRelativeResize="0"/>
          <p:nvPr/>
        </p:nvPicPr>
        <p:blipFill>
          <a:blip r:embed="rId4">
            <a:alphaModFix/>
          </a:blip>
          <a:stretch>
            <a:fillRect/>
          </a:stretch>
        </p:blipFill>
        <p:spPr>
          <a:xfrm>
            <a:off x="116600" y="1395575"/>
            <a:ext cx="11737175" cy="23849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Accurac</a:t>
            </a:r>
            <a:r>
              <a:rPr lang="en-US">
                <a:solidFill>
                  <a:srgbClr val="00B050"/>
                </a:solidFill>
              </a:rPr>
              <a:t>y:</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highlight>
                  <a:schemeClr val="lt1"/>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en-US" sz="1800">
                <a:highlight>
                  <a:schemeClr val="lt1"/>
                </a:highlight>
              </a:rPr>
              <a:t>Accuracy = TP+TN/TP+FP+FN+TN</a:t>
            </a:r>
            <a:endParaRPr sz="1800">
              <a:highlight>
                <a:schemeClr val="lt1"/>
              </a:highlight>
            </a:endParaRPr>
          </a:p>
          <a:p>
            <a:pPr indent="-50800" lvl="0" marL="228600" rtl="0" algn="l">
              <a:spcBef>
                <a:spcPts val="150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714050" y="2079700"/>
            <a:ext cx="10515600" cy="13540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6" name="Google Shape;266;p31"/>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74650" lvl="0" marL="457200" rtl="0" algn="l">
              <a:lnSpc>
                <a:spcPct val="90000"/>
              </a:lnSpc>
              <a:spcBef>
                <a:spcPts val="0"/>
              </a:spcBef>
              <a:spcAft>
                <a:spcPts val="0"/>
              </a:spcAft>
              <a:buSzPts val="2300"/>
              <a:buFont typeface="Calibri"/>
              <a:buAutoNum type="arabicPeriod"/>
            </a:pPr>
            <a:r>
              <a:rPr b="1" lang="en-US" sz="2300"/>
              <a:t>When is Random Forest used?</a:t>
            </a:r>
            <a:endParaRPr b="1" sz="2300"/>
          </a:p>
          <a:p>
            <a:pPr indent="0" lvl="0" marL="457200" rtl="0" algn="l">
              <a:lnSpc>
                <a:spcPct val="115000"/>
              </a:lnSpc>
              <a:spcBef>
                <a:spcPts val="1400"/>
              </a:spcBef>
              <a:spcAft>
                <a:spcPts val="0"/>
              </a:spcAft>
              <a:buNone/>
            </a:pPr>
            <a:r>
              <a:rPr b="1" lang="en-US" sz="2100">
                <a:solidFill>
                  <a:srgbClr val="222222"/>
                </a:solidFill>
                <a:highlight>
                  <a:srgbClr val="FFFFFF"/>
                </a:highlight>
              </a:rPr>
              <a:t>Random forest</a:t>
            </a:r>
            <a:r>
              <a:rPr lang="en-US" sz="2100">
                <a:solidFill>
                  <a:srgbClr val="222222"/>
                </a:solidFill>
                <a:highlight>
                  <a:srgbClr val="FFFFFF"/>
                </a:highlight>
              </a:rPr>
              <a:t> algorithm can be </a:t>
            </a:r>
            <a:r>
              <a:rPr b="1" lang="en-US" sz="2100">
                <a:solidFill>
                  <a:srgbClr val="222222"/>
                </a:solidFill>
                <a:highlight>
                  <a:srgbClr val="FFFFFF"/>
                </a:highlight>
              </a:rPr>
              <a:t>used</a:t>
            </a:r>
            <a:r>
              <a:rPr lang="en-US" sz="2100">
                <a:solidFill>
                  <a:srgbClr val="222222"/>
                </a:solidFill>
                <a:highlight>
                  <a:srgbClr val="FFFFFF"/>
                </a:highlight>
              </a:rPr>
              <a:t> for both classifications and regression task. It provides higher accuracy. </a:t>
            </a:r>
            <a:r>
              <a:rPr b="1" lang="en-US" sz="2100">
                <a:solidFill>
                  <a:srgbClr val="222222"/>
                </a:solidFill>
                <a:highlight>
                  <a:srgbClr val="FFFFFF"/>
                </a:highlight>
              </a:rPr>
              <a:t>Random forest</a:t>
            </a:r>
            <a:r>
              <a:rPr lang="en-US" sz="2100">
                <a:solidFill>
                  <a:srgbClr val="222222"/>
                </a:solidFill>
                <a:highlight>
                  <a:srgbClr val="FFFFFF"/>
                </a:highlight>
              </a:rPr>
              <a:t> classifier will handle the missing values and maintain the accuracy of a large proportion of data. If there are more trees, it won't allow overfitting trees in the model.</a:t>
            </a:r>
            <a:endParaRPr sz="2100">
              <a:highlight>
                <a:srgbClr val="FFFFFF"/>
              </a:highlight>
            </a:endParaRPr>
          </a:p>
          <a:p>
            <a:pPr indent="-374650" lvl="0" marL="457200" rtl="0" algn="l">
              <a:lnSpc>
                <a:spcPct val="115000"/>
              </a:lnSpc>
              <a:spcBef>
                <a:spcPts val="1400"/>
              </a:spcBef>
              <a:spcAft>
                <a:spcPts val="0"/>
              </a:spcAft>
              <a:buSzPts val="2300"/>
              <a:buFont typeface="Calibri"/>
              <a:buAutoNum type="arabicPeriod"/>
            </a:pPr>
            <a:r>
              <a:rPr b="1" lang="en-US" sz="2300">
                <a:highlight>
                  <a:srgbClr val="FFFFFF"/>
                </a:highlight>
              </a:rPr>
              <a:t>What makes Random Forest unique?</a:t>
            </a:r>
            <a:endParaRPr b="1" sz="2300">
              <a:highlight>
                <a:srgbClr val="FFFFFF"/>
              </a:highlight>
            </a:endParaRPr>
          </a:p>
          <a:p>
            <a:pPr indent="0" lvl="0" marL="457200" rtl="0" algn="l">
              <a:lnSpc>
                <a:spcPct val="115000"/>
              </a:lnSpc>
              <a:spcBef>
                <a:spcPts val="1400"/>
              </a:spcBef>
              <a:spcAft>
                <a:spcPts val="0"/>
              </a:spcAft>
              <a:buNone/>
            </a:pPr>
            <a:r>
              <a:rPr b="1" lang="en-US" sz="2100">
                <a:solidFill>
                  <a:srgbClr val="222222"/>
                </a:solidFill>
                <a:highlight>
                  <a:srgbClr val="FFFFFF"/>
                </a:highlight>
              </a:rPr>
              <a:t>Random forest</a:t>
            </a:r>
            <a:r>
              <a:rPr lang="en-US" sz="2100">
                <a:solidFill>
                  <a:srgbClr val="222222"/>
                </a:solidFill>
                <a:highlight>
                  <a:srgbClr val="FFFFFF"/>
                </a:highlight>
              </a:rPr>
              <a:t> improves on bagging because it decorrelates the trees with the introduction of splitting on a </a:t>
            </a:r>
            <a:r>
              <a:rPr b="1" lang="en-US" sz="2100">
                <a:solidFill>
                  <a:srgbClr val="222222"/>
                </a:solidFill>
                <a:highlight>
                  <a:srgbClr val="FFFFFF"/>
                </a:highlight>
              </a:rPr>
              <a:t>random</a:t>
            </a:r>
            <a:r>
              <a:rPr lang="en-US" sz="2100">
                <a:solidFill>
                  <a:srgbClr val="222222"/>
                </a:solidFill>
                <a:highlight>
                  <a:srgbClr val="FFFFFF"/>
                </a:highlight>
              </a:rPr>
              <a:t> subset of features. This means that at each split of the tree, the model considers only a small subset of features rather than all of the features of the model.</a:t>
            </a:r>
            <a:endParaRPr sz="2100">
              <a:highlight>
                <a:srgbClr val="FFFFFF"/>
              </a:highlight>
            </a:endParaRPr>
          </a:p>
          <a:p>
            <a:pPr indent="0" lvl="0" marL="457200" rtl="0" algn="l">
              <a:lnSpc>
                <a:spcPct val="90000"/>
              </a:lnSpc>
              <a:spcBef>
                <a:spcPts val="1400"/>
              </a:spcBef>
              <a:spcAft>
                <a:spcPts val="0"/>
              </a:spcAft>
              <a:buNone/>
            </a:pPr>
            <a:r>
              <a:t/>
            </a:r>
            <a:endParaRPr sz="2300"/>
          </a:p>
          <a:p>
            <a:pPr indent="0" lvl="0" marL="457200" rtl="0" algn="l">
              <a:lnSpc>
                <a:spcPct val="90000"/>
              </a:lnSpc>
              <a:spcBef>
                <a:spcPts val="1000"/>
              </a:spcBef>
              <a:spcAft>
                <a:spcPts val="0"/>
              </a:spcAft>
              <a:buNone/>
            </a:pPr>
            <a:r>
              <a:t/>
            </a:r>
            <a:endParaRPr sz="2300"/>
          </a:p>
        </p:txBody>
      </p:sp>
      <p:pic>
        <p:nvPicPr>
          <p:cNvPr id="267" name="Google Shape;267;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1826425" y="1345525"/>
            <a:ext cx="9346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chemeClr val="dk1"/>
                </a:solidFill>
                <a:latin typeface="Calibri"/>
                <a:ea typeface="Calibri"/>
                <a:cs typeface="Calibri"/>
                <a:sym typeface="Calibri"/>
              </a:rPr>
              <a:t>Salaries with respect to Position</a:t>
            </a:r>
            <a:endParaRPr b="1" sz="54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17" name="Google Shape;117;p14"/>
          <p:cNvPicPr preferRelativeResize="0"/>
          <p:nvPr/>
        </p:nvPicPr>
        <p:blipFill rotWithShape="1">
          <a:blip r:embed="rId4">
            <a:alphaModFix/>
          </a:blip>
          <a:srcRect b="0" l="0" r="0" t="11213"/>
          <a:stretch/>
        </p:blipFill>
        <p:spPr>
          <a:xfrm>
            <a:off x="3802406" y="2367600"/>
            <a:ext cx="4895779" cy="4284276"/>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74" name="Google Shape;274;p32"/>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None/>
            </a:pPr>
            <a:r>
              <a:rPr b="1" lang="en-US" sz="2300"/>
              <a:t>3. How does Random Forest work for Regression?</a:t>
            </a:r>
            <a:endParaRPr b="1" sz="2300"/>
          </a:p>
          <a:p>
            <a:pPr indent="-361950" lvl="0" marL="749300" marR="279400" rtl="0" algn="l">
              <a:lnSpc>
                <a:spcPct val="115000"/>
              </a:lnSpc>
              <a:spcBef>
                <a:spcPts val="1400"/>
              </a:spcBef>
              <a:spcAft>
                <a:spcPts val="0"/>
              </a:spcAft>
              <a:buClr>
                <a:srgbClr val="282829"/>
              </a:buClr>
              <a:buSzPts val="2100"/>
              <a:buFont typeface="Calibri"/>
              <a:buAutoNum type="arabicPeriod"/>
            </a:pPr>
            <a:r>
              <a:rPr lang="en-US" sz="2100">
                <a:solidFill>
                  <a:srgbClr val="282829"/>
                </a:solidFill>
                <a:highlight>
                  <a:srgbClr val="FFFFFF"/>
                </a:highlight>
              </a:rPr>
              <a:t>Sa</a:t>
            </a:r>
            <a:r>
              <a:rPr lang="en-US" sz="2100">
                <a:solidFill>
                  <a:srgbClr val="282829"/>
                </a:solidFill>
                <a:highlight>
                  <a:srgbClr val="FFFFFF"/>
                </a:highlight>
              </a:rPr>
              <a:t>mple multiple subsamples with replacement from the training data</a:t>
            </a:r>
            <a:endParaRPr sz="2100">
              <a:solidFill>
                <a:srgbClr val="282829"/>
              </a:solidFill>
              <a:highlight>
                <a:srgbClr val="FFFFFF"/>
              </a:highlight>
            </a:endParaRPr>
          </a:p>
          <a:p>
            <a:pPr indent="-361950" lvl="0" marL="749300" marR="279400" rtl="0" algn="l">
              <a:lnSpc>
                <a:spcPct val="115000"/>
              </a:lnSpc>
              <a:spcBef>
                <a:spcPts val="0"/>
              </a:spcBef>
              <a:spcAft>
                <a:spcPts val="0"/>
              </a:spcAft>
              <a:buClr>
                <a:srgbClr val="282829"/>
              </a:buClr>
              <a:buSzPts val="2100"/>
              <a:buFont typeface="Calibri"/>
              <a:buAutoNum type="arabicPeriod"/>
            </a:pPr>
            <a:r>
              <a:rPr lang="en-US" sz="2100">
                <a:solidFill>
                  <a:srgbClr val="282829"/>
                </a:solidFill>
                <a:highlight>
                  <a:srgbClr val="FFFFFF"/>
                </a:highlight>
              </a:rPr>
              <a:t>Train a decision tree for regression (splitting e.g. by maximizing reduction in variance ) on each subsample, where each leaf node outputs the mean of all label values in the node.</a:t>
            </a:r>
            <a:endParaRPr sz="2100">
              <a:solidFill>
                <a:srgbClr val="282829"/>
              </a:solidFill>
              <a:highlight>
                <a:srgbClr val="FFFFFF"/>
              </a:highlight>
            </a:endParaRPr>
          </a:p>
          <a:p>
            <a:pPr indent="-361950" lvl="0" marL="749300" marR="279400" rtl="0" algn="l">
              <a:lnSpc>
                <a:spcPct val="115000"/>
              </a:lnSpc>
              <a:spcBef>
                <a:spcPts val="0"/>
              </a:spcBef>
              <a:spcAft>
                <a:spcPts val="0"/>
              </a:spcAft>
              <a:buClr>
                <a:srgbClr val="282829"/>
              </a:buClr>
              <a:buSzPts val="2100"/>
              <a:buFont typeface="Calibri"/>
              <a:buAutoNum type="arabicPeriod"/>
            </a:pPr>
            <a:r>
              <a:rPr lang="en-US" sz="2100">
                <a:solidFill>
                  <a:srgbClr val="282829"/>
                </a:solidFill>
                <a:highlight>
                  <a:srgbClr val="FFFFFF"/>
                </a:highlight>
              </a:rPr>
              <a:t>Predict by averaging over the predictions of all decision trees.</a:t>
            </a:r>
            <a:endParaRPr sz="2100">
              <a:solidFill>
                <a:srgbClr val="282829"/>
              </a:solidFill>
              <a:highlight>
                <a:srgbClr val="FFFFFF"/>
              </a:highlight>
            </a:endParaRPr>
          </a:p>
          <a:p>
            <a:pPr indent="0" lvl="0" marL="457200" rtl="0" algn="l">
              <a:lnSpc>
                <a:spcPct val="115000"/>
              </a:lnSpc>
              <a:spcBef>
                <a:spcPts val="2200"/>
              </a:spcBef>
              <a:spcAft>
                <a:spcPts val="0"/>
              </a:spcAft>
              <a:buNone/>
            </a:pPr>
            <a:r>
              <a:t/>
            </a:r>
            <a:endParaRPr b="1" sz="2100"/>
          </a:p>
          <a:p>
            <a:pPr indent="0" lvl="0" marL="457200" rtl="0" algn="l">
              <a:lnSpc>
                <a:spcPct val="90000"/>
              </a:lnSpc>
              <a:spcBef>
                <a:spcPts val="1400"/>
              </a:spcBef>
              <a:spcAft>
                <a:spcPts val="0"/>
              </a:spcAft>
              <a:buNone/>
            </a:pPr>
            <a:r>
              <a:t/>
            </a:r>
            <a:endParaRPr sz="2300"/>
          </a:p>
          <a:p>
            <a:pPr indent="0" lvl="0" marL="457200" rtl="0" algn="l">
              <a:lnSpc>
                <a:spcPct val="90000"/>
              </a:lnSpc>
              <a:spcBef>
                <a:spcPts val="1000"/>
              </a:spcBef>
              <a:spcAft>
                <a:spcPts val="0"/>
              </a:spcAft>
              <a:buNone/>
            </a:pPr>
            <a:r>
              <a:t/>
            </a:r>
            <a:endParaRPr sz="2300"/>
          </a:p>
        </p:txBody>
      </p:sp>
      <p:pic>
        <p:nvPicPr>
          <p:cNvPr id="275" name="Google Shape;275;p3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533700" y="1601575"/>
            <a:ext cx="10820100" cy="47430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None/>
            </a:pPr>
            <a:r>
              <a:rPr lang="en-US" sz="3000">
                <a:highlight>
                  <a:srgbClr val="FFFFFF"/>
                </a:highlight>
                <a:latin typeface="Calibri"/>
                <a:ea typeface="Calibri"/>
                <a:cs typeface="Calibri"/>
                <a:sym typeface="Calibri"/>
              </a:rPr>
              <a:t>The objective is build a machine to predict estimated salary in respect to positions with the help of random forests (regression method).</a:t>
            </a:r>
            <a:endParaRPr sz="3000">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688109" y="6134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411825" y="1929000"/>
            <a:ext cx="11119800" cy="43740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WE PREDICT THE SALARIES WITH RESPECT TO POSITIONS.</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70925" y="5044125"/>
            <a:ext cx="10515600" cy="15453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for the estimation of salary with respect to position. The source of dataset is Kaggle.</a:t>
            </a:r>
            <a:endParaRPr/>
          </a:p>
          <a:p>
            <a:pPr indent="-50800" lvl="0" marL="228600" rtl="0" algn="l">
              <a:lnSpc>
                <a:spcPct val="90000"/>
              </a:lnSpc>
              <a:spcBef>
                <a:spcPts val="0"/>
              </a:spcBef>
              <a:spcAft>
                <a:spcPts val="0"/>
              </a:spcAft>
              <a:buClr>
                <a:schemeClr val="dk1"/>
              </a:buClr>
              <a:buSzPts val="2800"/>
              <a:buNone/>
            </a:pPr>
            <a:r>
              <a:t/>
            </a:r>
            <a:endParaRPr/>
          </a:p>
        </p:txBody>
      </p:sp>
      <p:pic>
        <p:nvPicPr>
          <p:cNvPr id="142" name="Google Shape;142;p17"/>
          <p:cNvPicPr preferRelativeResize="0"/>
          <p:nvPr/>
        </p:nvPicPr>
        <p:blipFill>
          <a:blip r:embed="rId4">
            <a:alphaModFix/>
          </a:blip>
          <a:stretch>
            <a:fillRect/>
          </a:stretch>
        </p:blipFill>
        <p:spPr>
          <a:xfrm>
            <a:off x="3178813" y="1059324"/>
            <a:ext cx="5899825" cy="4061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b="1"/>
          </a:p>
        </p:txBody>
      </p:sp>
      <p:sp>
        <p:nvSpPr>
          <p:cNvPr id="151" name="Google Shape;151;p18"/>
          <p:cNvSpPr txBox="1"/>
          <p:nvPr>
            <p:ph idx="2" type="body"/>
          </p:nvPr>
        </p:nvSpPr>
        <p:spPr>
          <a:xfrm>
            <a:off x="928350" y="5163450"/>
            <a:ext cx="10335300" cy="6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3000">
                <a:solidFill>
                  <a:srgbClr val="333333"/>
                </a:solidFill>
                <a:latin typeface="Arial"/>
                <a:ea typeface="Arial"/>
                <a:cs typeface="Arial"/>
                <a:sym typeface="Arial"/>
              </a:rPr>
              <a:t>Label encoding is simply converting each value in a column to a number.</a:t>
            </a:r>
            <a:endParaRPr sz="2100"/>
          </a:p>
        </p:txBody>
      </p:sp>
      <p:pic>
        <p:nvPicPr>
          <p:cNvPr id="152" name="Google Shape;152;p18"/>
          <p:cNvPicPr preferRelativeResize="0"/>
          <p:nvPr/>
        </p:nvPicPr>
        <p:blipFill>
          <a:blip r:embed="rId4">
            <a:alphaModFix/>
          </a:blip>
          <a:stretch>
            <a:fillRect/>
          </a:stretch>
        </p:blipFill>
        <p:spPr>
          <a:xfrm>
            <a:off x="2189046" y="1825625"/>
            <a:ext cx="7681125" cy="3152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212529"/>
                </a:solidFill>
                <a:highlight>
                  <a:srgbClr val="FFFFFF"/>
                </a:highlight>
              </a:rPr>
              <a:t>Standard</a:t>
            </a:r>
            <a:r>
              <a:rPr lang="en-US" sz="2400">
                <a:solidFill>
                  <a:srgbClr val="212529"/>
                </a:solidFill>
                <a:highlight>
                  <a:srgbClr val="FFFFFF"/>
                </a:highlight>
              </a:rPr>
              <a:t>Scaler transforms features by scaling each feature to a given range.</a:t>
            </a:r>
            <a:endParaRPr sz="2400">
              <a:solidFill>
                <a:srgbClr val="212529"/>
              </a:solidFill>
              <a:highlight>
                <a:srgbClr val="FFFFFF"/>
              </a:highlight>
            </a:endParaRPr>
          </a:p>
          <a:p>
            <a:pPr indent="0" lvl="0" marL="0" rtl="0" algn="l">
              <a:lnSpc>
                <a:spcPct val="110000"/>
              </a:lnSpc>
              <a:spcBef>
                <a:spcPts val="1200"/>
              </a:spcBef>
              <a:spcAft>
                <a:spcPts val="0"/>
              </a:spcAft>
              <a:buNone/>
            </a:pPr>
            <a:r>
              <a:rPr b="1" lang="en-US" sz="2400" u="sng">
                <a:solidFill>
                  <a:srgbClr val="2878A2"/>
                </a:solidFill>
                <a:highlight>
                  <a:srgbClr val="FFFFFF"/>
                </a:highlight>
                <a:hlinkClick r:id="rId4">
                  <a:extLst>
                    <a:ext uri="{A12FA001-AC4F-418D-AE19-62706E023703}">
                      <ahyp:hlinkClr val="tx"/>
                    </a:ext>
                  </a:extLst>
                </a:hlinkClick>
              </a:rPr>
              <a:t>fit</a:t>
            </a:r>
            <a:r>
              <a:rPr lang="en-US" sz="2400">
                <a:solidFill>
                  <a:srgbClr val="212529"/>
                </a:solidFill>
                <a:highlight>
                  <a:srgbClr val="FFFFFF"/>
                </a:highlight>
              </a:rPr>
              <a:t>(self, X[, y]):</a:t>
            </a:r>
            <a:endParaRPr sz="2400">
              <a:solidFill>
                <a:srgbClr val="212529"/>
              </a:solidFill>
              <a:highlight>
                <a:srgbClr val="FFFFFF"/>
              </a:highlight>
            </a:endParaRPr>
          </a:p>
          <a:p>
            <a:pPr indent="0" lvl="0" marL="0" rtl="0" algn="l">
              <a:lnSpc>
                <a:spcPct val="110000"/>
              </a:lnSpc>
              <a:spcBef>
                <a:spcPts val="0"/>
              </a:spcBef>
              <a:spcAft>
                <a:spcPts val="0"/>
              </a:spcAft>
              <a:buNone/>
            </a:pPr>
            <a:r>
              <a:rPr lang="en-US" sz="2400">
                <a:solidFill>
                  <a:srgbClr val="212529"/>
                </a:solidFill>
                <a:highlight>
                  <a:srgbClr val="FFFFFF"/>
                </a:highlight>
              </a:rPr>
              <a:t>Compute the minimum and maximum to be used for later scaling.</a:t>
            </a:r>
            <a:endParaRPr sz="2400">
              <a:solidFill>
                <a:srgbClr val="212529"/>
              </a:solidFill>
              <a:highlight>
                <a:srgbClr val="FFFFFF"/>
              </a:highlight>
            </a:endParaRPr>
          </a:p>
          <a:p>
            <a:pPr indent="0" lvl="0" marL="0" rtl="0" algn="l">
              <a:lnSpc>
                <a:spcPct val="110000"/>
              </a:lnSpc>
              <a:spcBef>
                <a:spcPts val="0"/>
              </a:spcBef>
              <a:spcAft>
                <a:spcPts val="0"/>
              </a:spcAft>
              <a:buNone/>
            </a:pPr>
            <a:r>
              <a:rPr b="1" lang="en-US" sz="2400">
                <a:solidFill>
                  <a:srgbClr val="2878A2"/>
                </a:solidFill>
                <a:highlight>
                  <a:srgbClr val="FFFFFF"/>
                </a:highlight>
                <a:uFill>
                  <a:noFill/>
                </a:uFill>
                <a:hlinkClick r:id="rId5">
                  <a:extLst>
                    <a:ext uri="{A12FA001-AC4F-418D-AE19-62706E023703}">
                      <ahyp:hlinkClr val="tx"/>
                    </a:ext>
                  </a:extLst>
                </a:hlinkClick>
              </a:rPr>
              <a:t>transform</a:t>
            </a:r>
            <a:r>
              <a:rPr lang="en-US" sz="2400">
                <a:solidFill>
                  <a:srgbClr val="212529"/>
                </a:solidFill>
                <a:highlight>
                  <a:srgbClr val="FFFFFF"/>
                </a:highlight>
              </a:rPr>
              <a:t>(self, X):</a:t>
            </a:r>
            <a:endParaRPr sz="2400">
              <a:solidFill>
                <a:srgbClr val="212529"/>
              </a:solidFill>
              <a:highlight>
                <a:srgbClr val="FFFFFF"/>
              </a:highlight>
            </a:endParaRPr>
          </a:p>
          <a:p>
            <a:pPr indent="0" lvl="0" marL="0" rtl="0" algn="l">
              <a:lnSpc>
                <a:spcPct val="110000"/>
              </a:lnSpc>
              <a:spcBef>
                <a:spcPts val="0"/>
              </a:spcBef>
              <a:spcAft>
                <a:spcPts val="0"/>
              </a:spcAft>
              <a:buNone/>
            </a:pPr>
            <a:r>
              <a:rPr lang="en-US" sz="2400">
                <a:solidFill>
                  <a:srgbClr val="212529"/>
                </a:solidFill>
                <a:highlight>
                  <a:srgbClr val="FFFFFF"/>
                </a:highlight>
              </a:rPr>
              <a:t>Scale features of X according to feature_range.</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212529"/>
              </a:solidFill>
              <a:highlight>
                <a:srgbClr val="FFFFFF"/>
              </a:highlight>
            </a:endParaRPr>
          </a:p>
        </p:txBody>
      </p:sp>
      <p:pic>
        <p:nvPicPr>
          <p:cNvPr id="161" name="Google Shape;161;p19"/>
          <p:cNvPicPr preferRelativeResize="0"/>
          <p:nvPr/>
        </p:nvPicPr>
        <p:blipFill>
          <a:blip r:embed="rId6">
            <a:alphaModFix/>
          </a:blip>
          <a:stretch>
            <a:fillRect/>
          </a:stretch>
        </p:blipFill>
        <p:spPr>
          <a:xfrm>
            <a:off x="152400" y="1113023"/>
            <a:ext cx="7278600" cy="16174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892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b="1" lang="en-US" sz="2400" u="sng">
                <a:solidFill>
                  <a:srgbClr val="222222"/>
                </a:solidFill>
                <a:highlight>
                  <a:srgbClr val="FFFFFF"/>
                </a:highlight>
              </a:rPr>
              <a:t>countplot</a:t>
            </a:r>
            <a:r>
              <a:rPr lang="en-US" sz="2400" u="sng">
                <a:solidFill>
                  <a:srgbClr val="222222"/>
                </a:solidFill>
                <a:highlight>
                  <a:srgbClr val="FFFFFF"/>
                </a:highlight>
              </a:rPr>
              <a:t>.</a:t>
            </a:r>
            <a:r>
              <a:rPr lang="en-US" sz="2400">
                <a:solidFill>
                  <a:srgbClr val="222222"/>
                </a:solidFill>
                <a:highlight>
                  <a:srgbClr val="FFFFFF"/>
                </a:highlight>
              </a:rPr>
              <a:t> Show the counts of observations in each categorical bin using bars. A </a:t>
            </a:r>
            <a:r>
              <a:rPr b="1" lang="en-US" sz="2400">
                <a:solidFill>
                  <a:srgbClr val="222222"/>
                </a:solidFill>
                <a:highlight>
                  <a:srgbClr val="FFFFFF"/>
                </a:highlight>
              </a:rPr>
              <a:t>count plot</a:t>
            </a:r>
            <a:r>
              <a:rPr lang="en-US" sz="2400">
                <a:solidFill>
                  <a:srgbClr val="222222"/>
                </a:solidFill>
                <a:highlight>
                  <a:srgbClr val="FFFFFF"/>
                </a:highlight>
              </a:rPr>
              <a:t> can be thought of as a histogram across a categoric</a:t>
            </a:r>
            <a:r>
              <a:rPr lang="en-US" sz="2400">
                <a:solidFill>
                  <a:srgbClr val="222222"/>
                </a:solidFill>
                <a:highlight>
                  <a:srgbClr val="FFFFFF"/>
                </a:highlight>
              </a:rPr>
              <a:t>al</a:t>
            </a:r>
            <a:r>
              <a:rPr lang="en-US" sz="2400">
                <a:solidFill>
                  <a:srgbClr val="222222"/>
                </a:solidFill>
                <a:highlight>
                  <a:srgbClr val="FFFFFF"/>
                </a:highlight>
              </a:rPr>
              <a:t>.</a:t>
            </a:r>
            <a:endParaRPr sz="2400">
              <a:solidFill>
                <a:srgbClr val="212529"/>
              </a:solidFill>
              <a:highlight>
                <a:schemeClr val="lt1"/>
              </a:highlight>
            </a:endParaRPr>
          </a:p>
        </p:txBody>
      </p:sp>
      <p:pic>
        <p:nvPicPr>
          <p:cNvPr id="170" name="Google Shape;170;p20"/>
          <p:cNvPicPr preferRelativeResize="0"/>
          <p:nvPr/>
        </p:nvPicPr>
        <p:blipFill>
          <a:blip r:embed="rId4">
            <a:alphaModFix/>
          </a:blip>
          <a:stretch>
            <a:fillRect/>
          </a:stretch>
        </p:blipFill>
        <p:spPr>
          <a:xfrm>
            <a:off x="152400" y="1113024"/>
            <a:ext cx="7063725" cy="5093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000000"/>
                </a:solidFill>
                <a:highlight>
                  <a:srgbClr val="FFFFFF"/>
                </a:highlight>
              </a:rPr>
              <a:t>Python has a library sklearn which contains a function ‘train_test_split’. This function is used to Split arrays or matrices into random train and test subsets.</a:t>
            </a:r>
            <a:endParaRPr sz="1800">
              <a:solidFill>
                <a:srgbClr val="000000"/>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000000"/>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000000"/>
                </a:solidFill>
                <a:highlight>
                  <a:srgbClr val="FFFFFF"/>
                </a:highlight>
              </a:rPr>
              <a:t>test_size </a:t>
            </a:r>
            <a:r>
              <a:rPr b="1" i="1" lang="en-US" sz="1800">
                <a:solidFill>
                  <a:srgbClr val="000000"/>
                </a:solidFill>
                <a:highlight>
                  <a:srgbClr val="FFFFFF"/>
                </a:highlight>
              </a:rPr>
              <a:t>float or int, default=None:</a:t>
            </a:r>
            <a:endParaRPr b="1" i="1" sz="1800">
              <a:solidFill>
                <a:srgbClr val="000000"/>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000000"/>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train_size is also None, it will be set to 0.25.</a:t>
            </a:r>
            <a:endParaRPr sz="1800">
              <a:solidFill>
                <a:srgbClr val="000000"/>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000000"/>
                </a:solidFill>
                <a:highlight>
                  <a:srgbClr val="FFFFFF"/>
                </a:highlight>
              </a:rPr>
              <a:t>random_state </a:t>
            </a:r>
            <a:r>
              <a:rPr b="1" i="1" lang="en-US" sz="1800">
                <a:solidFill>
                  <a:srgbClr val="000000"/>
                </a:solidFill>
                <a:highlight>
                  <a:srgbClr val="FFFFFF"/>
                </a:highlight>
              </a:rPr>
              <a:t>int or RandomState instance, default=None</a:t>
            </a:r>
            <a:endParaRPr b="1" i="1" sz="1800">
              <a:solidFill>
                <a:srgbClr val="000000"/>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000000"/>
                </a:solidFill>
                <a:highlight>
                  <a:srgbClr val="FFFFFF"/>
                </a:highlight>
              </a:rPr>
              <a:t>Controls the shuffling applied to the data before applying the split. Pass an int for reproducible output across multiple function calls. </a:t>
            </a:r>
            <a:endParaRPr sz="1800">
              <a:solidFill>
                <a:srgbClr val="000000"/>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000000"/>
              </a:solidFill>
              <a:highlight>
                <a:srgbClr val="FFFFFF"/>
              </a:highlight>
            </a:endParaRPr>
          </a:p>
        </p:txBody>
      </p:sp>
      <p:pic>
        <p:nvPicPr>
          <p:cNvPr id="179" name="Google Shape;179;p21"/>
          <p:cNvPicPr preferRelativeResize="0"/>
          <p:nvPr/>
        </p:nvPicPr>
        <p:blipFill>
          <a:blip r:embed="rId4">
            <a:alphaModFix/>
          </a:blip>
          <a:stretch>
            <a:fillRect/>
          </a:stretch>
        </p:blipFill>
        <p:spPr>
          <a:xfrm>
            <a:off x="349375" y="1256275"/>
            <a:ext cx="11155201" cy="87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